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95" r:id="rId2"/>
    <p:sldId id="319" r:id="rId3"/>
    <p:sldId id="315" r:id="rId4"/>
    <p:sldId id="296" r:id="rId5"/>
    <p:sldId id="320" r:id="rId6"/>
    <p:sldId id="297" r:id="rId7"/>
    <p:sldId id="322" r:id="rId8"/>
    <p:sldId id="298" r:id="rId9"/>
    <p:sldId id="321" r:id="rId10"/>
    <p:sldId id="347" r:id="rId11"/>
    <p:sldId id="348" r:id="rId12"/>
    <p:sldId id="349" r:id="rId13"/>
    <p:sldId id="350" r:id="rId14"/>
    <p:sldId id="351" r:id="rId15"/>
    <p:sldId id="353" r:id="rId16"/>
    <p:sldId id="354" r:id="rId17"/>
    <p:sldId id="355" r:id="rId18"/>
    <p:sldId id="262" r:id="rId19"/>
    <p:sldId id="263" r:id="rId20"/>
    <p:sldId id="323" r:id="rId21"/>
    <p:sldId id="284" r:id="rId22"/>
    <p:sldId id="324" r:id="rId23"/>
    <p:sldId id="264" r:id="rId24"/>
    <p:sldId id="286" r:id="rId25"/>
    <p:sldId id="285" r:id="rId26"/>
    <p:sldId id="287" r:id="rId27"/>
    <p:sldId id="265" r:id="rId28"/>
    <p:sldId id="266" r:id="rId29"/>
    <p:sldId id="267" r:id="rId30"/>
    <p:sldId id="288" r:id="rId31"/>
    <p:sldId id="268" r:id="rId32"/>
    <p:sldId id="270" r:id="rId33"/>
    <p:sldId id="271" r:id="rId34"/>
    <p:sldId id="363" r:id="rId35"/>
    <p:sldId id="289" r:id="rId36"/>
    <p:sldId id="272" r:id="rId37"/>
    <p:sldId id="273" r:id="rId38"/>
    <p:sldId id="277" r:id="rId39"/>
    <p:sldId id="326" r:id="rId40"/>
    <p:sldId id="336" r:id="rId41"/>
    <p:sldId id="290" r:id="rId42"/>
    <p:sldId id="278" r:id="rId43"/>
    <p:sldId id="346" r:id="rId44"/>
    <p:sldId id="327" r:id="rId45"/>
    <p:sldId id="279" r:id="rId46"/>
    <p:sldId id="293" r:id="rId47"/>
    <p:sldId id="292" r:id="rId48"/>
    <p:sldId id="294" r:id="rId49"/>
    <p:sldId id="280" r:id="rId50"/>
    <p:sldId id="328" r:id="rId51"/>
    <p:sldId id="281" r:id="rId52"/>
    <p:sldId id="282" r:id="rId53"/>
    <p:sldId id="300" r:id="rId54"/>
    <p:sldId id="329" r:id="rId55"/>
    <p:sldId id="339" r:id="rId56"/>
    <p:sldId id="316" r:id="rId57"/>
    <p:sldId id="331" r:id="rId58"/>
    <p:sldId id="301" r:id="rId59"/>
    <p:sldId id="333" r:id="rId60"/>
    <p:sldId id="303" r:id="rId61"/>
    <p:sldId id="305" r:id="rId62"/>
    <p:sldId id="306" r:id="rId63"/>
    <p:sldId id="340" r:id="rId64"/>
    <p:sldId id="308" r:id="rId65"/>
    <p:sldId id="341" r:id="rId66"/>
    <p:sldId id="342" r:id="rId67"/>
    <p:sldId id="343" r:id="rId68"/>
    <p:sldId id="344" r:id="rId69"/>
    <p:sldId id="307" r:id="rId70"/>
    <p:sldId id="364" r:id="rId71"/>
    <p:sldId id="334" r:id="rId72"/>
    <p:sldId id="317" r:id="rId73"/>
    <p:sldId id="366" r:id="rId74"/>
    <p:sldId id="318" r:id="rId75"/>
    <p:sldId id="356" r:id="rId76"/>
    <p:sldId id="357" r:id="rId77"/>
    <p:sldId id="358" r:id="rId78"/>
    <p:sldId id="362" r:id="rId79"/>
    <p:sldId id="361" r:id="rId80"/>
    <p:sldId id="359" r:id="rId81"/>
    <p:sldId id="365" r:id="rId82"/>
    <p:sldId id="345" r:id="rId83"/>
    <p:sldId id="337" r:id="rId84"/>
    <p:sldId id="338" r:id="rId85"/>
    <p:sldId id="310" r:id="rId86"/>
    <p:sldId id="367" r:id="rId87"/>
    <p:sldId id="302" r:id="rId88"/>
    <p:sldId id="313" r:id="rId8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3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97050-5BE6-4A41-AD07-82CCC4414C4F}" type="datetimeFigureOut">
              <a:rPr lang="tr-TR" smtClean="0"/>
              <a:pPr/>
              <a:t>15.11.2020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091F9-F37B-4346-9591-0396FD59B37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Kemoterapi: 70 mg/m2 </a:t>
            </a:r>
            <a:r>
              <a:rPr lang="tr-TR" dirty="0" err="1" smtClean="0"/>
              <a:t>sisplatin</a:t>
            </a:r>
            <a:r>
              <a:rPr lang="tr-TR" dirty="0" smtClean="0"/>
              <a:t> ve 1000 mg/m2/gün 5-FU 96 saatlik </a:t>
            </a:r>
            <a:r>
              <a:rPr lang="tr-TR" dirty="0" err="1" smtClean="0"/>
              <a:t>infüzyon</a:t>
            </a:r>
            <a:r>
              <a:rPr lang="tr-TR" dirty="0" smtClean="0"/>
              <a:t>/3 haftada bir ilk iki kür RT ile olmak üzere toplam 4 kür</a:t>
            </a:r>
            <a:endParaRPr lang="tr-TR" dirty="0"/>
          </a:p>
        </p:txBody>
      </p:sp>
      <p:sp>
        <p:nvSpPr>
          <p:cNvPr id="4" name="3 Slayt Numarası Yer Tutucusu"/>
          <p:cNvSpPr>
            <a:spLocks noGrp="1"/>
          </p:cNvSpPr>
          <p:nvPr>
            <p:ph type="sldNum" sz="quarter" idx="10"/>
          </p:nvPr>
        </p:nvSpPr>
        <p:spPr/>
        <p:txBody>
          <a:bodyPr/>
          <a:lstStyle/>
          <a:p>
            <a:fld id="{6EDE561B-8049-4B9E-8900-E67CB1B5DAEA}" type="slidenum">
              <a:rPr lang="tr-TR" smtClean="0"/>
              <a:pPr/>
              <a:t>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40091F9-F37B-4346-9591-0396FD59B37B}" type="slidenum">
              <a:rPr lang="tr-TR" smtClean="0"/>
              <a:pPr/>
              <a:t>16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Örnek olarak ; </a:t>
            </a:r>
            <a:r>
              <a:rPr lang="tr-TR" dirty="0" err="1" smtClean="0"/>
              <a:t>grad</a:t>
            </a:r>
            <a:r>
              <a:rPr lang="tr-TR" dirty="0" smtClean="0"/>
              <a:t> ¾ </a:t>
            </a:r>
            <a:r>
              <a:rPr lang="tr-TR" dirty="0" err="1" smtClean="0"/>
              <a:t>nötropeni</a:t>
            </a:r>
            <a:r>
              <a:rPr lang="tr-TR" dirty="0" smtClean="0"/>
              <a:t> RR 0.04(0.02-0.12) ve </a:t>
            </a:r>
            <a:r>
              <a:rPr lang="tr-TR" dirty="0" err="1" smtClean="0"/>
              <a:t>trombositopeni</a:t>
            </a:r>
            <a:r>
              <a:rPr lang="tr-TR" dirty="0" smtClean="0"/>
              <a:t> RR 0.16(0.05-0.48) </a:t>
            </a:r>
            <a:endParaRPr lang="tr-TR" dirty="0"/>
          </a:p>
        </p:txBody>
      </p:sp>
      <p:sp>
        <p:nvSpPr>
          <p:cNvPr id="4" name="3 Slayt Numarası Yer Tutucusu"/>
          <p:cNvSpPr>
            <a:spLocks noGrp="1"/>
          </p:cNvSpPr>
          <p:nvPr>
            <p:ph type="sldNum" sz="quarter" idx="10"/>
          </p:nvPr>
        </p:nvSpPr>
        <p:spPr/>
        <p:txBody>
          <a:bodyPr/>
          <a:lstStyle/>
          <a:p>
            <a:fld id="{140091F9-F37B-4346-9591-0396FD59B37B}" type="slidenum">
              <a:rPr lang="tr-TR" smtClean="0"/>
              <a:pPr/>
              <a:t>51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2FD287-B523-4095-82B7-1CE342EA69E9}" type="slidenum">
              <a:rPr lang="en-US"/>
              <a:pPr/>
              <a:t>57</a:t>
            </a:fld>
            <a:endParaRPr lang="en-US"/>
          </a:p>
        </p:txBody>
      </p:sp>
      <p:sp>
        <p:nvSpPr>
          <p:cNvPr id="40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C6D85F-9A16-4126-8458-000298AB089D}" type="slidenum">
              <a:rPr lang="en-US"/>
              <a:pPr/>
              <a:t>59</a:t>
            </a:fld>
            <a:endParaRPr lang="en-US"/>
          </a:p>
        </p:txBody>
      </p:sp>
      <p:sp>
        <p:nvSpPr>
          <p:cNvPr id="40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40091F9-F37B-4346-9591-0396FD59B37B}" type="slidenum">
              <a:rPr lang="tr-TR" smtClean="0"/>
              <a:pPr/>
              <a:t>61</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Hiç tedavi almamış kolda her iki </a:t>
            </a:r>
            <a:r>
              <a:rPr lang="tr-TR" dirty="0" err="1" smtClean="0"/>
              <a:t>komboda</a:t>
            </a:r>
            <a:r>
              <a:rPr lang="tr-TR" dirty="0" smtClean="0"/>
              <a:t> iyi özellikle </a:t>
            </a:r>
            <a:endParaRPr lang="tr-TR" dirty="0"/>
          </a:p>
        </p:txBody>
      </p:sp>
      <p:sp>
        <p:nvSpPr>
          <p:cNvPr id="4" name="3 Slayt Numarası Yer Tutucusu"/>
          <p:cNvSpPr>
            <a:spLocks noGrp="1"/>
          </p:cNvSpPr>
          <p:nvPr>
            <p:ph type="sldNum" sz="quarter" idx="10"/>
          </p:nvPr>
        </p:nvSpPr>
        <p:spPr/>
        <p:txBody>
          <a:bodyPr/>
          <a:lstStyle/>
          <a:p>
            <a:fld id="{140091F9-F37B-4346-9591-0396FD59B37B}" type="slidenum">
              <a:rPr lang="tr-TR" smtClean="0"/>
              <a:pPr/>
              <a:t>66</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FERMATA hasta alımı devam ediyor. KEYNOTE</a:t>
            </a:r>
            <a:r>
              <a:rPr lang="tr-TR" baseline="0" dirty="0" smtClean="0"/>
              <a:t> 826 hasta alımı tamamlanmış sonuç açıklanmamış. </a:t>
            </a:r>
            <a:r>
              <a:rPr lang="tr-TR" baseline="0" dirty="0" err="1" smtClean="0"/>
              <a:t>BEATcc</a:t>
            </a:r>
            <a:r>
              <a:rPr lang="tr-TR" baseline="0" dirty="0" smtClean="0"/>
              <a:t> hasta alımı devam ediyor.</a:t>
            </a:r>
            <a:endParaRPr lang="tr-TR" dirty="0"/>
          </a:p>
        </p:txBody>
      </p:sp>
      <p:sp>
        <p:nvSpPr>
          <p:cNvPr id="4" name="3 Slayt Numarası Yer Tutucusu"/>
          <p:cNvSpPr>
            <a:spLocks noGrp="1"/>
          </p:cNvSpPr>
          <p:nvPr>
            <p:ph type="sldNum" sz="quarter" idx="10"/>
          </p:nvPr>
        </p:nvSpPr>
        <p:spPr/>
        <p:txBody>
          <a:bodyPr/>
          <a:lstStyle/>
          <a:p>
            <a:fld id="{140091F9-F37B-4346-9591-0396FD59B37B}" type="slidenum">
              <a:rPr lang="tr-TR" smtClean="0"/>
              <a:pPr/>
              <a:t>69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8162590-FFD8-4CEA-BDB0-191EDB579E73}" type="datetimeFigureOut">
              <a:rPr lang="tr-TR" smtClean="0"/>
              <a:pPr/>
              <a:t>15.11.2020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23AAAAC-F58A-4FBE-B578-0CE1DBCAD01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62590-FFD8-4CEA-BDB0-191EDB579E73}" type="datetimeFigureOut">
              <a:rPr lang="tr-TR" smtClean="0"/>
              <a:pPr/>
              <a:t>15.11.2020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AAAAC-F58A-4FBE-B578-0CE1DBCAD01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ptodate.com/external-redirect.do?target_url=http://clinicaltrials.gov/ct2/show/NCT01414608&amp;token=YbJELcAW9G3aZfZrjTwgljvGy8B5W5sYbMw5bZWXTZkNz60hiph3evCR5UyuY6GtbrMx/sDPlOTOsgwn3xzIYg==&amp;TOPIC_ID=318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smtClean="0"/>
              <a:t>Serviks</a:t>
            </a:r>
            <a:r>
              <a:rPr lang="tr-TR" dirty="0" smtClean="0"/>
              <a:t> Kanserine Medikal </a:t>
            </a:r>
            <a:r>
              <a:rPr lang="tr-TR" dirty="0" err="1" smtClean="0"/>
              <a:t>Onkoloğun</a:t>
            </a:r>
            <a:r>
              <a:rPr lang="tr-TR" dirty="0" smtClean="0"/>
              <a:t> Yaklaşımı</a:t>
            </a:r>
            <a:endParaRPr lang="tr-TR" dirty="0"/>
          </a:p>
        </p:txBody>
      </p:sp>
      <p:sp>
        <p:nvSpPr>
          <p:cNvPr id="3" name="2 Alt Başlık"/>
          <p:cNvSpPr>
            <a:spLocks noGrp="1"/>
          </p:cNvSpPr>
          <p:nvPr>
            <p:ph type="subTitle" idx="1"/>
          </p:nvPr>
        </p:nvSpPr>
        <p:spPr/>
        <p:txBody>
          <a:bodyPr>
            <a:normAutofit fontScale="92500" lnSpcReduction="20000"/>
          </a:bodyPr>
          <a:lstStyle/>
          <a:p>
            <a:r>
              <a:rPr lang="tr-TR" dirty="0" err="1" smtClean="0">
                <a:solidFill>
                  <a:srgbClr val="FF0000"/>
                </a:solidFill>
              </a:rPr>
              <a:t>Dr.Ülkü</a:t>
            </a:r>
            <a:r>
              <a:rPr lang="tr-TR" dirty="0" smtClean="0">
                <a:solidFill>
                  <a:srgbClr val="FF0000"/>
                </a:solidFill>
              </a:rPr>
              <a:t> </a:t>
            </a:r>
            <a:r>
              <a:rPr lang="tr-TR" dirty="0" err="1" smtClean="0">
                <a:solidFill>
                  <a:srgbClr val="FF0000"/>
                </a:solidFill>
              </a:rPr>
              <a:t>Yalçıntaş</a:t>
            </a:r>
            <a:r>
              <a:rPr lang="tr-TR" dirty="0" smtClean="0">
                <a:solidFill>
                  <a:srgbClr val="FF0000"/>
                </a:solidFill>
              </a:rPr>
              <a:t> </a:t>
            </a:r>
            <a:r>
              <a:rPr lang="tr-TR" dirty="0" err="1" smtClean="0">
                <a:solidFill>
                  <a:srgbClr val="FF0000"/>
                </a:solidFill>
              </a:rPr>
              <a:t>Arslan</a:t>
            </a:r>
            <a:endParaRPr lang="tr-TR" dirty="0" smtClean="0">
              <a:solidFill>
                <a:srgbClr val="FF0000"/>
              </a:solidFill>
            </a:endParaRPr>
          </a:p>
          <a:p>
            <a:r>
              <a:rPr lang="tr-TR" dirty="0" smtClean="0">
                <a:solidFill>
                  <a:schemeClr val="tx1"/>
                </a:solidFill>
              </a:rPr>
              <a:t>Sağlık Bilimleri Üniversitesi</a:t>
            </a:r>
          </a:p>
          <a:p>
            <a:r>
              <a:rPr lang="tr-TR" dirty="0" err="1" smtClean="0">
                <a:solidFill>
                  <a:schemeClr val="tx1"/>
                </a:solidFill>
              </a:rPr>
              <a:t>Dr.A</a:t>
            </a:r>
            <a:r>
              <a:rPr lang="tr-TR" dirty="0" smtClean="0">
                <a:solidFill>
                  <a:schemeClr val="tx1"/>
                </a:solidFill>
              </a:rPr>
              <a:t>.Y.Ankara Onkoloji Eğitim ve Araştırma Hastanesi</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1</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2</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3</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
        <p:nvSpPr>
          <p:cNvPr id="5" name="4 Dikdörtgen"/>
          <p:cNvSpPr/>
          <p:nvPr/>
        </p:nvSpPr>
        <p:spPr>
          <a:xfrm>
            <a:off x="683568" y="332656"/>
            <a:ext cx="2736304" cy="400110"/>
          </a:xfrm>
          <a:prstGeom prst="rect">
            <a:avLst/>
          </a:prstGeom>
          <a:solidFill>
            <a:srgbClr val="0070C0"/>
          </a:solidFill>
        </p:spPr>
        <p:txBody>
          <a:bodyPr wrap="square">
            <a:spAutoFit/>
          </a:bodyPr>
          <a:lstStyle/>
          <a:p>
            <a:r>
              <a:rPr lang="tr-TR" sz="2000" b="1" dirty="0" smtClean="0">
                <a:solidFill>
                  <a:schemeClr val="bg1"/>
                </a:solidFill>
              </a:rPr>
              <a:t>%75 evre IB1 ve </a:t>
            </a:r>
            <a:r>
              <a:rPr lang="en-US" sz="2000" b="1" dirty="0" smtClean="0">
                <a:solidFill>
                  <a:schemeClr val="bg1"/>
                </a:solidFill>
              </a:rPr>
              <a:t> </a:t>
            </a:r>
            <a:r>
              <a:rPr lang="tr-TR" sz="2000" b="1" dirty="0" smtClean="0">
                <a:solidFill>
                  <a:schemeClr val="bg1"/>
                </a:solidFill>
              </a:rPr>
              <a:t>IIA1</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10</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88640"/>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
        <p:nvSpPr>
          <p:cNvPr id="5" name="4 Dikdörtgen"/>
          <p:cNvSpPr/>
          <p:nvPr/>
        </p:nvSpPr>
        <p:spPr>
          <a:xfrm>
            <a:off x="467544" y="4869160"/>
            <a:ext cx="828092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solidFill>
                  <a:srgbClr val="FFFF00"/>
                </a:solidFill>
              </a:rPr>
              <a:t>3 yıl DFS: </a:t>
            </a:r>
          </a:p>
          <a:p>
            <a:r>
              <a:rPr lang="tr-TR" sz="2400" dirty="0" smtClean="0">
                <a:solidFill>
                  <a:srgbClr val="FFFF00"/>
                </a:solidFill>
              </a:rPr>
              <a:t>RT vs </a:t>
            </a:r>
            <a:r>
              <a:rPr lang="tr-TR" sz="2400" dirty="0" err="1" smtClean="0">
                <a:solidFill>
                  <a:srgbClr val="FFFF00"/>
                </a:solidFill>
              </a:rPr>
              <a:t>SqKRT</a:t>
            </a:r>
            <a:r>
              <a:rPr lang="tr-TR" sz="2400" dirty="0" smtClean="0">
                <a:solidFill>
                  <a:srgbClr val="FFFF00"/>
                </a:solidFill>
              </a:rPr>
              <a:t> % 82 vs 90 ;</a:t>
            </a:r>
            <a:r>
              <a:rPr lang="pl-PL" sz="2400" dirty="0" smtClean="0">
                <a:solidFill>
                  <a:srgbClr val="FFFF00"/>
                </a:solidFill>
              </a:rPr>
              <a:t>  HR 0·52; 95% CI, 0·35 </a:t>
            </a:r>
            <a:r>
              <a:rPr lang="tr-TR" sz="2400" dirty="0" smtClean="0">
                <a:solidFill>
                  <a:srgbClr val="FFFF00"/>
                </a:solidFill>
              </a:rPr>
              <a:t>-</a:t>
            </a:r>
            <a:r>
              <a:rPr lang="pl-PL" sz="2400" dirty="0" smtClean="0">
                <a:solidFill>
                  <a:srgbClr val="FFFF00"/>
                </a:solidFill>
              </a:rPr>
              <a:t> 0·76</a:t>
            </a:r>
            <a:endParaRPr lang="tr-TR" sz="2400" dirty="0" smtClean="0">
              <a:solidFill>
                <a:srgbClr val="FFFF00"/>
              </a:solidFill>
            </a:endParaRPr>
          </a:p>
          <a:p>
            <a:r>
              <a:rPr lang="tr-TR" sz="2400" dirty="0" smtClean="0">
                <a:solidFill>
                  <a:srgbClr val="FFFF00"/>
                </a:solidFill>
              </a:rPr>
              <a:t>KRT vs </a:t>
            </a:r>
            <a:r>
              <a:rPr lang="tr-TR" sz="2400" dirty="0" err="1" smtClean="0">
                <a:solidFill>
                  <a:srgbClr val="FFFF00"/>
                </a:solidFill>
              </a:rPr>
              <a:t>SqKRT</a:t>
            </a:r>
            <a:r>
              <a:rPr lang="tr-TR" sz="2400" dirty="0" smtClean="0">
                <a:solidFill>
                  <a:srgbClr val="FFFF00"/>
                </a:solidFill>
              </a:rPr>
              <a:t> %85 vs 90 </a:t>
            </a:r>
            <a:r>
              <a:rPr lang="pl-PL" sz="2400" dirty="0" smtClean="0">
                <a:solidFill>
                  <a:srgbClr val="FFFF00"/>
                </a:solidFill>
              </a:rPr>
              <a:t>; HR 0·65; 95% CI, 0·44</a:t>
            </a:r>
            <a:r>
              <a:rPr lang="tr-TR" sz="2400" dirty="0" smtClean="0">
                <a:solidFill>
                  <a:srgbClr val="FFFF00"/>
                </a:solidFill>
              </a:rPr>
              <a:t> - </a:t>
            </a:r>
            <a:r>
              <a:rPr lang="pl-PL" sz="2400" dirty="0" smtClean="0">
                <a:solidFill>
                  <a:srgbClr val="FFFF00"/>
                </a:solidFill>
              </a:rPr>
              <a:t>0·96</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11</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0648"/>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
        <p:nvSpPr>
          <p:cNvPr id="6" name="5 Dikdörtgen"/>
          <p:cNvSpPr/>
          <p:nvPr/>
        </p:nvSpPr>
        <p:spPr>
          <a:xfrm>
            <a:off x="467544" y="5085184"/>
            <a:ext cx="828092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solidFill>
                  <a:srgbClr val="FFFF00"/>
                </a:solidFill>
              </a:rPr>
              <a:t>OS  SKRT vs RT:  5 yıllık</a:t>
            </a:r>
            <a:r>
              <a:rPr lang="en-US" sz="2400" dirty="0" smtClean="0">
                <a:solidFill>
                  <a:srgbClr val="FFFF00"/>
                </a:solidFill>
              </a:rPr>
              <a:t>, 92·0% vs. 88·0%; </a:t>
            </a:r>
            <a:endParaRPr lang="tr-TR" sz="2400" dirty="0" smtClean="0">
              <a:solidFill>
                <a:srgbClr val="FFFF00"/>
              </a:solidFill>
            </a:endParaRPr>
          </a:p>
          <a:p>
            <a:r>
              <a:rPr lang="en-US" sz="2400" dirty="0" smtClean="0">
                <a:solidFill>
                  <a:srgbClr val="FFFF00"/>
                </a:solidFill>
              </a:rPr>
              <a:t>HR, 0·58; 95% CI, 0·35 </a:t>
            </a:r>
            <a:r>
              <a:rPr lang="tr-TR" sz="2400" dirty="0" smtClean="0">
                <a:solidFill>
                  <a:srgbClr val="FFFF00"/>
                </a:solidFill>
              </a:rPr>
              <a:t>-</a:t>
            </a:r>
            <a:r>
              <a:rPr lang="en-US" sz="2400" dirty="0" smtClean="0">
                <a:solidFill>
                  <a:srgbClr val="FFFF00"/>
                </a:solidFill>
              </a:rPr>
              <a:t> 0·95</a:t>
            </a:r>
            <a:endParaRPr lang="tr-TR" sz="2400" dirty="0">
              <a:solidFill>
                <a:srgbClr val="FFFF00"/>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13</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14</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29" y="2514600"/>
            <a:ext cx="7805737" cy="344487"/>
          </a:xfrm>
        </p:spPr>
        <p:txBody>
          <a:bodyPr/>
          <a:lstStyle/>
          <a:p>
            <a:r>
              <a:rPr lang="en-US" sz="700" b="1" kern="1200" dirty="0" smtClean="0">
                <a:solidFill>
                  <a:schemeClr val="tx1"/>
                </a:solidFill>
                <a:latin typeface="Arial" charset="0"/>
                <a:ea typeface="+mn-ea"/>
                <a:cs typeface="+mn-cs"/>
              </a:rPr>
              <a:t>Slide 15</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71024"/>
            <a:ext cx="9143999"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auto">
          <a:xfrm>
            <a:off x="180109" y="6477000"/>
            <a:ext cx="8839199"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He Huang at TBD</a:t>
            </a:r>
            <a:endParaRPr lang="en-US" sz="1200" kern="1200" dirty="0">
              <a:solidFill>
                <a:schemeClr val="tx1"/>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smtClean="0">
                <a:solidFill>
                  <a:schemeClr val="bg1"/>
                </a:solidFill>
              </a:rPr>
              <a:t>Lokal ileri </a:t>
            </a:r>
            <a:r>
              <a:rPr lang="tr-TR" dirty="0" err="1" smtClean="0">
                <a:solidFill>
                  <a:schemeClr val="bg1"/>
                </a:solidFill>
              </a:rPr>
              <a:t>serviks</a:t>
            </a:r>
            <a:r>
              <a:rPr lang="tr-TR" dirty="0" smtClean="0">
                <a:solidFill>
                  <a:schemeClr val="bg1"/>
                </a:solidFill>
              </a:rPr>
              <a:t> kanseri</a:t>
            </a:r>
            <a:endParaRPr lang="tr-TR" dirty="0">
              <a:solidFill>
                <a:schemeClr val="bg1"/>
              </a:solidFill>
            </a:endParaRPr>
          </a:p>
        </p:txBody>
      </p:sp>
      <p:sp>
        <p:nvSpPr>
          <p:cNvPr id="3" name="2 İçerik Yer Tutucusu"/>
          <p:cNvSpPr>
            <a:spLocks noGrp="1"/>
          </p:cNvSpPr>
          <p:nvPr>
            <p:ph idx="1"/>
          </p:nvPr>
        </p:nvSpPr>
        <p:spPr/>
        <p:txBody>
          <a:bodyPr>
            <a:normAutofit fontScale="92500"/>
          </a:bodyPr>
          <a:lstStyle/>
          <a:p>
            <a:r>
              <a:rPr lang="tr-TR" dirty="0" smtClean="0"/>
              <a:t>Evre IB3: Tümör </a:t>
            </a:r>
            <a:r>
              <a:rPr lang="tr-TR" dirty="0" err="1" smtClean="0"/>
              <a:t>servikse</a:t>
            </a:r>
            <a:r>
              <a:rPr lang="tr-TR" dirty="0" smtClean="0"/>
              <a:t> sınırlı ve &gt;4  cm üstünde</a:t>
            </a:r>
            <a:endParaRPr lang="en-US" dirty="0" smtClean="0"/>
          </a:p>
          <a:p>
            <a:r>
              <a:rPr lang="tr-TR" dirty="0" smtClean="0"/>
              <a:t>Evre II: </a:t>
            </a:r>
            <a:r>
              <a:rPr lang="tr-TR" dirty="0" err="1" smtClean="0"/>
              <a:t>Uterus</a:t>
            </a:r>
            <a:r>
              <a:rPr lang="tr-TR" dirty="0" smtClean="0"/>
              <a:t> dışına çıkmış ama </a:t>
            </a:r>
            <a:r>
              <a:rPr lang="tr-TR" dirty="0" err="1" smtClean="0"/>
              <a:t>pelvik</a:t>
            </a:r>
            <a:r>
              <a:rPr lang="tr-TR" dirty="0" smtClean="0"/>
              <a:t> duvara veya </a:t>
            </a:r>
            <a:r>
              <a:rPr lang="tr-TR" dirty="0" err="1" smtClean="0"/>
              <a:t>vajenin</a:t>
            </a:r>
            <a:r>
              <a:rPr lang="tr-TR" dirty="0" smtClean="0"/>
              <a:t> 1/3 alt kısmına </a:t>
            </a:r>
            <a:r>
              <a:rPr lang="tr-TR" dirty="0" err="1" smtClean="0"/>
              <a:t>invaze</a:t>
            </a:r>
            <a:r>
              <a:rPr lang="tr-TR" dirty="0" smtClean="0"/>
              <a:t> değil</a:t>
            </a:r>
            <a:endParaRPr lang="en-US" dirty="0" smtClean="0"/>
          </a:p>
          <a:p>
            <a:r>
              <a:rPr lang="tr-TR" dirty="0" smtClean="0"/>
              <a:t>Evre III:  </a:t>
            </a:r>
            <a:r>
              <a:rPr lang="tr-TR" dirty="0" err="1" smtClean="0"/>
              <a:t>pelvik</a:t>
            </a:r>
            <a:r>
              <a:rPr lang="tr-TR" dirty="0" smtClean="0"/>
              <a:t> yan duvarlara ve/veya </a:t>
            </a:r>
            <a:r>
              <a:rPr lang="tr-TR" dirty="0" err="1" smtClean="0"/>
              <a:t>vajen</a:t>
            </a:r>
            <a:r>
              <a:rPr lang="tr-TR" dirty="0" smtClean="0"/>
              <a:t> 1/3 alt kısmına yayılmış, ve/veya </a:t>
            </a:r>
            <a:r>
              <a:rPr lang="tr-TR" dirty="0" err="1" smtClean="0"/>
              <a:t>hidronefroz</a:t>
            </a:r>
            <a:r>
              <a:rPr lang="tr-TR" dirty="0" smtClean="0"/>
              <a:t> ya da </a:t>
            </a:r>
            <a:r>
              <a:rPr lang="tr-TR" dirty="0" err="1" smtClean="0"/>
              <a:t>non</a:t>
            </a:r>
            <a:r>
              <a:rPr lang="tr-TR" dirty="0" smtClean="0"/>
              <a:t>-</a:t>
            </a:r>
            <a:r>
              <a:rPr lang="tr-TR" dirty="0" err="1" smtClean="0"/>
              <a:t>fonksiyone</a:t>
            </a:r>
            <a:r>
              <a:rPr lang="tr-TR" dirty="0" smtClean="0"/>
              <a:t> böbreğe neden olmuş tümör</a:t>
            </a:r>
            <a:endParaRPr lang="en-US" dirty="0" smtClean="0"/>
          </a:p>
          <a:p>
            <a:r>
              <a:rPr lang="tr-TR" dirty="0" smtClean="0"/>
              <a:t>Evre IVA: Mesane veya rektum mukozasının </a:t>
            </a:r>
            <a:r>
              <a:rPr lang="tr-TR" dirty="0" err="1" smtClean="0"/>
              <a:t>invazyonu</a:t>
            </a:r>
            <a:r>
              <a:rPr lang="tr-TR" dirty="0" smtClean="0"/>
              <a:t> veya tümörün gerçek </a:t>
            </a:r>
            <a:r>
              <a:rPr lang="tr-TR" dirty="0" err="1" smtClean="0"/>
              <a:t>pelvisi</a:t>
            </a:r>
            <a:r>
              <a:rPr lang="tr-TR" dirty="0" smtClean="0"/>
              <a:t> aşmış olması</a:t>
            </a:r>
            <a:endParaRPr lang="en-US" dirty="0" smtClean="0"/>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smtClean="0">
                <a:solidFill>
                  <a:schemeClr val="bg1"/>
                </a:solidFill>
              </a:rPr>
              <a:t>Tedavi öncesi değerlendirme</a:t>
            </a:r>
            <a:endParaRPr lang="tr-TR" dirty="0">
              <a:solidFill>
                <a:schemeClr val="bg1"/>
              </a:solidFill>
            </a:endParaRPr>
          </a:p>
        </p:txBody>
      </p:sp>
      <p:sp>
        <p:nvSpPr>
          <p:cNvPr id="3" name="2 İçerik Yer Tutucusu"/>
          <p:cNvSpPr>
            <a:spLocks noGrp="1"/>
          </p:cNvSpPr>
          <p:nvPr>
            <p:ph idx="1"/>
          </p:nvPr>
        </p:nvSpPr>
        <p:spPr/>
        <p:txBody>
          <a:bodyPr>
            <a:normAutofit/>
          </a:bodyPr>
          <a:lstStyle/>
          <a:p>
            <a:r>
              <a:rPr lang="tr-TR" sz="3600" dirty="0" smtClean="0"/>
              <a:t>Lenf </a:t>
            </a:r>
            <a:r>
              <a:rPr lang="tr-TR" sz="3600" dirty="0" err="1" smtClean="0"/>
              <a:t>nodu</a:t>
            </a:r>
            <a:r>
              <a:rPr lang="tr-TR" sz="3600" dirty="0" smtClean="0"/>
              <a:t>  tutulumu var mı ?</a:t>
            </a:r>
          </a:p>
          <a:p>
            <a:r>
              <a:rPr lang="tr-TR" sz="3600" dirty="0" smtClean="0"/>
              <a:t>Tüm lokal ileri ve </a:t>
            </a:r>
            <a:r>
              <a:rPr lang="tr-TR" sz="3600" dirty="0" err="1" smtClean="0"/>
              <a:t>kemoRT</a:t>
            </a:r>
            <a:r>
              <a:rPr lang="tr-TR" sz="3600" dirty="0" smtClean="0"/>
              <a:t> planlanan  hastalara  mümkünse PET BT </a:t>
            </a:r>
          </a:p>
          <a:p>
            <a:pPr>
              <a:buFont typeface="Wingdings" pitchFamily="2" charset="2"/>
              <a:buChar char="q"/>
            </a:pPr>
            <a:r>
              <a:rPr lang="tr-TR" sz="2400" dirty="0" smtClean="0"/>
              <a:t>BT de Para-</a:t>
            </a:r>
            <a:r>
              <a:rPr lang="tr-TR" sz="2400" dirty="0" err="1" smtClean="0"/>
              <a:t>aortik</a:t>
            </a:r>
            <a:r>
              <a:rPr lang="tr-TR" sz="2400" dirty="0" smtClean="0"/>
              <a:t> LN tutulumu şüphesi varsa </a:t>
            </a:r>
            <a:r>
              <a:rPr lang="tr-TR" sz="2400" dirty="0" err="1" smtClean="0"/>
              <a:t>nodal</a:t>
            </a:r>
            <a:r>
              <a:rPr lang="tr-TR" sz="2400" dirty="0" smtClean="0"/>
              <a:t> durumun netleşmesi için </a:t>
            </a:r>
            <a:r>
              <a:rPr lang="tr-TR" sz="2400" dirty="0" err="1" smtClean="0"/>
              <a:t>lenfadenektomi</a:t>
            </a:r>
            <a:r>
              <a:rPr lang="tr-TR" sz="2400" dirty="0" smtClean="0"/>
              <a:t> veya BT eşliğinde biyopsi  önerenler var</a:t>
            </a:r>
          </a:p>
          <a:p>
            <a:pPr>
              <a:buFont typeface="Wingdings" pitchFamily="2" charset="2"/>
              <a:buChar char="q"/>
            </a:pPr>
            <a:r>
              <a:rPr lang="tr-TR" sz="2400" dirty="0" smtClean="0"/>
              <a:t>PET BT de </a:t>
            </a:r>
            <a:r>
              <a:rPr lang="tr-TR" sz="2400" dirty="0" err="1" smtClean="0"/>
              <a:t>paraaortik</a:t>
            </a:r>
            <a:r>
              <a:rPr lang="tr-TR" sz="2400" dirty="0" smtClean="0"/>
              <a:t> LN FDG tutuyorsa yeterlidir </a:t>
            </a:r>
            <a:r>
              <a:rPr lang="tr-TR" sz="2400" dirty="0" err="1" smtClean="0"/>
              <a:t>invaziv</a:t>
            </a:r>
            <a:r>
              <a:rPr lang="tr-TR" sz="2400" dirty="0" smtClean="0"/>
              <a:t> işleme gerek yok diyenler var</a:t>
            </a:r>
          </a:p>
          <a:p>
            <a:pPr>
              <a:buNone/>
            </a:pP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0070C0"/>
          </a:solidFill>
        </p:spPr>
        <p:txBody>
          <a:bodyPr/>
          <a:lstStyle/>
          <a:p>
            <a:r>
              <a:rPr lang="tr-TR" dirty="0" smtClean="0">
                <a:solidFill>
                  <a:schemeClr val="bg1"/>
                </a:solidFill>
              </a:rPr>
              <a:t>Sunum Planı</a:t>
            </a:r>
            <a:endParaRPr lang="tr-TR" dirty="0">
              <a:solidFill>
                <a:schemeClr val="bg1"/>
              </a:solidFill>
            </a:endParaRPr>
          </a:p>
        </p:txBody>
      </p:sp>
      <p:sp>
        <p:nvSpPr>
          <p:cNvPr id="4" name="3 İçerik Yer Tutucusu"/>
          <p:cNvSpPr>
            <a:spLocks noGrp="1"/>
          </p:cNvSpPr>
          <p:nvPr>
            <p:ph idx="1"/>
          </p:nvPr>
        </p:nvSpPr>
        <p:spPr/>
        <p:txBody>
          <a:bodyPr/>
          <a:lstStyle/>
          <a:p>
            <a:r>
              <a:rPr lang="tr-TR" dirty="0" smtClean="0"/>
              <a:t>Erken Evre Kansere yaklaşım</a:t>
            </a:r>
          </a:p>
          <a:p>
            <a:r>
              <a:rPr lang="tr-TR" dirty="0" smtClean="0"/>
              <a:t>Lokal İleri Evre Kansere yaklaşım</a:t>
            </a:r>
          </a:p>
          <a:p>
            <a:r>
              <a:rPr lang="tr-TR" dirty="0" err="1" smtClean="0"/>
              <a:t>Metastatik</a:t>
            </a:r>
            <a:r>
              <a:rPr lang="tr-TR" dirty="0" smtClean="0"/>
              <a:t> Hastalıkta Tedavi</a:t>
            </a:r>
          </a:p>
          <a:p>
            <a:r>
              <a:rPr lang="tr-TR" dirty="0" smtClean="0"/>
              <a:t>Özet Tedavi Rehberleri</a:t>
            </a:r>
          </a:p>
          <a:p>
            <a:r>
              <a:rPr lang="tr-TR" dirty="0" smtClean="0"/>
              <a:t>Soru</a:t>
            </a:r>
            <a:r>
              <a:rPr lang="tr-TR" dirty="0" smtClean="0">
                <a:solidFill>
                  <a:srgbClr val="FF0000"/>
                </a:solidFill>
              </a:rPr>
              <a:t>n</a:t>
            </a:r>
            <a:r>
              <a:rPr lang="tr-TR" dirty="0" smtClean="0"/>
              <a:t>lar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a:bodyPr>
          <a:lstStyle/>
          <a:p>
            <a:r>
              <a:rPr lang="en-US" sz="2400" dirty="0" smtClean="0">
                <a:solidFill>
                  <a:schemeClr val="bg1"/>
                </a:solidFill>
              </a:rPr>
              <a:t>Diagnostic accuracy of tests for lymph node status in primary cervical cancer: a systematic review and meta</a:t>
            </a:r>
            <a:r>
              <a:rPr lang="tr-TR" sz="2400" dirty="0" smtClean="0">
                <a:solidFill>
                  <a:schemeClr val="bg1"/>
                </a:solidFill>
              </a:rPr>
              <a:t>-</a:t>
            </a:r>
            <a:r>
              <a:rPr lang="en-US" sz="2400" dirty="0" smtClean="0">
                <a:solidFill>
                  <a:schemeClr val="bg1"/>
                </a:solidFill>
              </a:rPr>
              <a:t>analysis</a:t>
            </a:r>
            <a:endParaRPr lang="tr-TR" sz="2400" dirty="0">
              <a:solidFill>
                <a:schemeClr val="bg1"/>
              </a:solidFill>
            </a:endParaRPr>
          </a:p>
        </p:txBody>
      </p:sp>
      <p:sp>
        <p:nvSpPr>
          <p:cNvPr id="3" name="2 İçerik Yer Tutucusu"/>
          <p:cNvSpPr>
            <a:spLocks noGrp="1"/>
          </p:cNvSpPr>
          <p:nvPr>
            <p:ph idx="1"/>
          </p:nvPr>
        </p:nvSpPr>
        <p:spPr/>
        <p:txBody>
          <a:bodyPr/>
          <a:lstStyle/>
          <a:p>
            <a:r>
              <a:rPr lang="tr-TR" b="1" dirty="0" smtClean="0"/>
              <a:t>LN tutulumu için </a:t>
            </a:r>
          </a:p>
          <a:p>
            <a:r>
              <a:rPr lang="tr-TR" b="1" dirty="0" smtClean="0"/>
              <a:t>PET BT:duyarlılık %75, özgüllük %98</a:t>
            </a:r>
          </a:p>
          <a:p>
            <a:r>
              <a:rPr lang="tr-TR" b="1" dirty="0" smtClean="0"/>
              <a:t>MR: duyarlılık % 56, özgüllük % 92</a:t>
            </a:r>
          </a:p>
          <a:p>
            <a:endParaRPr lang="tr-TR" b="1" dirty="0"/>
          </a:p>
        </p:txBody>
      </p:sp>
      <p:sp>
        <p:nvSpPr>
          <p:cNvPr id="4" name="3 Dikdörtgen"/>
          <p:cNvSpPr/>
          <p:nvPr/>
        </p:nvSpPr>
        <p:spPr>
          <a:xfrm>
            <a:off x="5652120" y="6165304"/>
            <a:ext cx="30963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smtClean="0">
                <a:solidFill>
                  <a:schemeClr val="tx1"/>
                </a:solidFill>
              </a:rPr>
              <a:t>Selman TJ. CMAJ 2008</a:t>
            </a:r>
            <a:endParaRPr lang="tr-TR" sz="10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smtClean="0">
                <a:solidFill>
                  <a:schemeClr val="bg1"/>
                </a:solidFill>
              </a:rPr>
              <a:t>Tedavi öncesi değerlendirme</a:t>
            </a:r>
            <a:endParaRPr lang="tr-TR" dirty="0">
              <a:solidFill>
                <a:schemeClr val="bg1"/>
              </a:solidFill>
            </a:endParaRPr>
          </a:p>
        </p:txBody>
      </p:sp>
      <p:sp>
        <p:nvSpPr>
          <p:cNvPr id="3" name="2 İçerik Yer Tutucusu"/>
          <p:cNvSpPr>
            <a:spLocks noGrp="1"/>
          </p:cNvSpPr>
          <p:nvPr>
            <p:ph idx="1"/>
          </p:nvPr>
        </p:nvSpPr>
        <p:spPr>
          <a:noFill/>
        </p:spPr>
        <p:txBody>
          <a:bodyPr>
            <a:normAutofit lnSpcReduction="10000"/>
          </a:bodyPr>
          <a:lstStyle/>
          <a:p>
            <a:r>
              <a:rPr lang="tr-TR" dirty="0" err="1" smtClean="0"/>
              <a:t>Mikroskopik</a:t>
            </a:r>
            <a:r>
              <a:rPr lang="tr-TR" dirty="0" smtClean="0"/>
              <a:t> tümör dışındaki tüm </a:t>
            </a:r>
            <a:r>
              <a:rPr lang="tr-TR" dirty="0" err="1" smtClean="0"/>
              <a:t>serviks</a:t>
            </a:r>
            <a:r>
              <a:rPr lang="tr-TR" dirty="0" smtClean="0"/>
              <a:t> kanserlerine üst </a:t>
            </a:r>
            <a:r>
              <a:rPr lang="tr-TR" dirty="0" err="1" smtClean="0"/>
              <a:t>üriner</a:t>
            </a:r>
            <a:r>
              <a:rPr lang="tr-TR" dirty="0" smtClean="0"/>
              <a:t> </a:t>
            </a:r>
            <a:r>
              <a:rPr lang="tr-TR" dirty="0" err="1" smtClean="0"/>
              <a:t>trakt</a:t>
            </a:r>
            <a:r>
              <a:rPr lang="tr-TR" dirty="0" smtClean="0"/>
              <a:t> görüntülenmesi</a:t>
            </a:r>
          </a:p>
          <a:p>
            <a:endParaRPr lang="tr-TR" dirty="0" smtClean="0"/>
          </a:p>
          <a:p>
            <a:r>
              <a:rPr lang="tr-TR" dirty="0" err="1" smtClean="0"/>
              <a:t>Renal</a:t>
            </a:r>
            <a:r>
              <a:rPr lang="tr-TR" dirty="0" smtClean="0"/>
              <a:t> yetmezlik varsa nedeni </a:t>
            </a:r>
            <a:r>
              <a:rPr lang="tr-TR" dirty="0" err="1" smtClean="0"/>
              <a:t>üriner</a:t>
            </a:r>
            <a:r>
              <a:rPr lang="tr-TR" dirty="0" smtClean="0"/>
              <a:t> </a:t>
            </a:r>
            <a:r>
              <a:rPr lang="tr-TR" dirty="0" err="1" smtClean="0"/>
              <a:t>trakt</a:t>
            </a:r>
            <a:r>
              <a:rPr lang="tr-TR" dirty="0" smtClean="0"/>
              <a:t> obstrüksiyonu mu veya böbrek kaynaklı yetmezlik mi ?</a:t>
            </a:r>
          </a:p>
          <a:p>
            <a:endParaRPr lang="tr-TR" dirty="0" smtClean="0"/>
          </a:p>
          <a:p>
            <a:r>
              <a:rPr lang="tr-TR" dirty="0" smtClean="0"/>
              <a:t>Serum </a:t>
            </a:r>
            <a:r>
              <a:rPr lang="tr-TR" dirty="0" err="1" smtClean="0"/>
              <a:t>kreatin</a:t>
            </a:r>
            <a:r>
              <a:rPr lang="tr-TR" dirty="0" smtClean="0"/>
              <a:t> yüksek ise Kontrastsız BT veya MRI</a:t>
            </a:r>
          </a:p>
          <a:p>
            <a:pPr>
              <a:buNone/>
            </a:pPr>
            <a:endParaRPr lang="en-US" dirty="0" smtClean="0"/>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Autofit/>
          </a:bodyPr>
          <a:lstStyle/>
          <a:p>
            <a:r>
              <a:rPr lang="tr-TR" sz="3600" dirty="0" smtClean="0">
                <a:solidFill>
                  <a:schemeClr val="bg1"/>
                </a:solidFill>
              </a:rPr>
              <a:t/>
            </a:r>
            <a:br>
              <a:rPr lang="tr-TR" sz="3600" dirty="0" smtClean="0">
                <a:solidFill>
                  <a:schemeClr val="bg1"/>
                </a:solidFill>
              </a:rPr>
            </a:br>
            <a:r>
              <a:rPr lang="tr-TR" sz="3600" dirty="0" err="1" smtClean="0">
                <a:solidFill>
                  <a:schemeClr val="bg1"/>
                </a:solidFill>
              </a:rPr>
              <a:t>Üriner</a:t>
            </a:r>
            <a:r>
              <a:rPr lang="tr-TR" sz="3600" dirty="0" smtClean="0">
                <a:solidFill>
                  <a:schemeClr val="bg1"/>
                </a:solidFill>
              </a:rPr>
              <a:t> </a:t>
            </a:r>
            <a:r>
              <a:rPr lang="tr-TR" sz="3600" dirty="0" err="1" smtClean="0">
                <a:solidFill>
                  <a:schemeClr val="bg1"/>
                </a:solidFill>
              </a:rPr>
              <a:t>trakt</a:t>
            </a:r>
            <a:r>
              <a:rPr lang="tr-TR" sz="3600" dirty="0" smtClean="0">
                <a:solidFill>
                  <a:schemeClr val="bg1"/>
                </a:solidFill>
              </a:rPr>
              <a:t> obstrüksiyonu  </a:t>
            </a:r>
            <a:r>
              <a:rPr lang="tr-TR" sz="3600" dirty="0" err="1" smtClean="0">
                <a:solidFill>
                  <a:schemeClr val="bg1"/>
                </a:solidFill>
              </a:rPr>
              <a:t>kemoRT</a:t>
            </a:r>
            <a:r>
              <a:rPr lang="tr-TR" sz="3600" dirty="0" smtClean="0">
                <a:solidFill>
                  <a:schemeClr val="bg1"/>
                </a:solidFill>
              </a:rPr>
              <a:t> alacak her kişide düzeltilmelidir</a:t>
            </a:r>
            <a:r>
              <a:rPr lang="en-US" sz="3600" dirty="0" smtClean="0">
                <a:solidFill>
                  <a:schemeClr val="bg1"/>
                </a:solidFill>
              </a:rPr>
              <a:t/>
            </a:r>
            <a:br>
              <a:rPr lang="en-US" sz="3600" dirty="0" smtClean="0">
                <a:solidFill>
                  <a:schemeClr val="bg1"/>
                </a:solidFill>
              </a:rPr>
            </a:br>
            <a:endParaRPr lang="tr-TR" sz="3600" dirty="0">
              <a:solidFill>
                <a:schemeClr val="bg1"/>
              </a:solidFill>
            </a:endParaRPr>
          </a:p>
        </p:txBody>
      </p:sp>
      <p:sp>
        <p:nvSpPr>
          <p:cNvPr id="3" name="2 İçerik Yer Tutucusu"/>
          <p:cNvSpPr>
            <a:spLocks noGrp="1"/>
          </p:cNvSpPr>
          <p:nvPr>
            <p:ph idx="1"/>
          </p:nvPr>
        </p:nvSpPr>
        <p:spPr/>
        <p:txBody>
          <a:bodyPr/>
          <a:lstStyle/>
          <a:p>
            <a:r>
              <a:rPr lang="tr-TR" dirty="0" smtClean="0"/>
              <a:t>Retrospektif GOG verisi</a:t>
            </a:r>
          </a:p>
          <a:p>
            <a:r>
              <a:rPr lang="tr-TR" dirty="0" smtClean="0"/>
              <a:t>n=539 evre III %44 </a:t>
            </a:r>
            <a:r>
              <a:rPr lang="tr-TR" dirty="0" err="1" smtClean="0"/>
              <a:t>hidronefrozlu</a:t>
            </a:r>
            <a:r>
              <a:rPr lang="tr-TR" dirty="0" smtClean="0"/>
              <a:t> </a:t>
            </a:r>
            <a:r>
              <a:rPr lang="tr-TR" dirty="0" err="1" smtClean="0"/>
              <a:t>KemoRT</a:t>
            </a:r>
            <a:r>
              <a:rPr lang="tr-TR" dirty="0" smtClean="0"/>
              <a:t> alanlar</a:t>
            </a:r>
          </a:p>
          <a:p>
            <a:pPr>
              <a:buNone/>
            </a:pPr>
            <a:endParaRPr lang="tr-TR" dirty="0" smtClean="0"/>
          </a:p>
          <a:p>
            <a:r>
              <a:rPr lang="tr-TR" dirty="0" err="1" smtClean="0"/>
              <a:t>Üreter</a:t>
            </a:r>
            <a:r>
              <a:rPr lang="tr-TR" dirty="0" smtClean="0"/>
              <a:t> tıkanıklığı düzeltilenlerde PFS daha iyi: 18 vs 10 ay, OS daha iyi 34 vs 17 ay </a:t>
            </a:r>
          </a:p>
          <a:p>
            <a:endParaRPr lang="tr-TR" dirty="0"/>
          </a:p>
        </p:txBody>
      </p:sp>
      <p:sp>
        <p:nvSpPr>
          <p:cNvPr id="4" name="3 Dikdörtgen"/>
          <p:cNvSpPr/>
          <p:nvPr/>
        </p:nvSpPr>
        <p:spPr>
          <a:xfrm>
            <a:off x="5220072" y="6237312"/>
            <a:ext cx="3446521" cy="369332"/>
          </a:xfrm>
          <a:prstGeom prst="rect">
            <a:avLst/>
          </a:prstGeom>
        </p:spPr>
        <p:txBody>
          <a:bodyPr wrap="none">
            <a:spAutoFit/>
          </a:bodyPr>
          <a:lstStyle/>
          <a:p>
            <a:r>
              <a:rPr lang="tr-TR" dirty="0" err="1" smtClean="0"/>
              <a:t>Rose</a:t>
            </a:r>
            <a:r>
              <a:rPr lang="tr-TR" dirty="0" smtClean="0"/>
              <a:t> PG. Et al. </a:t>
            </a:r>
            <a:r>
              <a:rPr lang="tr-TR" dirty="0" err="1" smtClean="0"/>
              <a:t>Gynecol</a:t>
            </a:r>
            <a:r>
              <a:rPr lang="tr-TR" dirty="0" smtClean="0"/>
              <a:t> </a:t>
            </a:r>
            <a:r>
              <a:rPr lang="tr-TR" dirty="0" err="1" smtClean="0"/>
              <a:t>Oncol</a:t>
            </a:r>
            <a:r>
              <a:rPr lang="tr-TR" dirty="0" smtClean="0"/>
              <a:t> 2010</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Primer</a:t>
            </a:r>
            <a:r>
              <a:rPr lang="tr-TR" dirty="0" smtClean="0">
                <a:solidFill>
                  <a:schemeClr val="bg1"/>
                </a:solidFill>
              </a:rPr>
              <a:t> </a:t>
            </a:r>
            <a:r>
              <a:rPr lang="tr-TR" dirty="0" err="1" smtClean="0">
                <a:solidFill>
                  <a:schemeClr val="bg1"/>
                </a:solidFill>
              </a:rPr>
              <a:t>Kemoradyoterapi</a:t>
            </a:r>
            <a:endParaRPr lang="tr-TR" dirty="0">
              <a:solidFill>
                <a:schemeClr val="bg1"/>
              </a:solidFill>
            </a:endParaRPr>
          </a:p>
        </p:txBody>
      </p:sp>
      <p:sp>
        <p:nvSpPr>
          <p:cNvPr id="3" name="2 İçerik Yer Tutucusu"/>
          <p:cNvSpPr>
            <a:spLocks noGrp="1"/>
          </p:cNvSpPr>
          <p:nvPr>
            <p:ph idx="1"/>
          </p:nvPr>
        </p:nvSpPr>
        <p:spPr/>
        <p:txBody>
          <a:bodyPr>
            <a:normAutofit/>
          </a:bodyPr>
          <a:lstStyle/>
          <a:p>
            <a:r>
              <a:rPr lang="tr-TR" b="1" dirty="0" smtClean="0"/>
              <a:t>İleri evre </a:t>
            </a:r>
            <a:r>
              <a:rPr lang="tr-TR" b="1" dirty="0" err="1" smtClean="0"/>
              <a:t>serviks</a:t>
            </a:r>
            <a:r>
              <a:rPr lang="tr-TR" b="1" dirty="0" smtClean="0"/>
              <a:t> kanserinde cerrahinin  </a:t>
            </a:r>
            <a:r>
              <a:rPr lang="tr-TR" b="1" dirty="0" err="1" smtClean="0"/>
              <a:t>küratif</a:t>
            </a:r>
            <a:r>
              <a:rPr lang="tr-TR" b="1" dirty="0" smtClean="0"/>
              <a:t> olması olası değil, genelde </a:t>
            </a:r>
            <a:r>
              <a:rPr lang="tr-TR" b="1" dirty="0" err="1" smtClean="0"/>
              <a:t>adjuvan</a:t>
            </a:r>
            <a:r>
              <a:rPr lang="tr-TR" b="1" dirty="0" smtClean="0"/>
              <a:t> tedavi de gerektirir ve </a:t>
            </a:r>
            <a:r>
              <a:rPr lang="tr-TR" b="1" dirty="0" err="1" smtClean="0"/>
              <a:t>morbidite</a:t>
            </a:r>
            <a:r>
              <a:rPr lang="tr-TR" b="1" dirty="0" smtClean="0"/>
              <a:t> yüksek </a:t>
            </a:r>
            <a:endParaRPr lang="tr-TR" sz="2100" b="1" dirty="0" smtClean="0"/>
          </a:p>
          <a:p>
            <a:endParaRPr lang="tr-TR" sz="2100" b="1" dirty="0" smtClean="0"/>
          </a:p>
          <a:p>
            <a:endParaRPr lang="tr-TR" sz="2100" b="1" dirty="0" smtClean="0"/>
          </a:p>
          <a:p>
            <a:endParaRPr lang="tr-TR" sz="2100" b="1" dirty="0" smtClean="0"/>
          </a:p>
          <a:p>
            <a:pPr algn="r">
              <a:buNone/>
            </a:pPr>
            <a:r>
              <a:rPr lang="tr-TR" sz="1200" dirty="0" err="1" smtClean="0"/>
              <a:t>Yamashita</a:t>
            </a:r>
            <a:r>
              <a:rPr lang="tr-TR" sz="1200" dirty="0" smtClean="0"/>
              <a:t> H et al. </a:t>
            </a:r>
            <a:r>
              <a:rPr lang="tr-TR" sz="1200" dirty="0" err="1" smtClean="0"/>
              <a:t>Am</a:t>
            </a:r>
            <a:r>
              <a:rPr lang="tr-TR" sz="1200" dirty="0" smtClean="0"/>
              <a:t> J </a:t>
            </a:r>
            <a:r>
              <a:rPr lang="tr-TR" sz="1200" dirty="0" err="1" smtClean="0"/>
              <a:t>Clin</a:t>
            </a:r>
            <a:r>
              <a:rPr lang="tr-TR" sz="1200" dirty="0" smtClean="0"/>
              <a:t> </a:t>
            </a:r>
            <a:r>
              <a:rPr lang="tr-TR" sz="1200" dirty="0" err="1" smtClean="0"/>
              <a:t>Oncol</a:t>
            </a:r>
            <a:r>
              <a:rPr lang="tr-TR" sz="1200" dirty="0" smtClean="0"/>
              <a:t>. 2010, </a:t>
            </a:r>
            <a:r>
              <a:rPr lang="tr-TR" sz="1200" dirty="0" err="1" smtClean="0"/>
              <a:t>Yessaian</a:t>
            </a:r>
            <a:r>
              <a:rPr lang="tr-TR" sz="1200" dirty="0" smtClean="0"/>
              <a:t> A. Et al. </a:t>
            </a:r>
            <a:r>
              <a:rPr lang="tr-TR" sz="1200" dirty="0" err="1" smtClean="0"/>
              <a:t>Gynecol</a:t>
            </a:r>
            <a:r>
              <a:rPr lang="tr-TR" sz="1200" dirty="0" smtClean="0"/>
              <a:t> </a:t>
            </a:r>
            <a:r>
              <a:rPr lang="tr-TR" sz="1200" dirty="0" err="1" smtClean="0"/>
              <a:t>Oncol</a:t>
            </a:r>
            <a:r>
              <a:rPr lang="tr-TR" sz="1200" dirty="0" smtClean="0"/>
              <a:t>. 2004</a:t>
            </a:r>
            <a:endParaRPr lang="tr-TR" sz="1200" b="1" dirty="0" smtClean="0"/>
          </a:p>
          <a:p>
            <a:endParaRPr lang="tr-TR" b="1" dirty="0" smtClean="0"/>
          </a:p>
          <a:p>
            <a:endParaRPr lang="tr-TR"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0404" y="1268760"/>
            <a:ext cx="6481959" cy="4951044"/>
          </a:xfrm>
          <a:prstGeom prst="rect">
            <a:avLst/>
          </a:prstGeom>
          <a:noFill/>
          <a:ln w="9525">
            <a:noFill/>
            <a:miter lim="800000"/>
            <a:headEnd/>
            <a:tailEnd/>
          </a:ln>
          <a:effectLst/>
        </p:spPr>
      </p:pic>
      <p:sp>
        <p:nvSpPr>
          <p:cNvPr id="5" name="4 Dikdörtgen"/>
          <p:cNvSpPr/>
          <p:nvPr/>
        </p:nvSpPr>
        <p:spPr>
          <a:xfrm>
            <a:off x="714348" y="6286520"/>
            <a:ext cx="7929618" cy="400110"/>
          </a:xfrm>
          <a:prstGeom prst="rect">
            <a:avLst/>
          </a:prstGeom>
        </p:spPr>
        <p:txBody>
          <a:bodyPr wrap="square">
            <a:spAutoFit/>
          </a:bodyPr>
          <a:lstStyle/>
          <a:p>
            <a:pPr algn="r"/>
            <a:r>
              <a:rPr lang="en-US" sz="1000" dirty="0" err="1" smtClean="0"/>
              <a:t>Chemoradiotherapy</a:t>
            </a:r>
            <a:r>
              <a:rPr lang="en-US" sz="1000" dirty="0" smtClean="0"/>
              <a:t> for Cervical Cancer Meta-analysis Collaboration (CCCMAC)</a:t>
            </a:r>
            <a:r>
              <a:rPr lang="tr-TR" sz="1000" dirty="0" smtClean="0"/>
              <a:t>.</a:t>
            </a:r>
            <a:br>
              <a:rPr lang="tr-TR" sz="1000" dirty="0" smtClean="0"/>
            </a:br>
            <a:r>
              <a:rPr lang="tr-TR" sz="1000" dirty="0" err="1" smtClean="0"/>
              <a:t>Cochrane</a:t>
            </a:r>
            <a:r>
              <a:rPr lang="tr-TR" sz="1000" dirty="0" smtClean="0"/>
              <a:t> </a:t>
            </a:r>
            <a:r>
              <a:rPr lang="tr-TR" sz="1000" dirty="0" err="1" smtClean="0"/>
              <a:t>Database</a:t>
            </a:r>
            <a:r>
              <a:rPr lang="tr-TR" sz="1000" dirty="0" smtClean="0"/>
              <a:t> </a:t>
            </a:r>
            <a:r>
              <a:rPr lang="tr-TR" sz="1000" dirty="0" err="1" smtClean="0"/>
              <a:t>Syst</a:t>
            </a:r>
            <a:r>
              <a:rPr lang="tr-TR" sz="1000" dirty="0" smtClean="0"/>
              <a:t> </a:t>
            </a:r>
            <a:r>
              <a:rPr lang="tr-TR" sz="1000" dirty="0" err="1" smtClean="0"/>
              <a:t>Rev</a:t>
            </a:r>
            <a:r>
              <a:rPr lang="tr-TR" sz="1000" dirty="0" smtClean="0"/>
              <a:t>. 2010</a:t>
            </a:r>
            <a:r>
              <a:rPr lang="en-US" sz="1000" dirty="0" smtClean="0"/>
              <a:t> </a:t>
            </a:r>
            <a:r>
              <a:rPr lang="tr-TR" sz="1000" dirty="0" smtClean="0"/>
              <a:t> </a:t>
            </a:r>
            <a:endParaRPr lang="tr-TR" sz="1000" dirty="0"/>
          </a:p>
        </p:txBody>
      </p:sp>
      <p:sp>
        <p:nvSpPr>
          <p:cNvPr id="4" name="3 Başlık"/>
          <p:cNvSpPr>
            <a:spLocks noGrp="1"/>
          </p:cNvSpPr>
          <p:nvPr>
            <p:ph type="title"/>
          </p:nvPr>
        </p:nvSpPr>
        <p:spPr>
          <a:xfrm>
            <a:off x="457200" y="274638"/>
            <a:ext cx="8229600" cy="778098"/>
          </a:xfrm>
          <a:solidFill>
            <a:srgbClr val="0070C0"/>
          </a:solidFill>
        </p:spPr>
        <p:txBody>
          <a:bodyPr>
            <a:noAutofit/>
          </a:bodyPr>
          <a:lstStyle/>
          <a:p>
            <a:r>
              <a:rPr lang="tr-TR" sz="2400" b="1" dirty="0" err="1" smtClean="0">
                <a:solidFill>
                  <a:schemeClr val="bg1"/>
                </a:solidFill>
              </a:rPr>
              <a:t>Primer</a:t>
            </a:r>
            <a:r>
              <a:rPr lang="tr-TR" sz="2400" b="1" dirty="0" smtClean="0">
                <a:solidFill>
                  <a:schemeClr val="bg1"/>
                </a:solidFill>
              </a:rPr>
              <a:t> KRT : evre IB-IIB için faydası evre III-IVA dan fazla</a:t>
            </a: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a:bodyPr>
          <a:lstStyle/>
          <a:p>
            <a:r>
              <a:rPr lang="tr-TR" sz="3600" dirty="0" smtClean="0">
                <a:solidFill>
                  <a:schemeClr val="bg1"/>
                </a:solidFill>
              </a:rPr>
              <a:t>2010 </a:t>
            </a:r>
            <a:r>
              <a:rPr lang="tr-TR" sz="3600" dirty="0" err="1" smtClean="0">
                <a:solidFill>
                  <a:schemeClr val="bg1"/>
                </a:solidFill>
              </a:rPr>
              <a:t>Cochrane</a:t>
            </a:r>
            <a:r>
              <a:rPr lang="tr-TR" sz="3600" dirty="0" smtClean="0">
                <a:solidFill>
                  <a:schemeClr val="bg1"/>
                </a:solidFill>
              </a:rPr>
              <a:t> meta-analizi RT vs </a:t>
            </a:r>
            <a:r>
              <a:rPr lang="tr-TR" sz="3600" dirty="0" err="1" smtClean="0">
                <a:solidFill>
                  <a:schemeClr val="bg1"/>
                </a:solidFill>
              </a:rPr>
              <a:t>kemoRT</a:t>
            </a:r>
            <a:r>
              <a:rPr lang="tr-TR" sz="3600" dirty="0" smtClean="0">
                <a:solidFill>
                  <a:schemeClr val="bg1"/>
                </a:solidFill>
              </a:rPr>
              <a:t> :</a:t>
            </a:r>
            <a:endParaRPr lang="tr-TR" sz="3600" dirty="0">
              <a:solidFill>
                <a:schemeClr val="bg1"/>
              </a:solidFill>
            </a:endParaRPr>
          </a:p>
        </p:txBody>
      </p:sp>
      <p:sp>
        <p:nvSpPr>
          <p:cNvPr id="3" name="2 İçerik Yer Tutucusu"/>
          <p:cNvSpPr>
            <a:spLocks noGrp="1"/>
          </p:cNvSpPr>
          <p:nvPr>
            <p:ph idx="1"/>
          </p:nvPr>
        </p:nvSpPr>
        <p:spPr/>
        <p:txBody>
          <a:bodyPr>
            <a:normAutofit fontScale="92500" lnSpcReduction="10000"/>
          </a:bodyPr>
          <a:lstStyle/>
          <a:p>
            <a:r>
              <a:rPr lang="tr-TR" dirty="0" smtClean="0"/>
              <a:t>Ölüm riskinde azalma HR 0.81,%95 CI 0.71-0.91</a:t>
            </a:r>
          </a:p>
          <a:p>
            <a:r>
              <a:rPr lang="tr-TR" dirty="0" smtClean="0"/>
              <a:t>5 yıllık </a:t>
            </a:r>
            <a:r>
              <a:rPr lang="tr-TR" dirty="0" err="1" smtClean="0"/>
              <a:t>sağkalımda</a:t>
            </a:r>
            <a:r>
              <a:rPr lang="tr-TR" dirty="0" smtClean="0"/>
              <a:t> %6 </a:t>
            </a:r>
            <a:r>
              <a:rPr lang="tr-TR" dirty="0" err="1" smtClean="0"/>
              <a:t>absolü</a:t>
            </a:r>
            <a:r>
              <a:rPr lang="tr-TR" dirty="0" smtClean="0"/>
              <a:t> iyileşme</a:t>
            </a:r>
          </a:p>
          <a:p>
            <a:r>
              <a:rPr lang="tr-TR" sz="2200" dirty="0" smtClean="0"/>
              <a:t>Küçük ve izlem süresi kısa 2 çalışmada  HR 0.46,%95 CI 0.32-0.66 ve 5 yıllık </a:t>
            </a:r>
            <a:r>
              <a:rPr lang="tr-TR" sz="2200" dirty="0" err="1" smtClean="0"/>
              <a:t>absolü</a:t>
            </a:r>
            <a:r>
              <a:rPr lang="tr-TR" sz="2200" dirty="0" smtClean="0"/>
              <a:t> %19 fayda  </a:t>
            </a:r>
            <a:endParaRPr lang="en-US" sz="2200" dirty="0" smtClean="0"/>
          </a:p>
          <a:p>
            <a:r>
              <a:rPr lang="tr-TR" dirty="0" err="1" smtClean="0"/>
              <a:t>Nüks</a:t>
            </a:r>
            <a:r>
              <a:rPr lang="tr-TR" dirty="0" smtClean="0"/>
              <a:t>  riskinde azalma HR 0.78 %95 CI 0.7-0.87</a:t>
            </a:r>
          </a:p>
          <a:p>
            <a:r>
              <a:rPr lang="tr-TR" dirty="0" smtClean="0"/>
              <a:t>5 yıllık PFS faydası </a:t>
            </a:r>
            <a:r>
              <a:rPr lang="tr-TR" dirty="0" err="1" smtClean="0"/>
              <a:t>absolü</a:t>
            </a:r>
            <a:r>
              <a:rPr lang="tr-TR" dirty="0" smtClean="0"/>
              <a:t> %8  </a:t>
            </a:r>
          </a:p>
          <a:p>
            <a:r>
              <a:rPr lang="tr-TR" dirty="0" smtClean="0"/>
              <a:t>5 yıllık </a:t>
            </a:r>
            <a:r>
              <a:rPr lang="tr-TR" dirty="0" err="1" smtClean="0"/>
              <a:t>absolü</a:t>
            </a:r>
            <a:r>
              <a:rPr lang="tr-TR" dirty="0" smtClean="0"/>
              <a:t> fayda lokal bölgesel kontrol  için %8, </a:t>
            </a:r>
            <a:r>
              <a:rPr lang="tr-TR" dirty="0" err="1" smtClean="0"/>
              <a:t>metatazsız</a:t>
            </a:r>
            <a:r>
              <a:rPr lang="tr-TR" dirty="0" smtClean="0"/>
              <a:t> </a:t>
            </a:r>
            <a:r>
              <a:rPr lang="tr-TR" dirty="0" err="1" smtClean="0"/>
              <a:t>sağkalım</a:t>
            </a:r>
            <a:r>
              <a:rPr lang="tr-TR" dirty="0" smtClean="0"/>
              <a:t> için %7 </a:t>
            </a:r>
          </a:p>
          <a:p>
            <a:r>
              <a:rPr lang="tr-TR" dirty="0" smtClean="0"/>
              <a:t>Platin eklemek hematolojik ve GIS </a:t>
            </a:r>
            <a:r>
              <a:rPr lang="tr-TR" dirty="0" err="1" smtClean="0"/>
              <a:t>toksisitesini</a:t>
            </a:r>
            <a:r>
              <a:rPr lang="tr-TR" dirty="0" smtClean="0"/>
              <a:t> artırır, platin dışı rejimlerde bu artış yok</a:t>
            </a:r>
          </a:p>
          <a:p>
            <a:pPr>
              <a:buNone/>
            </a:pPr>
            <a:endParaRPr lang="tr-TR" dirty="0"/>
          </a:p>
        </p:txBody>
      </p:sp>
      <p:sp>
        <p:nvSpPr>
          <p:cNvPr id="4" name="3 Dikdörtgen"/>
          <p:cNvSpPr/>
          <p:nvPr/>
        </p:nvSpPr>
        <p:spPr>
          <a:xfrm>
            <a:off x="1000100" y="6215082"/>
            <a:ext cx="7715272" cy="400110"/>
          </a:xfrm>
          <a:prstGeom prst="rect">
            <a:avLst/>
          </a:prstGeom>
        </p:spPr>
        <p:txBody>
          <a:bodyPr wrap="square">
            <a:spAutoFit/>
          </a:bodyPr>
          <a:lstStyle/>
          <a:p>
            <a:pPr algn="r"/>
            <a:r>
              <a:rPr lang="en-US" sz="1000" dirty="0" err="1" smtClean="0"/>
              <a:t>Chemoradiotherapy</a:t>
            </a:r>
            <a:r>
              <a:rPr lang="en-US" sz="1000" dirty="0" smtClean="0"/>
              <a:t> for Cervical Cancer Meta-analysis Collaboration (CCCMAC)</a:t>
            </a:r>
            <a:r>
              <a:rPr lang="tr-TR" sz="1000" dirty="0" smtClean="0"/>
              <a:t>.</a:t>
            </a:r>
            <a:br>
              <a:rPr lang="tr-TR" sz="1000" dirty="0" smtClean="0"/>
            </a:br>
            <a:r>
              <a:rPr lang="tr-TR" sz="1000" dirty="0" err="1" smtClean="0"/>
              <a:t>Cochrane</a:t>
            </a:r>
            <a:r>
              <a:rPr lang="tr-TR" sz="1000" dirty="0" smtClean="0"/>
              <a:t> </a:t>
            </a:r>
            <a:r>
              <a:rPr lang="tr-TR" sz="1000" dirty="0" err="1" smtClean="0"/>
              <a:t>Database</a:t>
            </a:r>
            <a:r>
              <a:rPr lang="tr-TR" sz="1000" dirty="0" smtClean="0"/>
              <a:t> </a:t>
            </a:r>
            <a:r>
              <a:rPr lang="tr-TR" sz="1000" dirty="0" err="1" smtClean="0"/>
              <a:t>Syst</a:t>
            </a:r>
            <a:r>
              <a:rPr lang="tr-TR" sz="1000" dirty="0" smtClean="0"/>
              <a:t> </a:t>
            </a:r>
            <a:r>
              <a:rPr lang="tr-TR" sz="1000" dirty="0" err="1" smtClean="0"/>
              <a:t>Rev</a:t>
            </a:r>
            <a:r>
              <a:rPr lang="tr-TR" sz="1000" dirty="0" smtClean="0"/>
              <a:t>. 2010</a:t>
            </a:r>
            <a:r>
              <a:rPr lang="en-US" sz="1000" dirty="0" smtClean="0"/>
              <a:t> </a:t>
            </a:r>
            <a:endParaRPr lang="tr-TR"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8229600" cy="778098"/>
          </a:xfrm>
          <a:solidFill>
            <a:srgbClr val="0070C0"/>
          </a:solidFill>
        </p:spPr>
        <p:txBody>
          <a:bodyPr>
            <a:noAutofit/>
          </a:bodyPr>
          <a:lstStyle/>
          <a:p>
            <a:r>
              <a:rPr lang="en-US" sz="1800" b="1" dirty="0" err="1" smtClean="0">
                <a:solidFill>
                  <a:schemeClr val="bg1"/>
                </a:solidFill>
              </a:rPr>
              <a:t>Chemoradiotherapy</a:t>
            </a:r>
            <a:r>
              <a:rPr lang="en-US" sz="1800" b="1" dirty="0" smtClean="0">
                <a:solidFill>
                  <a:schemeClr val="bg1"/>
                </a:solidFill>
              </a:rPr>
              <a:t> for Cervical Cancer Meta-analysis Collaboration (CCCMAC)</a:t>
            </a:r>
            <a:r>
              <a:rPr lang="tr-TR" sz="1800" b="1" dirty="0" smtClean="0">
                <a:solidFill>
                  <a:schemeClr val="bg1"/>
                </a:solidFill>
              </a:rPr>
              <a:t>.</a:t>
            </a:r>
            <a:br>
              <a:rPr lang="tr-TR" sz="1800" b="1" dirty="0" smtClean="0">
                <a:solidFill>
                  <a:schemeClr val="bg1"/>
                </a:solidFill>
              </a:rPr>
            </a:br>
            <a:r>
              <a:rPr lang="tr-TR" sz="1800" b="1" dirty="0" err="1" smtClean="0">
                <a:solidFill>
                  <a:schemeClr val="bg1"/>
                </a:solidFill>
              </a:rPr>
              <a:t>Cochrane</a:t>
            </a:r>
            <a:r>
              <a:rPr lang="tr-TR" sz="1800" b="1" dirty="0" smtClean="0">
                <a:solidFill>
                  <a:schemeClr val="bg1"/>
                </a:solidFill>
              </a:rPr>
              <a:t> </a:t>
            </a:r>
            <a:r>
              <a:rPr lang="tr-TR" sz="1800" b="1" dirty="0" err="1" smtClean="0">
                <a:solidFill>
                  <a:schemeClr val="bg1"/>
                </a:solidFill>
              </a:rPr>
              <a:t>Database</a:t>
            </a:r>
            <a:r>
              <a:rPr lang="tr-TR" sz="1800" b="1" dirty="0" smtClean="0">
                <a:solidFill>
                  <a:schemeClr val="bg1"/>
                </a:solidFill>
              </a:rPr>
              <a:t> </a:t>
            </a:r>
            <a:r>
              <a:rPr lang="tr-TR" sz="1800" b="1" dirty="0" err="1" smtClean="0">
                <a:solidFill>
                  <a:schemeClr val="bg1"/>
                </a:solidFill>
              </a:rPr>
              <a:t>Syst</a:t>
            </a:r>
            <a:r>
              <a:rPr lang="tr-TR" sz="1800" b="1" dirty="0" smtClean="0">
                <a:solidFill>
                  <a:schemeClr val="bg1"/>
                </a:solidFill>
              </a:rPr>
              <a:t> </a:t>
            </a:r>
            <a:r>
              <a:rPr lang="tr-TR" sz="1800" b="1" dirty="0" err="1" smtClean="0">
                <a:solidFill>
                  <a:schemeClr val="bg1"/>
                </a:solidFill>
              </a:rPr>
              <a:t>Rev</a:t>
            </a:r>
            <a:r>
              <a:rPr lang="tr-TR" sz="1800" b="1" dirty="0" smtClean="0">
                <a:solidFill>
                  <a:schemeClr val="bg1"/>
                </a:solidFill>
              </a:rPr>
              <a:t>. 2010</a:t>
            </a:r>
            <a:r>
              <a:rPr lang="en-US" sz="1800" b="1" dirty="0" smtClean="0">
                <a:solidFill>
                  <a:schemeClr val="bg1"/>
                </a:solidFill>
              </a:rPr>
              <a:t> </a:t>
            </a:r>
            <a:endParaRPr lang="tr-TR" sz="18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055160" y="1196752"/>
            <a:ext cx="7350625" cy="5365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smtClean="0">
                <a:solidFill>
                  <a:schemeClr val="bg1"/>
                </a:solidFill>
              </a:rPr>
              <a:t>Hangi kemoterapi rejimi ?</a:t>
            </a:r>
            <a:endParaRPr lang="tr-TR" dirty="0">
              <a:solidFill>
                <a:schemeClr val="bg1"/>
              </a:solidFill>
            </a:endParaRPr>
          </a:p>
        </p:txBody>
      </p:sp>
      <p:sp>
        <p:nvSpPr>
          <p:cNvPr id="3" name="2 İçerik Yer Tutucusu"/>
          <p:cNvSpPr>
            <a:spLocks noGrp="1"/>
          </p:cNvSpPr>
          <p:nvPr>
            <p:ph idx="1"/>
          </p:nvPr>
        </p:nvSpPr>
        <p:spPr>
          <a:xfrm>
            <a:off x="467544" y="1484784"/>
            <a:ext cx="8208912" cy="847566"/>
          </a:xfrm>
          <a:solidFill>
            <a:srgbClr val="FFC000"/>
          </a:solidFill>
          <a:ln>
            <a:solidFill>
              <a:srgbClr val="002060"/>
            </a:solidFill>
          </a:ln>
        </p:spPr>
        <p:txBody>
          <a:bodyPr>
            <a:normAutofit fontScale="55000" lnSpcReduction="20000"/>
          </a:bodyPr>
          <a:lstStyle/>
          <a:p>
            <a:r>
              <a:rPr lang="tr-TR" b="1" dirty="0" smtClean="0"/>
              <a:t>Tercih haftalık </a:t>
            </a:r>
            <a:r>
              <a:rPr lang="tr-TR" b="1" dirty="0" err="1" smtClean="0"/>
              <a:t>sisplatin</a:t>
            </a:r>
            <a:r>
              <a:rPr lang="tr-TR" b="1" dirty="0" smtClean="0"/>
              <a:t> 40 mg/m2 </a:t>
            </a:r>
          </a:p>
          <a:p>
            <a:r>
              <a:rPr lang="tr-TR" b="1" dirty="0" smtClean="0"/>
              <a:t>Tek ajan </a:t>
            </a:r>
            <a:r>
              <a:rPr lang="tr-TR" b="1" dirty="0" err="1" smtClean="0"/>
              <a:t>sisplatin</a:t>
            </a:r>
            <a:r>
              <a:rPr lang="tr-TR" b="1" dirty="0" smtClean="0"/>
              <a:t> ile  </a:t>
            </a:r>
            <a:r>
              <a:rPr lang="tr-TR" b="1" dirty="0" err="1" smtClean="0"/>
              <a:t>KemoRT</a:t>
            </a:r>
            <a:r>
              <a:rPr lang="tr-TR" b="1" dirty="0" smtClean="0"/>
              <a:t> sonuçları </a:t>
            </a:r>
            <a:r>
              <a:rPr lang="tr-TR" b="1" dirty="0" err="1" smtClean="0"/>
              <a:t>sisplatin</a:t>
            </a:r>
            <a:r>
              <a:rPr lang="tr-TR" b="1" dirty="0" smtClean="0"/>
              <a:t>+5FU ile benzer ve </a:t>
            </a:r>
            <a:r>
              <a:rPr lang="tr-TR" b="1" dirty="0" err="1" smtClean="0"/>
              <a:t>toksisite</a:t>
            </a:r>
            <a:r>
              <a:rPr lang="tr-TR" b="1" dirty="0" smtClean="0"/>
              <a:t> daha az </a:t>
            </a:r>
          </a:p>
          <a:p>
            <a:pPr>
              <a:buNone/>
            </a:pPr>
            <a:endParaRPr lang="tr-TR" dirty="0"/>
          </a:p>
        </p:txBody>
      </p:sp>
      <p:sp>
        <p:nvSpPr>
          <p:cNvPr id="7" name="6 Dikdörtgen"/>
          <p:cNvSpPr/>
          <p:nvPr/>
        </p:nvSpPr>
        <p:spPr>
          <a:xfrm>
            <a:off x="467544" y="2348880"/>
            <a:ext cx="4247332" cy="393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rgbClr val="FF0000"/>
                </a:solidFill>
              </a:rPr>
              <a:t>N=155 </a:t>
            </a:r>
            <a:r>
              <a:rPr lang="tr-TR" dirty="0" err="1" smtClean="0">
                <a:solidFill>
                  <a:srgbClr val="FF0000"/>
                </a:solidFill>
              </a:rPr>
              <a:t>randomize</a:t>
            </a:r>
            <a:r>
              <a:rPr lang="tr-TR" dirty="0" smtClean="0">
                <a:solidFill>
                  <a:srgbClr val="FF0000"/>
                </a:solidFill>
              </a:rPr>
              <a:t> </a:t>
            </a:r>
            <a:r>
              <a:rPr lang="tr-TR" dirty="0" err="1" smtClean="0">
                <a:solidFill>
                  <a:srgbClr val="FF0000"/>
                </a:solidFill>
              </a:rPr>
              <a:t>KemoRT</a:t>
            </a:r>
            <a:r>
              <a:rPr lang="tr-TR" dirty="0" smtClean="0">
                <a:solidFill>
                  <a:srgbClr val="FF0000"/>
                </a:solidFill>
              </a:rPr>
              <a:t> çalışması: </a:t>
            </a:r>
            <a:r>
              <a:rPr lang="tr-TR" b="1" dirty="0" err="1" smtClean="0">
                <a:solidFill>
                  <a:srgbClr val="0070C0"/>
                </a:solidFill>
              </a:rPr>
              <a:t>sisplatin</a:t>
            </a:r>
            <a:r>
              <a:rPr lang="tr-TR" b="1" dirty="0" smtClean="0">
                <a:solidFill>
                  <a:srgbClr val="0070C0"/>
                </a:solidFill>
              </a:rPr>
              <a:t> vs </a:t>
            </a:r>
            <a:r>
              <a:rPr lang="tr-TR" b="1" dirty="0" err="1" smtClean="0">
                <a:solidFill>
                  <a:srgbClr val="0070C0"/>
                </a:solidFill>
              </a:rPr>
              <a:t>sisplatin</a:t>
            </a:r>
            <a:r>
              <a:rPr lang="tr-TR" b="1" dirty="0" smtClean="0">
                <a:solidFill>
                  <a:srgbClr val="0070C0"/>
                </a:solidFill>
              </a:rPr>
              <a:t>-5FU </a:t>
            </a:r>
            <a:r>
              <a:rPr lang="tr-TR" dirty="0" smtClean="0">
                <a:solidFill>
                  <a:schemeClr val="tx1"/>
                </a:solidFill>
              </a:rPr>
              <a:t>evre IIB-IVA 39 ay medyan izlem</a:t>
            </a:r>
          </a:p>
          <a:p>
            <a:r>
              <a:rPr lang="tr-TR" dirty="0" err="1" smtClean="0">
                <a:solidFill>
                  <a:schemeClr val="tx1"/>
                </a:solidFill>
              </a:rPr>
              <a:t>KemoRT</a:t>
            </a:r>
            <a:r>
              <a:rPr lang="tr-TR" dirty="0" smtClean="0">
                <a:solidFill>
                  <a:schemeClr val="tx1"/>
                </a:solidFill>
              </a:rPr>
              <a:t> tamamlama oranı %71 vs %60 tek ajan lehine</a:t>
            </a:r>
          </a:p>
          <a:p>
            <a:r>
              <a:rPr lang="tr-TR" dirty="0" err="1" smtClean="0">
                <a:solidFill>
                  <a:schemeClr val="tx1"/>
                </a:solidFill>
              </a:rPr>
              <a:t>Grad</a:t>
            </a:r>
            <a:r>
              <a:rPr lang="tr-TR" dirty="0" smtClean="0">
                <a:solidFill>
                  <a:schemeClr val="tx1"/>
                </a:solidFill>
              </a:rPr>
              <a:t> ¾ hematolojik </a:t>
            </a:r>
            <a:r>
              <a:rPr lang="tr-TR" dirty="0" err="1" smtClean="0">
                <a:solidFill>
                  <a:schemeClr val="tx1"/>
                </a:solidFill>
              </a:rPr>
              <a:t>toksisite</a:t>
            </a:r>
            <a:r>
              <a:rPr lang="tr-TR" dirty="0" smtClean="0">
                <a:solidFill>
                  <a:schemeClr val="tx1"/>
                </a:solidFill>
              </a:rPr>
              <a:t> daha az %26 vs % 43</a:t>
            </a:r>
          </a:p>
          <a:p>
            <a:r>
              <a:rPr lang="tr-TR" dirty="0" smtClean="0">
                <a:solidFill>
                  <a:schemeClr val="tx1"/>
                </a:solidFill>
              </a:rPr>
              <a:t>CR aynı %91</a:t>
            </a:r>
          </a:p>
          <a:p>
            <a:r>
              <a:rPr lang="tr-TR" dirty="0" smtClean="0">
                <a:solidFill>
                  <a:schemeClr val="tx1"/>
                </a:solidFill>
              </a:rPr>
              <a:t>4 yıllık OS benzer % 67 vs %70</a:t>
            </a: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smtClean="0">
              <a:solidFill>
                <a:schemeClr val="tx1"/>
              </a:solidFill>
            </a:endParaRPr>
          </a:p>
        </p:txBody>
      </p:sp>
      <p:sp>
        <p:nvSpPr>
          <p:cNvPr id="8" name="7 Dikdörtgen"/>
          <p:cNvSpPr/>
          <p:nvPr/>
        </p:nvSpPr>
        <p:spPr>
          <a:xfrm>
            <a:off x="4932040" y="2348880"/>
            <a:ext cx="3854802" cy="393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rgbClr val="FF0000"/>
                </a:solidFill>
              </a:rPr>
              <a:t>Faz III RT ile eş zamanlı (n=515)  </a:t>
            </a:r>
            <a:r>
              <a:rPr lang="tr-TR" b="1" dirty="0" err="1" smtClean="0">
                <a:solidFill>
                  <a:srgbClr val="0070C0"/>
                </a:solidFill>
              </a:rPr>
              <a:t>sisplatin</a:t>
            </a:r>
            <a:r>
              <a:rPr lang="tr-TR" b="1" dirty="0" smtClean="0">
                <a:solidFill>
                  <a:srgbClr val="0070C0"/>
                </a:solidFill>
              </a:rPr>
              <a:t> vs </a:t>
            </a:r>
            <a:r>
              <a:rPr lang="tr-TR" b="1" dirty="0" err="1" smtClean="0">
                <a:solidFill>
                  <a:srgbClr val="0070C0"/>
                </a:solidFill>
              </a:rPr>
              <a:t>sisplatin</a:t>
            </a:r>
            <a:r>
              <a:rPr lang="tr-TR" b="1" dirty="0" smtClean="0">
                <a:solidFill>
                  <a:srgbClr val="0070C0"/>
                </a:solidFill>
              </a:rPr>
              <a:t>+</a:t>
            </a:r>
            <a:r>
              <a:rPr lang="tr-TR" b="1" dirty="0" err="1" smtClean="0">
                <a:solidFill>
                  <a:srgbClr val="0070C0"/>
                </a:solidFill>
              </a:rPr>
              <a:t>gemsitabin</a:t>
            </a:r>
            <a:r>
              <a:rPr lang="tr-TR" b="1" dirty="0" smtClean="0">
                <a:solidFill>
                  <a:srgbClr val="0070C0"/>
                </a:solidFill>
              </a:rPr>
              <a:t>(RT sonrası iki kür 3 haftada bir aynı rejim)</a:t>
            </a:r>
            <a:endParaRPr lang="en-US" b="1" dirty="0" smtClean="0">
              <a:solidFill>
                <a:srgbClr val="0070C0"/>
              </a:solidFill>
            </a:endParaRPr>
          </a:p>
          <a:p>
            <a:r>
              <a:rPr lang="tr-TR" dirty="0" smtClean="0">
                <a:solidFill>
                  <a:schemeClr val="tx1"/>
                </a:solidFill>
              </a:rPr>
              <a:t>Medyan izlem 3 yıl:</a:t>
            </a:r>
          </a:p>
          <a:p>
            <a:r>
              <a:rPr lang="tr-TR" dirty="0" smtClean="0">
                <a:solidFill>
                  <a:schemeClr val="tx1"/>
                </a:solidFill>
              </a:rPr>
              <a:t>Kombine kolda PFS daha iyi </a:t>
            </a:r>
            <a:r>
              <a:rPr lang="en-US" dirty="0" smtClean="0">
                <a:solidFill>
                  <a:schemeClr val="tx1"/>
                </a:solidFill>
              </a:rPr>
              <a:t> </a:t>
            </a:r>
            <a:r>
              <a:rPr lang="tr-TR" dirty="0" smtClean="0">
                <a:solidFill>
                  <a:schemeClr val="tx1"/>
                </a:solidFill>
              </a:rPr>
              <a:t>%74 vs %64 HR 0.68(0.49-0.95)</a:t>
            </a:r>
          </a:p>
          <a:p>
            <a:r>
              <a:rPr lang="tr-TR" dirty="0" smtClean="0">
                <a:solidFill>
                  <a:schemeClr val="tx1"/>
                </a:solidFill>
              </a:rPr>
              <a:t>OS iyileşmiş HR 0.68(0.49-0.95)</a:t>
            </a:r>
          </a:p>
          <a:p>
            <a:r>
              <a:rPr lang="tr-TR" dirty="0" err="1" smtClean="0">
                <a:solidFill>
                  <a:schemeClr val="tx1"/>
                </a:solidFill>
              </a:rPr>
              <a:t>Grad</a:t>
            </a:r>
            <a:r>
              <a:rPr lang="tr-TR" dirty="0" smtClean="0">
                <a:solidFill>
                  <a:schemeClr val="tx1"/>
                </a:solidFill>
              </a:rPr>
              <a:t> ¾ </a:t>
            </a:r>
            <a:r>
              <a:rPr lang="tr-TR" dirty="0" err="1" smtClean="0">
                <a:solidFill>
                  <a:schemeClr val="tx1"/>
                </a:solidFill>
              </a:rPr>
              <a:t>toksisite</a:t>
            </a:r>
            <a:r>
              <a:rPr lang="tr-TR" dirty="0" smtClean="0">
                <a:solidFill>
                  <a:schemeClr val="tx1"/>
                </a:solidFill>
              </a:rPr>
              <a:t> de bariz artış %87 vs %46</a:t>
            </a:r>
          </a:p>
          <a:p>
            <a:r>
              <a:rPr lang="tr-TR" dirty="0" smtClean="0">
                <a:solidFill>
                  <a:schemeClr val="tx1"/>
                </a:solidFill>
              </a:rPr>
              <a:t>Hastaneye yatış artmış %30 vs %11</a:t>
            </a:r>
          </a:p>
          <a:p>
            <a:r>
              <a:rPr lang="tr-TR" dirty="0" smtClean="0">
                <a:solidFill>
                  <a:schemeClr val="tx1"/>
                </a:solidFill>
              </a:rPr>
              <a:t>Elde edilen fayda eş zamanlı 2 ajan kullanılması yüzünden mi ? KRT sonrası 2 kür konsolidasyon yüzünden mi ?  </a:t>
            </a:r>
            <a:r>
              <a:rPr lang="tr-TR" dirty="0" err="1" smtClean="0">
                <a:solidFill>
                  <a:schemeClr val="tx1"/>
                </a:solidFill>
              </a:rPr>
              <a:t>Toksik</a:t>
            </a:r>
            <a:r>
              <a:rPr lang="tr-TR" dirty="0" smtClean="0">
                <a:solidFill>
                  <a:schemeClr val="tx1"/>
                </a:solidFill>
              </a:rPr>
              <a:t> bir tedavi </a:t>
            </a:r>
            <a:endParaRPr lang="en-US" dirty="0" smtClean="0">
              <a:solidFill>
                <a:schemeClr val="tx1"/>
              </a:solidFill>
            </a:endParaRPr>
          </a:p>
        </p:txBody>
      </p:sp>
      <p:sp>
        <p:nvSpPr>
          <p:cNvPr id="9" name="8 Dikdörtgen"/>
          <p:cNvSpPr/>
          <p:nvPr/>
        </p:nvSpPr>
        <p:spPr>
          <a:xfrm>
            <a:off x="857224" y="6286520"/>
            <a:ext cx="2271904" cy="276999"/>
          </a:xfrm>
          <a:prstGeom prst="rect">
            <a:avLst/>
          </a:prstGeom>
        </p:spPr>
        <p:txBody>
          <a:bodyPr wrap="none">
            <a:spAutoFit/>
          </a:bodyPr>
          <a:lstStyle/>
          <a:p>
            <a:r>
              <a:rPr lang="tr-TR" sz="1200" dirty="0" smtClean="0"/>
              <a:t>Kim YS. Et al. </a:t>
            </a:r>
            <a:r>
              <a:rPr lang="tr-TR" sz="1200" dirty="0" err="1" smtClean="0"/>
              <a:t>Gynecol</a:t>
            </a:r>
            <a:r>
              <a:rPr lang="tr-TR" sz="1200" dirty="0" smtClean="0"/>
              <a:t> </a:t>
            </a:r>
            <a:r>
              <a:rPr lang="tr-TR" sz="1200" dirty="0" err="1" smtClean="0"/>
              <a:t>Oncol</a:t>
            </a:r>
            <a:r>
              <a:rPr lang="tr-TR" sz="1200" dirty="0" smtClean="0"/>
              <a:t> 2008</a:t>
            </a:r>
            <a:endParaRPr lang="tr-TR" sz="1200" dirty="0"/>
          </a:p>
        </p:txBody>
      </p:sp>
      <p:sp>
        <p:nvSpPr>
          <p:cNvPr id="10" name="9 Dikdörtgen"/>
          <p:cNvSpPr/>
          <p:nvPr/>
        </p:nvSpPr>
        <p:spPr>
          <a:xfrm>
            <a:off x="5929322" y="6215082"/>
            <a:ext cx="2527295" cy="276999"/>
          </a:xfrm>
          <a:prstGeom prst="rect">
            <a:avLst/>
          </a:prstGeom>
        </p:spPr>
        <p:txBody>
          <a:bodyPr wrap="none">
            <a:spAutoFit/>
          </a:bodyPr>
          <a:lstStyle/>
          <a:p>
            <a:pPr algn="r"/>
            <a:r>
              <a:rPr lang="tr-TR" sz="1200" dirty="0" err="1" smtClean="0"/>
              <a:t>Dueñas</a:t>
            </a:r>
            <a:r>
              <a:rPr lang="tr-TR" sz="1200" dirty="0" smtClean="0"/>
              <a:t>-</a:t>
            </a:r>
            <a:r>
              <a:rPr lang="tr-TR" sz="1200" dirty="0" err="1" smtClean="0"/>
              <a:t>González</a:t>
            </a:r>
            <a:r>
              <a:rPr lang="tr-TR" sz="1200" dirty="0" smtClean="0"/>
              <a:t> A, J </a:t>
            </a:r>
            <a:r>
              <a:rPr lang="tr-TR" sz="1200" dirty="0" err="1" smtClean="0"/>
              <a:t>Clin</a:t>
            </a:r>
            <a:r>
              <a:rPr lang="tr-TR" sz="1200" dirty="0" smtClean="0"/>
              <a:t> </a:t>
            </a:r>
            <a:r>
              <a:rPr lang="tr-TR" sz="1200" dirty="0" err="1" smtClean="0"/>
              <a:t>Oncol</a:t>
            </a:r>
            <a:r>
              <a:rPr lang="tr-TR" sz="1200" dirty="0" smtClean="0"/>
              <a:t> 2011</a:t>
            </a:r>
            <a:endParaRPr lang="tr-TR"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Sisplatin</a:t>
            </a:r>
            <a:r>
              <a:rPr lang="tr-TR" dirty="0" smtClean="0">
                <a:solidFill>
                  <a:schemeClr val="bg1"/>
                </a:solidFill>
              </a:rPr>
              <a:t> Verilemeyecek Hastalar</a:t>
            </a:r>
            <a:endParaRPr lang="tr-TR" dirty="0">
              <a:solidFill>
                <a:schemeClr val="bg1"/>
              </a:solidFill>
            </a:endParaRPr>
          </a:p>
        </p:txBody>
      </p:sp>
      <p:sp>
        <p:nvSpPr>
          <p:cNvPr id="3" name="2 İçerik Yer Tutucusu"/>
          <p:cNvSpPr>
            <a:spLocks noGrp="1"/>
          </p:cNvSpPr>
          <p:nvPr>
            <p:ph idx="1"/>
          </p:nvPr>
        </p:nvSpPr>
        <p:spPr/>
        <p:txBody>
          <a:bodyPr>
            <a:normAutofit/>
          </a:bodyPr>
          <a:lstStyle/>
          <a:p>
            <a:r>
              <a:rPr lang="tr-TR" dirty="0" smtClean="0"/>
              <a:t>Altta yatan kronik böbrek hastalığı olanlara </a:t>
            </a:r>
            <a:r>
              <a:rPr lang="tr-TR" dirty="0" err="1" smtClean="0"/>
              <a:t>sisplatin</a:t>
            </a:r>
            <a:r>
              <a:rPr lang="tr-TR" dirty="0" smtClean="0"/>
              <a:t>  verilmemeli, </a:t>
            </a:r>
            <a:r>
              <a:rPr lang="tr-TR" dirty="0" err="1" smtClean="0"/>
              <a:t>karboplatin</a:t>
            </a:r>
            <a:r>
              <a:rPr lang="tr-TR" dirty="0" smtClean="0"/>
              <a:t> önerilebilir</a:t>
            </a:r>
          </a:p>
          <a:p>
            <a:pPr>
              <a:buNone/>
            </a:pPr>
            <a:endParaRPr lang="tr-TR" dirty="0" smtClean="0"/>
          </a:p>
          <a:p>
            <a:r>
              <a:rPr lang="tr-TR" dirty="0" err="1" smtClean="0"/>
              <a:t>Serviks</a:t>
            </a:r>
            <a:r>
              <a:rPr lang="tr-TR" dirty="0" smtClean="0"/>
              <a:t> kanserine bağlı </a:t>
            </a:r>
            <a:r>
              <a:rPr lang="tr-TR" dirty="0" err="1" smtClean="0"/>
              <a:t>hidronefroz</a:t>
            </a:r>
            <a:r>
              <a:rPr lang="tr-TR" dirty="0" smtClean="0"/>
              <a:t> ve </a:t>
            </a:r>
            <a:r>
              <a:rPr lang="tr-TR" dirty="0" err="1" smtClean="0"/>
              <a:t>postrenal</a:t>
            </a:r>
            <a:r>
              <a:rPr lang="tr-TR" dirty="0" smtClean="0"/>
              <a:t> ABY var </a:t>
            </a:r>
            <a:r>
              <a:rPr lang="tr-TR" dirty="0" err="1" smtClean="0"/>
              <a:t>stent</a:t>
            </a:r>
            <a:r>
              <a:rPr lang="tr-TR" dirty="0" smtClean="0"/>
              <a:t>/</a:t>
            </a:r>
            <a:r>
              <a:rPr lang="tr-TR" dirty="0" err="1" smtClean="0"/>
              <a:t>nefrostomi</a:t>
            </a:r>
            <a:r>
              <a:rPr lang="tr-TR" dirty="0" smtClean="0"/>
              <a:t> sonrası </a:t>
            </a:r>
            <a:r>
              <a:rPr lang="tr-TR" dirty="0" err="1" smtClean="0"/>
              <a:t>kreatin</a:t>
            </a:r>
            <a:r>
              <a:rPr lang="tr-TR" dirty="0" smtClean="0"/>
              <a:t> normale geldi ise eş zamanlı </a:t>
            </a:r>
            <a:r>
              <a:rPr lang="tr-TR" dirty="0" err="1" smtClean="0"/>
              <a:t>sisplatin</a:t>
            </a:r>
            <a:r>
              <a:rPr lang="tr-TR" dirty="0" smtClean="0"/>
              <a:t> verilmeli</a:t>
            </a:r>
            <a:endParaRPr lang="en-US" dirty="0" smtClean="0"/>
          </a:p>
          <a:p>
            <a:pPr>
              <a:buNone/>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Karboplatin</a:t>
            </a:r>
            <a:r>
              <a:rPr lang="tr-TR"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p:txBody>
          <a:bodyPr>
            <a:normAutofit fontScale="70000" lnSpcReduction="20000"/>
          </a:bodyPr>
          <a:lstStyle/>
          <a:p>
            <a:r>
              <a:rPr lang="tr-TR" b="1" dirty="0" smtClean="0"/>
              <a:t>İyi bir radyo-duyarlaştırıcı</a:t>
            </a:r>
          </a:p>
          <a:p>
            <a:r>
              <a:rPr lang="tr-TR" b="1" dirty="0" smtClean="0"/>
              <a:t>Tek ajan olarak </a:t>
            </a:r>
            <a:r>
              <a:rPr lang="tr-TR" b="1" dirty="0" err="1" smtClean="0"/>
              <a:t>serviks</a:t>
            </a:r>
            <a:r>
              <a:rPr lang="tr-TR" b="1" dirty="0" smtClean="0"/>
              <a:t> kanserinde verisi kısıtlı</a:t>
            </a:r>
          </a:p>
          <a:p>
            <a:pPr>
              <a:buFont typeface="Wingdings" pitchFamily="2" charset="2"/>
              <a:buChar char="q"/>
            </a:pPr>
            <a:r>
              <a:rPr lang="tr-TR" dirty="0" smtClean="0"/>
              <a:t>Meksika çalışması: Yaşlı,diyabetik,</a:t>
            </a:r>
            <a:r>
              <a:rPr lang="tr-TR" dirty="0" err="1" smtClean="0"/>
              <a:t>hipertansif</a:t>
            </a:r>
            <a:r>
              <a:rPr lang="tr-TR" dirty="0" smtClean="0"/>
              <a:t>  59 hasta retrospektif veri, %79 planlanan 5-6 kürü alabilmiş. CR %83, </a:t>
            </a:r>
            <a:r>
              <a:rPr lang="tr-TR" dirty="0" err="1" smtClean="0"/>
              <a:t>nüks</a:t>
            </a:r>
            <a:r>
              <a:rPr lang="tr-TR" dirty="0" smtClean="0"/>
              <a:t> %32.6, çoğu </a:t>
            </a:r>
            <a:r>
              <a:rPr lang="tr-TR" dirty="0" err="1" smtClean="0"/>
              <a:t>tox</a:t>
            </a:r>
            <a:r>
              <a:rPr lang="tr-TR" dirty="0" smtClean="0"/>
              <a:t> g1-2 hematolojik ve GIS </a:t>
            </a:r>
            <a:r>
              <a:rPr lang="tr-TR" sz="2600" dirty="0" smtClean="0"/>
              <a:t>(</a:t>
            </a:r>
            <a:r>
              <a:rPr lang="tr-TR" sz="2600" dirty="0" err="1" smtClean="0"/>
              <a:t>Cetina</a:t>
            </a:r>
            <a:r>
              <a:rPr lang="tr-TR" sz="2600" dirty="0" smtClean="0"/>
              <a:t> L et al. </a:t>
            </a:r>
            <a:r>
              <a:rPr lang="tr-TR" sz="2600" dirty="0" err="1" smtClean="0"/>
              <a:t>Eur</a:t>
            </a:r>
            <a:r>
              <a:rPr lang="tr-TR" sz="2600" dirty="0" smtClean="0"/>
              <a:t> J </a:t>
            </a:r>
            <a:r>
              <a:rPr lang="tr-TR" sz="2600" dirty="0" err="1" smtClean="0"/>
              <a:t>Gynaecol</a:t>
            </a:r>
            <a:r>
              <a:rPr lang="tr-TR" sz="2600" dirty="0" smtClean="0"/>
              <a:t> </a:t>
            </a:r>
            <a:r>
              <a:rPr lang="tr-TR" sz="2600" dirty="0" err="1" smtClean="0"/>
              <a:t>Oncol</a:t>
            </a:r>
            <a:r>
              <a:rPr lang="tr-TR" sz="2600" dirty="0" smtClean="0"/>
              <a:t> 2008). </a:t>
            </a:r>
            <a:endParaRPr lang="en-US" sz="2600" dirty="0" smtClean="0"/>
          </a:p>
          <a:p>
            <a:pPr>
              <a:buFont typeface="Wingdings" pitchFamily="2" charset="2"/>
              <a:buChar char="q"/>
            </a:pPr>
            <a:r>
              <a:rPr lang="tr-TR" dirty="0" smtClean="0"/>
              <a:t>ABD retrospektif veri n=21, IIB-IVA, </a:t>
            </a:r>
            <a:r>
              <a:rPr lang="tr-TR" dirty="0" err="1" smtClean="0"/>
              <a:t>karbo</a:t>
            </a:r>
            <a:r>
              <a:rPr lang="tr-TR" dirty="0" smtClean="0"/>
              <a:t> 300 mg/m2/3 </a:t>
            </a:r>
            <a:r>
              <a:rPr lang="tr-TR" dirty="0" err="1" smtClean="0"/>
              <a:t>hft</a:t>
            </a:r>
            <a:r>
              <a:rPr lang="tr-TR" dirty="0" smtClean="0"/>
              <a:t>. 6 </a:t>
            </a:r>
            <a:r>
              <a:rPr lang="tr-TR" dirty="0" err="1" smtClean="0"/>
              <a:t>nüks</a:t>
            </a:r>
            <a:r>
              <a:rPr lang="tr-TR" dirty="0" smtClean="0"/>
              <a:t>, </a:t>
            </a:r>
            <a:r>
              <a:rPr lang="tr-TR" dirty="0" err="1" smtClean="0"/>
              <a:t>pelvik</a:t>
            </a:r>
            <a:r>
              <a:rPr lang="tr-TR" dirty="0" smtClean="0"/>
              <a:t> kontrol %78. hastaların %25’de doz azaltılması ve/veya gecikmesi.</a:t>
            </a:r>
            <a:r>
              <a:rPr lang="tr-TR" dirty="0" err="1" smtClean="0"/>
              <a:t>grad</a:t>
            </a:r>
            <a:r>
              <a:rPr lang="tr-TR" dirty="0" smtClean="0"/>
              <a:t> 3-4 </a:t>
            </a:r>
            <a:r>
              <a:rPr lang="tr-TR" dirty="0" err="1" smtClean="0"/>
              <a:t>trombositopeni</a:t>
            </a:r>
            <a:r>
              <a:rPr lang="tr-TR" dirty="0" smtClean="0"/>
              <a:t> veya </a:t>
            </a:r>
            <a:r>
              <a:rPr lang="tr-TR" dirty="0" err="1" smtClean="0"/>
              <a:t>renal</a:t>
            </a:r>
            <a:r>
              <a:rPr lang="tr-TR" dirty="0" smtClean="0"/>
              <a:t> yetmezlik yok </a:t>
            </a:r>
            <a:r>
              <a:rPr lang="tr-TR" sz="2600" dirty="0" smtClean="0"/>
              <a:t>(</a:t>
            </a:r>
            <a:r>
              <a:rPr lang="tr-TR" sz="2600" dirty="0" err="1" smtClean="0"/>
              <a:t>Dubay</a:t>
            </a:r>
            <a:r>
              <a:rPr lang="tr-TR" sz="2600" dirty="0" smtClean="0"/>
              <a:t> RA,</a:t>
            </a:r>
            <a:r>
              <a:rPr lang="tr-TR" sz="2600" dirty="0" err="1" smtClean="0"/>
              <a:t>Gynecol</a:t>
            </a:r>
            <a:r>
              <a:rPr lang="tr-TR" sz="2600" dirty="0" smtClean="0"/>
              <a:t> </a:t>
            </a:r>
            <a:r>
              <a:rPr lang="tr-TR" sz="2600" dirty="0" err="1" smtClean="0"/>
              <a:t>Oncol</a:t>
            </a:r>
            <a:r>
              <a:rPr lang="tr-TR" sz="2600" dirty="0" smtClean="0"/>
              <a:t> 2004)</a:t>
            </a:r>
          </a:p>
          <a:p>
            <a:pPr>
              <a:buFont typeface="Wingdings" pitchFamily="2" charset="2"/>
              <a:buChar char="q"/>
            </a:pPr>
            <a:r>
              <a:rPr lang="tr-TR" dirty="0" smtClean="0"/>
              <a:t>Haftalık </a:t>
            </a:r>
            <a:r>
              <a:rPr lang="tr-TR" dirty="0" err="1" smtClean="0"/>
              <a:t>karboplatin</a:t>
            </a:r>
            <a:r>
              <a:rPr lang="tr-TR" dirty="0" smtClean="0"/>
              <a:t>:n=148 evre IIB-IVA 100 mg/m2 veya 2AUC medyan 6 kür tam cevap %95.9(n=142) 36 </a:t>
            </a:r>
            <a:r>
              <a:rPr lang="tr-TR" dirty="0" err="1" smtClean="0"/>
              <a:t>nüks</a:t>
            </a:r>
            <a:r>
              <a:rPr lang="tr-TR" dirty="0" smtClean="0"/>
              <a:t> %4.7 </a:t>
            </a:r>
            <a:r>
              <a:rPr lang="tr-TR" dirty="0" err="1" smtClean="0"/>
              <a:t>pelvik</a:t>
            </a:r>
            <a:r>
              <a:rPr lang="tr-TR" dirty="0" smtClean="0"/>
              <a:t>, %16.9 uzak, %2.7 her ikisi de 5 yıllık PFS ve OS %63. </a:t>
            </a:r>
            <a:r>
              <a:rPr lang="tr-TR" dirty="0" err="1" smtClean="0"/>
              <a:t>tdv</a:t>
            </a:r>
            <a:r>
              <a:rPr lang="tr-TR" dirty="0" smtClean="0"/>
              <a:t> bağlı g3/4 </a:t>
            </a:r>
            <a:r>
              <a:rPr lang="tr-TR" dirty="0" err="1" smtClean="0"/>
              <a:t>toksisite</a:t>
            </a:r>
            <a:r>
              <a:rPr lang="tr-TR" dirty="0" smtClean="0"/>
              <a:t>  yok </a:t>
            </a:r>
            <a:r>
              <a:rPr lang="tr-TR" sz="2600" dirty="0" smtClean="0"/>
              <a:t>(</a:t>
            </a:r>
            <a:r>
              <a:rPr lang="tr-TR" sz="2600" dirty="0" err="1" smtClean="0"/>
              <a:t>Katanyoo</a:t>
            </a:r>
            <a:r>
              <a:rPr lang="tr-TR" sz="2600" dirty="0" smtClean="0"/>
              <a:t> K et al. </a:t>
            </a:r>
            <a:r>
              <a:rPr lang="tr-TR" sz="2600" dirty="0" err="1" smtClean="0"/>
              <a:t>Gynecol</a:t>
            </a:r>
            <a:r>
              <a:rPr lang="tr-TR" sz="2600" dirty="0" smtClean="0"/>
              <a:t> </a:t>
            </a:r>
            <a:r>
              <a:rPr lang="tr-TR" sz="2600" dirty="0" err="1" smtClean="0"/>
              <a:t>Oncol</a:t>
            </a:r>
            <a:r>
              <a:rPr lang="tr-TR" sz="2600" dirty="0" smtClean="0"/>
              <a:t> 2011) </a:t>
            </a:r>
          </a:p>
          <a:p>
            <a:pPr>
              <a:buFont typeface="Wingdings" pitchFamily="2" charset="2"/>
              <a:buChar char="q"/>
            </a:pPr>
            <a:endParaRPr lang="tr-TR" dirty="0" smtClean="0"/>
          </a:p>
          <a:p>
            <a:pPr>
              <a:buNone/>
            </a:pPr>
            <a:endParaRPr lang="en-US" dirty="0" smtClean="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85720" y="285728"/>
            <a:ext cx="8664977"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Karboplatin</a:t>
            </a:r>
            <a:endParaRPr lang="tr-TR" dirty="0">
              <a:solidFill>
                <a:schemeClr val="bg1"/>
              </a:solidFill>
            </a:endParaRPr>
          </a:p>
        </p:txBody>
      </p:sp>
      <p:sp>
        <p:nvSpPr>
          <p:cNvPr id="3" name="2 İçerik Yer Tutucusu"/>
          <p:cNvSpPr>
            <a:spLocks noGrp="1"/>
          </p:cNvSpPr>
          <p:nvPr>
            <p:ph idx="1"/>
          </p:nvPr>
        </p:nvSpPr>
        <p:spPr/>
        <p:txBody>
          <a:bodyPr>
            <a:normAutofit fontScale="85000" lnSpcReduction="20000"/>
          </a:bodyPr>
          <a:lstStyle/>
          <a:p>
            <a:r>
              <a:rPr lang="tr-TR" dirty="0" smtClean="0"/>
              <a:t>Kore küçük bir </a:t>
            </a:r>
            <a:r>
              <a:rPr lang="tr-TR" dirty="0" err="1" smtClean="0"/>
              <a:t>prospektif</a:t>
            </a:r>
            <a:r>
              <a:rPr lang="tr-TR" dirty="0" smtClean="0"/>
              <a:t> bir çalışma, karşı kol </a:t>
            </a:r>
            <a:r>
              <a:rPr lang="tr-TR" dirty="0" err="1" smtClean="0"/>
              <a:t>historik</a:t>
            </a:r>
            <a:r>
              <a:rPr lang="tr-TR" dirty="0" smtClean="0"/>
              <a:t> kontrol </a:t>
            </a:r>
          </a:p>
          <a:p>
            <a:r>
              <a:rPr lang="tr-TR" dirty="0" smtClean="0"/>
              <a:t>N=51</a:t>
            </a:r>
          </a:p>
          <a:p>
            <a:r>
              <a:rPr lang="tr-TR" dirty="0" smtClean="0"/>
              <a:t>Çoğu evre IIB ve üstü</a:t>
            </a:r>
          </a:p>
          <a:p>
            <a:r>
              <a:rPr lang="tr-TR" dirty="0" err="1" smtClean="0">
                <a:solidFill>
                  <a:srgbClr val="FF0000"/>
                </a:solidFill>
              </a:rPr>
              <a:t>Karboplatin</a:t>
            </a:r>
            <a:r>
              <a:rPr lang="tr-TR" dirty="0" smtClean="0">
                <a:solidFill>
                  <a:srgbClr val="FF0000"/>
                </a:solidFill>
              </a:rPr>
              <a:t> 100 mg/m2 haftalık eş zamanlı</a:t>
            </a:r>
          </a:p>
          <a:p>
            <a:r>
              <a:rPr lang="tr-TR" dirty="0" smtClean="0">
                <a:solidFill>
                  <a:srgbClr val="FF0000"/>
                </a:solidFill>
              </a:rPr>
              <a:t>Sonuçlar </a:t>
            </a:r>
            <a:r>
              <a:rPr lang="tr-TR" dirty="0" err="1" smtClean="0">
                <a:solidFill>
                  <a:srgbClr val="FF0000"/>
                </a:solidFill>
              </a:rPr>
              <a:t>sisplatin</a:t>
            </a:r>
            <a:r>
              <a:rPr lang="tr-TR" dirty="0" smtClean="0">
                <a:solidFill>
                  <a:srgbClr val="FF0000"/>
                </a:solidFill>
              </a:rPr>
              <a:t>+RT ile tedavi edilmiş 48 hastanın </a:t>
            </a:r>
            <a:r>
              <a:rPr lang="tr-TR" dirty="0" err="1" smtClean="0">
                <a:solidFill>
                  <a:srgbClr val="FF0000"/>
                </a:solidFill>
              </a:rPr>
              <a:t>historik</a:t>
            </a:r>
            <a:r>
              <a:rPr lang="tr-TR" dirty="0" smtClean="0">
                <a:solidFill>
                  <a:srgbClr val="FF0000"/>
                </a:solidFill>
              </a:rPr>
              <a:t> kontrol verisi ile karşılaştırılmış</a:t>
            </a:r>
          </a:p>
          <a:p>
            <a:r>
              <a:rPr lang="tr-TR" dirty="0" smtClean="0"/>
              <a:t>ORR %90 vs %88</a:t>
            </a:r>
          </a:p>
          <a:p>
            <a:r>
              <a:rPr lang="tr-TR" dirty="0" smtClean="0"/>
              <a:t>3 yıllık PFS %78 vs %80 HR 1.21(0.52-2.81)</a:t>
            </a:r>
          </a:p>
          <a:p>
            <a:r>
              <a:rPr lang="tr-TR" dirty="0" smtClean="0"/>
              <a:t>OS %88 vs %94 HR 1.80(0.49-6.54)</a:t>
            </a:r>
          </a:p>
          <a:p>
            <a:r>
              <a:rPr lang="tr-TR" dirty="0" smtClean="0"/>
              <a:t>Grade3/4 yan etki açısından fark yok</a:t>
            </a:r>
          </a:p>
        </p:txBody>
      </p:sp>
      <p:sp>
        <p:nvSpPr>
          <p:cNvPr id="4" name="3 Dikdörtgen"/>
          <p:cNvSpPr/>
          <p:nvPr/>
        </p:nvSpPr>
        <p:spPr>
          <a:xfrm>
            <a:off x="4143372" y="6286520"/>
            <a:ext cx="4643470"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200" dirty="0" smtClean="0">
                <a:solidFill>
                  <a:schemeClr val="tx1"/>
                </a:solidFill>
              </a:rPr>
              <a:t>Nam EJ. Et al. </a:t>
            </a:r>
            <a:r>
              <a:rPr lang="tr-TR" sz="1200" dirty="0" err="1" smtClean="0">
                <a:solidFill>
                  <a:schemeClr val="tx1"/>
                </a:solidFill>
              </a:rPr>
              <a:t>Oncologist</a:t>
            </a:r>
            <a:r>
              <a:rPr lang="tr-TR" sz="1200" dirty="0" smtClean="0">
                <a:solidFill>
                  <a:schemeClr val="tx1"/>
                </a:solidFill>
              </a:rPr>
              <a:t> 2013</a:t>
            </a:r>
            <a:endParaRPr lang="tr-TR" sz="12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Gemsitabin</a:t>
            </a:r>
            <a:r>
              <a:rPr lang="tr-TR" dirty="0" smtClean="0">
                <a:solidFill>
                  <a:schemeClr val="bg1"/>
                </a:solidFill>
              </a:rPr>
              <a:t>,5FU,</a:t>
            </a:r>
            <a:r>
              <a:rPr lang="tr-TR" dirty="0" err="1" smtClean="0">
                <a:solidFill>
                  <a:schemeClr val="bg1"/>
                </a:solidFill>
              </a:rPr>
              <a:t>Paklitaksel</a:t>
            </a:r>
            <a:endParaRPr lang="tr-TR" dirty="0">
              <a:solidFill>
                <a:schemeClr val="bg1"/>
              </a:solidFill>
            </a:endParaRPr>
          </a:p>
        </p:txBody>
      </p:sp>
      <p:sp>
        <p:nvSpPr>
          <p:cNvPr id="3" name="2 İçerik Yer Tutucusu"/>
          <p:cNvSpPr>
            <a:spLocks noGrp="1"/>
          </p:cNvSpPr>
          <p:nvPr>
            <p:ph idx="1"/>
          </p:nvPr>
        </p:nvSpPr>
        <p:spPr/>
        <p:txBody>
          <a:bodyPr>
            <a:normAutofit fontScale="85000" lnSpcReduction="20000"/>
          </a:bodyPr>
          <a:lstStyle/>
          <a:p>
            <a:r>
              <a:rPr lang="tr-TR" dirty="0" smtClean="0">
                <a:solidFill>
                  <a:srgbClr val="FF0000"/>
                </a:solidFill>
              </a:rPr>
              <a:t>Veri sınırlı</a:t>
            </a:r>
          </a:p>
          <a:p>
            <a:r>
              <a:rPr lang="tr-TR" dirty="0" smtClean="0">
                <a:solidFill>
                  <a:srgbClr val="FF0000"/>
                </a:solidFill>
              </a:rPr>
              <a:t>Herhangi bir nedenle </a:t>
            </a:r>
            <a:r>
              <a:rPr lang="tr-TR" dirty="0" err="1" smtClean="0">
                <a:solidFill>
                  <a:srgbClr val="FF0000"/>
                </a:solidFill>
              </a:rPr>
              <a:t>sisplatin</a:t>
            </a:r>
            <a:r>
              <a:rPr lang="tr-TR" dirty="0" smtClean="0">
                <a:solidFill>
                  <a:srgbClr val="FF0000"/>
                </a:solidFill>
              </a:rPr>
              <a:t> alamayacak hastalarda ?</a:t>
            </a:r>
          </a:p>
          <a:p>
            <a:r>
              <a:rPr lang="tr-TR" sz="2600" dirty="0" err="1" smtClean="0"/>
              <a:t>Obstrüktif</a:t>
            </a:r>
            <a:r>
              <a:rPr lang="tr-TR" sz="2600" dirty="0" smtClean="0"/>
              <a:t> </a:t>
            </a:r>
            <a:r>
              <a:rPr lang="tr-TR" sz="2600" dirty="0" err="1" smtClean="0"/>
              <a:t>nefropati</a:t>
            </a:r>
            <a:r>
              <a:rPr lang="tr-TR" sz="2600" dirty="0" smtClean="0"/>
              <a:t> olan 9 hastalık bir seri RT ile eş zamanlı 300 mg/m2 tüm hastalar </a:t>
            </a:r>
            <a:r>
              <a:rPr lang="tr-TR" sz="2600" dirty="0" err="1" smtClean="0"/>
              <a:t>tdv</a:t>
            </a:r>
            <a:r>
              <a:rPr lang="tr-TR" sz="2600" dirty="0" smtClean="0"/>
              <a:t> tamamlasa da </a:t>
            </a:r>
            <a:r>
              <a:rPr lang="tr-TR" sz="2600" dirty="0" err="1" smtClean="0"/>
              <a:t>grad</a:t>
            </a:r>
            <a:r>
              <a:rPr lang="tr-TR" sz="2600" dirty="0" smtClean="0"/>
              <a:t> 3 </a:t>
            </a:r>
            <a:r>
              <a:rPr lang="tr-TR" sz="2600" dirty="0" err="1" smtClean="0"/>
              <a:t>nötropeni</a:t>
            </a:r>
            <a:r>
              <a:rPr lang="tr-TR" sz="2600" dirty="0" smtClean="0"/>
              <a:t>, dermatit,</a:t>
            </a:r>
            <a:r>
              <a:rPr lang="tr-TR" sz="2600" dirty="0" err="1" smtClean="0"/>
              <a:t>prokti</a:t>
            </a:r>
            <a:r>
              <a:rPr lang="tr-TR" sz="2600" dirty="0" smtClean="0"/>
              <a:t> ve kolit.tedaviyi takiben tüm hastaların </a:t>
            </a:r>
            <a:r>
              <a:rPr lang="tr-TR" sz="2600" dirty="0" err="1" smtClean="0"/>
              <a:t>kreatini</a:t>
            </a:r>
            <a:r>
              <a:rPr lang="tr-TR" sz="2600" dirty="0" smtClean="0"/>
              <a:t> normale dönmüş. 11 aylık izlemde hepsi hayatta ama 2 </a:t>
            </a:r>
            <a:r>
              <a:rPr lang="tr-TR" sz="2600" dirty="0" err="1" smtClean="0"/>
              <a:t>nüks</a:t>
            </a:r>
            <a:r>
              <a:rPr lang="tr-TR" sz="2600" dirty="0" smtClean="0"/>
              <a:t> var </a:t>
            </a:r>
            <a:r>
              <a:rPr lang="tr-TR" sz="1800" dirty="0" smtClean="0"/>
              <a:t>(</a:t>
            </a:r>
            <a:r>
              <a:rPr lang="tr-TR" sz="1800" dirty="0" err="1" smtClean="0"/>
              <a:t>Cetina</a:t>
            </a:r>
            <a:r>
              <a:rPr lang="tr-TR" sz="1800" dirty="0" smtClean="0"/>
              <a:t> L. </a:t>
            </a:r>
            <a:r>
              <a:rPr lang="tr-TR" sz="1800" dirty="0" err="1" smtClean="0"/>
              <a:t>Anticancer</a:t>
            </a:r>
            <a:r>
              <a:rPr lang="tr-TR" sz="1800" dirty="0" smtClean="0"/>
              <a:t> </a:t>
            </a:r>
            <a:r>
              <a:rPr lang="tr-TR" sz="1800" dirty="0" err="1" smtClean="0"/>
              <a:t>Drugs</a:t>
            </a:r>
            <a:r>
              <a:rPr lang="tr-TR" sz="1800" dirty="0" smtClean="0"/>
              <a:t>. 2004)</a:t>
            </a:r>
          </a:p>
          <a:p>
            <a:pPr>
              <a:buNone/>
            </a:pPr>
            <a:endParaRPr lang="tr-TR" sz="2300" dirty="0" smtClean="0"/>
          </a:p>
          <a:p>
            <a:r>
              <a:rPr lang="tr-TR" sz="2600" dirty="0" smtClean="0"/>
              <a:t>5FU: tek ajan kullanımı uygun değil RT eklenmiş olması ek katkı sağlamıyor </a:t>
            </a:r>
            <a:r>
              <a:rPr lang="tr-TR" sz="1900" dirty="0" smtClean="0"/>
              <a:t>(Thomas G. </a:t>
            </a:r>
            <a:r>
              <a:rPr lang="tr-TR" sz="1900" dirty="0" err="1" smtClean="0"/>
              <a:t>Gynecol</a:t>
            </a:r>
            <a:r>
              <a:rPr lang="tr-TR" sz="1900" dirty="0" smtClean="0"/>
              <a:t> </a:t>
            </a:r>
            <a:r>
              <a:rPr lang="tr-TR" sz="1900" dirty="0" err="1" smtClean="0"/>
              <a:t>Oncol</a:t>
            </a:r>
            <a:r>
              <a:rPr lang="tr-TR" sz="1900" dirty="0" smtClean="0"/>
              <a:t> 1998)</a:t>
            </a:r>
          </a:p>
          <a:p>
            <a:pPr>
              <a:buNone/>
            </a:pPr>
            <a:endParaRPr lang="en-US" sz="1900" dirty="0" smtClean="0"/>
          </a:p>
          <a:p>
            <a:r>
              <a:rPr lang="tr-TR" sz="2600" dirty="0" err="1" smtClean="0"/>
              <a:t>Paklitaksel</a:t>
            </a:r>
            <a:r>
              <a:rPr lang="tr-TR" sz="2600" dirty="0" smtClean="0"/>
              <a:t>: lokal ileri veya </a:t>
            </a:r>
            <a:r>
              <a:rPr lang="tr-TR" sz="2600" dirty="0" err="1" smtClean="0"/>
              <a:t>nüks</a:t>
            </a:r>
            <a:r>
              <a:rPr lang="tr-TR" sz="2600" dirty="0" smtClean="0"/>
              <a:t> hastalıkta tek bir çalışma haftalık </a:t>
            </a:r>
            <a:r>
              <a:rPr lang="tr-TR" sz="2600" dirty="0" err="1" smtClean="0"/>
              <a:t>paklitaksel</a:t>
            </a:r>
            <a:r>
              <a:rPr lang="tr-TR" sz="2600" dirty="0" smtClean="0"/>
              <a:t> 13 hastanın 8’i CR,%26 </a:t>
            </a:r>
            <a:r>
              <a:rPr lang="tr-TR" sz="2600" dirty="0" err="1" smtClean="0"/>
              <a:t>grad</a:t>
            </a:r>
            <a:r>
              <a:rPr lang="tr-TR" sz="2600" dirty="0" smtClean="0"/>
              <a:t> 3 ince barsak </a:t>
            </a:r>
            <a:r>
              <a:rPr lang="tr-TR" sz="2600" dirty="0" err="1" smtClean="0"/>
              <a:t>toksisitesi</a:t>
            </a:r>
            <a:r>
              <a:rPr lang="tr-TR" sz="2600" dirty="0" smtClean="0"/>
              <a:t> var</a:t>
            </a:r>
            <a:r>
              <a:rPr lang="tr-TR" dirty="0" smtClean="0"/>
              <a:t> </a:t>
            </a:r>
            <a:r>
              <a:rPr lang="tr-TR" sz="1900" dirty="0" smtClean="0"/>
              <a:t>(</a:t>
            </a:r>
            <a:r>
              <a:rPr lang="tr-TR" sz="1900" dirty="0" err="1" smtClean="0"/>
              <a:t>Cerrotta</a:t>
            </a:r>
            <a:r>
              <a:rPr lang="tr-TR" sz="1900" dirty="0" smtClean="0"/>
              <a:t> A.</a:t>
            </a:r>
            <a:r>
              <a:rPr lang="it-IT" sz="1900" dirty="0" smtClean="0"/>
              <a:t> Eur J Gynaecol Oncol. 2002</a:t>
            </a:r>
            <a:r>
              <a:rPr lang="tr-TR" sz="1900" dirty="0" smtClean="0"/>
              <a:t>).</a:t>
            </a:r>
            <a:endParaRPr lang="en-US" sz="1900" dirty="0" smtClean="0"/>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fontScale="90000"/>
          </a:bodyPr>
          <a:lstStyle/>
          <a:p>
            <a:r>
              <a:rPr lang="tr-TR" dirty="0" err="1" smtClean="0">
                <a:solidFill>
                  <a:schemeClr val="bg1"/>
                </a:solidFill>
              </a:rPr>
              <a:t>KemoRT</a:t>
            </a:r>
            <a:r>
              <a:rPr lang="tr-TR" dirty="0" smtClean="0">
                <a:solidFill>
                  <a:schemeClr val="bg1"/>
                </a:solidFill>
              </a:rPr>
              <a:t> sonrası </a:t>
            </a:r>
            <a:r>
              <a:rPr lang="tr-TR" dirty="0" err="1" smtClean="0">
                <a:solidFill>
                  <a:schemeClr val="bg1"/>
                </a:solidFill>
              </a:rPr>
              <a:t>Kemo</a:t>
            </a:r>
            <a:r>
              <a:rPr lang="tr-TR" dirty="0" smtClean="0">
                <a:solidFill>
                  <a:schemeClr val="bg1"/>
                </a:solidFill>
              </a:rPr>
              <a:t> verilmeli mi?</a:t>
            </a:r>
            <a:endParaRPr lang="tr-TR" dirty="0">
              <a:solidFill>
                <a:schemeClr val="bg1"/>
              </a:solidFill>
            </a:endParaRPr>
          </a:p>
        </p:txBody>
      </p:sp>
      <p:sp>
        <p:nvSpPr>
          <p:cNvPr id="3" name="2 İçerik Yer Tutucusu"/>
          <p:cNvSpPr>
            <a:spLocks noGrp="1"/>
          </p:cNvSpPr>
          <p:nvPr>
            <p:ph idx="1"/>
          </p:nvPr>
        </p:nvSpPr>
        <p:spPr/>
        <p:txBody>
          <a:bodyPr>
            <a:normAutofit/>
          </a:bodyPr>
          <a:lstStyle/>
          <a:p>
            <a:r>
              <a:rPr lang="tr-TR" b="1" dirty="0" smtClean="0"/>
              <a:t>Bugünkü bilgilerimize göre fayda net değil </a:t>
            </a:r>
            <a:r>
              <a:rPr lang="tr-TR" b="1" dirty="0" err="1" smtClean="0"/>
              <a:t>toksisiteyi</a:t>
            </a:r>
            <a:r>
              <a:rPr lang="tr-TR" b="1" dirty="0" smtClean="0"/>
              <a:t> artırır</a:t>
            </a:r>
          </a:p>
          <a:p>
            <a:r>
              <a:rPr lang="en-US" u="sng" dirty="0" smtClean="0">
                <a:hlinkClick r:id="rId2"/>
              </a:rPr>
              <a:t>the OUTBACK trial</a:t>
            </a:r>
            <a:r>
              <a:rPr lang="tr-TR" u="sng" dirty="0" smtClean="0"/>
              <a:t> </a:t>
            </a:r>
            <a:r>
              <a:rPr lang="tr-TR" dirty="0" smtClean="0"/>
              <a:t>çalışmasının sonuçlarını beklemek gerek:</a:t>
            </a:r>
            <a:r>
              <a:rPr lang="en-US" b="1" dirty="0" err="1" smtClean="0"/>
              <a:t>Cisplatin</a:t>
            </a:r>
            <a:r>
              <a:rPr lang="en-US" b="1" dirty="0" smtClean="0"/>
              <a:t> and Radiation Therapy With or Without </a:t>
            </a:r>
            <a:r>
              <a:rPr lang="en-US" b="1" dirty="0" err="1" smtClean="0"/>
              <a:t>Carboplatin</a:t>
            </a:r>
            <a:r>
              <a:rPr lang="en-US" b="1" dirty="0" smtClean="0"/>
              <a:t> and </a:t>
            </a:r>
            <a:r>
              <a:rPr lang="en-US" b="1" dirty="0" err="1" smtClean="0"/>
              <a:t>Paclitaxel</a:t>
            </a:r>
            <a:r>
              <a:rPr lang="en-US" b="1" dirty="0" smtClean="0"/>
              <a:t> in Patients With Locally Advanced Cervical Cancer</a:t>
            </a:r>
          </a:p>
          <a:p>
            <a:r>
              <a:rPr lang="tr-TR" sz="2400" dirty="0" smtClean="0"/>
              <a:t>GOG çalışması</a:t>
            </a:r>
            <a:br>
              <a:rPr lang="tr-TR" sz="2400" dirty="0" smtClean="0"/>
            </a:br>
            <a:r>
              <a:rPr lang="tr-TR" sz="2400" dirty="0" err="1" smtClean="0"/>
              <a:t>ClinicalTrials</a:t>
            </a:r>
            <a:r>
              <a:rPr lang="tr-TR" sz="2400" dirty="0" smtClean="0"/>
              <a:t>.gov </a:t>
            </a:r>
            <a:r>
              <a:rPr lang="tr-TR" sz="2400" dirty="0" err="1" smtClean="0"/>
              <a:t>Identifier</a:t>
            </a:r>
            <a:r>
              <a:rPr lang="tr-TR" sz="2400" dirty="0" smtClean="0"/>
              <a:t>: NCT01414608</a:t>
            </a:r>
            <a:endParaRPr lang="en-US" sz="2400" dirty="0" smtClean="0"/>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Neoadjuvan</a:t>
            </a:r>
            <a:r>
              <a:rPr lang="tr-TR" dirty="0" smtClean="0">
                <a:solidFill>
                  <a:schemeClr val="bg1"/>
                </a:solidFill>
              </a:rPr>
              <a:t> Kemoterapi</a:t>
            </a:r>
            <a:endParaRPr lang="tr-TR" dirty="0">
              <a:solidFill>
                <a:schemeClr val="bg1"/>
              </a:solidFill>
            </a:endParaRPr>
          </a:p>
        </p:txBody>
      </p:sp>
      <p:sp>
        <p:nvSpPr>
          <p:cNvPr id="3" name="2 İçerik Yer Tutucusu"/>
          <p:cNvSpPr>
            <a:spLocks noGrp="1"/>
          </p:cNvSpPr>
          <p:nvPr>
            <p:ph idx="1"/>
          </p:nvPr>
        </p:nvSpPr>
        <p:spPr/>
        <p:txBody>
          <a:bodyPr>
            <a:normAutofit fontScale="85000" lnSpcReduction="10000"/>
          </a:bodyPr>
          <a:lstStyle/>
          <a:p>
            <a:r>
              <a:rPr lang="tr-TR" b="1" dirty="0" smtClean="0"/>
              <a:t>Cerrahi öncesi NAKT </a:t>
            </a:r>
            <a:r>
              <a:rPr lang="tr-TR" b="1" dirty="0" err="1" smtClean="0"/>
              <a:t>sağkalıma</a:t>
            </a:r>
            <a:r>
              <a:rPr lang="tr-TR" b="1" dirty="0" smtClean="0"/>
              <a:t> katkısı yok</a:t>
            </a:r>
            <a:endParaRPr lang="en-US" dirty="0" smtClean="0"/>
          </a:p>
          <a:p>
            <a:r>
              <a:rPr lang="tr-TR" dirty="0" smtClean="0"/>
              <a:t>Faz III n=663  evre IB2-IIB </a:t>
            </a:r>
            <a:r>
              <a:rPr lang="tr-TR" dirty="0" err="1" smtClean="0"/>
              <a:t>Karbo</a:t>
            </a:r>
            <a:r>
              <a:rPr lang="tr-TR" dirty="0" smtClean="0"/>
              <a:t>/</a:t>
            </a:r>
            <a:r>
              <a:rPr lang="tr-TR" dirty="0" err="1" smtClean="0"/>
              <a:t>pakli</a:t>
            </a:r>
            <a:r>
              <a:rPr lang="tr-TR" dirty="0" smtClean="0"/>
              <a:t> x3 kür sonra  cerrahi vs </a:t>
            </a:r>
            <a:r>
              <a:rPr lang="tr-TR" dirty="0" err="1" smtClean="0"/>
              <a:t>Kemo</a:t>
            </a:r>
            <a:r>
              <a:rPr lang="tr-TR" dirty="0" smtClean="0"/>
              <a:t> RT. </a:t>
            </a:r>
            <a:r>
              <a:rPr lang="tr-TR" dirty="0" err="1" smtClean="0">
                <a:solidFill>
                  <a:srgbClr val="FF0000"/>
                </a:solidFill>
              </a:rPr>
              <a:t>KemoRT’ye</a:t>
            </a:r>
            <a:r>
              <a:rPr lang="tr-TR" dirty="0" smtClean="0">
                <a:solidFill>
                  <a:srgbClr val="FF0000"/>
                </a:solidFill>
              </a:rPr>
              <a:t> göre daha kötü DFS </a:t>
            </a:r>
            <a:r>
              <a:rPr lang="tr-TR" dirty="0" smtClean="0"/>
              <a:t>%69.3 vs %76.7  ancak 5-yıllık OS benzer %75.4 vs %74.7 .Gecikmiş </a:t>
            </a:r>
            <a:r>
              <a:rPr lang="tr-TR" dirty="0" err="1" smtClean="0"/>
              <a:t>toksisite</a:t>
            </a:r>
            <a:r>
              <a:rPr lang="tr-TR" dirty="0" smtClean="0"/>
              <a:t> </a:t>
            </a:r>
            <a:r>
              <a:rPr lang="tr-TR" dirty="0" err="1" smtClean="0"/>
              <a:t>KemoRT</a:t>
            </a:r>
            <a:r>
              <a:rPr lang="tr-TR" dirty="0" smtClean="0"/>
              <a:t> kolunda daha fazla </a:t>
            </a:r>
            <a:r>
              <a:rPr lang="tr-TR" sz="2100" dirty="0" smtClean="0"/>
              <a:t>(</a:t>
            </a:r>
            <a:r>
              <a:rPr lang="tr-TR" sz="2100" dirty="0" err="1" smtClean="0"/>
              <a:t>Gupta</a:t>
            </a:r>
            <a:r>
              <a:rPr lang="tr-TR" sz="2100" dirty="0" smtClean="0"/>
              <a:t> S. J </a:t>
            </a:r>
            <a:r>
              <a:rPr lang="tr-TR" sz="2100" dirty="0" err="1" smtClean="0"/>
              <a:t>Clin</a:t>
            </a:r>
            <a:r>
              <a:rPr lang="tr-TR" sz="2100" dirty="0" smtClean="0"/>
              <a:t> </a:t>
            </a:r>
            <a:r>
              <a:rPr lang="tr-TR" sz="2100" dirty="0" err="1" smtClean="0"/>
              <a:t>Oncol</a:t>
            </a:r>
            <a:r>
              <a:rPr lang="tr-TR" sz="2100" dirty="0" smtClean="0"/>
              <a:t> 2018)</a:t>
            </a:r>
          </a:p>
          <a:p>
            <a:pPr>
              <a:buNone/>
            </a:pPr>
            <a:endParaRPr lang="tr-TR" sz="2100" dirty="0" smtClean="0"/>
          </a:p>
          <a:p>
            <a:r>
              <a:rPr lang="tr-TR" dirty="0" smtClean="0"/>
              <a:t>EORTC 55994 n=620 evre IB2-IIB ön sonuçlar: </a:t>
            </a:r>
            <a:r>
              <a:rPr lang="tr-TR" dirty="0" smtClean="0">
                <a:solidFill>
                  <a:srgbClr val="FF0000"/>
                </a:solidFill>
              </a:rPr>
              <a:t>NAKT + cerrahi ile DFS daha kötü</a:t>
            </a:r>
            <a:r>
              <a:rPr lang="tr-TR" dirty="0" smtClean="0"/>
              <a:t>(%67 vs %66) OS ise benzer (%72 vs %76). Kısa vadeli </a:t>
            </a:r>
            <a:r>
              <a:rPr lang="tr-TR" dirty="0" err="1" smtClean="0"/>
              <a:t>toksisite</a:t>
            </a:r>
            <a:r>
              <a:rPr lang="tr-TR" dirty="0" smtClean="0"/>
              <a:t> NAKT kolunda uzun vadeli ise </a:t>
            </a:r>
            <a:r>
              <a:rPr lang="tr-TR" dirty="0" err="1" smtClean="0"/>
              <a:t>KemoRT</a:t>
            </a:r>
            <a:r>
              <a:rPr lang="tr-TR" dirty="0" smtClean="0"/>
              <a:t> kolunda fazla </a:t>
            </a:r>
            <a:r>
              <a:rPr lang="tr-TR" sz="2100" dirty="0" smtClean="0"/>
              <a:t>(</a:t>
            </a:r>
            <a:r>
              <a:rPr lang="tr-TR" sz="2100" dirty="0" err="1" smtClean="0"/>
              <a:t>Kenter</a:t>
            </a:r>
            <a:r>
              <a:rPr lang="tr-TR" sz="2100" dirty="0" smtClean="0"/>
              <a:t> G. </a:t>
            </a:r>
            <a:br>
              <a:rPr lang="tr-TR" sz="2100" dirty="0" smtClean="0"/>
            </a:br>
            <a:r>
              <a:rPr lang="tr-TR" sz="2100" dirty="0" smtClean="0"/>
              <a:t>J </a:t>
            </a:r>
            <a:r>
              <a:rPr lang="tr-TR" sz="2100" dirty="0" err="1" smtClean="0"/>
              <a:t>Clin</a:t>
            </a:r>
            <a:r>
              <a:rPr lang="tr-TR" sz="2100" dirty="0" smtClean="0"/>
              <a:t> </a:t>
            </a:r>
            <a:r>
              <a:rPr lang="tr-TR" sz="2100" dirty="0" err="1" smtClean="0"/>
              <a:t>Oncol</a:t>
            </a:r>
            <a:r>
              <a:rPr lang="tr-TR" sz="2100" dirty="0" smtClean="0"/>
              <a:t>. 2019;37S:ASCO #5503. )</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KemoRT</a:t>
            </a:r>
            <a:r>
              <a:rPr lang="tr-TR" dirty="0" smtClean="0">
                <a:solidFill>
                  <a:schemeClr val="bg1"/>
                </a:solidFill>
              </a:rPr>
              <a:t> öncesi NAKT</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t>INTERLACE faz </a:t>
            </a:r>
            <a:r>
              <a:rPr lang="tr-TR" dirty="0" err="1" smtClean="0"/>
              <a:t>IIIrandomize</a:t>
            </a:r>
            <a:r>
              <a:rPr lang="tr-TR" dirty="0" smtClean="0"/>
              <a:t> </a:t>
            </a:r>
          </a:p>
          <a:p>
            <a:r>
              <a:rPr lang="tr-TR" dirty="0" smtClean="0"/>
              <a:t>Çalışma yürüyor </a:t>
            </a:r>
            <a:r>
              <a:rPr lang="tr-TR" dirty="0" err="1" smtClean="0"/>
              <a:t>primer</a:t>
            </a:r>
            <a:r>
              <a:rPr lang="tr-TR" dirty="0" smtClean="0"/>
              <a:t> sonlanım OS</a:t>
            </a:r>
          </a:p>
          <a:p>
            <a:r>
              <a:rPr lang="tr-TR" dirty="0" smtClean="0"/>
              <a:t>NAKT haftalık </a:t>
            </a:r>
            <a:r>
              <a:rPr lang="tr-TR" dirty="0" err="1" smtClean="0"/>
              <a:t>paklitaksel</a:t>
            </a:r>
            <a:r>
              <a:rPr lang="tr-TR" dirty="0" smtClean="0"/>
              <a:t> ve </a:t>
            </a:r>
            <a:r>
              <a:rPr lang="tr-TR" dirty="0" err="1" smtClean="0"/>
              <a:t>karboplatin</a:t>
            </a:r>
            <a:endParaRPr lang="tr-TR" dirty="0" smtClean="0"/>
          </a:p>
          <a:p>
            <a:r>
              <a:rPr lang="tr-TR" dirty="0" smtClean="0"/>
              <a:t>6 hafta</a:t>
            </a:r>
          </a:p>
          <a:p>
            <a:r>
              <a:rPr lang="tr-TR" dirty="0" smtClean="0"/>
              <a:t>Standart  </a:t>
            </a:r>
            <a:r>
              <a:rPr lang="tr-TR" dirty="0" err="1" smtClean="0"/>
              <a:t>KEmoRT</a:t>
            </a:r>
            <a:r>
              <a:rPr lang="tr-TR" dirty="0" smtClean="0"/>
              <a:t> eş zamanlı haftalık </a:t>
            </a:r>
            <a:r>
              <a:rPr lang="tr-TR" dirty="0" err="1" smtClean="0"/>
              <a:t>sisplatin</a:t>
            </a:r>
            <a:r>
              <a:rPr lang="tr-TR" dirty="0" smtClean="0"/>
              <a:t> ile birlikte</a:t>
            </a:r>
          </a:p>
          <a:p>
            <a:r>
              <a:rPr lang="tr-TR" dirty="0" smtClean="0"/>
              <a:t>NCT01566240</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500306"/>
            <a:ext cx="8229600" cy="1143000"/>
          </a:xfrm>
          <a:solidFill>
            <a:srgbClr val="0070C0"/>
          </a:solidFill>
        </p:spPr>
        <p:txBody>
          <a:bodyPr/>
          <a:lstStyle/>
          <a:p>
            <a:r>
              <a:rPr lang="tr-TR" dirty="0" err="1" smtClean="0">
                <a:solidFill>
                  <a:schemeClr val="bg1"/>
                </a:solidFill>
              </a:rPr>
              <a:t>Nüks</a:t>
            </a:r>
            <a:r>
              <a:rPr lang="tr-TR" dirty="0" smtClean="0">
                <a:solidFill>
                  <a:schemeClr val="bg1"/>
                </a:solidFill>
              </a:rPr>
              <a:t>/</a:t>
            </a:r>
            <a:r>
              <a:rPr lang="tr-TR" dirty="0" err="1" smtClean="0">
                <a:solidFill>
                  <a:schemeClr val="bg1"/>
                </a:solidFill>
              </a:rPr>
              <a:t>Metastatik</a:t>
            </a:r>
            <a:r>
              <a:rPr lang="tr-TR" dirty="0" smtClean="0">
                <a:solidFill>
                  <a:schemeClr val="bg1"/>
                </a:solidFill>
              </a:rPr>
              <a:t> </a:t>
            </a:r>
            <a:r>
              <a:rPr lang="tr-TR" dirty="0" err="1" smtClean="0">
                <a:solidFill>
                  <a:schemeClr val="bg1"/>
                </a:solidFill>
              </a:rPr>
              <a:t>serviks</a:t>
            </a:r>
            <a:r>
              <a:rPr lang="tr-TR" dirty="0" smtClean="0">
                <a:solidFill>
                  <a:schemeClr val="bg1"/>
                </a:solidFill>
              </a:rPr>
              <a:t> kanseri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err="1" smtClean="0"/>
              <a:t>Nüksler</a:t>
            </a:r>
            <a:r>
              <a:rPr lang="tr-TR" dirty="0" smtClean="0"/>
              <a:t> ilk 2 yılda daha fazla</a:t>
            </a:r>
          </a:p>
          <a:p>
            <a:r>
              <a:rPr lang="tr-TR" dirty="0" err="1" smtClean="0"/>
              <a:t>Metastatik</a:t>
            </a:r>
            <a:r>
              <a:rPr lang="tr-TR" dirty="0" smtClean="0"/>
              <a:t> hastalık </a:t>
            </a:r>
            <a:r>
              <a:rPr lang="tr-TR" dirty="0" err="1" smtClean="0"/>
              <a:t>kürabl</a:t>
            </a:r>
            <a:r>
              <a:rPr lang="tr-TR" dirty="0" smtClean="0"/>
              <a:t> değil</a:t>
            </a:r>
          </a:p>
          <a:p>
            <a:r>
              <a:rPr lang="tr-TR" dirty="0" smtClean="0"/>
              <a:t>Kısıtlı lokal-bölgesel </a:t>
            </a:r>
            <a:r>
              <a:rPr lang="tr-TR" dirty="0" err="1" smtClean="0"/>
              <a:t>nükslerde</a:t>
            </a:r>
            <a:r>
              <a:rPr lang="tr-TR" dirty="0" smtClean="0"/>
              <a:t> veya sınırlı uzak metastazda cerrahinin kür potansiyeli olabilir</a:t>
            </a:r>
          </a:p>
          <a:p>
            <a:r>
              <a:rPr lang="tr-TR" dirty="0" err="1" smtClean="0"/>
              <a:t>Serviks</a:t>
            </a:r>
            <a:r>
              <a:rPr lang="tr-TR" dirty="0" smtClean="0"/>
              <a:t> kanserleri: %70 SCC, %25 </a:t>
            </a:r>
            <a:r>
              <a:rPr lang="tr-TR" dirty="0" err="1" smtClean="0"/>
              <a:t>adeno</a:t>
            </a:r>
            <a:r>
              <a:rPr lang="tr-TR" dirty="0" smtClean="0"/>
              <a:t>, %3-5 </a:t>
            </a:r>
            <a:r>
              <a:rPr lang="tr-TR" dirty="0" err="1" smtClean="0"/>
              <a:t>adenoskuamoz</a:t>
            </a:r>
            <a:r>
              <a:rPr lang="tr-TR" dirty="0" smtClean="0"/>
              <a:t>. Çok nadiren </a:t>
            </a:r>
            <a:r>
              <a:rPr lang="tr-TR" dirty="0" err="1" smtClean="0"/>
              <a:t>nöroendokrin</a:t>
            </a:r>
            <a:r>
              <a:rPr lang="tr-TR" dirty="0" smtClean="0"/>
              <a:t> veya </a:t>
            </a:r>
            <a:r>
              <a:rPr lang="tr-TR" dirty="0" err="1" smtClean="0"/>
              <a:t>small</a:t>
            </a:r>
            <a:r>
              <a:rPr lang="tr-TR" dirty="0" smtClean="0"/>
              <a:t> </a:t>
            </a:r>
            <a:r>
              <a:rPr lang="tr-TR" dirty="0" err="1" smtClean="0"/>
              <a:t>cell</a:t>
            </a:r>
            <a:r>
              <a:rPr lang="tr-TR" dirty="0" smtClean="0"/>
              <a:t> kanserler var</a:t>
            </a:r>
          </a:p>
          <a:p>
            <a:pPr>
              <a:buNone/>
            </a:pPr>
            <a:endParaRPr lang="tr-TR" dirty="0"/>
          </a:p>
        </p:txBody>
      </p:sp>
      <p:sp>
        <p:nvSpPr>
          <p:cNvPr id="4" name="3 Dikdörtgen"/>
          <p:cNvSpPr/>
          <p:nvPr/>
        </p:nvSpPr>
        <p:spPr>
          <a:xfrm>
            <a:off x="4714876" y="6143644"/>
            <a:ext cx="378621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Noone</a:t>
            </a:r>
            <a:r>
              <a:rPr lang="tr-TR" sz="1000" dirty="0" smtClean="0">
                <a:solidFill>
                  <a:schemeClr val="tx1"/>
                </a:solidFill>
              </a:rPr>
              <a:t> AM. SEER </a:t>
            </a:r>
            <a:r>
              <a:rPr lang="tr-TR" sz="1000" dirty="0" err="1" smtClean="0">
                <a:solidFill>
                  <a:schemeClr val="tx1"/>
                </a:solidFill>
              </a:rPr>
              <a:t>cancer</a:t>
            </a:r>
            <a:r>
              <a:rPr lang="tr-TR" sz="1000" dirty="0" smtClean="0">
                <a:solidFill>
                  <a:schemeClr val="tx1"/>
                </a:solidFill>
              </a:rPr>
              <a:t> </a:t>
            </a:r>
            <a:r>
              <a:rPr lang="tr-TR" sz="1000" dirty="0" err="1" smtClean="0">
                <a:solidFill>
                  <a:schemeClr val="tx1"/>
                </a:solidFill>
              </a:rPr>
              <a:t>statistics</a:t>
            </a:r>
            <a:endParaRPr lang="tr-TR" sz="1000" dirty="0">
              <a:solidFill>
                <a:schemeClr val="tx1"/>
              </a:solidFill>
            </a:endParaRPr>
          </a:p>
        </p:txBody>
      </p:sp>
      <p:sp>
        <p:nvSpPr>
          <p:cNvPr id="5" name="1 Başlık"/>
          <p:cNvSpPr>
            <a:spLocks noGrp="1"/>
          </p:cNvSpPr>
          <p:nvPr>
            <p:ph type="title"/>
          </p:nvPr>
        </p:nvSpPr>
        <p:spPr>
          <a:solidFill>
            <a:srgbClr val="0070C0"/>
          </a:solidFill>
        </p:spPr>
        <p:txBody>
          <a:bodyPr/>
          <a:lstStyle/>
          <a:p>
            <a:r>
              <a:rPr lang="tr-TR" dirty="0" err="1" smtClean="0">
                <a:solidFill>
                  <a:schemeClr val="bg1"/>
                </a:solidFill>
              </a:rPr>
              <a:t>Nüks</a:t>
            </a:r>
            <a:r>
              <a:rPr lang="tr-TR" dirty="0" smtClean="0">
                <a:solidFill>
                  <a:schemeClr val="bg1"/>
                </a:solidFill>
              </a:rPr>
              <a:t>/</a:t>
            </a:r>
            <a:r>
              <a:rPr lang="tr-TR" dirty="0" err="1" smtClean="0">
                <a:solidFill>
                  <a:schemeClr val="bg1"/>
                </a:solidFill>
              </a:rPr>
              <a:t>Metastatik</a:t>
            </a:r>
            <a:r>
              <a:rPr lang="tr-TR" dirty="0" smtClean="0">
                <a:solidFill>
                  <a:schemeClr val="bg1"/>
                </a:solidFill>
              </a:rPr>
              <a:t> </a:t>
            </a:r>
            <a:r>
              <a:rPr lang="tr-TR" dirty="0" err="1" smtClean="0">
                <a:solidFill>
                  <a:schemeClr val="bg1"/>
                </a:solidFill>
              </a:rPr>
              <a:t>serviks</a:t>
            </a:r>
            <a:r>
              <a:rPr lang="tr-TR" dirty="0" smtClean="0">
                <a:solidFill>
                  <a:schemeClr val="bg1"/>
                </a:solidFill>
              </a:rPr>
              <a:t> kanseri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dirty="0" err="1" smtClean="0">
                <a:solidFill>
                  <a:schemeClr val="bg1"/>
                </a:solidFill>
              </a:rPr>
              <a:t>Nüks</a:t>
            </a:r>
            <a:r>
              <a:rPr lang="tr-TR" dirty="0" smtClean="0">
                <a:solidFill>
                  <a:schemeClr val="bg1"/>
                </a:solidFill>
              </a:rPr>
              <a:t> bölgeleri</a:t>
            </a:r>
            <a:endParaRPr lang="tr-TR" dirty="0">
              <a:solidFill>
                <a:schemeClr val="bg1"/>
              </a:solidFill>
            </a:endParaRPr>
          </a:p>
        </p:txBody>
      </p:sp>
      <p:sp>
        <p:nvSpPr>
          <p:cNvPr id="3" name="2 İçerik Yer Tutucusu"/>
          <p:cNvSpPr>
            <a:spLocks noGrp="1"/>
          </p:cNvSpPr>
          <p:nvPr>
            <p:ph idx="1"/>
          </p:nvPr>
        </p:nvSpPr>
        <p:spPr/>
        <p:txBody>
          <a:bodyPr>
            <a:normAutofit/>
          </a:bodyPr>
          <a:lstStyle/>
          <a:p>
            <a:r>
              <a:rPr lang="tr-TR" dirty="0" err="1" smtClean="0"/>
              <a:t>Pelvik</a:t>
            </a:r>
            <a:r>
              <a:rPr lang="tr-TR" dirty="0" smtClean="0"/>
              <a:t> </a:t>
            </a:r>
            <a:r>
              <a:rPr lang="tr-TR" dirty="0" err="1" smtClean="0"/>
              <a:t>paraaortik</a:t>
            </a:r>
            <a:r>
              <a:rPr lang="tr-TR" dirty="0" smtClean="0"/>
              <a:t> LN tutulumu %62-%75</a:t>
            </a:r>
          </a:p>
          <a:p>
            <a:r>
              <a:rPr lang="tr-TR" dirty="0" smtClean="0"/>
              <a:t>Akciğer %33-38</a:t>
            </a:r>
          </a:p>
          <a:p>
            <a:r>
              <a:rPr lang="tr-TR" dirty="0" smtClean="0"/>
              <a:t>Karaciğer %33</a:t>
            </a:r>
          </a:p>
          <a:p>
            <a:r>
              <a:rPr lang="tr-TR" dirty="0" smtClean="0"/>
              <a:t>Periton %5-27</a:t>
            </a:r>
          </a:p>
          <a:p>
            <a:r>
              <a:rPr lang="tr-TR" dirty="0" smtClean="0"/>
              <a:t>Adrenal bez %14-16</a:t>
            </a:r>
          </a:p>
          <a:p>
            <a:r>
              <a:rPr lang="tr-TR" dirty="0" err="1" smtClean="0"/>
              <a:t>İntestinal</a:t>
            </a:r>
            <a:r>
              <a:rPr lang="tr-TR" dirty="0" smtClean="0"/>
              <a:t> %12</a:t>
            </a:r>
          </a:p>
          <a:p>
            <a:r>
              <a:rPr lang="tr-TR" dirty="0" smtClean="0"/>
              <a:t>Cilt %10</a:t>
            </a:r>
            <a:endParaRPr lang="tr-TR" dirty="0"/>
          </a:p>
        </p:txBody>
      </p:sp>
      <p:sp>
        <p:nvSpPr>
          <p:cNvPr id="4" name="3 Dikdörtgen"/>
          <p:cNvSpPr/>
          <p:nvPr/>
        </p:nvSpPr>
        <p:spPr>
          <a:xfrm>
            <a:off x="5143504" y="6072206"/>
            <a:ext cx="3177537" cy="369332"/>
          </a:xfrm>
          <a:prstGeom prst="rect">
            <a:avLst/>
          </a:prstGeom>
        </p:spPr>
        <p:txBody>
          <a:bodyPr wrap="none">
            <a:spAutoFit/>
          </a:bodyPr>
          <a:lstStyle/>
          <a:p>
            <a:r>
              <a:rPr lang="tr-TR" dirty="0" err="1" smtClean="0"/>
              <a:t>Fulcher</a:t>
            </a:r>
            <a:r>
              <a:rPr lang="tr-TR" dirty="0" smtClean="0"/>
              <a:t> AS: </a:t>
            </a:r>
            <a:r>
              <a:rPr lang="tr-TR" dirty="0" err="1" smtClean="0"/>
              <a:t>Radiographics</a:t>
            </a:r>
            <a:r>
              <a:rPr lang="tr-TR" dirty="0" smtClean="0"/>
              <a:t>. 1999</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Autofit/>
          </a:bodyPr>
          <a:lstStyle/>
          <a:p>
            <a:r>
              <a:rPr lang="tr-TR" sz="3600" dirty="0" smtClean="0">
                <a:solidFill>
                  <a:schemeClr val="bg1"/>
                </a:solidFill>
              </a:rPr>
              <a:t>Lokal tedaviye uygun olmayan </a:t>
            </a:r>
            <a:r>
              <a:rPr lang="tr-TR" sz="3600" dirty="0" err="1" smtClean="0">
                <a:solidFill>
                  <a:schemeClr val="bg1"/>
                </a:solidFill>
              </a:rPr>
              <a:t>metastatik</a:t>
            </a:r>
            <a:r>
              <a:rPr lang="tr-TR" sz="3600" dirty="0" smtClean="0">
                <a:solidFill>
                  <a:schemeClr val="bg1"/>
                </a:solidFill>
              </a:rPr>
              <a:t> hastalık</a:t>
            </a:r>
            <a:endParaRPr lang="tr-TR" sz="3600" dirty="0">
              <a:solidFill>
                <a:schemeClr val="bg1"/>
              </a:solidFill>
            </a:endParaRPr>
          </a:p>
        </p:txBody>
      </p:sp>
      <p:sp>
        <p:nvSpPr>
          <p:cNvPr id="3" name="2 İçerik Yer Tutucusu"/>
          <p:cNvSpPr>
            <a:spLocks noGrp="1"/>
          </p:cNvSpPr>
          <p:nvPr>
            <p:ph idx="1"/>
          </p:nvPr>
        </p:nvSpPr>
        <p:spPr/>
        <p:txBody>
          <a:bodyPr>
            <a:normAutofit/>
          </a:bodyPr>
          <a:lstStyle/>
          <a:p>
            <a:endParaRPr lang="tr-TR" sz="3600" b="1" dirty="0" smtClean="0"/>
          </a:p>
          <a:p>
            <a:endParaRPr lang="tr-TR" sz="3600" b="1" dirty="0" smtClean="0"/>
          </a:p>
          <a:p>
            <a:r>
              <a:rPr lang="tr-TR" sz="3600" b="1" dirty="0" smtClean="0"/>
              <a:t>Birinci sıra tedavi:</a:t>
            </a:r>
          </a:p>
          <a:p>
            <a:r>
              <a:rPr lang="tr-TR" sz="3600" b="1" dirty="0" smtClean="0"/>
              <a:t> Kemoterapi + </a:t>
            </a:r>
            <a:r>
              <a:rPr lang="tr-TR" sz="3600" b="1" dirty="0" err="1" smtClean="0"/>
              <a:t>bevasizumab</a:t>
            </a:r>
            <a:endParaRPr lang="tr-TR" sz="3600" b="1" dirty="0" smtClean="0"/>
          </a:p>
          <a:p>
            <a:endParaRPr lang="tr-TR" sz="3600" b="1" dirty="0" smtClean="0"/>
          </a:p>
          <a:p>
            <a:endParaRPr lang="tr-TR" sz="3600" b="1" dirty="0" smtClean="0"/>
          </a:p>
          <a:p>
            <a:pPr>
              <a:buNone/>
            </a:pPr>
            <a:endParaRPr lang="tr-TR"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Kimler </a:t>
            </a:r>
            <a:r>
              <a:rPr lang="tr-TR" sz="3600" dirty="0" err="1" smtClean="0">
                <a:solidFill>
                  <a:schemeClr val="bg1"/>
                </a:solidFill>
              </a:rPr>
              <a:t>sisplatin</a:t>
            </a:r>
            <a:r>
              <a:rPr lang="tr-TR" sz="3600" dirty="0" smtClean="0">
                <a:solidFill>
                  <a:schemeClr val="bg1"/>
                </a:solidFill>
              </a:rPr>
              <a:t> bazlı </a:t>
            </a:r>
            <a:r>
              <a:rPr lang="tr-TR" sz="3600" dirty="0" err="1" smtClean="0">
                <a:solidFill>
                  <a:schemeClr val="bg1"/>
                </a:solidFill>
              </a:rPr>
              <a:t>tdv</a:t>
            </a:r>
            <a:r>
              <a:rPr lang="tr-TR" sz="3600" dirty="0" smtClean="0">
                <a:solidFill>
                  <a:schemeClr val="bg1"/>
                </a:solidFill>
              </a:rPr>
              <a:t> kötü cevaplıdır:</a:t>
            </a:r>
            <a:br>
              <a:rPr lang="tr-TR" sz="3600" dirty="0" smtClean="0">
                <a:solidFill>
                  <a:schemeClr val="bg1"/>
                </a:solidFill>
              </a:rPr>
            </a:br>
            <a:endParaRPr lang="tr-TR" sz="3600" dirty="0">
              <a:solidFill>
                <a:schemeClr val="bg1"/>
              </a:solidFill>
            </a:endParaRPr>
          </a:p>
        </p:txBody>
      </p:sp>
      <p:sp>
        <p:nvSpPr>
          <p:cNvPr id="3" name="2 İçerik Yer Tutucusu"/>
          <p:cNvSpPr>
            <a:spLocks noGrp="1"/>
          </p:cNvSpPr>
          <p:nvPr>
            <p:ph idx="1"/>
          </p:nvPr>
        </p:nvSpPr>
        <p:spPr>
          <a:xfrm>
            <a:off x="457200" y="1600201"/>
            <a:ext cx="8229600" cy="1756792"/>
          </a:xfrm>
        </p:spPr>
        <p:txBody>
          <a:bodyPr>
            <a:normAutofit/>
          </a:bodyPr>
          <a:lstStyle/>
          <a:p>
            <a:r>
              <a:rPr lang="tr-TR" b="1" dirty="0" smtClean="0"/>
              <a:t>GOG verisi </a:t>
            </a:r>
            <a:r>
              <a:rPr lang="tr-TR" sz="2100" dirty="0" smtClean="0"/>
              <a:t>(</a:t>
            </a:r>
            <a:r>
              <a:rPr lang="tr-TR" sz="2100" dirty="0" err="1" smtClean="0"/>
              <a:t>Moore</a:t>
            </a:r>
            <a:r>
              <a:rPr lang="tr-TR" sz="2100" dirty="0" smtClean="0"/>
              <a:t> DH. </a:t>
            </a:r>
            <a:r>
              <a:rPr lang="tr-TR" sz="2100" dirty="0" err="1" smtClean="0"/>
              <a:t>Gynecol</a:t>
            </a:r>
            <a:r>
              <a:rPr lang="tr-TR" sz="2100" dirty="0" smtClean="0"/>
              <a:t> </a:t>
            </a:r>
            <a:r>
              <a:rPr lang="tr-TR" sz="2100" dirty="0" err="1" smtClean="0"/>
              <a:t>Oncol</a:t>
            </a:r>
            <a:r>
              <a:rPr lang="tr-TR" sz="2100" dirty="0" smtClean="0"/>
              <a:t>. 2010)</a:t>
            </a:r>
            <a:r>
              <a:rPr lang="tr-TR" b="1" dirty="0" smtClean="0"/>
              <a:t>: </a:t>
            </a:r>
          </a:p>
          <a:p>
            <a:r>
              <a:rPr lang="tr-TR" dirty="0" smtClean="0"/>
              <a:t>siyah ırk, PS 1-2, </a:t>
            </a:r>
            <a:r>
              <a:rPr lang="tr-TR" dirty="0" err="1" smtClean="0"/>
              <a:t>pelvik</a:t>
            </a:r>
            <a:r>
              <a:rPr lang="tr-TR" dirty="0" smtClean="0"/>
              <a:t> </a:t>
            </a:r>
            <a:r>
              <a:rPr lang="tr-TR" dirty="0" err="1" smtClean="0"/>
              <a:t>nüks</a:t>
            </a:r>
            <a:r>
              <a:rPr lang="tr-TR" dirty="0" smtClean="0"/>
              <a:t>, </a:t>
            </a:r>
            <a:r>
              <a:rPr lang="tr-TR" dirty="0" err="1" smtClean="0"/>
              <a:t>sisplatinli</a:t>
            </a:r>
            <a:r>
              <a:rPr lang="tr-TR" dirty="0" smtClean="0"/>
              <a:t> </a:t>
            </a:r>
            <a:r>
              <a:rPr lang="tr-TR" dirty="0" err="1" smtClean="0"/>
              <a:t>kemoRT</a:t>
            </a:r>
            <a:r>
              <a:rPr lang="tr-TR" dirty="0" smtClean="0"/>
              <a:t>  almış, tanıdan sonraki ilk yılda </a:t>
            </a:r>
            <a:r>
              <a:rPr lang="tr-TR" dirty="0" err="1" smtClean="0"/>
              <a:t>nüks</a:t>
            </a:r>
            <a:r>
              <a:rPr lang="tr-TR" dirty="0" smtClean="0"/>
              <a:t> </a:t>
            </a:r>
          </a:p>
          <a:p>
            <a:pPr>
              <a:buNone/>
            </a:pPr>
            <a:endParaRPr lang="tr-TR" dirty="0"/>
          </a:p>
        </p:txBody>
      </p:sp>
      <p:sp>
        <p:nvSpPr>
          <p:cNvPr id="4" name="3 Dikdörtgen"/>
          <p:cNvSpPr/>
          <p:nvPr/>
        </p:nvSpPr>
        <p:spPr>
          <a:xfrm>
            <a:off x="467544" y="3645024"/>
            <a:ext cx="8280920" cy="2664296"/>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sz="2200" b="1" dirty="0" smtClean="0">
                <a:solidFill>
                  <a:schemeClr val="tx1"/>
                </a:solidFill>
              </a:rPr>
              <a:t>Buna göre önerilmiş 3 risk grubu var:</a:t>
            </a:r>
          </a:p>
          <a:p>
            <a:pPr>
              <a:lnSpc>
                <a:spcPct val="150000"/>
              </a:lnSpc>
            </a:pPr>
            <a:r>
              <a:rPr lang="tr-TR" sz="2200" b="1" dirty="0" smtClean="0">
                <a:solidFill>
                  <a:schemeClr val="tx1"/>
                </a:solidFill>
              </a:rPr>
              <a:t>Yüksek risk: ORR %14,</a:t>
            </a:r>
            <a:r>
              <a:rPr lang="tr-TR" sz="2200" b="1" dirty="0" err="1" smtClean="0">
                <a:solidFill>
                  <a:schemeClr val="tx1"/>
                </a:solidFill>
              </a:rPr>
              <a:t>mPFS</a:t>
            </a:r>
            <a:r>
              <a:rPr lang="tr-TR" sz="2200" b="1" dirty="0" smtClean="0">
                <a:solidFill>
                  <a:schemeClr val="tx1"/>
                </a:solidFill>
              </a:rPr>
              <a:t> 3 ay, </a:t>
            </a:r>
            <a:r>
              <a:rPr lang="tr-TR" sz="2200" b="1" dirty="0" err="1" smtClean="0">
                <a:solidFill>
                  <a:schemeClr val="tx1"/>
                </a:solidFill>
              </a:rPr>
              <a:t>mOS</a:t>
            </a:r>
            <a:r>
              <a:rPr lang="tr-TR" sz="2200" b="1" dirty="0" smtClean="0">
                <a:solidFill>
                  <a:schemeClr val="tx1"/>
                </a:solidFill>
              </a:rPr>
              <a:t> 5.6 ay</a:t>
            </a:r>
          </a:p>
          <a:p>
            <a:pPr>
              <a:lnSpc>
                <a:spcPct val="150000"/>
              </a:lnSpc>
            </a:pPr>
            <a:r>
              <a:rPr lang="tr-TR" sz="2200" b="1" dirty="0" smtClean="0">
                <a:solidFill>
                  <a:schemeClr val="tx1"/>
                </a:solidFill>
              </a:rPr>
              <a:t>Orta risk: ORR %29, </a:t>
            </a:r>
            <a:r>
              <a:rPr lang="tr-TR" sz="2200" b="1" dirty="0" err="1" smtClean="0">
                <a:solidFill>
                  <a:schemeClr val="tx1"/>
                </a:solidFill>
              </a:rPr>
              <a:t>mPFS</a:t>
            </a:r>
            <a:r>
              <a:rPr lang="tr-TR" sz="2200" b="1" dirty="0" smtClean="0">
                <a:solidFill>
                  <a:schemeClr val="tx1"/>
                </a:solidFill>
              </a:rPr>
              <a:t> 4, </a:t>
            </a:r>
            <a:r>
              <a:rPr lang="tr-TR" sz="2200" b="1" dirty="0" err="1" smtClean="0">
                <a:solidFill>
                  <a:schemeClr val="tx1"/>
                </a:solidFill>
              </a:rPr>
              <a:t>mOS</a:t>
            </a:r>
            <a:r>
              <a:rPr lang="tr-TR" sz="2200" b="1" dirty="0" smtClean="0">
                <a:solidFill>
                  <a:schemeClr val="tx1"/>
                </a:solidFill>
              </a:rPr>
              <a:t> 7.6 ay</a:t>
            </a:r>
          </a:p>
          <a:p>
            <a:pPr>
              <a:lnSpc>
                <a:spcPct val="150000"/>
              </a:lnSpc>
            </a:pPr>
            <a:r>
              <a:rPr lang="tr-TR" sz="2200" b="1" dirty="0" smtClean="0">
                <a:solidFill>
                  <a:schemeClr val="tx1"/>
                </a:solidFill>
              </a:rPr>
              <a:t>Düşük risk: ORR %43,</a:t>
            </a:r>
            <a:r>
              <a:rPr lang="tr-TR" sz="2200" b="1" dirty="0" err="1" smtClean="0">
                <a:solidFill>
                  <a:schemeClr val="tx1"/>
                </a:solidFill>
              </a:rPr>
              <a:t>mPFS</a:t>
            </a:r>
            <a:r>
              <a:rPr lang="tr-TR" sz="2200" b="1" dirty="0" smtClean="0">
                <a:solidFill>
                  <a:schemeClr val="tx1"/>
                </a:solidFill>
              </a:rPr>
              <a:t> 7,</a:t>
            </a:r>
            <a:r>
              <a:rPr lang="tr-TR" sz="2200" b="1" dirty="0" err="1" smtClean="0">
                <a:solidFill>
                  <a:schemeClr val="tx1"/>
                </a:solidFill>
              </a:rPr>
              <a:t>mOS</a:t>
            </a:r>
            <a:r>
              <a:rPr lang="tr-TR" sz="2200" b="1" dirty="0" smtClean="0">
                <a:solidFill>
                  <a:schemeClr val="tx1"/>
                </a:solidFill>
              </a:rPr>
              <a:t> 12 ay</a:t>
            </a:r>
          </a:p>
          <a:p>
            <a:pPr>
              <a:lnSpc>
                <a:spcPct val="150000"/>
              </a:lnSpc>
            </a:pPr>
            <a:r>
              <a:rPr lang="tr-TR" sz="2200" b="1" dirty="0" smtClean="0">
                <a:solidFill>
                  <a:schemeClr val="tx1"/>
                </a:solidFill>
              </a:rPr>
              <a:t>Kemoterapi almamış hastalarda cevap yüksek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Autofit/>
          </a:bodyPr>
          <a:lstStyle/>
          <a:p>
            <a:r>
              <a:rPr lang="tr-TR" sz="3600" dirty="0" smtClean="0">
                <a:solidFill>
                  <a:schemeClr val="bg1"/>
                </a:solidFill>
              </a:rPr>
              <a:t>Erken evre </a:t>
            </a:r>
            <a:r>
              <a:rPr lang="tr-TR" sz="3600" dirty="0" err="1" smtClean="0">
                <a:solidFill>
                  <a:schemeClr val="bg1"/>
                </a:solidFill>
              </a:rPr>
              <a:t>serviks</a:t>
            </a:r>
            <a:r>
              <a:rPr lang="tr-TR" sz="3600" dirty="0" smtClean="0">
                <a:solidFill>
                  <a:schemeClr val="bg1"/>
                </a:solidFill>
              </a:rPr>
              <a:t> kanserinde</a:t>
            </a:r>
            <a:br>
              <a:rPr lang="tr-TR" sz="3600" dirty="0" smtClean="0">
                <a:solidFill>
                  <a:schemeClr val="bg1"/>
                </a:solidFill>
              </a:rPr>
            </a:br>
            <a:r>
              <a:rPr lang="tr-TR" sz="3600" dirty="0" smtClean="0">
                <a:solidFill>
                  <a:schemeClr val="bg1"/>
                </a:solidFill>
              </a:rPr>
              <a:t> </a:t>
            </a:r>
            <a:r>
              <a:rPr lang="en-US" sz="3600" dirty="0" err="1" smtClean="0">
                <a:solidFill>
                  <a:schemeClr val="bg1"/>
                </a:solidFill>
              </a:rPr>
              <a:t>Adjuvan</a:t>
            </a:r>
            <a:r>
              <a:rPr lang="tr-TR" sz="3600" dirty="0" smtClean="0">
                <a:solidFill>
                  <a:schemeClr val="bg1"/>
                </a:solidFill>
              </a:rPr>
              <a:t> Tedavi </a:t>
            </a:r>
            <a:r>
              <a:rPr lang="tr-TR" sz="3600" dirty="0" err="1" smtClean="0">
                <a:solidFill>
                  <a:schemeClr val="bg1"/>
                </a:solidFill>
              </a:rPr>
              <a:t>Endikasyonları</a:t>
            </a:r>
            <a:r>
              <a:rPr lang="tr-TR" sz="3600" dirty="0" smtClean="0">
                <a:solidFill>
                  <a:schemeClr val="bg1"/>
                </a:solidFill>
              </a:rPr>
              <a:t>:</a:t>
            </a:r>
            <a:endParaRPr lang="tr-TR" sz="3600" dirty="0">
              <a:solidFill>
                <a:schemeClr val="bg1"/>
              </a:solidFill>
            </a:endParaRPr>
          </a:p>
        </p:txBody>
      </p:sp>
      <p:sp>
        <p:nvSpPr>
          <p:cNvPr id="3" name="2 İçerik Yer Tutucusu"/>
          <p:cNvSpPr>
            <a:spLocks noGrp="1"/>
          </p:cNvSpPr>
          <p:nvPr>
            <p:ph idx="1"/>
          </p:nvPr>
        </p:nvSpPr>
        <p:spPr/>
        <p:txBody>
          <a:bodyPr>
            <a:normAutofit/>
          </a:bodyPr>
          <a:lstStyle/>
          <a:p>
            <a:r>
              <a:rPr lang="tr-TR" dirty="0" smtClean="0"/>
              <a:t>Birincil tedavi cerrahi</a:t>
            </a:r>
          </a:p>
          <a:p>
            <a:r>
              <a:rPr lang="tr-TR" dirty="0" err="1" smtClean="0"/>
              <a:t>Adjuvan</a:t>
            </a:r>
            <a:r>
              <a:rPr lang="tr-TR" dirty="0" smtClean="0"/>
              <a:t> tedavi </a:t>
            </a:r>
            <a:r>
              <a:rPr lang="tr-TR" dirty="0" err="1" smtClean="0"/>
              <a:t>nüks</a:t>
            </a:r>
            <a:r>
              <a:rPr lang="tr-TR" dirty="0" smtClean="0"/>
              <a:t> riskine göre</a:t>
            </a:r>
          </a:p>
          <a:p>
            <a:r>
              <a:rPr lang="tr-TR" dirty="0" smtClean="0"/>
              <a:t>Evre IB </a:t>
            </a:r>
            <a:r>
              <a:rPr lang="tr-TR" dirty="0" err="1" smtClean="0"/>
              <a:t>opere</a:t>
            </a:r>
            <a:r>
              <a:rPr lang="tr-TR" dirty="0" smtClean="0"/>
              <a:t> </a:t>
            </a:r>
            <a:r>
              <a:rPr lang="tr-TR" dirty="0" err="1" smtClean="0"/>
              <a:t>serviks</a:t>
            </a:r>
            <a:r>
              <a:rPr lang="tr-TR" dirty="0" smtClean="0"/>
              <a:t> kanserinde orta risk grubu için </a:t>
            </a:r>
            <a:r>
              <a:rPr lang="tr-TR" dirty="0" err="1" smtClean="0">
                <a:solidFill>
                  <a:srgbClr val="FF0000"/>
                </a:solidFill>
              </a:rPr>
              <a:t>adjuvan</a:t>
            </a:r>
            <a:r>
              <a:rPr lang="tr-TR" dirty="0" smtClean="0">
                <a:solidFill>
                  <a:srgbClr val="FF0000"/>
                </a:solidFill>
              </a:rPr>
              <a:t> radyoterapi </a:t>
            </a:r>
            <a:r>
              <a:rPr lang="tr-TR" dirty="0" smtClean="0"/>
              <a:t>önerilir.Yandaş </a:t>
            </a:r>
            <a:r>
              <a:rPr lang="tr-TR" dirty="0" err="1" smtClean="0"/>
              <a:t>hst</a:t>
            </a:r>
            <a:r>
              <a:rPr lang="tr-TR" dirty="0" smtClean="0"/>
              <a:t> olmayanlarda </a:t>
            </a:r>
            <a:r>
              <a:rPr lang="tr-TR" dirty="0" err="1" smtClean="0"/>
              <a:t>adjuvan</a:t>
            </a:r>
            <a:r>
              <a:rPr lang="tr-TR" dirty="0" smtClean="0"/>
              <a:t> </a:t>
            </a:r>
            <a:r>
              <a:rPr lang="tr-TR" dirty="0" err="1" smtClean="0"/>
              <a:t>kemoradyoterapi</a:t>
            </a:r>
            <a:r>
              <a:rPr lang="tr-TR" dirty="0" smtClean="0"/>
              <a:t> önerenler gruplarda var(retrospektif veriler ışığında)</a:t>
            </a:r>
          </a:p>
          <a:p>
            <a:endParaRPr lang="tr-TR" dirty="0" smtClean="0"/>
          </a:p>
          <a:p>
            <a:endParaRPr lang="en-US" dirty="0"/>
          </a:p>
          <a:p>
            <a:pPr>
              <a:buNone/>
            </a:pP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2" cstate="print"/>
          <a:srcRect/>
          <a:stretch>
            <a:fillRect/>
          </a:stretch>
        </p:blipFill>
        <p:spPr bwMode="auto">
          <a:xfrm>
            <a:off x="285750" y="286558"/>
            <a:ext cx="8651744" cy="5302682"/>
          </a:xfrm>
          <a:prstGeom prst="rect">
            <a:avLst/>
          </a:prstGeom>
          <a:noFill/>
          <a:ln w="9525">
            <a:noFill/>
            <a:miter lim="800000"/>
            <a:headEnd/>
            <a:tailEnd/>
          </a:ln>
        </p:spPr>
      </p:pic>
      <p:sp>
        <p:nvSpPr>
          <p:cNvPr id="7" name="6 Dikdörtgen"/>
          <p:cNvSpPr/>
          <p:nvPr/>
        </p:nvSpPr>
        <p:spPr>
          <a:xfrm>
            <a:off x="323528" y="5733256"/>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rgbClr val="FFFF00"/>
                </a:solidFill>
              </a:rPr>
              <a:t>VEGF ekspresyonu  erken </a:t>
            </a:r>
            <a:r>
              <a:rPr lang="tr-TR" sz="2800" dirty="0" err="1" smtClean="0">
                <a:solidFill>
                  <a:srgbClr val="FFFF00"/>
                </a:solidFill>
              </a:rPr>
              <a:t>nüks</a:t>
            </a:r>
            <a:r>
              <a:rPr lang="tr-TR" sz="2800" dirty="0" smtClean="0">
                <a:solidFill>
                  <a:srgbClr val="FFFF00"/>
                </a:solidFill>
              </a:rPr>
              <a:t> ve kötü </a:t>
            </a:r>
            <a:r>
              <a:rPr lang="tr-TR" sz="2800" dirty="0" err="1" smtClean="0">
                <a:solidFill>
                  <a:srgbClr val="FFFF00"/>
                </a:solidFill>
              </a:rPr>
              <a:t>prognoz</a:t>
            </a:r>
            <a:r>
              <a:rPr lang="tr-TR" sz="2800" dirty="0" smtClean="0">
                <a:solidFill>
                  <a:srgbClr val="FFFF00"/>
                </a:solidFill>
              </a:rPr>
              <a:t> ile ilişkili</a:t>
            </a:r>
            <a:endParaRPr lang="tr-TR" sz="2800"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GOG 240 Bevacizumab in carcinoma cervix"/>
          <p:cNvPicPr>
            <a:picLocks noChangeAspect="1" noChangeArrowheads="1"/>
          </p:cNvPicPr>
          <p:nvPr/>
        </p:nvPicPr>
        <p:blipFill>
          <a:blip r:embed="rId2" cstate="print"/>
          <a:srcRect/>
          <a:stretch>
            <a:fillRect/>
          </a:stretch>
        </p:blipFill>
        <p:spPr bwMode="auto">
          <a:xfrm>
            <a:off x="1428728" y="1714488"/>
            <a:ext cx="6630110" cy="3730736"/>
          </a:xfrm>
          <a:prstGeom prst="rect">
            <a:avLst/>
          </a:prstGeom>
          <a:noFill/>
        </p:spPr>
      </p:pic>
      <p:sp>
        <p:nvSpPr>
          <p:cNvPr id="10" name="9 Başlık"/>
          <p:cNvSpPr>
            <a:spLocks noGrp="1"/>
          </p:cNvSpPr>
          <p:nvPr>
            <p:ph type="title"/>
          </p:nvPr>
        </p:nvSpPr>
        <p:spPr>
          <a:solidFill>
            <a:srgbClr val="0070C0"/>
          </a:solidFill>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Kemoterapi + </a:t>
            </a:r>
            <a:r>
              <a:rPr lang="tr-TR" sz="3600" dirty="0" err="1" smtClean="0">
                <a:solidFill>
                  <a:schemeClr val="bg1"/>
                </a:solidFill>
              </a:rPr>
              <a:t>Bevasizumab</a:t>
            </a:r>
            <a:r>
              <a:rPr lang="tr-TR" sz="3600" dirty="0" smtClean="0">
                <a:solidFill>
                  <a:schemeClr val="bg1"/>
                </a:solidFill>
              </a:rPr>
              <a:t/>
            </a:r>
            <a:br>
              <a:rPr lang="tr-TR" sz="3600" dirty="0" smtClean="0">
                <a:solidFill>
                  <a:schemeClr val="bg1"/>
                </a:solidFill>
              </a:rPr>
            </a:br>
            <a:r>
              <a:rPr lang="tr-TR" sz="3600" dirty="0" smtClean="0">
                <a:solidFill>
                  <a:schemeClr val="bg1"/>
                </a:solidFill>
              </a:rPr>
              <a:t>GOG 240</a:t>
            </a:r>
            <a:br>
              <a:rPr lang="tr-TR" sz="3600" dirty="0" smtClean="0">
                <a:solidFill>
                  <a:schemeClr val="bg1"/>
                </a:solidFill>
              </a:rPr>
            </a:br>
            <a:endParaRPr lang="tr-TR" sz="3600" dirty="0">
              <a:solidFill>
                <a:schemeClr val="bg1"/>
              </a:solidFill>
            </a:endParaRPr>
          </a:p>
        </p:txBody>
      </p:sp>
      <p:sp>
        <p:nvSpPr>
          <p:cNvPr id="12" name="11 Dikdörtgen"/>
          <p:cNvSpPr/>
          <p:nvPr/>
        </p:nvSpPr>
        <p:spPr>
          <a:xfrm>
            <a:off x="785786" y="5572140"/>
            <a:ext cx="8143932" cy="830997"/>
          </a:xfrm>
          <a:prstGeom prst="rect">
            <a:avLst/>
          </a:prstGeom>
        </p:spPr>
        <p:txBody>
          <a:bodyPr wrap="square">
            <a:spAutoFit/>
          </a:bodyPr>
          <a:lstStyle/>
          <a:p>
            <a:r>
              <a:rPr lang="tr-TR" sz="2400" dirty="0" smtClean="0"/>
              <a:t>N=452,  %75 öncesinde platin+RT almış hastalar </a:t>
            </a:r>
          </a:p>
          <a:p>
            <a:r>
              <a:rPr lang="tr-TR" sz="2400" dirty="0" smtClean="0"/>
              <a:t>2012 ara analiz,   2017 son analiz</a:t>
            </a:r>
          </a:p>
        </p:txBody>
      </p:sp>
      <p:sp>
        <p:nvSpPr>
          <p:cNvPr id="13" name="12 Dikdörtgen"/>
          <p:cNvSpPr/>
          <p:nvPr/>
        </p:nvSpPr>
        <p:spPr>
          <a:xfrm>
            <a:off x="4429124" y="6357958"/>
            <a:ext cx="4572000" cy="246221"/>
          </a:xfrm>
          <a:prstGeom prst="rect">
            <a:avLst/>
          </a:prstGeom>
        </p:spPr>
        <p:txBody>
          <a:bodyPr>
            <a:spAutoFit/>
          </a:bodyPr>
          <a:lstStyle/>
          <a:p>
            <a:pPr algn="r"/>
            <a:r>
              <a:rPr lang="tr-TR" sz="1000" dirty="0" err="1" smtClean="0"/>
              <a:t>Tevari</a:t>
            </a:r>
            <a:r>
              <a:rPr lang="tr-TR" sz="1000" dirty="0" smtClean="0"/>
              <a:t> KS. N </a:t>
            </a:r>
            <a:r>
              <a:rPr lang="tr-TR" sz="1000" dirty="0" err="1" smtClean="0"/>
              <a:t>Engl</a:t>
            </a:r>
            <a:r>
              <a:rPr lang="tr-TR" sz="1000" dirty="0" smtClean="0"/>
              <a:t> J </a:t>
            </a:r>
            <a:r>
              <a:rPr lang="tr-TR" sz="1000" dirty="0" err="1" smtClean="0"/>
              <a:t>Med</a:t>
            </a:r>
            <a:r>
              <a:rPr lang="tr-TR" sz="1000" dirty="0" smtClean="0"/>
              <a:t>. 2014</a:t>
            </a:r>
            <a:endParaRPr lang="tr-TR"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257808" cy="1143000"/>
          </a:xfrm>
          <a:solidFill>
            <a:srgbClr val="0070C0"/>
          </a:solidFill>
        </p:spPr>
        <p:txBody>
          <a:bodyPr>
            <a:noAutofit/>
          </a:bodyPr>
          <a:lstStyle/>
          <a:p>
            <a:r>
              <a:rPr lang="tr-TR" sz="3600" dirty="0" smtClean="0">
                <a:solidFill>
                  <a:schemeClr val="bg1"/>
                </a:solidFill>
              </a:rPr>
              <a:t>Kemoterapi + </a:t>
            </a:r>
            <a:r>
              <a:rPr lang="tr-TR" sz="3600" dirty="0" err="1" smtClean="0">
                <a:solidFill>
                  <a:schemeClr val="bg1"/>
                </a:solidFill>
              </a:rPr>
              <a:t>Bevasizumab</a:t>
            </a:r>
            <a:r>
              <a:rPr lang="tr-TR" sz="3600" dirty="0" smtClean="0">
                <a:solidFill>
                  <a:schemeClr val="bg1"/>
                </a:solidFill>
              </a:rPr>
              <a:t/>
            </a:r>
            <a:br>
              <a:rPr lang="tr-TR" sz="3600" dirty="0" smtClean="0">
                <a:solidFill>
                  <a:schemeClr val="bg1"/>
                </a:solidFill>
              </a:rPr>
            </a:br>
            <a:r>
              <a:rPr lang="tr-TR" sz="3600" dirty="0" smtClean="0">
                <a:solidFill>
                  <a:schemeClr val="bg1"/>
                </a:solidFill>
              </a:rPr>
              <a:t>GOG 240</a:t>
            </a:r>
            <a:endParaRPr lang="tr-TR" sz="3600" dirty="0">
              <a:solidFill>
                <a:schemeClr val="bg1"/>
              </a:solidFill>
            </a:endParaRPr>
          </a:p>
        </p:txBody>
      </p:sp>
      <p:sp>
        <p:nvSpPr>
          <p:cNvPr id="3" name="2 İçerik Yer Tutucusu"/>
          <p:cNvSpPr>
            <a:spLocks noGrp="1"/>
          </p:cNvSpPr>
          <p:nvPr>
            <p:ph idx="1"/>
          </p:nvPr>
        </p:nvSpPr>
        <p:spPr>
          <a:xfrm>
            <a:off x="457200" y="1600200"/>
            <a:ext cx="4471990" cy="4525963"/>
          </a:xfrm>
        </p:spPr>
        <p:txBody>
          <a:bodyPr>
            <a:normAutofit fontScale="55000" lnSpcReduction="20000"/>
          </a:bodyPr>
          <a:lstStyle/>
          <a:p>
            <a:pPr>
              <a:lnSpc>
                <a:spcPct val="120000"/>
              </a:lnSpc>
            </a:pPr>
            <a:r>
              <a:rPr lang="tr-TR" sz="5100" dirty="0" err="1" smtClean="0"/>
              <a:t>mOS</a:t>
            </a:r>
            <a:r>
              <a:rPr lang="tr-TR" sz="5100" dirty="0" smtClean="0"/>
              <a:t>: 16.8 vs 13.3 HR 0.77(0.92-0.95)</a:t>
            </a:r>
          </a:p>
          <a:p>
            <a:pPr>
              <a:lnSpc>
                <a:spcPct val="120000"/>
              </a:lnSpc>
            </a:pPr>
            <a:r>
              <a:rPr lang="tr-TR" sz="5100" dirty="0" smtClean="0"/>
              <a:t>Daha önce </a:t>
            </a:r>
            <a:r>
              <a:rPr lang="tr-TR" sz="5100" dirty="0" err="1" smtClean="0"/>
              <a:t>kemo</a:t>
            </a:r>
            <a:r>
              <a:rPr lang="tr-TR" sz="5100" dirty="0" smtClean="0"/>
              <a:t> almadı ise </a:t>
            </a:r>
            <a:r>
              <a:rPr lang="tr-TR" sz="5100" dirty="0" err="1" smtClean="0"/>
              <a:t>mOS</a:t>
            </a:r>
            <a:r>
              <a:rPr lang="tr-TR" sz="5100" dirty="0" smtClean="0"/>
              <a:t> 24.5 vs 16.8 ay</a:t>
            </a:r>
          </a:p>
          <a:p>
            <a:pPr>
              <a:lnSpc>
                <a:spcPct val="120000"/>
              </a:lnSpc>
            </a:pPr>
            <a:r>
              <a:rPr lang="tr-TR" dirty="0" err="1" smtClean="0"/>
              <a:t>Progrese</a:t>
            </a:r>
            <a:r>
              <a:rPr lang="tr-TR" dirty="0" smtClean="0"/>
              <a:t> olan hastalarda iki kol arasında  </a:t>
            </a:r>
            <a:r>
              <a:rPr lang="tr-TR" dirty="0" err="1" smtClean="0"/>
              <a:t>sağkalım</a:t>
            </a:r>
            <a:r>
              <a:rPr lang="tr-TR" dirty="0" smtClean="0"/>
              <a:t> farkı yok : 8.4 vs 7.1 ay</a:t>
            </a:r>
          </a:p>
          <a:p>
            <a:pPr>
              <a:lnSpc>
                <a:spcPct val="120000"/>
              </a:lnSpc>
            </a:pPr>
            <a:r>
              <a:rPr lang="tr-TR" sz="5100" dirty="0" err="1" smtClean="0"/>
              <a:t>mPFS</a:t>
            </a:r>
            <a:r>
              <a:rPr lang="tr-TR" sz="5100" dirty="0" smtClean="0"/>
              <a:t> 8.2 vs 6; HR 0.68(0.54-0.82)</a:t>
            </a:r>
          </a:p>
          <a:p>
            <a:pPr>
              <a:lnSpc>
                <a:spcPct val="120000"/>
              </a:lnSpc>
            </a:pPr>
            <a:r>
              <a:rPr lang="tr-TR" sz="5100" dirty="0" smtClean="0"/>
              <a:t>ORR %49 vs %36 </a:t>
            </a:r>
          </a:p>
          <a:p>
            <a:pPr>
              <a:lnSpc>
                <a:spcPct val="120000"/>
              </a:lnSpc>
            </a:pPr>
            <a:r>
              <a:rPr lang="tr-TR" dirty="0" smtClean="0"/>
              <a:t>Ağustos 2014’de </a:t>
            </a:r>
            <a:r>
              <a:rPr lang="tr-TR" dirty="0" err="1" smtClean="0"/>
              <a:t>Beva</a:t>
            </a:r>
            <a:r>
              <a:rPr lang="tr-TR" dirty="0" smtClean="0"/>
              <a:t> için FDA onayı</a:t>
            </a:r>
            <a:endParaRPr lang="en-US" dirty="0" smtClean="0"/>
          </a:p>
          <a:p>
            <a:endParaRPr lang="tr-TR" dirty="0"/>
          </a:p>
        </p:txBody>
      </p:sp>
      <p:sp>
        <p:nvSpPr>
          <p:cNvPr id="4" name="3 Dikdörtgen"/>
          <p:cNvSpPr/>
          <p:nvPr/>
        </p:nvSpPr>
        <p:spPr>
          <a:xfrm>
            <a:off x="857224" y="6357958"/>
            <a:ext cx="2986715" cy="246221"/>
          </a:xfrm>
          <a:prstGeom prst="rect">
            <a:avLst/>
          </a:prstGeom>
        </p:spPr>
        <p:txBody>
          <a:bodyPr wrap="none">
            <a:spAutoFit/>
          </a:bodyPr>
          <a:lstStyle/>
          <a:p>
            <a:pPr algn="r"/>
            <a:r>
              <a:rPr lang="tr-TR" sz="1000" dirty="0" err="1" smtClean="0"/>
              <a:t>Tevari</a:t>
            </a:r>
            <a:r>
              <a:rPr lang="tr-TR" sz="1000" dirty="0" smtClean="0"/>
              <a:t> KS. N </a:t>
            </a:r>
            <a:r>
              <a:rPr lang="tr-TR" sz="1000" dirty="0" err="1" smtClean="0"/>
              <a:t>Engl</a:t>
            </a:r>
            <a:r>
              <a:rPr lang="tr-TR" sz="1000" dirty="0" smtClean="0"/>
              <a:t> J </a:t>
            </a:r>
            <a:r>
              <a:rPr lang="tr-TR" sz="1000" dirty="0" err="1" smtClean="0"/>
              <a:t>Med</a:t>
            </a:r>
            <a:r>
              <a:rPr lang="tr-TR" sz="1000" dirty="0" smtClean="0"/>
              <a:t>. 2014. </a:t>
            </a:r>
            <a:r>
              <a:rPr lang="tr-TR" sz="1000" dirty="0" err="1" smtClean="0"/>
              <a:t>Tevari</a:t>
            </a:r>
            <a:r>
              <a:rPr lang="tr-TR" sz="1000" dirty="0" smtClean="0"/>
              <a:t> KS. </a:t>
            </a:r>
            <a:r>
              <a:rPr lang="tr-TR" sz="1000" dirty="0" err="1" smtClean="0"/>
              <a:t>Lancet</a:t>
            </a:r>
            <a:r>
              <a:rPr lang="tr-TR" sz="1000" dirty="0" smtClean="0"/>
              <a:t> 2017)</a:t>
            </a:r>
            <a:endParaRPr lang="tr-TR" sz="1000" dirty="0"/>
          </a:p>
        </p:txBody>
      </p:sp>
      <p:pic>
        <p:nvPicPr>
          <p:cNvPr id="8193" name="Picture 1"/>
          <p:cNvPicPr>
            <a:picLocks noChangeAspect="1" noChangeArrowheads="1"/>
          </p:cNvPicPr>
          <p:nvPr/>
        </p:nvPicPr>
        <p:blipFill>
          <a:blip r:embed="rId2" cstate="print"/>
          <a:srcRect/>
          <a:stretch>
            <a:fillRect/>
          </a:stretch>
        </p:blipFill>
        <p:spPr bwMode="auto">
          <a:xfrm>
            <a:off x="5857884" y="595292"/>
            <a:ext cx="3010376" cy="5978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2267744" y="188640"/>
            <a:ext cx="6667500" cy="5934075"/>
          </a:xfrm>
          <a:prstGeom prst="rect">
            <a:avLst/>
          </a:prstGeom>
          <a:noFill/>
          <a:ln w="9525">
            <a:noFill/>
            <a:miter lim="800000"/>
            <a:headEnd/>
            <a:tailEnd/>
          </a:ln>
        </p:spPr>
      </p:pic>
      <p:sp>
        <p:nvSpPr>
          <p:cNvPr id="5" name="4 Dikdörtgen"/>
          <p:cNvSpPr/>
          <p:nvPr/>
        </p:nvSpPr>
        <p:spPr>
          <a:xfrm>
            <a:off x="251520" y="260648"/>
            <a:ext cx="1944216" cy="5346720"/>
          </a:xfrm>
          <a:prstGeom prst="rect">
            <a:avLst/>
          </a:prstGeom>
        </p:spPr>
        <p:txBody>
          <a:bodyPr wrap="square">
            <a:spAutoFit/>
          </a:bodyPr>
          <a:lstStyle/>
          <a:p>
            <a:pPr>
              <a:lnSpc>
                <a:spcPct val="120000"/>
              </a:lnSpc>
              <a:buFont typeface="Arial" pitchFamily="34" charset="0"/>
              <a:buChar char="•"/>
            </a:pPr>
            <a:r>
              <a:rPr lang="tr-TR" sz="2200" dirty="0" err="1" smtClean="0"/>
              <a:t>Beva</a:t>
            </a:r>
            <a:r>
              <a:rPr lang="tr-TR" sz="2200" dirty="0" smtClean="0"/>
              <a:t> kolunda  her dört hastadan birinde </a:t>
            </a:r>
            <a:r>
              <a:rPr lang="tr-TR" sz="2200" dirty="0" err="1" smtClean="0"/>
              <a:t>grade</a:t>
            </a:r>
            <a:r>
              <a:rPr lang="tr-TR" sz="2200" dirty="0" smtClean="0"/>
              <a:t> 2 ve üstü hipertansiyon</a:t>
            </a:r>
          </a:p>
          <a:p>
            <a:pPr>
              <a:lnSpc>
                <a:spcPct val="120000"/>
              </a:lnSpc>
            </a:pPr>
            <a:endParaRPr lang="tr-TR" sz="2200" dirty="0" smtClean="0"/>
          </a:p>
          <a:p>
            <a:pPr>
              <a:lnSpc>
                <a:spcPct val="120000"/>
              </a:lnSpc>
              <a:buFont typeface="Arial" pitchFamily="34" charset="0"/>
              <a:buChar char="•"/>
            </a:pPr>
            <a:r>
              <a:rPr lang="tr-TR" sz="2200" dirty="0" err="1" smtClean="0"/>
              <a:t>Nötropeni</a:t>
            </a:r>
            <a:r>
              <a:rPr lang="tr-TR" sz="2200" dirty="0" smtClean="0"/>
              <a:t>     %36 vs %26</a:t>
            </a:r>
          </a:p>
          <a:p>
            <a:pPr>
              <a:lnSpc>
                <a:spcPct val="120000"/>
              </a:lnSpc>
            </a:pPr>
            <a:endParaRPr lang="tr-TR" sz="2200" dirty="0" smtClean="0"/>
          </a:p>
          <a:p>
            <a:pPr>
              <a:lnSpc>
                <a:spcPct val="120000"/>
              </a:lnSpc>
              <a:buFont typeface="Arial" pitchFamily="34" charset="0"/>
              <a:buChar char="•"/>
            </a:pPr>
            <a:r>
              <a:rPr lang="tr-TR" sz="2200" dirty="0" err="1" smtClean="0"/>
              <a:t>Tromboemboli</a:t>
            </a:r>
            <a:r>
              <a:rPr lang="tr-TR" sz="2200" dirty="0" smtClean="0"/>
              <a:t>%8 vs %2 </a:t>
            </a:r>
          </a:p>
          <a:p>
            <a:pPr>
              <a:lnSpc>
                <a:spcPct val="120000"/>
              </a:lnSpc>
              <a:buFont typeface="Arial" pitchFamily="34" charset="0"/>
              <a:buChar char="•"/>
            </a:pPr>
            <a:r>
              <a:rPr lang="tr-TR" sz="2200" dirty="0" smtClean="0"/>
              <a:t>6 vakada fistül</a:t>
            </a:r>
          </a:p>
        </p:txBody>
      </p:sp>
      <p:sp>
        <p:nvSpPr>
          <p:cNvPr id="6" name="5 Dikdörtgen"/>
          <p:cNvSpPr/>
          <p:nvPr/>
        </p:nvSpPr>
        <p:spPr>
          <a:xfrm>
            <a:off x="5580112" y="6237312"/>
            <a:ext cx="3023713" cy="369332"/>
          </a:xfrm>
          <a:prstGeom prst="rect">
            <a:avLst/>
          </a:prstGeom>
        </p:spPr>
        <p:txBody>
          <a:bodyPr wrap="none">
            <a:spAutoFit/>
          </a:bodyPr>
          <a:lstStyle/>
          <a:p>
            <a:r>
              <a:rPr lang="tr-TR" dirty="0" err="1" smtClean="0"/>
              <a:t>Tevari</a:t>
            </a:r>
            <a:r>
              <a:rPr lang="tr-TR" dirty="0" smtClean="0"/>
              <a:t> KS. N </a:t>
            </a:r>
            <a:r>
              <a:rPr lang="tr-TR" dirty="0" err="1" smtClean="0"/>
              <a:t>Engl</a:t>
            </a:r>
            <a:r>
              <a:rPr lang="tr-TR" dirty="0" smtClean="0"/>
              <a:t> J </a:t>
            </a:r>
            <a:r>
              <a:rPr lang="tr-TR" dirty="0" err="1" smtClean="0"/>
              <a:t>Med</a:t>
            </a:r>
            <a:r>
              <a:rPr lang="tr-TR" dirty="0" smtClean="0"/>
              <a:t>. 2014. </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ervical Cancer: Evolutions in the Standard of Care - ppt download"/>
          <p:cNvPicPr>
            <a:picLocks noChangeAspect="1" noChangeArrowheads="1"/>
          </p:cNvPicPr>
          <p:nvPr/>
        </p:nvPicPr>
        <p:blipFill>
          <a:blip r:embed="rId2" cstate="print"/>
          <a:srcRect/>
          <a:stretch>
            <a:fillRect/>
          </a:stretch>
        </p:blipFill>
        <p:spPr bwMode="auto">
          <a:xfrm>
            <a:off x="370975" y="404664"/>
            <a:ext cx="8377489" cy="612068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4978896" cy="1400172"/>
          </a:xfrm>
        </p:spPr>
        <p:txBody>
          <a:bodyPr>
            <a:normAutofit fontScale="47500" lnSpcReduction="20000"/>
          </a:bodyPr>
          <a:lstStyle/>
          <a:p>
            <a:r>
              <a:rPr lang="tr-TR" dirty="0" smtClean="0">
                <a:solidFill>
                  <a:srgbClr val="FFFF00"/>
                </a:solidFill>
              </a:rPr>
              <a:t>Çalışma </a:t>
            </a:r>
            <a:r>
              <a:rPr lang="tr-TR" dirty="0" err="1" smtClean="0">
                <a:solidFill>
                  <a:srgbClr val="FFFF00"/>
                </a:solidFill>
              </a:rPr>
              <a:t>interim</a:t>
            </a:r>
            <a:r>
              <a:rPr lang="tr-TR" dirty="0" smtClean="0">
                <a:solidFill>
                  <a:srgbClr val="FFFF00"/>
                </a:solidFill>
              </a:rPr>
              <a:t> analiz sonucu ile  devam gereksiz diye  erken kapatılmış n=513</a:t>
            </a:r>
          </a:p>
          <a:p>
            <a:r>
              <a:rPr lang="tr-TR" dirty="0" smtClean="0">
                <a:solidFill>
                  <a:srgbClr val="FFFF00"/>
                </a:solidFill>
              </a:rPr>
              <a:t>ORR, PFS ve OS      PC  lehine  bir eğilim var</a:t>
            </a:r>
            <a:endParaRPr lang="en-US" dirty="0" smtClean="0">
              <a:solidFill>
                <a:srgbClr val="FFFF00"/>
              </a:solidFill>
            </a:endParaRPr>
          </a:p>
          <a:p>
            <a:r>
              <a:rPr lang="tr-TR" dirty="0" smtClean="0">
                <a:solidFill>
                  <a:srgbClr val="FFFF00"/>
                </a:solidFill>
              </a:rPr>
              <a:t>Diğer tedavi kolları olumlu bir fark yaratmadı</a:t>
            </a:r>
          </a:p>
          <a:p>
            <a:r>
              <a:rPr lang="tr-TR" dirty="0" smtClean="0">
                <a:solidFill>
                  <a:srgbClr val="FFFF00"/>
                </a:solidFill>
              </a:rPr>
              <a:t>CG ile ciddi </a:t>
            </a:r>
            <a:r>
              <a:rPr lang="tr-TR" dirty="0" err="1" smtClean="0">
                <a:solidFill>
                  <a:srgbClr val="FFFF00"/>
                </a:solidFill>
              </a:rPr>
              <a:t>febril</a:t>
            </a:r>
            <a:r>
              <a:rPr lang="tr-TR" dirty="0" smtClean="0">
                <a:solidFill>
                  <a:srgbClr val="FFFF00"/>
                </a:solidFill>
              </a:rPr>
              <a:t> </a:t>
            </a:r>
            <a:r>
              <a:rPr lang="tr-TR" dirty="0" err="1" smtClean="0">
                <a:solidFill>
                  <a:srgbClr val="FFFF00"/>
                </a:solidFill>
              </a:rPr>
              <a:t>nötropeni</a:t>
            </a:r>
            <a:r>
              <a:rPr lang="tr-TR" dirty="0" smtClean="0">
                <a:solidFill>
                  <a:srgbClr val="FFFF00"/>
                </a:solidFill>
              </a:rPr>
              <a:t> daha az  </a:t>
            </a:r>
          </a:p>
          <a:p>
            <a:r>
              <a:rPr lang="tr-TR" dirty="0" smtClean="0">
                <a:solidFill>
                  <a:srgbClr val="FFFF00"/>
                </a:solidFill>
              </a:rPr>
              <a:t>CP ile ciddi </a:t>
            </a:r>
            <a:r>
              <a:rPr lang="tr-TR" dirty="0" err="1" smtClean="0">
                <a:solidFill>
                  <a:srgbClr val="FFFF00"/>
                </a:solidFill>
              </a:rPr>
              <a:t>trombositopeni</a:t>
            </a:r>
            <a:r>
              <a:rPr lang="tr-TR" dirty="0" smtClean="0">
                <a:solidFill>
                  <a:srgbClr val="FFFF00"/>
                </a:solidFill>
              </a:rPr>
              <a:t> daha az </a:t>
            </a:r>
          </a:p>
          <a:p>
            <a:endParaRPr lang="tr-TR" dirty="0" smtClean="0">
              <a:solidFill>
                <a:srgbClr val="FFFF00"/>
              </a:solidFill>
            </a:endParaRPr>
          </a:p>
          <a:p>
            <a:pPr>
              <a:buNone/>
            </a:pPr>
            <a:endParaRPr lang="tr-TR" dirty="0">
              <a:solidFill>
                <a:srgbClr val="FFFF00"/>
              </a:solidFill>
            </a:endParaRPr>
          </a:p>
        </p:txBody>
      </p:sp>
      <p:pic>
        <p:nvPicPr>
          <p:cNvPr id="7169" name="Picture 1"/>
          <p:cNvPicPr>
            <a:picLocks noChangeAspect="1" noChangeArrowheads="1"/>
          </p:cNvPicPr>
          <p:nvPr/>
        </p:nvPicPr>
        <p:blipFill>
          <a:blip r:embed="rId2" cstate="print"/>
          <a:srcRect/>
          <a:stretch>
            <a:fillRect/>
          </a:stretch>
        </p:blipFill>
        <p:spPr bwMode="auto">
          <a:xfrm>
            <a:off x="5796136" y="260648"/>
            <a:ext cx="3096344" cy="6140910"/>
          </a:xfrm>
          <a:prstGeom prst="rect">
            <a:avLst/>
          </a:prstGeom>
          <a:noFill/>
          <a:ln w="9525">
            <a:noFill/>
            <a:miter lim="800000"/>
            <a:headEnd/>
            <a:tailEnd/>
          </a:ln>
          <a:effectLst/>
        </p:spPr>
      </p:pic>
      <p:sp>
        <p:nvSpPr>
          <p:cNvPr id="5" name="3 Başlık"/>
          <p:cNvSpPr>
            <a:spLocks noGrp="1"/>
          </p:cNvSpPr>
          <p:nvPr>
            <p:ph type="title"/>
          </p:nvPr>
        </p:nvSpPr>
        <p:spPr>
          <a:xfrm>
            <a:off x="457200" y="324000"/>
            <a:ext cx="5257808" cy="1143000"/>
          </a:xfrm>
          <a:solidFill>
            <a:srgbClr val="0070C0"/>
          </a:solidFill>
        </p:spPr>
        <p:txBody>
          <a:bodyPr>
            <a:normAutofit fontScale="90000"/>
          </a:bodyPr>
          <a:lstStyle/>
          <a:p>
            <a:r>
              <a:rPr lang="tr-TR" sz="4000" dirty="0" smtClean="0">
                <a:solidFill>
                  <a:schemeClr val="bg1"/>
                </a:solidFill>
              </a:rPr>
              <a:t>GOG 204</a:t>
            </a:r>
            <a:r>
              <a:rPr lang="tr-TR" dirty="0" smtClean="0">
                <a:solidFill>
                  <a:schemeClr val="bg1"/>
                </a:solidFill>
              </a:rPr>
              <a:t/>
            </a:r>
            <a:br>
              <a:rPr lang="tr-TR" dirty="0" smtClean="0">
                <a:solidFill>
                  <a:schemeClr val="bg1"/>
                </a:solidFill>
              </a:rPr>
            </a:br>
            <a:r>
              <a:rPr lang="tr-TR" sz="2200" b="1" dirty="0" smtClean="0">
                <a:solidFill>
                  <a:srgbClr val="FFFF00"/>
                </a:solidFill>
              </a:rPr>
              <a:t> </a:t>
            </a:r>
            <a:r>
              <a:rPr lang="tr-TR" sz="2200" b="1" dirty="0" err="1" smtClean="0">
                <a:solidFill>
                  <a:srgbClr val="FFFF00"/>
                </a:solidFill>
              </a:rPr>
              <a:t>Sisplatin</a:t>
            </a:r>
            <a:r>
              <a:rPr lang="tr-TR" sz="2200" b="1" dirty="0" smtClean="0">
                <a:solidFill>
                  <a:srgbClr val="FFFF00"/>
                </a:solidFill>
              </a:rPr>
              <a:t>+</a:t>
            </a:r>
            <a:r>
              <a:rPr lang="tr-TR" sz="2200" b="1" dirty="0" err="1" smtClean="0">
                <a:solidFill>
                  <a:srgbClr val="FFFF00"/>
                </a:solidFill>
              </a:rPr>
              <a:t>Paklitaksel’den</a:t>
            </a:r>
            <a:r>
              <a:rPr lang="tr-TR" sz="2200" b="1" dirty="0" smtClean="0">
                <a:solidFill>
                  <a:srgbClr val="FFFF00"/>
                </a:solidFill>
              </a:rPr>
              <a:t> üstün bir </a:t>
            </a:r>
            <a:r>
              <a:rPr lang="tr-TR" sz="2200" b="1" dirty="0" err="1" smtClean="0">
                <a:solidFill>
                  <a:srgbClr val="FFFF00"/>
                </a:solidFill>
              </a:rPr>
              <a:t>kombo</a:t>
            </a:r>
            <a:r>
              <a:rPr lang="tr-TR" sz="2200" b="1" dirty="0" smtClean="0">
                <a:solidFill>
                  <a:srgbClr val="FFFF00"/>
                </a:solidFill>
              </a:rPr>
              <a:t> var mı? </a:t>
            </a:r>
            <a:endParaRPr lang="tr-TR" sz="2200" b="1" dirty="0">
              <a:solidFill>
                <a:srgbClr val="FFFF00"/>
              </a:solidFill>
            </a:endParaRPr>
          </a:p>
        </p:txBody>
      </p:sp>
      <p:pic>
        <p:nvPicPr>
          <p:cNvPr id="7170" name="Picture 2"/>
          <p:cNvPicPr>
            <a:picLocks noChangeAspect="1" noChangeArrowheads="1"/>
          </p:cNvPicPr>
          <p:nvPr/>
        </p:nvPicPr>
        <p:blipFill>
          <a:blip r:embed="rId3" cstate="print"/>
          <a:srcRect/>
          <a:stretch>
            <a:fillRect/>
          </a:stretch>
        </p:blipFill>
        <p:spPr bwMode="auto">
          <a:xfrm>
            <a:off x="550995" y="3140968"/>
            <a:ext cx="3844765" cy="3083618"/>
          </a:xfrm>
          <a:prstGeom prst="rect">
            <a:avLst/>
          </a:prstGeom>
          <a:noFill/>
          <a:ln w="9525">
            <a:noFill/>
            <a:miter lim="800000"/>
            <a:headEnd/>
            <a:tailEnd/>
          </a:ln>
          <a:effectLst/>
        </p:spPr>
      </p:pic>
      <p:sp>
        <p:nvSpPr>
          <p:cNvPr id="6" name="5 Dikdörtgen"/>
          <p:cNvSpPr/>
          <p:nvPr/>
        </p:nvSpPr>
        <p:spPr>
          <a:xfrm>
            <a:off x="285720" y="6429396"/>
            <a:ext cx="2286000" cy="246221"/>
          </a:xfrm>
          <a:prstGeom prst="rect">
            <a:avLst/>
          </a:prstGeom>
        </p:spPr>
        <p:txBody>
          <a:bodyPr>
            <a:spAutoFit/>
          </a:bodyPr>
          <a:lstStyle/>
          <a:p>
            <a:r>
              <a:rPr lang="tr-TR" sz="1000" dirty="0" err="1" smtClean="0">
                <a:solidFill>
                  <a:srgbClr val="FFFF00"/>
                </a:solidFill>
                <a:ea typeface="+mj-ea"/>
                <a:cs typeface="+mj-cs"/>
              </a:rPr>
              <a:t>Monk</a:t>
            </a:r>
            <a:r>
              <a:rPr lang="tr-TR" sz="1000" dirty="0" smtClean="0">
                <a:solidFill>
                  <a:srgbClr val="FFFF00"/>
                </a:solidFill>
                <a:ea typeface="+mj-ea"/>
                <a:cs typeface="+mj-cs"/>
              </a:rPr>
              <a:t> BJ. J </a:t>
            </a:r>
            <a:r>
              <a:rPr lang="tr-TR" sz="1000" dirty="0" err="1" smtClean="0">
                <a:solidFill>
                  <a:srgbClr val="FFFF00"/>
                </a:solidFill>
                <a:ea typeface="+mj-ea"/>
                <a:cs typeface="+mj-cs"/>
              </a:rPr>
              <a:t>Clin</a:t>
            </a:r>
            <a:r>
              <a:rPr lang="tr-TR" sz="1000" dirty="0" smtClean="0">
                <a:solidFill>
                  <a:srgbClr val="FFFF00"/>
                </a:solidFill>
                <a:ea typeface="+mj-ea"/>
                <a:cs typeface="+mj-cs"/>
              </a:rPr>
              <a:t> </a:t>
            </a:r>
            <a:r>
              <a:rPr lang="tr-TR" sz="1000" dirty="0" err="1" smtClean="0">
                <a:solidFill>
                  <a:srgbClr val="FFFF00"/>
                </a:solidFill>
                <a:ea typeface="+mj-ea"/>
                <a:cs typeface="+mj-cs"/>
              </a:rPr>
              <a:t>Oncol</a:t>
            </a:r>
            <a:r>
              <a:rPr lang="tr-TR" sz="1000" dirty="0" smtClean="0">
                <a:solidFill>
                  <a:srgbClr val="FFFF00"/>
                </a:solidFill>
                <a:ea typeface="+mj-ea"/>
                <a:cs typeface="+mj-cs"/>
              </a:rPr>
              <a:t> 2009</a:t>
            </a:r>
            <a:endParaRPr lang="tr-TR" sz="1000"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00034" y="2714620"/>
            <a:ext cx="8229600" cy="1143000"/>
          </a:xfrm>
          <a:solidFill>
            <a:srgbClr val="0070C0"/>
          </a:solidFill>
        </p:spPr>
        <p:txBody>
          <a:bodyPr/>
          <a:lstStyle/>
          <a:p>
            <a:r>
              <a:rPr lang="tr-TR" dirty="0" err="1" smtClean="0">
                <a:solidFill>
                  <a:srgbClr val="FFFF00"/>
                </a:solidFill>
              </a:rPr>
              <a:t>Sisplatin</a:t>
            </a:r>
            <a:r>
              <a:rPr lang="tr-TR" dirty="0" smtClean="0">
                <a:solidFill>
                  <a:srgbClr val="FFFF00"/>
                </a:solidFill>
              </a:rPr>
              <a:t> vs </a:t>
            </a:r>
            <a:r>
              <a:rPr lang="tr-TR" dirty="0" err="1" smtClean="0">
                <a:solidFill>
                  <a:srgbClr val="FFFF00"/>
                </a:solidFill>
              </a:rPr>
              <a:t>Karboplatin</a:t>
            </a:r>
            <a:r>
              <a:rPr lang="tr-TR" dirty="0" smtClean="0">
                <a:solidFill>
                  <a:srgbClr val="FFFF00"/>
                </a:solidFill>
              </a:rPr>
              <a:t> </a:t>
            </a:r>
            <a:r>
              <a:rPr lang="tr-TR" dirty="0" err="1" smtClean="0">
                <a:solidFill>
                  <a:srgbClr val="FFFF00"/>
                </a:solidFill>
              </a:rPr>
              <a:t>Kombo</a:t>
            </a:r>
            <a:endParaRPr lang="tr-TR"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JCOG 0505 trial by spom - issuu"/>
          <p:cNvPicPr>
            <a:picLocks noChangeAspect="1" noChangeArrowheads="1"/>
          </p:cNvPicPr>
          <p:nvPr/>
        </p:nvPicPr>
        <p:blipFill>
          <a:blip r:embed="rId2" cstate="print"/>
          <a:srcRect/>
          <a:stretch>
            <a:fillRect/>
          </a:stretch>
        </p:blipFill>
        <p:spPr bwMode="auto">
          <a:xfrm>
            <a:off x="357158" y="285728"/>
            <a:ext cx="8286809" cy="621510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66700" y="400050"/>
            <a:ext cx="8610600" cy="605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a:solidFill>
            <a:srgbClr val="0070C0"/>
          </a:solidFill>
        </p:spPr>
        <p:txBody>
          <a:bodyPr>
            <a:normAutofit/>
          </a:bodyPr>
          <a:lstStyle/>
          <a:p>
            <a:r>
              <a:rPr lang="tr-TR" sz="3600" dirty="0" err="1" smtClean="0">
                <a:solidFill>
                  <a:schemeClr val="bg1"/>
                </a:solidFill>
              </a:rPr>
              <a:t>Sisplatin</a:t>
            </a:r>
            <a:r>
              <a:rPr lang="tr-TR" sz="3600" dirty="0" smtClean="0">
                <a:solidFill>
                  <a:schemeClr val="bg1"/>
                </a:solidFill>
              </a:rPr>
              <a:t> vs </a:t>
            </a:r>
            <a:r>
              <a:rPr lang="tr-TR" sz="3600" dirty="0" err="1" smtClean="0">
                <a:solidFill>
                  <a:schemeClr val="bg1"/>
                </a:solidFill>
              </a:rPr>
              <a:t>Karboplatin</a:t>
            </a:r>
            <a:r>
              <a:rPr lang="tr-TR" sz="3600" dirty="0" smtClean="0">
                <a:solidFill>
                  <a:schemeClr val="bg1"/>
                </a:solidFill>
              </a:rPr>
              <a:t>  </a:t>
            </a:r>
            <a:r>
              <a:rPr lang="tr-TR" sz="3600" dirty="0" err="1" smtClean="0">
                <a:solidFill>
                  <a:schemeClr val="bg1"/>
                </a:solidFill>
              </a:rPr>
              <a:t>SağkalımAnalizi</a:t>
            </a:r>
            <a:endParaRPr lang="tr-TR" sz="3600" dirty="0">
              <a:solidFill>
                <a:schemeClr val="bg1"/>
              </a:solidFill>
            </a:endParaRPr>
          </a:p>
        </p:txBody>
      </p:sp>
      <p:sp>
        <p:nvSpPr>
          <p:cNvPr id="3" name="2 İçerik Yer Tutucusu"/>
          <p:cNvSpPr>
            <a:spLocks noGrp="1"/>
          </p:cNvSpPr>
          <p:nvPr>
            <p:ph idx="1"/>
          </p:nvPr>
        </p:nvSpPr>
        <p:spPr>
          <a:xfrm>
            <a:off x="428596" y="1357299"/>
            <a:ext cx="8247860" cy="2143709"/>
          </a:xfrm>
          <a:ln>
            <a:solidFill>
              <a:srgbClr val="002060"/>
            </a:solidFill>
          </a:ln>
        </p:spPr>
        <p:txBody>
          <a:bodyPr>
            <a:normAutofit fontScale="70000" lnSpcReduction="20000"/>
          </a:bodyPr>
          <a:lstStyle/>
          <a:p>
            <a:r>
              <a:rPr lang="tr-TR" dirty="0" smtClean="0"/>
              <a:t>N=253</a:t>
            </a:r>
          </a:p>
          <a:p>
            <a:r>
              <a:rPr lang="tr-TR" dirty="0" err="1" smtClean="0"/>
              <a:t>KemoRT</a:t>
            </a:r>
            <a:r>
              <a:rPr lang="tr-TR" dirty="0" smtClean="0"/>
              <a:t> ile </a:t>
            </a:r>
            <a:r>
              <a:rPr lang="tr-TR" dirty="0" err="1" smtClean="0"/>
              <a:t>sisplatin</a:t>
            </a:r>
            <a:r>
              <a:rPr lang="tr-TR" dirty="0" smtClean="0"/>
              <a:t> alan: %43 vs %50</a:t>
            </a:r>
          </a:p>
          <a:p>
            <a:r>
              <a:rPr lang="tr-TR" dirty="0" smtClean="0"/>
              <a:t>ORR benzer %63 vs %60 ( CR: % 3.9 TP, %7.1 TC kolu)</a:t>
            </a:r>
          </a:p>
          <a:p>
            <a:r>
              <a:rPr lang="tr-TR" dirty="0" smtClean="0"/>
              <a:t>OS farkı yok: HR 0.99(0.79-1.25)</a:t>
            </a:r>
          </a:p>
          <a:p>
            <a:r>
              <a:rPr lang="tr-TR" dirty="0" err="1" smtClean="0"/>
              <a:t>Grade</a:t>
            </a:r>
            <a:r>
              <a:rPr lang="tr-TR" dirty="0" smtClean="0"/>
              <a:t> 4 </a:t>
            </a:r>
            <a:r>
              <a:rPr lang="tr-TR" dirty="0" err="1" smtClean="0"/>
              <a:t>nötropeni</a:t>
            </a:r>
            <a:r>
              <a:rPr lang="tr-TR" dirty="0" smtClean="0"/>
              <a:t> daha iyi ama her dört hastadan birinde </a:t>
            </a:r>
            <a:r>
              <a:rPr lang="tr-TR" dirty="0" err="1" smtClean="0"/>
              <a:t>trombositopeni</a:t>
            </a:r>
            <a:r>
              <a:rPr lang="tr-TR" dirty="0" smtClean="0"/>
              <a:t>  gelişmiş. Duyusal </a:t>
            </a:r>
            <a:r>
              <a:rPr lang="tr-TR" dirty="0" err="1" smtClean="0"/>
              <a:t>nöropati</a:t>
            </a:r>
            <a:r>
              <a:rPr lang="tr-TR" dirty="0" smtClean="0"/>
              <a:t> oranı daha yüksek</a:t>
            </a:r>
          </a:p>
          <a:p>
            <a:pPr>
              <a:buNone/>
            </a:pPr>
            <a:endParaRPr lang="tr-TR" dirty="0" smtClean="0"/>
          </a:p>
        </p:txBody>
      </p:sp>
      <p:sp>
        <p:nvSpPr>
          <p:cNvPr id="4" name="3 Dikdörtgen"/>
          <p:cNvSpPr/>
          <p:nvPr/>
        </p:nvSpPr>
        <p:spPr>
          <a:xfrm>
            <a:off x="5292080" y="6309320"/>
            <a:ext cx="32403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Kitagawa</a:t>
            </a:r>
            <a:r>
              <a:rPr lang="tr-TR" sz="1000" dirty="0" smtClean="0">
                <a:solidFill>
                  <a:schemeClr val="tx1"/>
                </a:solidFill>
              </a:rPr>
              <a:t> R. J </a:t>
            </a:r>
            <a:r>
              <a:rPr lang="tr-TR" sz="1000" dirty="0" err="1" smtClean="0">
                <a:solidFill>
                  <a:schemeClr val="tx1"/>
                </a:solidFill>
              </a:rPr>
              <a:t>Clin</a:t>
            </a:r>
            <a:r>
              <a:rPr lang="tr-TR" sz="1000" dirty="0" smtClean="0">
                <a:solidFill>
                  <a:schemeClr val="tx1"/>
                </a:solidFill>
              </a:rPr>
              <a:t> </a:t>
            </a:r>
            <a:r>
              <a:rPr lang="tr-TR" sz="1000" dirty="0" err="1" smtClean="0">
                <a:solidFill>
                  <a:schemeClr val="tx1"/>
                </a:solidFill>
              </a:rPr>
              <a:t>Oncol</a:t>
            </a:r>
            <a:r>
              <a:rPr lang="tr-TR" sz="1000" dirty="0" smtClean="0">
                <a:solidFill>
                  <a:schemeClr val="tx1"/>
                </a:solidFill>
              </a:rPr>
              <a:t> 2015</a:t>
            </a:r>
            <a:endParaRPr lang="tr-TR" sz="1000" dirty="0">
              <a:solidFill>
                <a:schemeClr val="tx1"/>
              </a:solidFill>
            </a:endParaRPr>
          </a:p>
        </p:txBody>
      </p:sp>
      <p:pic>
        <p:nvPicPr>
          <p:cNvPr id="25602" name="Picture 2"/>
          <p:cNvPicPr>
            <a:picLocks noChangeAspect="1" noChangeArrowheads="1"/>
          </p:cNvPicPr>
          <p:nvPr/>
        </p:nvPicPr>
        <p:blipFill>
          <a:blip r:embed="rId2" cstate="print"/>
          <a:srcRect/>
          <a:stretch>
            <a:fillRect/>
          </a:stretch>
        </p:blipFill>
        <p:spPr bwMode="auto">
          <a:xfrm>
            <a:off x="827584" y="3573016"/>
            <a:ext cx="664845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Hasta alımı devam eden  çalışma: GOG-263 evre I-II </a:t>
            </a:r>
            <a:r>
              <a:rPr lang="tr-TR" dirty="0" err="1" smtClean="0"/>
              <a:t>adjuvan</a:t>
            </a:r>
            <a:r>
              <a:rPr lang="tr-TR" dirty="0" smtClean="0"/>
              <a:t> RT vs </a:t>
            </a:r>
            <a:r>
              <a:rPr lang="tr-TR" dirty="0" err="1" smtClean="0"/>
              <a:t>adjuvan</a:t>
            </a:r>
            <a:r>
              <a:rPr lang="tr-TR" dirty="0" smtClean="0"/>
              <a:t> KRT (</a:t>
            </a:r>
            <a:r>
              <a:rPr lang="en-US" b="1" dirty="0" smtClean="0"/>
              <a:t>Radiation Therapy With or Without Chemotherapy in Patients With Stage I-IIA Cervical Cancer Who Previously Underwent Surgery</a:t>
            </a:r>
            <a:r>
              <a:rPr lang="tr-TR" b="1" dirty="0" smtClean="0"/>
              <a:t>.</a:t>
            </a:r>
            <a:r>
              <a:rPr lang="tr-TR" dirty="0" smtClean="0"/>
              <a:t> </a:t>
            </a:r>
            <a:r>
              <a:rPr lang="tr-TR" dirty="0" err="1" smtClean="0"/>
              <a:t>ClinicalTrials</a:t>
            </a:r>
            <a:r>
              <a:rPr lang="tr-TR" dirty="0" smtClean="0"/>
              <a:t>.gov </a:t>
            </a:r>
            <a:r>
              <a:rPr lang="tr-TR" dirty="0" err="1" smtClean="0"/>
              <a:t>Identifier</a:t>
            </a:r>
            <a:r>
              <a:rPr lang="tr-TR" dirty="0" smtClean="0"/>
              <a:t>: NCT01101451)</a:t>
            </a:r>
            <a:endParaRPr lang="en-US" b="1" dirty="0" smtClean="0"/>
          </a:p>
          <a:p>
            <a:pPr>
              <a:buNone/>
            </a:pPr>
            <a:endParaRPr lang="tr-TR" dirty="0"/>
          </a:p>
        </p:txBody>
      </p:sp>
      <p:sp>
        <p:nvSpPr>
          <p:cNvPr id="4" name="1 Başlık"/>
          <p:cNvSpPr>
            <a:spLocks noGrp="1"/>
          </p:cNvSpPr>
          <p:nvPr>
            <p:ph type="title"/>
          </p:nvPr>
        </p:nvSpPr>
        <p:spPr>
          <a:solidFill>
            <a:srgbClr val="0070C0"/>
          </a:solidFill>
        </p:spPr>
        <p:txBody>
          <a:bodyPr>
            <a:noAutofit/>
          </a:bodyPr>
          <a:lstStyle/>
          <a:p>
            <a:r>
              <a:rPr lang="tr-TR" sz="3600" dirty="0" smtClean="0">
                <a:solidFill>
                  <a:schemeClr val="bg1"/>
                </a:solidFill>
              </a:rPr>
              <a:t>Erken evre </a:t>
            </a:r>
            <a:r>
              <a:rPr lang="tr-TR" sz="3600" dirty="0" err="1" smtClean="0">
                <a:solidFill>
                  <a:schemeClr val="bg1"/>
                </a:solidFill>
              </a:rPr>
              <a:t>serviks</a:t>
            </a:r>
            <a:r>
              <a:rPr lang="tr-TR" sz="3600" dirty="0" smtClean="0">
                <a:solidFill>
                  <a:schemeClr val="bg1"/>
                </a:solidFill>
              </a:rPr>
              <a:t> kanserinde</a:t>
            </a:r>
            <a:br>
              <a:rPr lang="tr-TR" sz="3600" dirty="0" smtClean="0">
                <a:solidFill>
                  <a:schemeClr val="bg1"/>
                </a:solidFill>
              </a:rPr>
            </a:br>
            <a:r>
              <a:rPr lang="tr-TR" sz="3600" dirty="0" smtClean="0">
                <a:solidFill>
                  <a:schemeClr val="bg1"/>
                </a:solidFill>
              </a:rPr>
              <a:t> </a:t>
            </a:r>
            <a:r>
              <a:rPr lang="en-US" sz="3600" dirty="0" err="1" smtClean="0">
                <a:solidFill>
                  <a:schemeClr val="bg1"/>
                </a:solidFill>
              </a:rPr>
              <a:t>Adjuvan</a:t>
            </a:r>
            <a:r>
              <a:rPr lang="tr-TR" sz="3600" dirty="0" smtClean="0">
                <a:solidFill>
                  <a:schemeClr val="bg1"/>
                </a:solidFill>
              </a:rPr>
              <a:t> Tedavi </a:t>
            </a:r>
            <a:r>
              <a:rPr lang="tr-TR" sz="3600" dirty="0" err="1" smtClean="0">
                <a:solidFill>
                  <a:schemeClr val="bg1"/>
                </a:solidFill>
              </a:rPr>
              <a:t>Endikasyonları</a:t>
            </a:r>
            <a:r>
              <a:rPr lang="tr-TR" sz="3600" dirty="0" smtClean="0">
                <a:solidFill>
                  <a:schemeClr val="bg1"/>
                </a:solidFill>
              </a:rPr>
              <a:t>:</a:t>
            </a: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3754760" cy="4525963"/>
          </a:xfrm>
        </p:spPr>
        <p:txBody>
          <a:bodyPr>
            <a:noAutofit/>
          </a:bodyPr>
          <a:lstStyle/>
          <a:p>
            <a:r>
              <a:rPr lang="tr-TR" sz="2000" dirty="0" smtClean="0"/>
              <a:t>Post-hoc analiz: Daha önce </a:t>
            </a:r>
            <a:r>
              <a:rPr lang="tr-TR" sz="2000" dirty="0" err="1" smtClean="0"/>
              <a:t>sisplatin</a:t>
            </a:r>
            <a:r>
              <a:rPr lang="tr-TR" sz="2000" dirty="0" smtClean="0"/>
              <a:t> almayan hastalarda </a:t>
            </a:r>
            <a:r>
              <a:rPr lang="tr-TR" sz="2000" dirty="0" err="1" smtClean="0"/>
              <a:t>karbo</a:t>
            </a:r>
            <a:r>
              <a:rPr lang="tr-TR" sz="2000" dirty="0" smtClean="0"/>
              <a:t>/</a:t>
            </a:r>
            <a:r>
              <a:rPr lang="tr-TR" sz="2000" dirty="0" err="1" smtClean="0"/>
              <a:t>pakli</a:t>
            </a:r>
            <a:r>
              <a:rPr lang="tr-TR" sz="2000" dirty="0" smtClean="0"/>
              <a:t> kolunda </a:t>
            </a:r>
            <a:r>
              <a:rPr lang="tr-TR" sz="2000" dirty="0" err="1" smtClean="0"/>
              <a:t>sağkalım</a:t>
            </a:r>
            <a:r>
              <a:rPr lang="tr-TR" sz="2000" dirty="0" smtClean="0"/>
              <a:t> daha kötü  </a:t>
            </a:r>
            <a:r>
              <a:rPr lang="tr-TR" sz="2000" dirty="0" err="1" smtClean="0"/>
              <a:t>mOS</a:t>
            </a:r>
            <a:r>
              <a:rPr lang="tr-TR" sz="2000" dirty="0" smtClean="0"/>
              <a:t> 13 vs 23 ay  HR 0.69(0.47-1.02)</a:t>
            </a:r>
          </a:p>
          <a:p>
            <a:pPr>
              <a:buNone/>
            </a:pPr>
            <a:endParaRPr lang="tr-TR" sz="2000" dirty="0" smtClean="0"/>
          </a:p>
          <a:p>
            <a:r>
              <a:rPr lang="tr-TR" sz="2000" dirty="0" err="1" smtClean="0"/>
              <a:t>Sisplatin</a:t>
            </a:r>
            <a:r>
              <a:rPr lang="tr-TR" sz="2000" dirty="0" smtClean="0"/>
              <a:t> alamayacak hastalarda ve/veya daha önce </a:t>
            </a:r>
            <a:r>
              <a:rPr lang="tr-TR" sz="2000" dirty="0" err="1" smtClean="0"/>
              <a:t>sisplatinli</a:t>
            </a:r>
            <a:r>
              <a:rPr lang="tr-TR" sz="2000" dirty="0" smtClean="0"/>
              <a:t> </a:t>
            </a:r>
            <a:r>
              <a:rPr lang="tr-TR" sz="2000" dirty="0" err="1" smtClean="0"/>
              <a:t>KemoRT</a:t>
            </a:r>
            <a:r>
              <a:rPr lang="tr-TR" sz="2000" dirty="0" smtClean="0"/>
              <a:t> alanlarda KARBOPLATİN  kabul edilebilir bir alternatif</a:t>
            </a:r>
          </a:p>
          <a:p>
            <a:endParaRPr lang="tr-TR" sz="2000" dirty="0"/>
          </a:p>
        </p:txBody>
      </p:sp>
      <p:sp>
        <p:nvSpPr>
          <p:cNvPr id="4" name="1 Başlık"/>
          <p:cNvSpPr>
            <a:spLocks noGrp="1"/>
          </p:cNvSpPr>
          <p:nvPr>
            <p:ph type="title"/>
          </p:nvPr>
        </p:nvSpPr>
        <p:spPr>
          <a:solidFill>
            <a:srgbClr val="0070C0"/>
          </a:solidFill>
        </p:spPr>
        <p:txBody>
          <a:bodyPr>
            <a:normAutofit fontScale="90000"/>
          </a:bodyPr>
          <a:lstStyle/>
          <a:p>
            <a:r>
              <a:rPr lang="tr-TR" sz="3600" dirty="0" err="1" smtClean="0">
                <a:solidFill>
                  <a:schemeClr val="bg1"/>
                </a:solidFill>
              </a:rPr>
              <a:t>Sisplatin</a:t>
            </a:r>
            <a:r>
              <a:rPr lang="tr-TR" sz="3600" dirty="0" smtClean="0">
                <a:solidFill>
                  <a:schemeClr val="bg1"/>
                </a:solidFill>
              </a:rPr>
              <a:t> vs </a:t>
            </a:r>
            <a:r>
              <a:rPr lang="tr-TR" sz="3600" dirty="0" err="1" smtClean="0">
                <a:solidFill>
                  <a:schemeClr val="bg1"/>
                </a:solidFill>
              </a:rPr>
              <a:t>Karboplatin</a:t>
            </a:r>
            <a:r>
              <a:rPr lang="tr-TR" sz="3600" dirty="0" smtClean="0">
                <a:solidFill>
                  <a:schemeClr val="bg1"/>
                </a:solidFill>
              </a:rPr>
              <a:t> JCOG 0505</a:t>
            </a:r>
            <a:br>
              <a:rPr lang="tr-TR" sz="3600" dirty="0" smtClean="0">
                <a:solidFill>
                  <a:schemeClr val="bg1"/>
                </a:solidFill>
              </a:rPr>
            </a:br>
            <a:r>
              <a:rPr lang="tr-TR" sz="3600" dirty="0" smtClean="0">
                <a:solidFill>
                  <a:schemeClr val="bg1"/>
                </a:solidFill>
              </a:rPr>
              <a:t>Genel </a:t>
            </a:r>
            <a:r>
              <a:rPr lang="tr-TR" sz="3600" dirty="0" err="1" smtClean="0">
                <a:solidFill>
                  <a:schemeClr val="bg1"/>
                </a:solidFill>
              </a:rPr>
              <a:t>Sağkalım</a:t>
            </a:r>
            <a:r>
              <a:rPr lang="tr-TR" sz="3600" dirty="0" smtClean="0">
                <a:solidFill>
                  <a:schemeClr val="bg1"/>
                </a:solidFill>
              </a:rPr>
              <a:t> için Alt Grup Analizi</a:t>
            </a:r>
            <a:endParaRPr lang="tr-TR" sz="3600" dirty="0">
              <a:solidFill>
                <a:schemeClr val="bg1"/>
              </a:solidFill>
            </a:endParaRPr>
          </a:p>
        </p:txBody>
      </p:sp>
      <p:sp>
        <p:nvSpPr>
          <p:cNvPr id="5" name="4 Dikdörtgen"/>
          <p:cNvSpPr/>
          <p:nvPr/>
        </p:nvSpPr>
        <p:spPr>
          <a:xfrm>
            <a:off x="5292080" y="6309320"/>
            <a:ext cx="32403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Kitagawa</a:t>
            </a:r>
            <a:r>
              <a:rPr lang="tr-TR" sz="1000" dirty="0" smtClean="0">
                <a:solidFill>
                  <a:schemeClr val="tx1"/>
                </a:solidFill>
              </a:rPr>
              <a:t> R. J </a:t>
            </a:r>
            <a:r>
              <a:rPr lang="tr-TR" sz="1000" dirty="0" err="1" smtClean="0">
                <a:solidFill>
                  <a:schemeClr val="tx1"/>
                </a:solidFill>
              </a:rPr>
              <a:t>Clin</a:t>
            </a:r>
            <a:r>
              <a:rPr lang="tr-TR" sz="1000" dirty="0" smtClean="0">
                <a:solidFill>
                  <a:schemeClr val="tx1"/>
                </a:solidFill>
              </a:rPr>
              <a:t> </a:t>
            </a:r>
            <a:r>
              <a:rPr lang="tr-TR" sz="1000" dirty="0" err="1" smtClean="0">
                <a:solidFill>
                  <a:schemeClr val="tx1"/>
                </a:solidFill>
              </a:rPr>
              <a:t>Oncol</a:t>
            </a:r>
            <a:r>
              <a:rPr lang="tr-TR" sz="1000" dirty="0" smtClean="0">
                <a:solidFill>
                  <a:schemeClr val="tx1"/>
                </a:solidFill>
              </a:rPr>
              <a:t> 2015</a:t>
            </a:r>
            <a:endParaRPr lang="tr-TR" sz="1000" dirty="0">
              <a:solidFill>
                <a:schemeClr val="tx1"/>
              </a:solidFill>
            </a:endParaRPr>
          </a:p>
        </p:txBody>
      </p:sp>
      <p:pic>
        <p:nvPicPr>
          <p:cNvPr id="79874" name="Picture 2"/>
          <p:cNvPicPr>
            <a:picLocks noChangeAspect="1" noChangeArrowheads="1"/>
          </p:cNvPicPr>
          <p:nvPr/>
        </p:nvPicPr>
        <p:blipFill>
          <a:blip r:embed="rId2" cstate="print"/>
          <a:srcRect/>
          <a:stretch>
            <a:fillRect/>
          </a:stretch>
        </p:blipFill>
        <p:spPr bwMode="auto">
          <a:xfrm>
            <a:off x="4171950" y="1628800"/>
            <a:ext cx="497205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91264" cy="850106"/>
          </a:xfrm>
          <a:solidFill>
            <a:srgbClr val="0070C0"/>
          </a:solidFill>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Tek Kemoterapi Ajanı  vs </a:t>
            </a:r>
            <a:r>
              <a:rPr lang="tr-TR" sz="3600" dirty="0" err="1" smtClean="0">
                <a:solidFill>
                  <a:schemeClr val="bg1"/>
                </a:solidFill>
              </a:rPr>
              <a:t>Kombo</a:t>
            </a:r>
            <a:r>
              <a:rPr lang="tr-TR" sz="3600" dirty="0" smtClean="0">
                <a:solidFill>
                  <a:schemeClr val="bg1"/>
                </a:solidFill>
              </a:rPr>
              <a:t/>
            </a:r>
            <a:br>
              <a:rPr lang="tr-TR" sz="3600" dirty="0" smtClean="0">
                <a:solidFill>
                  <a:schemeClr val="bg1"/>
                </a:solidFill>
              </a:rPr>
            </a:br>
            <a:endParaRPr lang="tr-TR" sz="3600" dirty="0">
              <a:solidFill>
                <a:schemeClr val="bg1"/>
              </a:solidFill>
            </a:endParaRPr>
          </a:p>
        </p:txBody>
      </p:sp>
      <p:sp>
        <p:nvSpPr>
          <p:cNvPr id="3" name="2 İçerik Yer Tutucusu"/>
          <p:cNvSpPr>
            <a:spLocks noGrp="1"/>
          </p:cNvSpPr>
          <p:nvPr>
            <p:ph idx="1"/>
          </p:nvPr>
        </p:nvSpPr>
        <p:spPr/>
        <p:txBody>
          <a:bodyPr>
            <a:normAutofit/>
          </a:bodyPr>
          <a:lstStyle/>
          <a:p>
            <a:r>
              <a:rPr lang="tr-TR" sz="2800" dirty="0" smtClean="0"/>
              <a:t>1987-2005 arasında yayınlanmış Beş RCT : </a:t>
            </a:r>
            <a:r>
              <a:rPr lang="tr-TR" sz="2800" dirty="0" err="1" smtClean="0"/>
              <a:t>sisplatin</a:t>
            </a:r>
            <a:r>
              <a:rPr lang="tr-TR" sz="2800" dirty="0" smtClean="0"/>
              <a:t> vs </a:t>
            </a:r>
            <a:r>
              <a:rPr lang="tr-TR" sz="2800" dirty="0" err="1" smtClean="0"/>
              <a:t>mitomisin</a:t>
            </a:r>
            <a:r>
              <a:rPr lang="tr-TR" sz="2800" dirty="0" smtClean="0"/>
              <a:t>/sis , </a:t>
            </a:r>
            <a:r>
              <a:rPr lang="tr-TR" sz="2800" dirty="0" err="1" smtClean="0"/>
              <a:t>Mitomisin</a:t>
            </a:r>
            <a:r>
              <a:rPr lang="tr-TR" sz="2800" dirty="0" smtClean="0"/>
              <a:t>/sis/</a:t>
            </a:r>
            <a:r>
              <a:rPr lang="tr-TR" sz="2800" dirty="0" err="1" smtClean="0"/>
              <a:t>bleo</a:t>
            </a:r>
            <a:r>
              <a:rPr lang="tr-TR" sz="2800" dirty="0" smtClean="0"/>
              <a:t>/</a:t>
            </a:r>
            <a:r>
              <a:rPr lang="tr-TR" sz="2800" dirty="0" err="1" smtClean="0"/>
              <a:t>vincristin</a:t>
            </a:r>
            <a:r>
              <a:rPr lang="tr-TR" sz="2800" dirty="0" smtClean="0"/>
              <a:t> -  CIF - sis/</a:t>
            </a:r>
            <a:r>
              <a:rPr lang="tr-TR" sz="2800" dirty="0" err="1" smtClean="0"/>
              <a:t>topo</a:t>
            </a:r>
            <a:r>
              <a:rPr lang="tr-TR" sz="2800" dirty="0" smtClean="0"/>
              <a:t> - sis/</a:t>
            </a:r>
            <a:r>
              <a:rPr lang="tr-TR" sz="2800" dirty="0" err="1" smtClean="0"/>
              <a:t>pakli</a:t>
            </a:r>
            <a:endParaRPr lang="tr-TR" sz="2800" dirty="0" smtClean="0"/>
          </a:p>
          <a:p>
            <a:r>
              <a:rPr lang="tr-TR" sz="2800" dirty="0" smtClean="0"/>
              <a:t>n=1114 </a:t>
            </a:r>
          </a:p>
          <a:p>
            <a:r>
              <a:rPr lang="tr-TR" sz="2800" dirty="0" err="1" smtClean="0"/>
              <a:t>sisplatin</a:t>
            </a:r>
            <a:r>
              <a:rPr lang="tr-TR" sz="2800" dirty="0" smtClean="0"/>
              <a:t> vs </a:t>
            </a:r>
            <a:r>
              <a:rPr lang="tr-TR" sz="2800" dirty="0" err="1" smtClean="0"/>
              <a:t>sisplatin</a:t>
            </a:r>
            <a:r>
              <a:rPr lang="tr-TR" sz="2800" dirty="0" smtClean="0"/>
              <a:t> </a:t>
            </a:r>
            <a:r>
              <a:rPr lang="tr-TR" sz="2800" dirty="0" err="1" smtClean="0"/>
              <a:t>kombo</a:t>
            </a:r>
            <a:r>
              <a:rPr lang="tr-TR" sz="2800" dirty="0" smtClean="0"/>
              <a:t>: tek ajan </a:t>
            </a:r>
            <a:r>
              <a:rPr lang="tr-TR" sz="2800" dirty="0" err="1" smtClean="0"/>
              <a:t>sisplatin</a:t>
            </a:r>
            <a:r>
              <a:rPr lang="tr-TR" sz="2800" dirty="0" smtClean="0"/>
              <a:t> cevap oranı daha kötü RR 0.60(0.44-0.81) ama </a:t>
            </a:r>
            <a:r>
              <a:rPr lang="tr-TR" sz="2800" dirty="0" err="1" smtClean="0"/>
              <a:t>toksisite</a:t>
            </a:r>
            <a:r>
              <a:rPr lang="tr-TR" sz="2800" dirty="0" smtClean="0"/>
              <a:t> daha az. </a:t>
            </a:r>
            <a:r>
              <a:rPr lang="en-US" sz="2800" dirty="0" smtClean="0"/>
              <a:t> </a:t>
            </a:r>
          </a:p>
          <a:p>
            <a:r>
              <a:rPr lang="tr-TR" sz="2800" dirty="0" smtClean="0"/>
              <a:t>Sis/</a:t>
            </a:r>
            <a:r>
              <a:rPr lang="tr-TR" sz="2800" dirty="0" err="1" smtClean="0"/>
              <a:t>pakli</a:t>
            </a:r>
            <a:r>
              <a:rPr lang="tr-TR" sz="2800" dirty="0" smtClean="0"/>
              <a:t>  2  çalışma: </a:t>
            </a:r>
            <a:r>
              <a:rPr lang="tr-TR" sz="2800" dirty="0" err="1" smtClean="0"/>
              <a:t>mOS</a:t>
            </a:r>
            <a:r>
              <a:rPr lang="tr-TR" sz="2800" dirty="0" smtClean="0"/>
              <a:t> 13 ve 15 ay </a:t>
            </a:r>
            <a:r>
              <a:rPr lang="tr-TR" sz="2800" dirty="0" err="1" smtClean="0"/>
              <a:t>mPFS</a:t>
            </a:r>
            <a:r>
              <a:rPr lang="tr-TR" sz="2800" dirty="0" smtClean="0"/>
              <a:t> 6-8 ay; tek ajan sis ile OS 7-9 ay </a:t>
            </a:r>
            <a:r>
              <a:rPr lang="tr-TR" sz="2800" dirty="0" err="1" smtClean="0"/>
              <a:t>mPFS</a:t>
            </a:r>
            <a:r>
              <a:rPr lang="tr-TR" sz="2800" dirty="0" smtClean="0"/>
              <a:t> 3 ay</a:t>
            </a:r>
            <a:endParaRPr lang="en-US" sz="2800" dirty="0" smtClean="0"/>
          </a:p>
          <a:p>
            <a:endParaRPr lang="tr-TR" sz="2800" dirty="0"/>
          </a:p>
        </p:txBody>
      </p:sp>
      <p:sp>
        <p:nvSpPr>
          <p:cNvPr id="4" name="3 Dikdörtgen"/>
          <p:cNvSpPr/>
          <p:nvPr/>
        </p:nvSpPr>
        <p:spPr>
          <a:xfrm>
            <a:off x="1979712" y="6309320"/>
            <a:ext cx="6804248" cy="246221"/>
          </a:xfrm>
          <a:prstGeom prst="rect">
            <a:avLst/>
          </a:prstGeom>
        </p:spPr>
        <p:txBody>
          <a:bodyPr wrap="square">
            <a:spAutoFit/>
          </a:bodyPr>
          <a:lstStyle/>
          <a:p>
            <a:pPr algn="r"/>
            <a:r>
              <a:rPr lang="tr-TR" sz="1000" dirty="0" err="1" smtClean="0"/>
              <a:t>Scatchard</a:t>
            </a:r>
            <a:r>
              <a:rPr lang="tr-TR" sz="1000" dirty="0" smtClean="0"/>
              <a:t> K . Et al.</a:t>
            </a:r>
            <a:r>
              <a:rPr lang="tr-TR" sz="1000" dirty="0" err="1" smtClean="0"/>
              <a:t>Cochrane</a:t>
            </a:r>
            <a:r>
              <a:rPr lang="tr-TR" sz="1000" dirty="0" smtClean="0"/>
              <a:t> </a:t>
            </a:r>
            <a:r>
              <a:rPr lang="tr-TR" sz="1000" dirty="0" err="1" smtClean="0"/>
              <a:t>Database</a:t>
            </a:r>
            <a:r>
              <a:rPr lang="tr-TR" sz="1000" dirty="0" smtClean="0"/>
              <a:t> </a:t>
            </a:r>
            <a:r>
              <a:rPr lang="tr-TR" sz="1000" dirty="0" err="1" smtClean="0"/>
              <a:t>Syst</a:t>
            </a:r>
            <a:r>
              <a:rPr lang="tr-TR" sz="1000" dirty="0" smtClean="0"/>
              <a:t> </a:t>
            </a:r>
            <a:r>
              <a:rPr lang="tr-TR" sz="1000" dirty="0" err="1" smtClean="0"/>
              <a:t>Rev</a:t>
            </a:r>
            <a:r>
              <a:rPr lang="tr-TR" sz="1000" dirty="0" smtClean="0"/>
              <a:t>. 2012</a:t>
            </a:r>
            <a:endParaRPr lang="tr-TR"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a:solidFill>
            <a:srgbClr val="0070C0"/>
          </a:solidFill>
        </p:spPr>
        <p:txBody>
          <a:bodyPr>
            <a:normAutofit/>
          </a:bodyPr>
          <a:lstStyle/>
          <a:p>
            <a:r>
              <a:rPr lang="tr-TR" sz="3600" dirty="0" smtClean="0">
                <a:solidFill>
                  <a:schemeClr val="bg1"/>
                </a:solidFill>
              </a:rPr>
              <a:t>İkinci Sıra Tedavi</a:t>
            </a:r>
            <a:endParaRPr lang="tr-TR" sz="3600" dirty="0">
              <a:solidFill>
                <a:schemeClr val="bg1"/>
              </a:solidFill>
            </a:endParaRPr>
          </a:p>
        </p:txBody>
      </p:sp>
      <p:sp>
        <p:nvSpPr>
          <p:cNvPr id="3" name="2 İçerik Yer Tutucusu"/>
          <p:cNvSpPr>
            <a:spLocks noGrp="1"/>
          </p:cNvSpPr>
          <p:nvPr>
            <p:ph idx="1"/>
          </p:nvPr>
        </p:nvSpPr>
        <p:spPr/>
        <p:txBody>
          <a:bodyPr>
            <a:normAutofit/>
          </a:bodyPr>
          <a:lstStyle/>
          <a:p>
            <a:r>
              <a:rPr lang="tr-TR" b="1" dirty="0" smtClean="0"/>
              <a:t>Halen  kemoterapi alabilecek durumda ve istekli hastalarda</a:t>
            </a:r>
          </a:p>
          <a:p>
            <a:r>
              <a:rPr lang="tr-TR" b="1" dirty="0" smtClean="0"/>
              <a:t>2. sıra ve sonrası  vs BSC OS katkı ?</a:t>
            </a:r>
          </a:p>
          <a:p>
            <a:r>
              <a:rPr lang="tr-TR" dirty="0" smtClean="0"/>
              <a:t>PD-L1 </a:t>
            </a:r>
            <a:r>
              <a:rPr lang="tr-TR" dirty="0" err="1" smtClean="0"/>
              <a:t>ekpresyonu</a:t>
            </a:r>
            <a:r>
              <a:rPr lang="tr-TR" dirty="0" smtClean="0"/>
              <a:t> bakılması</a:t>
            </a:r>
          </a:p>
          <a:p>
            <a:r>
              <a:rPr lang="tr-TR" dirty="0" smtClean="0"/>
              <a:t>Klinik çalışma </a:t>
            </a:r>
          </a:p>
          <a:p>
            <a:pPr>
              <a:buNone/>
            </a:pP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a:bodyPr>
          <a:lstStyle/>
          <a:p>
            <a:r>
              <a:rPr lang="tr-TR" sz="3600" dirty="0" smtClean="0">
                <a:solidFill>
                  <a:schemeClr val="bg1"/>
                </a:solidFill>
              </a:rPr>
              <a:t>Etkin ikinci sıra kemoterapi ajanları</a:t>
            </a:r>
            <a:endParaRPr lang="tr-TR" sz="3600" dirty="0">
              <a:solidFill>
                <a:schemeClr val="bg1"/>
              </a:solidFill>
            </a:endParaRPr>
          </a:p>
        </p:txBody>
      </p:sp>
      <p:sp>
        <p:nvSpPr>
          <p:cNvPr id="3" name="2 İçerik Yer Tutucusu"/>
          <p:cNvSpPr>
            <a:spLocks noGrp="1"/>
          </p:cNvSpPr>
          <p:nvPr>
            <p:ph idx="1"/>
          </p:nvPr>
        </p:nvSpPr>
        <p:spPr/>
        <p:txBody>
          <a:bodyPr>
            <a:normAutofit/>
          </a:bodyPr>
          <a:lstStyle/>
          <a:p>
            <a:r>
              <a:rPr lang="tr-TR" dirty="0" err="1" smtClean="0"/>
              <a:t>Karboplatin</a:t>
            </a:r>
            <a:r>
              <a:rPr lang="tr-TR" dirty="0" smtClean="0"/>
              <a:t> ORR %15</a:t>
            </a:r>
          </a:p>
          <a:p>
            <a:r>
              <a:rPr lang="tr-TR" dirty="0" err="1" smtClean="0"/>
              <a:t>Nab</a:t>
            </a:r>
            <a:r>
              <a:rPr lang="tr-TR" dirty="0" smtClean="0"/>
              <a:t>-</a:t>
            </a:r>
            <a:r>
              <a:rPr lang="tr-TR" dirty="0" err="1" smtClean="0"/>
              <a:t>paklitaksel</a:t>
            </a:r>
            <a:r>
              <a:rPr lang="tr-TR" dirty="0" smtClean="0"/>
              <a:t> 125 mg/m2 1,8,15. günler/28 günde bir ORR %29</a:t>
            </a:r>
          </a:p>
          <a:p>
            <a:r>
              <a:rPr lang="tr-TR" dirty="0" err="1" smtClean="0"/>
              <a:t>Vinorelbin</a:t>
            </a:r>
            <a:r>
              <a:rPr lang="tr-TR" dirty="0" smtClean="0"/>
              <a:t> 30 mg/m2 1,8. gün 21 günde bir ORR %15</a:t>
            </a:r>
          </a:p>
          <a:p>
            <a:r>
              <a:rPr lang="tr-TR" dirty="0" err="1" smtClean="0"/>
              <a:t>Paklitaksel</a:t>
            </a:r>
            <a:r>
              <a:rPr lang="tr-TR" dirty="0" smtClean="0"/>
              <a:t> 175 mg/m2 veya önceden RT alanlarda 135 mg/m2 ORR %20-25</a:t>
            </a:r>
          </a:p>
          <a:p>
            <a:r>
              <a:rPr lang="tr-TR" dirty="0" err="1" smtClean="0"/>
              <a:t>Pemetreksed</a:t>
            </a:r>
            <a:r>
              <a:rPr lang="tr-TR" dirty="0" smtClean="0"/>
              <a:t> 900 mg/m2 3 </a:t>
            </a:r>
            <a:r>
              <a:rPr lang="tr-TR" dirty="0" err="1" smtClean="0"/>
              <a:t>hft</a:t>
            </a:r>
            <a:r>
              <a:rPr lang="tr-TR" dirty="0" smtClean="0"/>
              <a:t> bir ORR %15</a:t>
            </a:r>
          </a:p>
          <a:p>
            <a:endParaRPr lang="tr-TR" dirty="0"/>
          </a:p>
        </p:txBody>
      </p:sp>
      <p:sp>
        <p:nvSpPr>
          <p:cNvPr id="4" name="3 Dikdörtgen"/>
          <p:cNvSpPr/>
          <p:nvPr/>
        </p:nvSpPr>
        <p:spPr>
          <a:xfrm>
            <a:off x="5357818" y="6215082"/>
            <a:ext cx="300039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UpToDate</a:t>
            </a:r>
            <a:r>
              <a:rPr lang="tr-TR" sz="1000" dirty="0" smtClean="0">
                <a:solidFill>
                  <a:schemeClr val="tx1"/>
                </a:solidFill>
              </a:rPr>
              <a:t> 2020</a:t>
            </a:r>
            <a:endParaRPr lang="tr-TR" sz="10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r>
              <a:rPr lang="tr-TR" dirty="0" err="1" smtClean="0"/>
              <a:t>İfosfamid</a:t>
            </a:r>
            <a:r>
              <a:rPr lang="tr-TR" dirty="0" smtClean="0"/>
              <a:t> 1.2 g/m2 1-5 gün 28 günde bir ORR %22</a:t>
            </a:r>
          </a:p>
          <a:p>
            <a:r>
              <a:rPr lang="tr-TR" dirty="0" err="1" smtClean="0"/>
              <a:t>Topotekan</a:t>
            </a:r>
            <a:r>
              <a:rPr lang="tr-TR" dirty="0" smtClean="0"/>
              <a:t> 1.5 mg/m2 1-5 gün 21 günde bir ORR %19</a:t>
            </a:r>
          </a:p>
          <a:p>
            <a:r>
              <a:rPr lang="tr-TR" dirty="0" err="1" smtClean="0"/>
              <a:t>İrinotekan</a:t>
            </a:r>
            <a:r>
              <a:rPr lang="tr-TR" dirty="0" smtClean="0"/>
              <a:t> 350 mg/m2/gün 3 </a:t>
            </a:r>
            <a:r>
              <a:rPr lang="tr-TR" dirty="0" err="1" smtClean="0"/>
              <a:t>hft</a:t>
            </a:r>
            <a:r>
              <a:rPr lang="tr-TR" dirty="0" smtClean="0"/>
              <a:t> bir veya 125 mg/m2 haftada bir/4 </a:t>
            </a:r>
            <a:r>
              <a:rPr lang="tr-TR" dirty="0" err="1" smtClean="0"/>
              <a:t>hft</a:t>
            </a:r>
            <a:r>
              <a:rPr lang="tr-TR" dirty="0" smtClean="0"/>
              <a:t>, 2 hafta ara ile ORR %15</a:t>
            </a:r>
          </a:p>
          <a:p>
            <a:r>
              <a:rPr lang="tr-TR" dirty="0" err="1" smtClean="0"/>
              <a:t>Pembrolizumab</a:t>
            </a:r>
            <a:r>
              <a:rPr lang="tr-TR" dirty="0" smtClean="0"/>
              <a:t> 200 mg/3 </a:t>
            </a:r>
            <a:r>
              <a:rPr lang="tr-TR" dirty="0" err="1" smtClean="0"/>
              <a:t>hft</a:t>
            </a:r>
            <a:r>
              <a:rPr lang="tr-TR" dirty="0" smtClean="0"/>
              <a:t> bir 2 yıl  ORR PD-L1 pozitif ise %13-17, yüksek tümör mutasyon yükü olanlarda %30</a:t>
            </a:r>
            <a:endParaRPr lang="en-US" dirty="0" smtClean="0"/>
          </a:p>
          <a:p>
            <a:pPr>
              <a:buNone/>
            </a:pPr>
            <a:endParaRPr lang="tr-TR" dirty="0"/>
          </a:p>
        </p:txBody>
      </p:sp>
      <p:sp>
        <p:nvSpPr>
          <p:cNvPr id="4" name="1 Başlık"/>
          <p:cNvSpPr>
            <a:spLocks noGrp="1"/>
          </p:cNvSpPr>
          <p:nvPr>
            <p:ph type="title"/>
          </p:nvPr>
        </p:nvSpPr>
        <p:spPr>
          <a:solidFill>
            <a:srgbClr val="0070C0"/>
          </a:solidFill>
        </p:spPr>
        <p:txBody>
          <a:bodyPr>
            <a:normAutofit/>
          </a:bodyPr>
          <a:lstStyle/>
          <a:p>
            <a:r>
              <a:rPr lang="tr-TR" sz="3600" dirty="0" smtClean="0">
                <a:solidFill>
                  <a:schemeClr val="bg1"/>
                </a:solidFill>
              </a:rPr>
              <a:t>Etkin ikinci sıra kemoterapi ajanları</a:t>
            </a:r>
            <a:endParaRPr lang="tr-TR" sz="3600" dirty="0">
              <a:solidFill>
                <a:schemeClr val="bg1"/>
              </a:solidFill>
            </a:endParaRPr>
          </a:p>
        </p:txBody>
      </p:sp>
      <p:sp>
        <p:nvSpPr>
          <p:cNvPr id="5" name="4 Dikdörtgen"/>
          <p:cNvSpPr/>
          <p:nvPr/>
        </p:nvSpPr>
        <p:spPr>
          <a:xfrm>
            <a:off x="5357818" y="6215082"/>
            <a:ext cx="300039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UpToDate</a:t>
            </a:r>
            <a:r>
              <a:rPr lang="tr-TR" sz="1000" dirty="0" smtClean="0">
                <a:solidFill>
                  <a:schemeClr val="tx1"/>
                </a:solidFill>
              </a:rPr>
              <a:t> 2020</a:t>
            </a:r>
            <a:endParaRPr lang="tr-TR" sz="10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1907704" y="1268760"/>
            <a:ext cx="5429250" cy="5391150"/>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290719" y="188640"/>
            <a:ext cx="8457745" cy="1032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210146"/>
          </a:xfrm>
          <a:solidFill>
            <a:srgbClr val="0070C0"/>
          </a:solidFill>
        </p:spPr>
        <p:txBody>
          <a:bodyPr>
            <a:normAutofit/>
          </a:bodyPr>
          <a:lstStyle/>
          <a:p>
            <a:r>
              <a:rPr lang="tr-TR" sz="4000" dirty="0" err="1" smtClean="0">
                <a:solidFill>
                  <a:schemeClr val="bg1"/>
                </a:solidFill>
              </a:rPr>
              <a:t>Pembrolizumab</a:t>
            </a:r>
            <a:r>
              <a:rPr lang="tr-TR" dirty="0" smtClean="0">
                <a:solidFill>
                  <a:schemeClr val="bg1"/>
                </a:solidFill>
              </a:rPr>
              <a:t/>
            </a:r>
            <a:br>
              <a:rPr lang="tr-TR" dirty="0" smtClean="0">
                <a:solidFill>
                  <a:schemeClr val="bg1"/>
                </a:solidFill>
              </a:rPr>
            </a:br>
            <a:r>
              <a:rPr lang="tr-TR" sz="3100" dirty="0" smtClean="0">
                <a:solidFill>
                  <a:schemeClr val="bg1"/>
                </a:solidFill>
              </a:rPr>
              <a:t>Faz </a:t>
            </a:r>
            <a:r>
              <a:rPr lang="tr-TR" sz="3100" dirty="0" err="1" smtClean="0">
                <a:solidFill>
                  <a:schemeClr val="bg1"/>
                </a:solidFill>
              </a:rPr>
              <a:t>Ib</a:t>
            </a:r>
            <a:r>
              <a:rPr lang="tr-TR" sz="3100" dirty="0" smtClean="0">
                <a:solidFill>
                  <a:schemeClr val="bg1"/>
                </a:solidFill>
              </a:rPr>
              <a:t> KEYNOTE-028</a:t>
            </a:r>
            <a:endParaRPr lang="tr-TR" sz="3100" dirty="0">
              <a:solidFill>
                <a:schemeClr val="bg1"/>
              </a:solidFill>
            </a:endParaRPr>
          </a:p>
        </p:txBody>
      </p:sp>
      <p:sp>
        <p:nvSpPr>
          <p:cNvPr id="3" name="2 İçerik Yer Tutucusu"/>
          <p:cNvSpPr>
            <a:spLocks noGrp="1"/>
          </p:cNvSpPr>
          <p:nvPr>
            <p:ph idx="1"/>
          </p:nvPr>
        </p:nvSpPr>
        <p:spPr/>
        <p:txBody>
          <a:bodyPr>
            <a:normAutofit/>
          </a:bodyPr>
          <a:lstStyle/>
          <a:p>
            <a:r>
              <a:rPr lang="tr-TR" dirty="0" smtClean="0"/>
              <a:t>N=24</a:t>
            </a:r>
          </a:p>
          <a:p>
            <a:r>
              <a:rPr lang="tr-TR" dirty="0" smtClean="0"/>
              <a:t>PD-L1 pozitif</a:t>
            </a:r>
          </a:p>
          <a:p>
            <a:r>
              <a:rPr lang="tr-TR" dirty="0" smtClean="0"/>
              <a:t>22 hasta RT öyküsü+</a:t>
            </a:r>
          </a:p>
          <a:p>
            <a:r>
              <a:rPr lang="tr-TR" dirty="0" smtClean="0"/>
              <a:t>15 hasta ≥ 2 sıra tedavi almış</a:t>
            </a:r>
          </a:p>
          <a:p>
            <a:r>
              <a:rPr lang="tr-TR" dirty="0" smtClean="0"/>
              <a:t>10 hasta </a:t>
            </a:r>
            <a:r>
              <a:rPr lang="tr-TR" dirty="0" err="1" smtClean="0"/>
              <a:t>bevasizumab</a:t>
            </a:r>
            <a:r>
              <a:rPr lang="tr-TR" dirty="0" smtClean="0"/>
              <a:t> almış</a:t>
            </a:r>
          </a:p>
        </p:txBody>
      </p:sp>
      <p:sp>
        <p:nvSpPr>
          <p:cNvPr id="4" name="3 Dikdörtgen"/>
          <p:cNvSpPr/>
          <p:nvPr/>
        </p:nvSpPr>
        <p:spPr>
          <a:xfrm>
            <a:off x="2339752" y="5949280"/>
            <a:ext cx="6588224" cy="648072"/>
          </a:xfrm>
          <a:prstGeom prst="rect">
            <a:avLst/>
          </a:prstGeom>
        </p:spPr>
        <p:txBody>
          <a:bodyPr wrap="square">
            <a:spAutoFit/>
          </a:bodyPr>
          <a:lstStyle/>
          <a:p>
            <a:pPr algn="r"/>
            <a:r>
              <a:rPr lang="tr-TR" dirty="0" smtClean="0"/>
              <a:t/>
            </a:r>
            <a:br>
              <a:rPr lang="tr-TR" dirty="0" smtClean="0"/>
            </a:br>
            <a:r>
              <a:rPr lang="tr-TR" dirty="0" err="1" smtClean="0"/>
              <a:t>Frenel</a:t>
            </a:r>
            <a:r>
              <a:rPr lang="tr-TR" dirty="0" smtClean="0"/>
              <a:t> JS. J </a:t>
            </a:r>
            <a:r>
              <a:rPr lang="tr-TR" dirty="0" err="1" smtClean="0"/>
              <a:t>Clin</a:t>
            </a:r>
            <a:r>
              <a:rPr lang="tr-TR" dirty="0" smtClean="0"/>
              <a:t> </a:t>
            </a:r>
            <a:r>
              <a:rPr lang="tr-TR" dirty="0" err="1" smtClean="0"/>
              <a:t>Oncol</a:t>
            </a:r>
            <a:r>
              <a:rPr lang="tr-TR" dirty="0" smtClean="0"/>
              <a:t>. 2017</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0363" y="4287838"/>
            <a:ext cx="8640762" cy="301625"/>
          </a:xfrm>
          <a:prstGeom prst="rect">
            <a:avLst/>
          </a:prstGeom>
          <a:noFill/>
          <a:ln w="9525" cap="flat">
            <a:noFill/>
            <a:round/>
            <a:headEnd/>
            <a:tailEnd/>
          </a:ln>
          <a:effectLst/>
        </p:spPr>
        <p:txBody>
          <a:bodyPr lIns="90000" tIns="46800" rIns="90000" bIns="468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i="1" baseline="-25000">
                <a:solidFill>
                  <a:srgbClr val="000000"/>
                </a:solidFill>
              </a:rPr>
              <a:t>Table 3. Best Overall Response as Assessed by Investigator Review According to RECIST v1.1 (N = 24)</a:t>
            </a:r>
          </a:p>
        </p:txBody>
      </p:sp>
      <p:sp>
        <p:nvSpPr>
          <p:cNvPr id="3074" name="Text Box 2"/>
          <p:cNvSpPr txBox="1">
            <a:spLocks noChangeArrowheads="1"/>
          </p:cNvSpPr>
          <p:nvPr/>
        </p:nvSpPr>
        <p:spPr bwMode="auto">
          <a:xfrm>
            <a:off x="360363" y="5940425"/>
            <a:ext cx="8640762" cy="577850"/>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a:solidFill>
                  <a:srgbClr val="000000"/>
                </a:solidFill>
              </a:rPr>
              <a:t>Published in: Jean-Sebastien Frenel; Christophe Le Tourneau; Bert O’Neil; Patrick A. Ott; Sarina A. Piha-Paul; Carlos Gomez-Roca; Emilie M.J. van Brummelen; Hope S. Rugo; Shari Thomas; Sanatan Saraf; Reshma Rangwala; Andrea Varga; </a:t>
            </a:r>
            <a:r>
              <a:rPr lang="en-US" sz="800" i="1">
                <a:solidFill>
                  <a:srgbClr val="000000"/>
                </a:solidFill>
              </a:rPr>
              <a:t>Journal of Clinical Oncology</a:t>
            </a:r>
            <a:r>
              <a:rPr lang="en-US" sz="800">
                <a:solidFill>
                  <a:srgbClr val="000000"/>
                </a:solidFill>
              </a:rPr>
              <a:t> 2017 354035-4041.</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a:solidFill>
                  <a:srgbClr val="000000"/>
                </a:solidFill>
              </a:rPr>
              <a:t>DOI: 10.1200/JCO.2017.74.5471</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a:solidFill>
                  <a:srgbClr val="000000"/>
                </a:solidFill>
              </a:rPr>
              <a:t>Copyright © 2017 American Society of Clinical Oncology</a:t>
            </a:r>
          </a:p>
        </p:txBody>
      </p:sp>
      <p:pic>
        <p:nvPicPr>
          <p:cNvPr id="3075" name="Picture 3"/>
          <p:cNvPicPr>
            <a:picLocks noChangeAspect="1" noChangeArrowheads="1"/>
          </p:cNvPicPr>
          <p:nvPr/>
        </p:nvPicPr>
        <p:blipFill>
          <a:blip r:embed="rId3" cstate="print"/>
          <a:srcRect/>
          <a:stretch>
            <a:fillRect/>
          </a:stretch>
        </p:blipFill>
        <p:spPr bwMode="auto">
          <a:xfrm>
            <a:off x="1749425" y="401638"/>
            <a:ext cx="5695950" cy="3810000"/>
          </a:xfrm>
          <a:prstGeom prst="rect">
            <a:avLst/>
          </a:prstGeom>
          <a:noFill/>
          <a:ln w="9525" cap="flat">
            <a:noFill/>
            <a:round/>
            <a:headEnd/>
            <a:tailEnd/>
          </a:ln>
          <a:effectLst/>
        </p:spPr>
      </p:pic>
      <p:sp>
        <p:nvSpPr>
          <p:cNvPr id="5" name="4 Dikdörtgen"/>
          <p:cNvSpPr/>
          <p:nvPr/>
        </p:nvSpPr>
        <p:spPr>
          <a:xfrm>
            <a:off x="395536" y="4653136"/>
            <a:ext cx="8352928" cy="1384995"/>
          </a:xfrm>
          <a:prstGeom prst="rect">
            <a:avLst/>
          </a:prstGeom>
          <a:solidFill>
            <a:srgbClr val="FFC000"/>
          </a:solidFill>
          <a:ln>
            <a:solidFill>
              <a:srgbClr val="002060"/>
            </a:solidFill>
          </a:ln>
        </p:spPr>
        <p:txBody>
          <a:bodyPr wrap="square">
            <a:spAutoFit/>
          </a:bodyPr>
          <a:lstStyle/>
          <a:p>
            <a:r>
              <a:rPr lang="tr-TR" sz="2800" dirty="0" smtClean="0"/>
              <a:t>4 hastada PR, 3 hastada SD</a:t>
            </a:r>
          </a:p>
          <a:p>
            <a:r>
              <a:rPr lang="tr-TR" sz="2800" dirty="0" smtClean="0"/>
              <a:t>PR olan hastalarda medyan cevap süresi  5.4 ay </a:t>
            </a:r>
            <a:r>
              <a:rPr lang="tr-TR" sz="2800" dirty="0" err="1" smtClean="0"/>
              <a:t>mOS</a:t>
            </a:r>
            <a:r>
              <a:rPr lang="tr-TR" sz="2800" dirty="0" smtClean="0"/>
              <a:t> 9 ay</a:t>
            </a:r>
            <a:endParaRPr lang="tr-TR" sz="2800" dirty="0"/>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1038103"/>
            <a:ext cx="8008243" cy="5599334"/>
          </a:xfrm>
          <a:prstGeom prst="rect">
            <a:avLst/>
          </a:prstGeom>
          <a:noFill/>
          <a:ln w="9525">
            <a:noFill/>
            <a:miter lim="800000"/>
            <a:headEnd/>
            <a:tailEnd/>
          </a:ln>
        </p:spPr>
      </p:pic>
      <p:sp>
        <p:nvSpPr>
          <p:cNvPr id="6" name="1 Başlık"/>
          <p:cNvSpPr>
            <a:spLocks noGrp="1"/>
          </p:cNvSpPr>
          <p:nvPr>
            <p:ph type="title"/>
          </p:nvPr>
        </p:nvSpPr>
        <p:spPr>
          <a:xfrm>
            <a:off x="457200" y="274638"/>
            <a:ext cx="8291264" cy="850106"/>
          </a:xfrm>
          <a:solidFill>
            <a:srgbClr val="0070C0"/>
          </a:solidFill>
        </p:spPr>
        <p:txBody>
          <a:bodyPr>
            <a:normAutofit fontScale="90000"/>
          </a:bodyPr>
          <a:lstStyle/>
          <a:p>
            <a:r>
              <a:rPr lang="tr-TR" sz="3600" dirty="0" err="1" smtClean="0">
                <a:solidFill>
                  <a:schemeClr val="bg1"/>
                </a:solidFill>
              </a:rPr>
              <a:t>Pembrolizumab</a:t>
            </a:r>
            <a:r>
              <a:rPr lang="tr-TR" sz="3600" dirty="0" smtClean="0">
                <a:solidFill>
                  <a:schemeClr val="bg1"/>
                </a:solidFill>
              </a:rPr>
              <a:t/>
            </a:r>
            <a:br>
              <a:rPr lang="tr-TR" sz="3600" dirty="0" smtClean="0">
                <a:solidFill>
                  <a:schemeClr val="bg1"/>
                </a:solidFill>
              </a:rPr>
            </a:br>
            <a:r>
              <a:rPr lang="tr-TR" sz="3100" dirty="0" smtClean="0">
                <a:solidFill>
                  <a:srgbClr val="FFFF00"/>
                </a:solidFill>
              </a:rPr>
              <a:t>Faz II KEYNOTE-158</a:t>
            </a:r>
            <a:endParaRPr lang="tr-TR" sz="3100" dirty="0">
              <a:solidFill>
                <a:srgbClr val="FFFF00"/>
              </a:solidFill>
            </a:endParaRPr>
          </a:p>
        </p:txBody>
      </p:sp>
      <p:sp>
        <p:nvSpPr>
          <p:cNvPr id="7" name="6 Sağ Ok"/>
          <p:cNvSpPr/>
          <p:nvPr/>
        </p:nvSpPr>
        <p:spPr>
          <a:xfrm>
            <a:off x="323528" y="5373216"/>
            <a:ext cx="50405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4860032" y="1340768"/>
            <a:ext cx="1944216"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4932040" y="3068960"/>
            <a:ext cx="187220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0363" y="4287838"/>
            <a:ext cx="8640762" cy="715962"/>
          </a:xfrm>
          <a:prstGeom prst="rect">
            <a:avLst/>
          </a:prstGeom>
          <a:noFill/>
          <a:ln w="9525" cap="flat">
            <a:noFill/>
            <a:round/>
            <a:headEnd/>
            <a:tailEnd/>
          </a:ln>
          <a:effectLst/>
        </p:spPr>
        <p:txBody>
          <a:bodyPr lIns="90000" tIns="46800" rIns="90000" bIns="468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i="1" baseline="-25000">
                <a:solidFill>
                  <a:srgbClr val="000000"/>
                </a:solidFill>
              </a:rPr>
              <a:t>FIG 2. Antitumor activity of pembrolizumab in the total population. (A) Time to and duration of response assessed by RECIST v1.1 per independent central review in patients whose best overall response was complete response (CR) or partial response (PR; n = 12). Length of bars represents the time to the last imaging assessment. (B) Best change from baseline in target lesion size assessed by RECIST v1.1 per independent central review in patients with one or more evaluable postbaseline imaging assessment (n = 86). PD, progressive disease; PD-L1, programmed death-ligand 1.</a:t>
            </a:r>
          </a:p>
        </p:txBody>
      </p:sp>
      <p:sp>
        <p:nvSpPr>
          <p:cNvPr id="3074" name="Text Box 2"/>
          <p:cNvSpPr txBox="1">
            <a:spLocks noChangeArrowheads="1"/>
          </p:cNvSpPr>
          <p:nvPr/>
        </p:nvSpPr>
        <p:spPr bwMode="auto">
          <a:xfrm>
            <a:off x="360363" y="5940425"/>
            <a:ext cx="8640762" cy="577850"/>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a:solidFill>
                  <a:srgbClr val="000000"/>
                </a:solidFill>
              </a:rPr>
              <a:t>Published in: Hyun Cheol Chung; Willeke Ros; Jean-Pierre Delord; Ruth Perets; Antoine Italiano; Ronnie Shapira-Frommer; Lyudmila Manzuk; Sarina A. Piha-Paul; Lei Xu; Susan Zeigenfuss; Scott K. Pruitt; Alexandra Leary; </a:t>
            </a:r>
            <a:r>
              <a:rPr lang="en-US" sz="800" i="1">
                <a:solidFill>
                  <a:srgbClr val="000000"/>
                </a:solidFill>
              </a:rPr>
              <a:t>Journal of Clinical Oncology</a:t>
            </a:r>
            <a:r>
              <a:rPr lang="en-US" sz="800">
                <a:solidFill>
                  <a:srgbClr val="000000"/>
                </a:solidFill>
              </a:rPr>
              <a:t> 2019 371470-1478.</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a:solidFill>
                  <a:srgbClr val="000000"/>
                </a:solidFill>
              </a:rPr>
              <a:t>DOI: 10.1200/JCO.18.01265</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a:solidFill>
                  <a:srgbClr val="000000"/>
                </a:solidFill>
              </a:rPr>
              <a:t>Copyright © 2019 American Society of Clinical Oncology</a:t>
            </a:r>
          </a:p>
        </p:txBody>
      </p:sp>
      <p:pic>
        <p:nvPicPr>
          <p:cNvPr id="3075" name="Picture 3"/>
          <p:cNvPicPr>
            <a:picLocks noChangeAspect="1" noChangeArrowheads="1"/>
          </p:cNvPicPr>
          <p:nvPr/>
        </p:nvPicPr>
        <p:blipFill>
          <a:blip r:embed="rId3" cstate="print"/>
          <a:srcRect/>
          <a:stretch>
            <a:fillRect/>
          </a:stretch>
        </p:blipFill>
        <p:spPr bwMode="auto">
          <a:xfrm>
            <a:off x="1422400" y="1168400"/>
            <a:ext cx="6350000" cy="2278063"/>
          </a:xfrm>
          <a:prstGeom prst="rect">
            <a:avLst/>
          </a:prstGeom>
          <a:noFill/>
          <a:ln w="9525" cap="flat">
            <a:noFill/>
            <a:round/>
            <a:headEnd/>
            <a:tailEnd/>
          </a:ln>
          <a:effectLst/>
        </p:spPr>
      </p:pic>
      <p:sp>
        <p:nvSpPr>
          <p:cNvPr id="5" name="1 Başlık"/>
          <p:cNvSpPr>
            <a:spLocks noGrp="1"/>
          </p:cNvSpPr>
          <p:nvPr>
            <p:ph type="title"/>
          </p:nvPr>
        </p:nvSpPr>
        <p:spPr>
          <a:xfrm>
            <a:off x="457200" y="274638"/>
            <a:ext cx="8229600" cy="634082"/>
          </a:xfrm>
          <a:solidFill>
            <a:srgbClr val="0070C0"/>
          </a:solidFill>
        </p:spPr>
        <p:txBody>
          <a:bodyPr>
            <a:normAutofit/>
          </a:bodyPr>
          <a:lstStyle/>
          <a:p>
            <a:r>
              <a:rPr lang="tr-TR" sz="3200" dirty="0" err="1" smtClean="0">
                <a:solidFill>
                  <a:schemeClr val="bg1"/>
                </a:solidFill>
              </a:rPr>
              <a:t>Pembrolizumab</a:t>
            </a:r>
            <a:r>
              <a:rPr lang="tr-TR" sz="3200" dirty="0" smtClean="0">
                <a:solidFill>
                  <a:schemeClr val="bg1"/>
                </a:solidFill>
              </a:rPr>
              <a:t>   Faz II KEYNOTE-158</a:t>
            </a:r>
            <a:endParaRPr lang="tr-TR" sz="32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Evre IB Orta riskli hastalık </a:t>
            </a:r>
            <a:br>
              <a:rPr lang="tr-TR" b="1" dirty="0" smtClean="0"/>
            </a:br>
            <a:r>
              <a:rPr lang="tr-TR" b="1" dirty="0" err="1" smtClean="0"/>
              <a:t>Sedlis</a:t>
            </a:r>
            <a:r>
              <a:rPr lang="tr-TR" b="1" dirty="0" smtClean="0"/>
              <a:t> Kriterleri</a:t>
            </a:r>
            <a:endParaRPr lang="tr-TR" dirty="0"/>
          </a:p>
        </p:txBody>
      </p:sp>
      <p:graphicFrame>
        <p:nvGraphicFramePr>
          <p:cNvPr id="4" name="3 Tablo"/>
          <p:cNvGraphicFramePr>
            <a:graphicFrameLocks noGrp="1"/>
          </p:cNvGraphicFramePr>
          <p:nvPr/>
        </p:nvGraphicFramePr>
        <p:xfrm>
          <a:off x="1187625" y="1628801"/>
          <a:ext cx="6552726" cy="3312365"/>
        </p:xfrm>
        <a:graphic>
          <a:graphicData uri="http://schemas.openxmlformats.org/drawingml/2006/table">
            <a:tbl>
              <a:tblPr firstRow="1" bandRow="1">
                <a:tableStyleId>{5C22544A-7EE6-4342-B048-85BDC9FD1C3A}</a:tableStyleId>
              </a:tblPr>
              <a:tblGrid>
                <a:gridCol w="2184242"/>
                <a:gridCol w="2184242"/>
                <a:gridCol w="2184242"/>
              </a:tblGrid>
              <a:tr h="662473">
                <a:tc>
                  <a:txBody>
                    <a:bodyPr/>
                    <a:lstStyle/>
                    <a:p>
                      <a:r>
                        <a:rPr lang="tr-TR" b="1" dirty="0" smtClean="0"/>
                        <a:t>LVSI</a:t>
                      </a:r>
                      <a:endParaRPr lang="tr-TR" b="1" dirty="0"/>
                    </a:p>
                  </a:txBody>
                  <a:tcPr/>
                </a:tc>
                <a:tc>
                  <a:txBody>
                    <a:bodyPr/>
                    <a:lstStyle/>
                    <a:p>
                      <a:r>
                        <a:rPr lang="tr-TR" b="1" dirty="0" err="1" smtClean="0"/>
                        <a:t>Stromal</a:t>
                      </a:r>
                      <a:r>
                        <a:rPr lang="tr-TR" b="1" dirty="0" smtClean="0"/>
                        <a:t> </a:t>
                      </a:r>
                      <a:r>
                        <a:rPr lang="tr-TR" b="1" dirty="0" err="1" smtClean="0"/>
                        <a:t>invazyon</a:t>
                      </a:r>
                      <a:endParaRPr lang="tr-TR" b="1" dirty="0"/>
                    </a:p>
                  </a:txBody>
                  <a:tcPr/>
                </a:tc>
                <a:tc>
                  <a:txBody>
                    <a:bodyPr/>
                    <a:lstStyle/>
                    <a:p>
                      <a:r>
                        <a:rPr lang="tr-TR" b="1" dirty="0" smtClean="0"/>
                        <a:t>Tümör çapı</a:t>
                      </a:r>
                      <a:endParaRPr lang="tr-TR" b="1" dirty="0"/>
                    </a:p>
                  </a:txBody>
                  <a:tcPr/>
                </a:tc>
              </a:tr>
              <a:tr h="662473">
                <a:tc>
                  <a:txBody>
                    <a:bodyPr/>
                    <a:lstStyle/>
                    <a:p>
                      <a:r>
                        <a:rPr lang="tr-TR" b="1" dirty="0" smtClean="0"/>
                        <a:t>Pozitif </a:t>
                      </a:r>
                      <a:endParaRPr lang="tr-TR" b="1" dirty="0"/>
                    </a:p>
                  </a:txBody>
                  <a:tcPr/>
                </a:tc>
                <a:tc>
                  <a:txBody>
                    <a:bodyPr/>
                    <a:lstStyle/>
                    <a:p>
                      <a:r>
                        <a:rPr lang="tr-TR" b="1" dirty="0" smtClean="0"/>
                        <a:t>Derin 1/3(Dış)</a:t>
                      </a:r>
                      <a:endParaRPr lang="tr-TR" b="1" dirty="0"/>
                    </a:p>
                  </a:txBody>
                  <a:tcPr/>
                </a:tc>
                <a:tc>
                  <a:txBody>
                    <a:bodyPr/>
                    <a:lstStyle/>
                    <a:p>
                      <a:pPr algn="ctr"/>
                      <a:r>
                        <a:rPr lang="tr-TR" b="1" dirty="0" smtClean="0"/>
                        <a:t>Herhangi </a:t>
                      </a:r>
                      <a:endParaRPr lang="tr-TR" b="1" dirty="0"/>
                    </a:p>
                  </a:txBody>
                  <a:tcPr/>
                </a:tc>
              </a:tr>
              <a:tr h="662473">
                <a:tc>
                  <a:txBody>
                    <a:bodyPr/>
                    <a:lstStyle/>
                    <a:p>
                      <a:r>
                        <a:rPr lang="tr-TR" b="1" dirty="0" smtClean="0"/>
                        <a:t>Pozitif </a:t>
                      </a:r>
                      <a:endParaRPr lang="tr-TR" b="1" dirty="0"/>
                    </a:p>
                  </a:txBody>
                  <a:tcPr/>
                </a:tc>
                <a:tc>
                  <a:txBody>
                    <a:bodyPr/>
                    <a:lstStyle/>
                    <a:p>
                      <a:r>
                        <a:rPr lang="tr-TR" b="1" dirty="0" smtClean="0"/>
                        <a:t>Orta 1/3</a:t>
                      </a:r>
                      <a:endParaRPr lang="tr-TR" b="1" dirty="0"/>
                    </a:p>
                  </a:txBody>
                  <a:tcPr/>
                </a:tc>
                <a:tc>
                  <a:txBody>
                    <a:bodyPr/>
                    <a:lstStyle/>
                    <a:p>
                      <a:pPr algn="ctr"/>
                      <a:r>
                        <a:rPr lang="tr-TR" b="1" dirty="0" smtClean="0"/>
                        <a:t>&gt;2 cm</a:t>
                      </a:r>
                      <a:endParaRPr lang="tr-TR" b="1" dirty="0"/>
                    </a:p>
                  </a:txBody>
                  <a:tcPr/>
                </a:tc>
              </a:tr>
              <a:tr h="662473">
                <a:tc>
                  <a:txBody>
                    <a:bodyPr/>
                    <a:lstStyle/>
                    <a:p>
                      <a:r>
                        <a:rPr lang="tr-TR" b="1" dirty="0" smtClean="0"/>
                        <a:t>Pozitif </a:t>
                      </a:r>
                      <a:endParaRPr lang="tr-TR" b="1" dirty="0"/>
                    </a:p>
                  </a:txBody>
                  <a:tcPr/>
                </a:tc>
                <a:tc>
                  <a:txBody>
                    <a:bodyPr/>
                    <a:lstStyle/>
                    <a:p>
                      <a:r>
                        <a:rPr lang="tr-TR" b="1" dirty="0" err="1" smtClean="0"/>
                        <a:t>Yüzeyel</a:t>
                      </a:r>
                      <a:r>
                        <a:rPr lang="tr-TR" b="1" dirty="0" smtClean="0"/>
                        <a:t> 1/3(İç)</a:t>
                      </a:r>
                      <a:endParaRPr lang="tr-TR" b="1" dirty="0"/>
                    </a:p>
                  </a:txBody>
                  <a:tcPr/>
                </a:tc>
                <a:tc>
                  <a:txBody>
                    <a:bodyPr/>
                    <a:lstStyle/>
                    <a:p>
                      <a:pPr algn="ctr"/>
                      <a:r>
                        <a:rPr lang="tr-TR" b="1" dirty="0" smtClean="0"/>
                        <a:t>&gt;5</a:t>
                      </a:r>
                      <a:r>
                        <a:rPr lang="tr-TR" b="1" baseline="0" dirty="0" smtClean="0"/>
                        <a:t> cm</a:t>
                      </a:r>
                      <a:endParaRPr lang="tr-TR" b="1" dirty="0"/>
                    </a:p>
                  </a:txBody>
                  <a:tcPr/>
                </a:tc>
              </a:tr>
              <a:tr h="662473">
                <a:tc>
                  <a:txBody>
                    <a:bodyPr/>
                    <a:lstStyle/>
                    <a:p>
                      <a:r>
                        <a:rPr lang="tr-TR" b="1" dirty="0" smtClean="0"/>
                        <a:t>Negatif </a:t>
                      </a:r>
                      <a:endParaRPr lang="tr-TR" b="1" dirty="0"/>
                    </a:p>
                  </a:txBody>
                  <a:tcPr/>
                </a:tc>
                <a:tc>
                  <a:txBody>
                    <a:bodyPr/>
                    <a:lstStyle/>
                    <a:p>
                      <a:r>
                        <a:rPr lang="tr-TR" b="1" dirty="0" smtClean="0"/>
                        <a:t>Derin veya orta 1/3</a:t>
                      </a:r>
                      <a:endParaRPr lang="tr-TR" b="1" dirty="0"/>
                    </a:p>
                  </a:txBody>
                  <a:tcPr/>
                </a:tc>
                <a:tc>
                  <a:txBody>
                    <a:bodyPr/>
                    <a:lstStyle/>
                    <a:p>
                      <a:pPr algn="ctr"/>
                      <a:r>
                        <a:rPr lang="tr-TR" b="1" dirty="0" smtClean="0"/>
                        <a:t>&gt;4</a:t>
                      </a:r>
                      <a:r>
                        <a:rPr lang="tr-TR" b="1" baseline="0" dirty="0" smtClean="0"/>
                        <a:t> cm</a:t>
                      </a:r>
                      <a:endParaRPr lang="tr-TR" b="1" dirty="0"/>
                    </a:p>
                  </a:txBody>
                  <a:tcPr/>
                </a:tc>
              </a:tr>
            </a:tbl>
          </a:graphicData>
        </a:graphic>
      </p:graphicFrame>
      <p:sp>
        <p:nvSpPr>
          <p:cNvPr id="5" name="4 Dikdörtgen"/>
          <p:cNvSpPr/>
          <p:nvPr/>
        </p:nvSpPr>
        <p:spPr>
          <a:xfrm>
            <a:off x="827584" y="5157192"/>
            <a:ext cx="7632848" cy="954107"/>
          </a:xfrm>
          <a:prstGeom prst="rect">
            <a:avLst/>
          </a:prstGeom>
          <a:solidFill>
            <a:srgbClr val="FFC000"/>
          </a:solidFill>
          <a:ln>
            <a:solidFill>
              <a:schemeClr val="accent1"/>
            </a:solidFill>
          </a:ln>
        </p:spPr>
        <p:txBody>
          <a:bodyPr wrap="square">
            <a:spAutoFit/>
          </a:bodyPr>
          <a:lstStyle/>
          <a:p>
            <a:r>
              <a:rPr lang="tr-TR" sz="2800" dirty="0" smtClean="0"/>
              <a:t>Bu risk faktörlerinden birinin varlığında sadece cerrahi ile </a:t>
            </a:r>
            <a:r>
              <a:rPr lang="tr-TR" sz="2800" dirty="0" err="1" smtClean="0"/>
              <a:t>nüks</a:t>
            </a:r>
            <a:r>
              <a:rPr lang="tr-TR" sz="2800" dirty="0" smtClean="0"/>
              <a:t> ve ölüm riski %30 artar</a:t>
            </a:r>
          </a:p>
        </p:txBody>
      </p:sp>
      <p:sp>
        <p:nvSpPr>
          <p:cNvPr id="6" name="5 Dikdörtgen"/>
          <p:cNvSpPr/>
          <p:nvPr/>
        </p:nvSpPr>
        <p:spPr>
          <a:xfrm>
            <a:off x="6156176" y="6309320"/>
            <a:ext cx="2619627" cy="246221"/>
          </a:xfrm>
          <a:prstGeom prst="rect">
            <a:avLst/>
          </a:prstGeom>
        </p:spPr>
        <p:txBody>
          <a:bodyPr wrap="none">
            <a:spAutoFit/>
          </a:bodyPr>
          <a:lstStyle/>
          <a:p>
            <a:pPr algn="r"/>
            <a:r>
              <a:rPr lang="tr-TR" sz="1000" dirty="0" err="1" smtClean="0"/>
              <a:t>Sedlis</a:t>
            </a:r>
            <a:r>
              <a:rPr lang="tr-TR" sz="1000" dirty="0" smtClean="0"/>
              <a:t> A. Et Al. </a:t>
            </a:r>
            <a:r>
              <a:rPr lang="tr-TR" sz="1000" dirty="0" err="1" smtClean="0"/>
              <a:t>Gynecol</a:t>
            </a:r>
            <a:r>
              <a:rPr lang="tr-TR" sz="1000" dirty="0" smtClean="0"/>
              <a:t> </a:t>
            </a:r>
            <a:r>
              <a:rPr lang="tr-TR" sz="1000" dirty="0" err="1" smtClean="0"/>
              <a:t>Oncol</a:t>
            </a:r>
            <a:r>
              <a:rPr lang="tr-TR" sz="1000" dirty="0" smtClean="0"/>
              <a:t>. 1999;73(2):177. </a:t>
            </a:r>
            <a:endParaRPr lang="tr-TR" sz="1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err="1" smtClean="0">
                <a:solidFill>
                  <a:srgbClr val="FF0000"/>
                </a:solidFill>
              </a:rPr>
              <a:t>Nivolumab</a:t>
            </a:r>
            <a:r>
              <a:rPr lang="tr-TR" dirty="0" smtClean="0"/>
              <a:t/>
            </a:r>
            <a:br>
              <a:rPr lang="tr-TR" dirty="0" smtClean="0"/>
            </a:br>
            <a:r>
              <a:rPr lang="tr-TR" dirty="0" err="1" smtClean="0"/>
              <a:t>CheckMate</a:t>
            </a:r>
            <a:r>
              <a:rPr lang="tr-TR" dirty="0" smtClean="0"/>
              <a:t> 358 faz I-II</a:t>
            </a:r>
            <a:br>
              <a:rPr lang="tr-TR" dirty="0" smtClean="0"/>
            </a:br>
            <a:r>
              <a:rPr lang="en-US" sz="2000" dirty="0" err="1" smtClean="0"/>
              <a:t>CheckMate</a:t>
            </a:r>
            <a:r>
              <a:rPr lang="en-US" sz="2000" dirty="0" smtClean="0"/>
              <a:t> 358 (NCT02488759) is an ongoing open-label, multi-cohort, phase I/II study of </a:t>
            </a:r>
            <a:r>
              <a:rPr lang="en-US" sz="2000" dirty="0" err="1" smtClean="0"/>
              <a:t>Nivo</a:t>
            </a:r>
            <a:r>
              <a:rPr lang="en-US" sz="2000" dirty="0" smtClean="0"/>
              <a:t> +/- </a:t>
            </a:r>
            <a:r>
              <a:rPr lang="en-US" sz="2000" dirty="0" err="1" smtClean="0"/>
              <a:t>Ipi</a:t>
            </a:r>
            <a:r>
              <a:rPr lang="en-US" sz="2000" dirty="0" smtClean="0"/>
              <a:t> in virus-associated cancers </a:t>
            </a:r>
            <a:r>
              <a:rPr lang="en-US" sz="2000" dirty="0" smtClean="0">
                <a:solidFill>
                  <a:srgbClr val="FF0000"/>
                </a:solidFill>
              </a:rPr>
              <a:t>regardless of PD-L1 </a:t>
            </a:r>
            <a:r>
              <a:rPr lang="tr-TR" sz="2000" dirty="0" smtClean="0">
                <a:solidFill>
                  <a:srgbClr val="FF0000"/>
                </a:solidFill>
              </a:rPr>
              <a:t>e</a:t>
            </a:r>
            <a:r>
              <a:rPr lang="en-US" sz="2000" dirty="0" err="1" smtClean="0">
                <a:solidFill>
                  <a:srgbClr val="FF0000"/>
                </a:solidFill>
              </a:rPr>
              <a:t>xpression</a:t>
            </a:r>
            <a:r>
              <a:rPr lang="en-US" sz="2000" dirty="0" smtClean="0">
                <a:solidFill>
                  <a:srgbClr val="FF0000"/>
                </a:solidFill>
              </a:rPr>
              <a:t>.</a:t>
            </a:r>
            <a:r>
              <a:rPr lang="en-US" sz="2000" dirty="0" smtClean="0"/>
              <a:t> </a:t>
            </a:r>
            <a:r>
              <a:rPr lang="tr-TR" dirty="0" smtClean="0"/>
              <a:t/>
            </a:r>
            <a:br>
              <a:rPr lang="tr-TR" dirty="0" smtClean="0"/>
            </a:br>
            <a:endParaRPr lang="tr-TR" dirty="0"/>
          </a:p>
        </p:txBody>
      </p:sp>
      <p:sp>
        <p:nvSpPr>
          <p:cNvPr id="3" name="2 İçerik Yer Tutucusu"/>
          <p:cNvSpPr>
            <a:spLocks noGrp="1"/>
          </p:cNvSpPr>
          <p:nvPr>
            <p:ph idx="1"/>
          </p:nvPr>
        </p:nvSpPr>
        <p:spPr>
          <a:xfrm>
            <a:off x="457200" y="2428868"/>
            <a:ext cx="8229600" cy="3697295"/>
          </a:xfrm>
          <a:ln>
            <a:solidFill>
              <a:srgbClr val="002060"/>
            </a:solidFill>
          </a:ln>
        </p:spPr>
        <p:txBody>
          <a:bodyPr>
            <a:normAutofit lnSpcReduction="10000"/>
          </a:bodyPr>
          <a:lstStyle/>
          <a:p>
            <a:r>
              <a:rPr lang="tr-TR" dirty="0" smtClean="0"/>
              <a:t>Hepsi daha önce platin almış, %63 </a:t>
            </a:r>
            <a:r>
              <a:rPr lang="tr-TR" dirty="0" err="1" smtClean="0"/>
              <a:t>paklitaksel</a:t>
            </a:r>
            <a:r>
              <a:rPr lang="tr-TR" dirty="0" smtClean="0"/>
              <a:t>,%31 </a:t>
            </a:r>
            <a:r>
              <a:rPr lang="tr-TR" dirty="0" err="1" smtClean="0"/>
              <a:t>bevasizumab</a:t>
            </a:r>
            <a:r>
              <a:rPr lang="tr-TR" dirty="0" smtClean="0"/>
              <a:t> almış 19 hasta </a:t>
            </a:r>
          </a:p>
          <a:p>
            <a:r>
              <a:rPr lang="tr-TR" dirty="0" smtClean="0"/>
              <a:t>10 hasta PD-L1 pozitif (≥1) </a:t>
            </a:r>
          </a:p>
          <a:p>
            <a:r>
              <a:rPr lang="tr-TR" dirty="0" err="1" smtClean="0"/>
              <a:t>Nivolumab</a:t>
            </a:r>
            <a:r>
              <a:rPr lang="tr-TR" dirty="0" smtClean="0"/>
              <a:t> ile ORR %26 hastalık kontrol oranı %68</a:t>
            </a:r>
          </a:p>
          <a:p>
            <a:r>
              <a:rPr lang="tr-TR" dirty="0" smtClean="0"/>
              <a:t>Medyan 19 aylık izlem</a:t>
            </a:r>
          </a:p>
          <a:p>
            <a:r>
              <a:rPr lang="tr-TR" dirty="0" err="1" smtClean="0"/>
              <a:t>mDOR</a:t>
            </a:r>
            <a:r>
              <a:rPr lang="tr-TR" dirty="0" smtClean="0"/>
              <a:t> ulaşılamamış</a:t>
            </a:r>
          </a:p>
          <a:p>
            <a:endParaRPr lang="tr-TR" dirty="0" smtClean="0"/>
          </a:p>
          <a:p>
            <a:endParaRPr lang="tr-TR" dirty="0"/>
          </a:p>
        </p:txBody>
      </p:sp>
      <p:sp>
        <p:nvSpPr>
          <p:cNvPr id="5" name="4 Dikdörtgen"/>
          <p:cNvSpPr/>
          <p:nvPr/>
        </p:nvSpPr>
        <p:spPr>
          <a:xfrm>
            <a:off x="6732240" y="6309320"/>
            <a:ext cx="1856598" cy="246221"/>
          </a:xfrm>
          <a:prstGeom prst="rect">
            <a:avLst/>
          </a:prstGeom>
        </p:spPr>
        <p:txBody>
          <a:bodyPr wrap="none">
            <a:spAutoFit/>
          </a:bodyPr>
          <a:lstStyle/>
          <a:p>
            <a:r>
              <a:rPr lang="tr-TR" sz="1000" dirty="0" err="1" smtClean="0"/>
              <a:t>Naumann</a:t>
            </a:r>
            <a:r>
              <a:rPr lang="tr-TR" sz="1000" dirty="0" smtClean="0"/>
              <a:t> RW: J </a:t>
            </a:r>
            <a:r>
              <a:rPr lang="tr-TR" sz="1000" dirty="0" err="1" smtClean="0"/>
              <a:t>Clin</a:t>
            </a:r>
            <a:r>
              <a:rPr lang="tr-TR" sz="1000" dirty="0" smtClean="0"/>
              <a:t> </a:t>
            </a:r>
            <a:r>
              <a:rPr lang="tr-TR" sz="1000" dirty="0" err="1" smtClean="0"/>
              <a:t>Oncol</a:t>
            </a:r>
            <a:r>
              <a:rPr lang="tr-TR" sz="1000" dirty="0" smtClean="0"/>
              <a:t> 2019</a:t>
            </a:r>
            <a:endParaRPr lang="tr-TR" sz="1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23950" y="352425"/>
            <a:ext cx="6896100" cy="6153150"/>
          </a:xfrm>
          <a:prstGeom prst="rect">
            <a:avLst/>
          </a:prstGeom>
          <a:noFill/>
          <a:ln w="9525">
            <a:noFill/>
            <a:miter lim="800000"/>
            <a:headEnd/>
            <a:tailEnd/>
          </a:ln>
          <a:effectLst/>
        </p:spPr>
      </p:pic>
      <p:sp>
        <p:nvSpPr>
          <p:cNvPr id="5" name="4 Dikdörtgen"/>
          <p:cNvSpPr/>
          <p:nvPr/>
        </p:nvSpPr>
        <p:spPr>
          <a:xfrm>
            <a:off x="5715008" y="6500810"/>
            <a:ext cx="3143272" cy="214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Kagabu</a:t>
            </a:r>
            <a:r>
              <a:rPr lang="tr-TR" sz="1000" dirty="0" smtClean="0">
                <a:solidFill>
                  <a:schemeClr val="tx1"/>
                </a:solidFill>
              </a:rPr>
              <a:t> M. </a:t>
            </a:r>
            <a:r>
              <a:rPr lang="tr-TR" sz="1000" dirty="0" err="1" smtClean="0">
                <a:solidFill>
                  <a:schemeClr val="tx1"/>
                </a:solidFill>
              </a:rPr>
              <a:t>Int</a:t>
            </a:r>
            <a:r>
              <a:rPr lang="tr-TR" sz="1000" dirty="0" smtClean="0">
                <a:solidFill>
                  <a:schemeClr val="tx1"/>
                </a:solidFill>
              </a:rPr>
              <a:t>. J </a:t>
            </a:r>
            <a:r>
              <a:rPr lang="tr-TR" sz="1000" dirty="0" err="1" smtClean="0">
                <a:solidFill>
                  <a:schemeClr val="tx1"/>
                </a:solidFill>
              </a:rPr>
              <a:t>Mol</a:t>
            </a:r>
            <a:r>
              <a:rPr lang="tr-TR" sz="1000" dirty="0" smtClean="0">
                <a:solidFill>
                  <a:schemeClr val="tx1"/>
                </a:solidFill>
              </a:rPr>
              <a:t> </a:t>
            </a:r>
            <a:r>
              <a:rPr lang="tr-TR" sz="1000" dirty="0" err="1" smtClean="0">
                <a:solidFill>
                  <a:schemeClr val="tx1"/>
                </a:solidFill>
              </a:rPr>
              <a:t>Sci</a:t>
            </a:r>
            <a:r>
              <a:rPr lang="tr-TR" sz="1000" dirty="0" smtClean="0">
                <a:solidFill>
                  <a:schemeClr val="tx1"/>
                </a:solidFill>
              </a:rPr>
              <a:t> 2020</a:t>
            </a:r>
            <a:endParaRPr lang="tr-TR" sz="10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1538" y="571480"/>
            <a:ext cx="6734175" cy="22574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538288" y="2419350"/>
            <a:ext cx="6067425" cy="2019300"/>
          </a:xfrm>
          <a:prstGeom prst="rect">
            <a:avLst/>
          </a:prstGeom>
          <a:noFill/>
          <a:ln w="9525">
            <a:noFill/>
            <a:miter lim="800000"/>
            <a:headEnd/>
            <a:tailEnd/>
          </a:ln>
          <a:effectLst/>
        </p:spPr>
      </p:pic>
      <p:sp>
        <p:nvSpPr>
          <p:cNvPr id="7" name="6 Dikdörtgen"/>
          <p:cNvSpPr/>
          <p:nvPr/>
        </p:nvSpPr>
        <p:spPr>
          <a:xfrm>
            <a:off x="5572132" y="5857892"/>
            <a:ext cx="314327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Kagabu</a:t>
            </a:r>
            <a:r>
              <a:rPr lang="tr-TR" sz="1000" dirty="0" smtClean="0">
                <a:solidFill>
                  <a:schemeClr val="tx1"/>
                </a:solidFill>
              </a:rPr>
              <a:t> M. </a:t>
            </a:r>
            <a:r>
              <a:rPr lang="tr-TR" sz="1000" dirty="0" err="1" smtClean="0">
                <a:solidFill>
                  <a:schemeClr val="tx1"/>
                </a:solidFill>
              </a:rPr>
              <a:t>Int</a:t>
            </a:r>
            <a:r>
              <a:rPr lang="tr-TR" sz="1000" dirty="0" smtClean="0">
                <a:solidFill>
                  <a:schemeClr val="tx1"/>
                </a:solidFill>
              </a:rPr>
              <a:t>. J </a:t>
            </a:r>
            <a:r>
              <a:rPr lang="tr-TR" sz="1000" dirty="0" err="1" smtClean="0">
                <a:solidFill>
                  <a:schemeClr val="tx1"/>
                </a:solidFill>
              </a:rPr>
              <a:t>Mol</a:t>
            </a:r>
            <a:r>
              <a:rPr lang="tr-TR" sz="1000" dirty="0" smtClean="0">
                <a:solidFill>
                  <a:schemeClr val="tx1"/>
                </a:solidFill>
              </a:rPr>
              <a:t> </a:t>
            </a:r>
            <a:r>
              <a:rPr lang="tr-TR" sz="1000" dirty="0" err="1" smtClean="0">
                <a:solidFill>
                  <a:schemeClr val="tx1"/>
                </a:solidFill>
              </a:rPr>
              <a:t>Sci</a:t>
            </a:r>
            <a:r>
              <a:rPr lang="tr-TR" sz="1000" dirty="0" smtClean="0">
                <a:solidFill>
                  <a:schemeClr val="tx1"/>
                </a:solidFill>
              </a:rPr>
              <a:t> 2020</a:t>
            </a:r>
            <a:endParaRPr lang="tr-TR" sz="1000"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0" y="419100"/>
            <a:ext cx="9099197" cy="5098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Autofit/>
          </a:bodyPr>
          <a:lstStyle/>
          <a:p>
            <a:r>
              <a:rPr lang="tr-TR" sz="3600" dirty="0" err="1" smtClean="0">
                <a:solidFill>
                  <a:schemeClr val="bg1"/>
                </a:solidFill>
              </a:rPr>
              <a:t>Nivolumab</a:t>
            </a:r>
            <a:r>
              <a:rPr lang="tr-TR" sz="3600" dirty="0" smtClean="0">
                <a:solidFill>
                  <a:schemeClr val="bg1"/>
                </a:solidFill>
              </a:rPr>
              <a:t>+ İpi</a:t>
            </a:r>
            <a:r>
              <a:rPr lang="tr-TR" sz="3600" dirty="0" smtClean="0"/>
              <a:t/>
            </a:r>
            <a:br>
              <a:rPr lang="tr-TR" sz="3600" dirty="0" smtClean="0"/>
            </a:br>
            <a:r>
              <a:rPr lang="tr-TR" sz="3600" dirty="0" err="1" smtClean="0">
                <a:solidFill>
                  <a:srgbClr val="FFFF00"/>
                </a:solidFill>
              </a:rPr>
              <a:t>CheckMate</a:t>
            </a:r>
            <a:r>
              <a:rPr lang="tr-TR" sz="3600" dirty="0" smtClean="0">
                <a:solidFill>
                  <a:srgbClr val="FFFF00"/>
                </a:solidFill>
              </a:rPr>
              <a:t> 358 faz I-II</a:t>
            </a:r>
            <a:endParaRPr lang="tr-TR" sz="3600" dirty="0">
              <a:solidFill>
                <a:srgbClr val="FFFF00"/>
              </a:solidFill>
            </a:endParaRPr>
          </a:p>
        </p:txBody>
      </p:sp>
      <p:sp>
        <p:nvSpPr>
          <p:cNvPr id="4" name="3 Dikdörtgen"/>
          <p:cNvSpPr/>
          <p:nvPr/>
        </p:nvSpPr>
        <p:spPr>
          <a:xfrm>
            <a:off x="611560" y="6066136"/>
            <a:ext cx="7992888" cy="369332"/>
          </a:xfrm>
          <a:prstGeom prst="rect">
            <a:avLst/>
          </a:prstGeom>
        </p:spPr>
        <p:txBody>
          <a:bodyPr wrap="square">
            <a:spAutoFit/>
          </a:bodyPr>
          <a:lstStyle/>
          <a:p>
            <a:pPr algn="r"/>
            <a:r>
              <a:rPr lang="tr-TR" dirty="0" smtClean="0">
                <a:solidFill>
                  <a:prstClr val="black"/>
                </a:solidFill>
              </a:rPr>
              <a:t>RW </a:t>
            </a:r>
            <a:r>
              <a:rPr lang="tr-TR" dirty="0" err="1" smtClean="0">
                <a:solidFill>
                  <a:prstClr val="black"/>
                </a:solidFill>
              </a:rPr>
              <a:t>Nauman</a:t>
            </a:r>
            <a:r>
              <a:rPr lang="tr-TR" dirty="0" smtClean="0">
                <a:solidFill>
                  <a:prstClr val="black"/>
                </a:solidFill>
              </a:rPr>
              <a:t>. </a:t>
            </a:r>
            <a:r>
              <a:rPr lang="en-US" dirty="0" smtClean="0">
                <a:solidFill>
                  <a:prstClr val="black"/>
                </a:solidFill>
              </a:rPr>
              <a:t>Annals of Oncology (2019) 30 (suppl_5): v851-v934.</a:t>
            </a:r>
            <a:endParaRPr lang="tr-TR" dirty="0"/>
          </a:p>
        </p:txBody>
      </p:sp>
      <p:pic>
        <p:nvPicPr>
          <p:cNvPr id="16385" name="Picture 1"/>
          <p:cNvPicPr>
            <a:picLocks noChangeAspect="1" noChangeArrowheads="1"/>
          </p:cNvPicPr>
          <p:nvPr/>
        </p:nvPicPr>
        <p:blipFill>
          <a:blip r:embed="rId2" cstate="print"/>
          <a:srcRect/>
          <a:stretch>
            <a:fillRect/>
          </a:stretch>
        </p:blipFill>
        <p:spPr bwMode="auto">
          <a:xfrm>
            <a:off x="827584" y="1772816"/>
            <a:ext cx="73533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755576" y="1700808"/>
            <a:ext cx="7620000" cy="4410075"/>
          </a:xfrm>
          <a:prstGeom prst="rect">
            <a:avLst/>
          </a:prstGeom>
          <a:noFill/>
          <a:ln w="9525">
            <a:noFill/>
            <a:miter lim="800000"/>
            <a:headEnd/>
            <a:tailEnd/>
          </a:ln>
        </p:spPr>
      </p:pic>
      <p:sp>
        <p:nvSpPr>
          <p:cNvPr id="4" name="1 Başlık"/>
          <p:cNvSpPr>
            <a:spLocks noGrp="1"/>
          </p:cNvSpPr>
          <p:nvPr>
            <p:ph type="title"/>
          </p:nvPr>
        </p:nvSpPr>
        <p:spPr>
          <a:solidFill>
            <a:srgbClr val="0070C0"/>
          </a:solidFill>
        </p:spPr>
        <p:txBody>
          <a:bodyPr>
            <a:noAutofit/>
          </a:bodyPr>
          <a:lstStyle/>
          <a:p>
            <a:r>
              <a:rPr lang="tr-TR" sz="3600" dirty="0" err="1" smtClean="0">
                <a:solidFill>
                  <a:schemeClr val="bg1"/>
                </a:solidFill>
              </a:rPr>
              <a:t>Nivolumab</a:t>
            </a:r>
            <a:r>
              <a:rPr lang="tr-TR" sz="3600" dirty="0" smtClean="0">
                <a:solidFill>
                  <a:schemeClr val="bg1"/>
                </a:solidFill>
              </a:rPr>
              <a:t>+ İpi</a:t>
            </a:r>
            <a:r>
              <a:rPr lang="tr-TR" sz="3600" dirty="0" smtClean="0"/>
              <a:t/>
            </a:r>
            <a:br>
              <a:rPr lang="tr-TR" sz="3600" dirty="0" smtClean="0"/>
            </a:br>
            <a:r>
              <a:rPr lang="tr-TR" sz="3600" dirty="0" err="1" smtClean="0">
                <a:solidFill>
                  <a:srgbClr val="FFFF00"/>
                </a:solidFill>
              </a:rPr>
              <a:t>CheckMate</a:t>
            </a:r>
            <a:r>
              <a:rPr lang="tr-TR" sz="3600" dirty="0" smtClean="0">
                <a:solidFill>
                  <a:srgbClr val="FFFF00"/>
                </a:solidFill>
              </a:rPr>
              <a:t> 358 faz I-II</a:t>
            </a:r>
            <a:endParaRPr lang="tr-TR" sz="3600" dirty="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3" cstate="print"/>
          <a:srcRect/>
          <a:stretch>
            <a:fillRect/>
          </a:stretch>
        </p:blipFill>
        <p:spPr bwMode="auto">
          <a:xfrm>
            <a:off x="72000" y="620688"/>
            <a:ext cx="9000000" cy="5063015"/>
          </a:xfrm>
          <a:prstGeom prst="rect">
            <a:avLst/>
          </a:prstGeom>
          <a:noFill/>
          <a:ln w="9525">
            <a:noFill/>
            <a:miter lim="800000"/>
            <a:headEnd/>
            <a:tailEnd/>
          </a:ln>
        </p:spPr>
      </p:pic>
      <p:sp>
        <p:nvSpPr>
          <p:cNvPr id="6" name="5 Dikdörtgen"/>
          <p:cNvSpPr/>
          <p:nvPr/>
        </p:nvSpPr>
        <p:spPr>
          <a:xfrm>
            <a:off x="8604448" y="5373216"/>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247650" y="188640"/>
            <a:ext cx="8500814" cy="4323219"/>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395536" y="4509120"/>
            <a:ext cx="8401050" cy="1152525"/>
          </a:xfrm>
          <a:prstGeom prst="rect">
            <a:avLst/>
          </a:prstGeom>
          <a:noFill/>
          <a:ln w="9525">
            <a:noFill/>
            <a:miter lim="800000"/>
            <a:headEnd/>
            <a:tailEnd/>
          </a:ln>
        </p:spPr>
      </p:pic>
      <p:sp>
        <p:nvSpPr>
          <p:cNvPr id="4" name="3 Dikdörtgen"/>
          <p:cNvSpPr/>
          <p:nvPr/>
        </p:nvSpPr>
        <p:spPr>
          <a:xfrm>
            <a:off x="467544" y="5661248"/>
            <a:ext cx="8280920" cy="9361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Tedavi ilişkili grad3/4 AE %29 vs %37.Tedavi kesilmesini gerektiren </a:t>
            </a:r>
            <a:r>
              <a:rPr lang="tr-TR" dirty="0" err="1" smtClean="0">
                <a:solidFill>
                  <a:schemeClr val="tx1"/>
                </a:solidFill>
              </a:rPr>
              <a:t>grade</a:t>
            </a:r>
            <a:r>
              <a:rPr lang="tr-TR" dirty="0" smtClean="0">
                <a:solidFill>
                  <a:schemeClr val="tx1"/>
                </a:solidFill>
              </a:rPr>
              <a:t> ¾ AE %4.4 vs %13. En sık GIS</a:t>
            </a:r>
            <a:endParaRPr lang="tr-TR"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180000" y="36000"/>
            <a:ext cx="8610007" cy="4509120"/>
          </a:xfrm>
          <a:prstGeom prst="rect">
            <a:avLst/>
          </a:prstGeom>
          <a:noFill/>
          <a:ln w="9525">
            <a:noFill/>
            <a:miter lim="800000"/>
            <a:headEnd/>
            <a:tailEnd/>
          </a:ln>
        </p:spPr>
      </p:pic>
      <p:pic>
        <p:nvPicPr>
          <p:cNvPr id="99331" name="Picture 3"/>
          <p:cNvPicPr>
            <a:picLocks noChangeAspect="1" noChangeArrowheads="1"/>
          </p:cNvPicPr>
          <p:nvPr/>
        </p:nvPicPr>
        <p:blipFill>
          <a:blip r:embed="rId3" cstate="print"/>
          <a:srcRect/>
          <a:stretch>
            <a:fillRect/>
          </a:stretch>
        </p:blipFill>
        <p:spPr bwMode="auto">
          <a:xfrm>
            <a:off x="612001" y="4356000"/>
            <a:ext cx="7896181" cy="2448000"/>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2844" y="1785926"/>
            <a:ext cx="8697614" cy="2576519"/>
          </a:xfrm>
          <a:prstGeom prst="rect">
            <a:avLst/>
          </a:prstGeom>
          <a:noFill/>
          <a:ln w="9525">
            <a:noFill/>
            <a:miter lim="800000"/>
            <a:headEnd/>
            <a:tailEnd/>
          </a:ln>
          <a:effectLst/>
        </p:spPr>
      </p:pic>
      <p:sp>
        <p:nvSpPr>
          <p:cNvPr id="3" name="2 Dikdörtgen"/>
          <p:cNvSpPr/>
          <p:nvPr/>
        </p:nvSpPr>
        <p:spPr>
          <a:xfrm>
            <a:off x="5572132" y="5857892"/>
            <a:ext cx="314327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Kagabu</a:t>
            </a:r>
            <a:r>
              <a:rPr lang="tr-TR" sz="1000" dirty="0" smtClean="0">
                <a:solidFill>
                  <a:schemeClr val="tx1"/>
                </a:solidFill>
              </a:rPr>
              <a:t> M. </a:t>
            </a:r>
            <a:r>
              <a:rPr lang="tr-TR" sz="1000" dirty="0" err="1" smtClean="0">
                <a:solidFill>
                  <a:schemeClr val="tx1"/>
                </a:solidFill>
              </a:rPr>
              <a:t>Int</a:t>
            </a:r>
            <a:r>
              <a:rPr lang="tr-TR" sz="1000" dirty="0" smtClean="0">
                <a:solidFill>
                  <a:schemeClr val="tx1"/>
                </a:solidFill>
              </a:rPr>
              <a:t>. J </a:t>
            </a:r>
            <a:r>
              <a:rPr lang="tr-TR" sz="1000" dirty="0" err="1" smtClean="0">
                <a:solidFill>
                  <a:schemeClr val="tx1"/>
                </a:solidFill>
              </a:rPr>
              <a:t>Mol</a:t>
            </a:r>
            <a:r>
              <a:rPr lang="tr-TR" sz="1000" dirty="0" smtClean="0">
                <a:solidFill>
                  <a:schemeClr val="tx1"/>
                </a:solidFill>
              </a:rPr>
              <a:t> </a:t>
            </a:r>
            <a:r>
              <a:rPr lang="tr-TR" sz="1000" dirty="0" err="1" smtClean="0">
                <a:solidFill>
                  <a:schemeClr val="tx1"/>
                </a:solidFill>
              </a:rPr>
              <a:t>Sci</a:t>
            </a:r>
            <a:r>
              <a:rPr lang="tr-TR" sz="1000" dirty="0" smtClean="0">
                <a:solidFill>
                  <a:schemeClr val="tx1"/>
                </a:solidFill>
              </a:rPr>
              <a:t> 2020</a:t>
            </a:r>
            <a:endParaRPr lang="tr-TR" sz="10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8229600" cy="1786210"/>
          </a:xfrm>
          <a:solidFill>
            <a:srgbClr val="0070C0"/>
          </a:solidFill>
        </p:spPr>
        <p:txBody>
          <a:bodyPr>
            <a:noAutofit/>
          </a:bodyPr>
          <a:lstStyle/>
          <a:p>
            <a:r>
              <a:rPr lang="tr-TR" sz="2400" dirty="0" smtClean="0">
                <a:solidFill>
                  <a:schemeClr val="bg1"/>
                </a:solidFill>
              </a:rPr>
              <a:t>GOG 92:</a:t>
            </a:r>
            <a:r>
              <a:rPr lang="tr-TR" sz="1800" dirty="0" smtClean="0">
                <a:solidFill>
                  <a:schemeClr val="bg1"/>
                </a:solidFill>
              </a:rPr>
              <a:t/>
            </a:r>
            <a:br>
              <a:rPr lang="tr-TR" sz="1800" dirty="0" smtClean="0">
                <a:solidFill>
                  <a:schemeClr val="bg1"/>
                </a:solidFill>
              </a:rPr>
            </a:br>
            <a:r>
              <a:rPr lang="en-US" sz="1800" dirty="0" smtClean="0">
                <a:solidFill>
                  <a:srgbClr val="FFFF00"/>
                </a:solidFill>
              </a:rPr>
              <a:t>A Randomized Trial of Pelvic Radiation Therapy versus No Further</a:t>
            </a:r>
            <a:br>
              <a:rPr lang="en-US" sz="1800" dirty="0" smtClean="0">
                <a:solidFill>
                  <a:srgbClr val="FFFF00"/>
                </a:solidFill>
              </a:rPr>
            </a:br>
            <a:r>
              <a:rPr lang="en-US" sz="1800" dirty="0" smtClean="0">
                <a:solidFill>
                  <a:srgbClr val="FFFF00"/>
                </a:solidFill>
              </a:rPr>
              <a:t>Therapy in Selected Patients with Stage IB Carcinoma of the Cervix</a:t>
            </a:r>
            <a:br>
              <a:rPr lang="en-US" sz="1800" dirty="0" smtClean="0">
                <a:solidFill>
                  <a:srgbClr val="FFFF00"/>
                </a:solidFill>
              </a:rPr>
            </a:br>
            <a:r>
              <a:rPr lang="en-US" sz="1800" dirty="0" smtClean="0">
                <a:solidFill>
                  <a:srgbClr val="FFFF00"/>
                </a:solidFill>
              </a:rPr>
              <a:t>after Radical Hysterectomy and Pelvic </a:t>
            </a:r>
            <a:r>
              <a:rPr lang="en-US" sz="1800" dirty="0" err="1" smtClean="0">
                <a:solidFill>
                  <a:srgbClr val="FFFF00"/>
                </a:solidFill>
              </a:rPr>
              <a:t>Lymphadenectomy</a:t>
            </a:r>
            <a:r>
              <a:rPr lang="en-US" sz="1800" dirty="0" smtClean="0">
                <a:solidFill>
                  <a:srgbClr val="FFFF00"/>
                </a:solidFill>
              </a:rPr>
              <a:t>:</a:t>
            </a:r>
            <a:br>
              <a:rPr lang="en-US" sz="1800" dirty="0" smtClean="0">
                <a:solidFill>
                  <a:srgbClr val="FFFF00"/>
                </a:solidFill>
              </a:rPr>
            </a:br>
            <a:r>
              <a:rPr lang="en-US" sz="1800" dirty="0" smtClean="0">
                <a:solidFill>
                  <a:srgbClr val="FFFF00"/>
                </a:solidFill>
              </a:rPr>
              <a:t>A Gynecologic Oncology Group Study</a:t>
            </a:r>
            <a:r>
              <a:rPr lang="tr-TR" sz="1800" dirty="0" smtClean="0">
                <a:solidFill>
                  <a:schemeClr val="bg1"/>
                </a:solidFill>
              </a:rPr>
              <a:t/>
            </a:r>
            <a:br>
              <a:rPr lang="tr-TR" sz="1800" dirty="0" smtClean="0">
                <a:solidFill>
                  <a:schemeClr val="bg1"/>
                </a:solidFill>
              </a:rPr>
            </a:br>
            <a:endParaRPr lang="tr-TR" sz="1800" dirty="0">
              <a:solidFill>
                <a:schemeClr val="bg1"/>
              </a:solidFill>
            </a:endParaRPr>
          </a:p>
        </p:txBody>
      </p:sp>
      <p:pic>
        <p:nvPicPr>
          <p:cNvPr id="73730" name="Picture 2"/>
          <p:cNvPicPr>
            <a:picLocks noChangeAspect="1" noChangeArrowheads="1"/>
          </p:cNvPicPr>
          <p:nvPr/>
        </p:nvPicPr>
        <p:blipFill>
          <a:blip r:embed="rId2" cstate="print"/>
          <a:srcRect/>
          <a:stretch>
            <a:fillRect/>
          </a:stretch>
        </p:blipFill>
        <p:spPr bwMode="auto">
          <a:xfrm>
            <a:off x="251520" y="2636912"/>
            <a:ext cx="4386386" cy="2592288"/>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4932040" y="2276872"/>
            <a:ext cx="3448050" cy="2971800"/>
          </a:xfrm>
          <a:prstGeom prst="rect">
            <a:avLst/>
          </a:prstGeom>
          <a:noFill/>
          <a:ln w="9525">
            <a:noFill/>
            <a:miter lim="800000"/>
            <a:headEnd/>
            <a:tailEnd/>
          </a:ln>
        </p:spPr>
      </p:pic>
      <p:sp>
        <p:nvSpPr>
          <p:cNvPr id="7" name="6 Dikdörtgen"/>
          <p:cNvSpPr/>
          <p:nvPr/>
        </p:nvSpPr>
        <p:spPr>
          <a:xfrm>
            <a:off x="6161883" y="6143644"/>
            <a:ext cx="2619627" cy="246221"/>
          </a:xfrm>
          <a:prstGeom prst="rect">
            <a:avLst/>
          </a:prstGeom>
        </p:spPr>
        <p:txBody>
          <a:bodyPr wrap="none">
            <a:spAutoFit/>
          </a:bodyPr>
          <a:lstStyle/>
          <a:p>
            <a:pPr algn="r"/>
            <a:r>
              <a:rPr lang="tr-TR" sz="1000" dirty="0" err="1" smtClean="0"/>
              <a:t>Sedlis</a:t>
            </a:r>
            <a:r>
              <a:rPr lang="tr-TR" sz="1000" dirty="0" smtClean="0"/>
              <a:t> A. Et Al. </a:t>
            </a:r>
            <a:r>
              <a:rPr lang="tr-TR" sz="1000" dirty="0" err="1" smtClean="0"/>
              <a:t>Gynecol</a:t>
            </a:r>
            <a:r>
              <a:rPr lang="tr-TR" sz="1000" dirty="0" smtClean="0"/>
              <a:t> </a:t>
            </a:r>
            <a:r>
              <a:rPr lang="tr-TR" sz="1000" dirty="0" err="1" smtClean="0"/>
              <a:t>Oncol</a:t>
            </a:r>
            <a:r>
              <a:rPr lang="tr-TR" sz="1000" dirty="0" smtClean="0"/>
              <a:t>. 1999;73(2):177. </a:t>
            </a:r>
            <a:endParaRPr lang="tr-TR" sz="1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1268760"/>
            <a:ext cx="8676456" cy="3718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068960"/>
            <a:ext cx="8229600" cy="1143000"/>
          </a:xfrm>
          <a:solidFill>
            <a:srgbClr val="0070C0"/>
          </a:solidFill>
        </p:spPr>
        <p:txBody>
          <a:bodyPr>
            <a:normAutofit fontScale="90000"/>
          </a:bodyPr>
          <a:lstStyle/>
          <a:p>
            <a:r>
              <a:rPr lang="tr-TR" dirty="0" err="1" smtClean="0">
                <a:solidFill>
                  <a:schemeClr val="bg1"/>
                </a:solidFill>
              </a:rPr>
              <a:t>Serviks</a:t>
            </a:r>
            <a:r>
              <a:rPr lang="tr-TR" dirty="0" smtClean="0">
                <a:solidFill>
                  <a:schemeClr val="bg1"/>
                </a:solidFill>
              </a:rPr>
              <a:t> Kanserinde Hedeflenmiş Tedavi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44517" y="332641"/>
            <a:ext cx="5092468" cy="6311069"/>
          </a:xfrm>
          <a:prstGeom prst="rect">
            <a:avLst/>
          </a:prstGeom>
          <a:noFill/>
          <a:ln w="9525">
            <a:noFill/>
            <a:miter lim="800000"/>
            <a:headEnd/>
            <a:tailEnd/>
          </a:ln>
          <a:effectLst/>
        </p:spPr>
      </p:pic>
      <p:sp>
        <p:nvSpPr>
          <p:cNvPr id="3" name="2 Sağ Ok"/>
          <p:cNvSpPr/>
          <p:nvPr/>
        </p:nvSpPr>
        <p:spPr>
          <a:xfrm>
            <a:off x="785786" y="2928934"/>
            <a:ext cx="71438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Sağ Ok"/>
          <p:cNvSpPr/>
          <p:nvPr/>
        </p:nvSpPr>
        <p:spPr>
          <a:xfrm>
            <a:off x="785786" y="6000768"/>
            <a:ext cx="71438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7072330" y="6215082"/>
            <a:ext cx="1928826"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Vora</a:t>
            </a:r>
            <a:r>
              <a:rPr lang="tr-TR" sz="1000" dirty="0" smtClean="0">
                <a:solidFill>
                  <a:schemeClr val="tx1"/>
                </a:solidFill>
              </a:rPr>
              <a:t> C ve </a:t>
            </a:r>
            <a:r>
              <a:rPr lang="tr-TR" sz="1000" dirty="0" err="1" smtClean="0">
                <a:solidFill>
                  <a:schemeClr val="tx1"/>
                </a:solidFill>
              </a:rPr>
              <a:t>Gupta</a:t>
            </a:r>
            <a:r>
              <a:rPr lang="tr-TR" sz="1000" dirty="0" smtClean="0">
                <a:solidFill>
                  <a:schemeClr val="tx1"/>
                </a:solidFill>
              </a:rPr>
              <a:t> S. </a:t>
            </a:r>
          </a:p>
          <a:p>
            <a:pPr algn="r"/>
            <a:r>
              <a:rPr lang="tr-TR" sz="1000" dirty="0" smtClean="0">
                <a:solidFill>
                  <a:schemeClr val="tx1"/>
                </a:solidFill>
              </a:rPr>
              <a:t>ESMO open2019</a:t>
            </a:r>
            <a:endParaRPr lang="tr-TR" sz="1000" dirty="0">
              <a:solidFill>
                <a:schemeClr val="tx1"/>
              </a:solidFill>
            </a:endParaRPr>
          </a:p>
        </p:txBody>
      </p:sp>
      <p:sp>
        <p:nvSpPr>
          <p:cNvPr id="6" name="5 Dikdörtgen"/>
          <p:cNvSpPr/>
          <p:nvPr/>
        </p:nvSpPr>
        <p:spPr>
          <a:xfrm>
            <a:off x="755576" y="2276872"/>
            <a:ext cx="6264696" cy="4176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6763" y="385763"/>
            <a:ext cx="7610475" cy="6086475"/>
          </a:xfrm>
          <a:prstGeom prst="rect">
            <a:avLst/>
          </a:prstGeom>
          <a:noFill/>
          <a:ln w="9525">
            <a:noFill/>
            <a:miter lim="800000"/>
            <a:headEnd/>
            <a:tailEnd/>
          </a:ln>
          <a:effectLst/>
        </p:spPr>
      </p:pic>
      <p:sp>
        <p:nvSpPr>
          <p:cNvPr id="4" name="3 Dikdörtgen"/>
          <p:cNvSpPr/>
          <p:nvPr/>
        </p:nvSpPr>
        <p:spPr>
          <a:xfrm>
            <a:off x="6786578" y="6429396"/>
            <a:ext cx="221457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Vora</a:t>
            </a:r>
            <a:r>
              <a:rPr lang="tr-TR" sz="1000" dirty="0" smtClean="0">
                <a:solidFill>
                  <a:schemeClr val="tx1"/>
                </a:solidFill>
              </a:rPr>
              <a:t> C ve </a:t>
            </a:r>
            <a:r>
              <a:rPr lang="tr-TR" sz="1000" dirty="0" err="1" smtClean="0">
                <a:solidFill>
                  <a:schemeClr val="tx1"/>
                </a:solidFill>
              </a:rPr>
              <a:t>Gupta</a:t>
            </a:r>
            <a:r>
              <a:rPr lang="tr-TR" sz="1000" dirty="0" smtClean="0">
                <a:solidFill>
                  <a:schemeClr val="tx1"/>
                </a:solidFill>
              </a:rPr>
              <a:t> S. ESMO open2019</a:t>
            </a:r>
            <a:endParaRPr lang="tr-TR" sz="1000" dirty="0">
              <a:solidFill>
                <a:schemeClr val="tx1"/>
              </a:solidFill>
            </a:endParaRPr>
          </a:p>
        </p:txBody>
      </p:sp>
      <p:sp>
        <p:nvSpPr>
          <p:cNvPr id="5" name="4 Sağ Ok"/>
          <p:cNvSpPr/>
          <p:nvPr/>
        </p:nvSpPr>
        <p:spPr>
          <a:xfrm>
            <a:off x="179512" y="4293096"/>
            <a:ext cx="64807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179512" y="2276872"/>
            <a:ext cx="64807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6763" y="385763"/>
            <a:ext cx="7610475" cy="6086475"/>
          </a:xfrm>
          <a:prstGeom prst="rect">
            <a:avLst/>
          </a:prstGeom>
          <a:noFill/>
          <a:ln w="9525">
            <a:noFill/>
            <a:miter lim="800000"/>
            <a:headEnd/>
            <a:tailEnd/>
          </a:ln>
          <a:effectLst/>
        </p:spPr>
      </p:pic>
      <p:sp>
        <p:nvSpPr>
          <p:cNvPr id="4" name="3 Dikdörtgen"/>
          <p:cNvSpPr/>
          <p:nvPr/>
        </p:nvSpPr>
        <p:spPr>
          <a:xfrm>
            <a:off x="6786578" y="6429396"/>
            <a:ext cx="221457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1000" dirty="0" err="1" smtClean="0">
                <a:solidFill>
                  <a:schemeClr val="tx1"/>
                </a:solidFill>
              </a:rPr>
              <a:t>Vora</a:t>
            </a:r>
            <a:r>
              <a:rPr lang="tr-TR" sz="1000" dirty="0" smtClean="0">
                <a:solidFill>
                  <a:schemeClr val="tx1"/>
                </a:solidFill>
              </a:rPr>
              <a:t> C ve </a:t>
            </a:r>
            <a:r>
              <a:rPr lang="tr-TR" sz="1000" dirty="0" err="1" smtClean="0">
                <a:solidFill>
                  <a:schemeClr val="tx1"/>
                </a:solidFill>
              </a:rPr>
              <a:t>Gupta</a:t>
            </a:r>
            <a:r>
              <a:rPr lang="tr-TR" sz="1000" dirty="0" smtClean="0">
                <a:solidFill>
                  <a:schemeClr val="tx1"/>
                </a:solidFill>
              </a:rPr>
              <a:t> S. ESMO open2019</a:t>
            </a:r>
            <a:endParaRPr lang="tr-TR" sz="1000" dirty="0">
              <a:solidFill>
                <a:schemeClr val="tx1"/>
              </a:solidFill>
            </a:endParaRPr>
          </a:p>
        </p:txBody>
      </p:sp>
      <p:sp>
        <p:nvSpPr>
          <p:cNvPr id="5" name="4 Sağ Ok"/>
          <p:cNvSpPr/>
          <p:nvPr/>
        </p:nvSpPr>
        <p:spPr>
          <a:xfrm>
            <a:off x="251520" y="4221088"/>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Picture 2"/>
          <p:cNvPicPr>
            <a:picLocks noChangeAspect="1" noChangeArrowheads="1"/>
          </p:cNvPicPr>
          <p:nvPr/>
        </p:nvPicPr>
        <p:blipFill>
          <a:blip r:embed="rId3"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525" y="862013"/>
            <a:ext cx="9124950" cy="51339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dirty="0" smtClean="0"/>
              <a:t>Yüksek Riskli Hastalık</a:t>
            </a:r>
            <a:br>
              <a:rPr lang="tr-TR" dirty="0" smtClean="0"/>
            </a:br>
            <a:r>
              <a:rPr lang="tr-TR" dirty="0" err="1" smtClean="0"/>
              <a:t>Peters</a:t>
            </a:r>
            <a:r>
              <a:rPr lang="tr-TR" dirty="0" smtClean="0"/>
              <a:t> Kriterleri</a:t>
            </a:r>
            <a:endParaRPr lang="tr-TR" dirty="0"/>
          </a:p>
        </p:txBody>
      </p:sp>
      <p:graphicFrame>
        <p:nvGraphicFramePr>
          <p:cNvPr id="5" name="4 Tablo"/>
          <p:cNvGraphicFramePr>
            <a:graphicFrameLocks noGrp="1"/>
          </p:cNvGraphicFramePr>
          <p:nvPr/>
        </p:nvGraphicFramePr>
        <p:xfrm>
          <a:off x="1331640" y="1772816"/>
          <a:ext cx="6408712" cy="2341997"/>
        </p:xfrm>
        <a:graphic>
          <a:graphicData uri="http://schemas.openxmlformats.org/drawingml/2006/table">
            <a:tbl>
              <a:tblPr firstRow="1" bandRow="1">
                <a:tableStyleId>{5C22544A-7EE6-4342-B048-85BDC9FD1C3A}</a:tableStyleId>
              </a:tblPr>
              <a:tblGrid>
                <a:gridCol w="6408712"/>
              </a:tblGrid>
              <a:tr h="696077">
                <a:tc>
                  <a:txBody>
                    <a:bodyPr/>
                    <a:lstStyle/>
                    <a:p>
                      <a:pPr marL="342900" indent="-342900" algn="l">
                        <a:buFont typeface="Arial" pitchFamily="34" charset="0"/>
                        <a:buChar char="•"/>
                      </a:pPr>
                      <a:r>
                        <a:rPr lang="tr-TR" sz="2400" b="1" dirty="0" smtClean="0">
                          <a:solidFill>
                            <a:schemeClr val="tx1"/>
                          </a:solidFill>
                        </a:rPr>
                        <a:t>Pozitif cerrahi sınır</a:t>
                      </a:r>
                      <a:endParaRPr lang="tr-TR" sz="2400" b="1" dirty="0">
                        <a:solidFill>
                          <a:schemeClr val="tx1"/>
                        </a:solidFill>
                      </a:endParaRPr>
                    </a:p>
                  </a:txBody>
                  <a:tcPr>
                    <a:noFill/>
                  </a:tcPr>
                </a:tc>
              </a:tr>
              <a:tr h="696077">
                <a:tc>
                  <a:txBody>
                    <a:bodyPr/>
                    <a:lstStyle/>
                    <a:p>
                      <a:pPr marL="342900" indent="-342900" algn="l">
                        <a:buFont typeface="Arial" pitchFamily="34" charset="0"/>
                        <a:buChar char="•"/>
                      </a:pPr>
                      <a:r>
                        <a:rPr lang="tr-TR" sz="2400" b="1" dirty="0" smtClean="0">
                          <a:solidFill>
                            <a:schemeClr val="tx1"/>
                          </a:solidFill>
                        </a:rPr>
                        <a:t>Patolojik olarak doğrulanmış </a:t>
                      </a:r>
                      <a:r>
                        <a:rPr lang="tr-TR" sz="2400" b="1" dirty="0" err="1" smtClean="0">
                          <a:solidFill>
                            <a:schemeClr val="tx1"/>
                          </a:solidFill>
                        </a:rPr>
                        <a:t>pelvik</a:t>
                      </a:r>
                      <a:r>
                        <a:rPr lang="tr-TR" sz="2400" b="1" dirty="0" smtClean="0">
                          <a:solidFill>
                            <a:schemeClr val="tx1"/>
                          </a:solidFill>
                        </a:rPr>
                        <a:t> lenf </a:t>
                      </a:r>
                      <a:r>
                        <a:rPr lang="tr-TR" sz="2400" b="1" dirty="0" err="1" smtClean="0">
                          <a:solidFill>
                            <a:schemeClr val="tx1"/>
                          </a:solidFill>
                        </a:rPr>
                        <a:t>nodu</a:t>
                      </a:r>
                      <a:r>
                        <a:rPr lang="tr-TR" sz="2400" b="1" dirty="0" smtClean="0">
                          <a:solidFill>
                            <a:schemeClr val="tx1"/>
                          </a:solidFill>
                        </a:rPr>
                        <a:t> metastazı</a:t>
                      </a:r>
                      <a:endParaRPr lang="tr-TR" sz="2400" b="1" dirty="0">
                        <a:solidFill>
                          <a:schemeClr val="tx1"/>
                        </a:solidFill>
                      </a:endParaRPr>
                    </a:p>
                  </a:txBody>
                  <a:tcPr>
                    <a:noFill/>
                  </a:tcPr>
                </a:tc>
              </a:tr>
              <a:tr h="696077">
                <a:tc>
                  <a:txBody>
                    <a:bodyPr/>
                    <a:lstStyle/>
                    <a:p>
                      <a:pPr marL="342900" indent="-342900" algn="l">
                        <a:buFont typeface="Arial" pitchFamily="34" charset="0"/>
                        <a:buChar char="•"/>
                      </a:pPr>
                      <a:r>
                        <a:rPr lang="tr-TR" sz="2400" b="1" dirty="0" err="1" smtClean="0">
                          <a:solidFill>
                            <a:schemeClr val="tx1"/>
                          </a:solidFill>
                        </a:rPr>
                        <a:t>Mikroskopik</a:t>
                      </a:r>
                      <a:r>
                        <a:rPr lang="tr-TR" sz="2400" b="1" dirty="0" smtClean="0">
                          <a:solidFill>
                            <a:schemeClr val="tx1"/>
                          </a:solidFill>
                        </a:rPr>
                        <a:t> olarak </a:t>
                      </a:r>
                      <a:r>
                        <a:rPr lang="tr-TR" sz="2400" b="1" dirty="0" err="1" smtClean="0">
                          <a:solidFill>
                            <a:schemeClr val="tx1"/>
                          </a:solidFill>
                        </a:rPr>
                        <a:t>parametriumun</a:t>
                      </a:r>
                      <a:r>
                        <a:rPr lang="tr-TR" sz="2400" b="1" dirty="0" smtClean="0">
                          <a:solidFill>
                            <a:schemeClr val="tx1"/>
                          </a:solidFill>
                        </a:rPr>
                        <a:t> tutulmuş</a:t>
                      </a:r>
                      <a:r>
                        <a:rPr lang="tr-TR" sz="2400" b="1" baseline="0" dirty="0" smtClean="0">
                          <a:solidFill>
                            <a:schemeClr val="tx1"/>
                          </a:solidFill>
                        </a:rPr>
                        <a:t> olması</a:t>
                      </a:r>
                      <a:endParaRPr lang="tr-TR" sz="2400" b="1" dirty="0">
                        <a:solidFill>
                          <a:schemeClr val="tx1"/>
                        </a:solidFill>
                      </a:endParaRPr>
                    </a:p>
                  </a:txBody>
                  <a:tcPr>
                    <a:noFill/>
                  </a:tcPr>
                </a:tc>
              </a:tr>
            </a:tbl>
          </a:graphicData>
        </a:graphic>
      </p:graphicFrame>
      <p:sp>
        <p:nvSpPr>
          <p:cNvPr id="6" name="5 Dikdörtgen"/>
          <p:cNvSpPr/>
          <p:nvPr/>
        </p:nvSpPr>
        <p:spPr>
          <a:xfrm>
            <a:off x="2571736" y="6143644"/>
            <a:ext cx="6192688" cy="246221"/>
          </a:xfrm>
          <a:prstGeom prst="rect">
            <a:avLst/>
          </a:prstGeom>
        </p:spPr>
        <p:txBody>
          <a:bodyPr wrap="square">
            <a:spAutoFit/>
          </a:bodyPr>
          <a:lstStyle/>
          <a:p>
            <a:pPr algn="r"/>
            <a:r>
              <a:rPr lang="tr-TR" sz="1000" dirty="0" err="1" smtClean="0"/>
              <a:t>Peters</a:t>
            </a:r>
            <a:r>
              <a:rPr lang="tr-TR" sz="1000" dirty="0" smtClean="0"/>
              <a:t> WA 3rd. Et Al. </a:t>
            </a:r>
            <a:r>
              <a:rPr lang="it-IT" sz="1000" dirty="0" smtClean="0"/>
              <a:t>J Clin Oncol 2000; 18: 1606–13.</a:t>
            </a:r>
            <a:endParaRPr lang="tr-TR" sz="1000" dirty="0"/>
          </a:p>
        </p:txBody>
      </p:sp>
      <p:sp>
        <p:nvSpPr>
          <p:cNvPr id="7" name="6 Dikdörtgen"/>
          <p:cNvSpPr/>
          <p:nvPr/>
        </p:nvSpPr>
        <p:spPr>
          <a:xfrm>
            <a:off x="785786" y="4149080"/>
            <a:ext cx="7572428" cy="12241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smtClean="0">
              <a:solidFill>
                <a:schemeClr val="tx1"/>
              </a:solidFill>
            </a:endParaRPr>
          </a:p>
          <a:p>
            <a:endParaRPr lang="tr-TR" sz="2800" b="1" dirty="0" smtClean="0">
              <a:solidFill>
                <a:schemeClr val="tx1"/>
              </a:solidFill>
            </a:endParaRPr>
          </a:p>
          <a:p>
            <a:r>
              <a:rPr lang="tr-TR" sz="2800" b="1" dirty="0" smtClean="0">
                <a:solidFill>
                  <a:schemeClr val="tx1"/>
                </a:solidFill>
              </a:rPr>
              <a:t>Bu kriterlerden birinin varlığında tek başına cerrahi ile </a:t>
            </a:r>
            <a:r>
              <a:rPr lang="tr-TR" sz="2800" b="1" dirty="0" err="1" smtClean="0">
                <a:solidFill>
                  <a:schemeClr val="tx1"/>
                </a:solidFill>
              </a:rPr>
              <a:t>nüks</a:t>
            </a:r>
            <a:r>
              <a:rPr lang="tr-TR" sz="2800" b="1" dirty="0" smtClean="0">
                <a:solidFill>
                  <a:schemeClr val="tx1"/>
                </a:solidFill>
              </a:rPr>
              <a:t> riski %40, ölüm riski %50 artar. </a:t>
            </a:r>
          </a:p>
          <a:p>
            <a:endParaRPr lang="tr-TR" sz="2800" dirty="0" smtClean="0">
              <a:solidFill>
                <a:schemeClr val="tx1"/>
              </a:solidFill>
            </a:endParaRPr>
          </a:p>
          <a:p>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525" y="862013"/>
            <a:ext cx="91249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5128" y="1519239"/>
            <a:ext cx="8717237" cy="2917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08920"/>
            <a:ext cx="8229600" cy="1143000"/>
          </a:xfrm>
          <a:solidFill>
            <a:srgbClr val="0070C0"/>
          </a:solidFill>
        </p:spPr>
        <p:txBody>
          <a:bodyPr/>
          <a:lstStyle/>
          <a:p>
            <a:r>
              <a:rPr lang="tr-TR" dirty="0" smtClean="0">
                <a:solidFill>
                  <a:schemeClr val="bg1"/>
                </a:solidFill>
              </a:rPr>
              <a:t>Tedavi Rehberleri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2" cstate="print"/>
          <a:srcRect/>
          <a:stretch>
            <a:fillRect/>
          </a:stretch>
        </p:blipFill>
        <p:spPr bwMode="auto">
          <a:xfrm>
            <a:off x="133350" y="1052736"/>
            <a:ext cx="9010650" cy="5553075"/>
          </a:xfrm>
          <a:prstGeom prst="rect">
            <a:avLst/>
          </a:prstGeom>
          <a:noFill/>
          <a:ln w="9525">
            <a:noFill/>
            <a:miter lim="800000"/>
            <a:headEnd/>
            <a:tailEnd/>
          </a:ln>
        </p:spPr>
      </p:pic>
      <p:sp>
        <p:nvSpPr>
          <p:cNvPr id="5" name="4 Başlık"/>
          <p:cNvSpPr>
            <a:spLocks noGrp="1"/>
          </p:cNvSpPr>
          <p:nvPr>
            <p:ph type="title"/>
          </p:nvPr>
        </p:nvSpPr>
        <p:spPr>
          <a:xfrm>
            <a:off x="457200" y="274638"/>
            <a:ext cx="8229600" cy="634082"/>
          </a:xfrm>
          <a:solidFill>
            <a:srgbClr val="0070C0"/>
          </a:solidFill>
        </p:spPr>
        <p:txBody>
          <a:bodyPr>
            <a:normAutofit fontScale="90000"/>
          </a:bodyPr>
          <a:lstStyle/>
          <a:p>
            <a:r>
              <a:rPr lang="tr-TR" dirty="0" smtClean="0">
                <a:solidFill>
                  <a:schemeClr val="bg1"/>
                </a:solidFill>
              </a:rPr>
              <a:t>ESMO</a:t>
            </a:r>
            <a:endParaRPr lang="tr-TR"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2" cstate="print"/>
          <a:srcRect/>
          <a:stretch>
            <a:fillRect/>
          </a:stretch>
        </p:blipFill>
        <p:spPr bwMode="auto">
          <a:xfrm>
            <a:off x="1388864" y="260649"/>
            <a:ext cx="6567511" cy="653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fontScale="90000"/>
          </a:bodyPr>
          <a:lstStyle/>
          <a:p>
            <a:r>
              <a:rPr lang="tr-TR" dirty="0" smtClean="0">
                <a:solidFill>
                  <a:schemeClr val="bg1"/>
                </a:solidFill>
              </a:rPr>
              <a:t/>
            </a:r>
            <a:br>
              <a:rPr lang="tr-TR" dirty="0" smtClean="0">
                <a:solidFill>
                  <a:schemeClr val="bg1"/>
                </a:solidFill>
              </a:rPr>
            </a:br>
            <a:r>
              <a:rPr lang="tr-TR" b="1" dirty="0" smtClean="0">
                <a:solidFill>
                  <a:schemeClr val="bg1"/>
                </a:solidFill>
              </a:rPr>
              <a:t>NCCN versiyon 1.2021 </a:t>
            </a:r>
            <a:br>
              <a:rPr lang="tr-TR" b="1" dirty="0" smtClean="0">
                <a:solidFill>
                  <a:schemeClr val="bg1"/>
                </a:solidFill>
              </a:rPr>
            </a:br>
            <a:r>
              <a:rPr lang="tr-TR" dirty="0" smtClean="0">
                <a:solidFill>
                  <a:srgbClr val="FFFF00"/>
                </a:solidFill>
              </a:rPr>
              <a:t>Özet</a:t>
            </a:r>
            <a:r>
              <a:rPr lang="tr-TR" b="1" dirty="0" smtClean="0">
                <a:solidFill>
                  <a:schemeClr val="bg1"/>
                </a:solidFill>
              </a:rPr>
              <a:t/>
            </a:r>
            <a:br>
              <a:rPr lang="tr-TR" b="1" dirty="0" smtClean="0">
                <a:solidFill>
                  <a:schemeClr val="bg1"/>
                </a:solidFill>
              </a:rPr>
            </a:br>
            <a:endParaRPr lang="tr-TR" dirty="0">
              <a:solidFill>
                <a:schemeClr val="bg1"/>
              </a:solidFill>
            </a:endParaRPr>
          </a:p>
        </p:txBody>
      </p:sp>
      <p:sp>
        <p:nvSpPr>
          <p:cNvPr id="3" name="2 İçerik Yer Tutucusu"/>
          <p:cNvSpPr>
            <a:spLocks noGrp="1"/>
          </p:cNvSpPr>
          <p:nvPr>
            <p:ph idx="1"/>
          </p:nvPr>
        </p:nvSpPr>
        <p:spPr/>
        <p:txBody>
          <a:bodyPr>
            <a:normAutofit fontScale="70000" lnSpcReduction="20000"/>
          </a:bodyPr>
          <a:lstStyle/>
          <a:p>
            <a:r>
              <a:rPr lang="tr-TR" b="1" dirty="0" smtClean="0"/>
              <a:t>Evre IA1(LVİ+), evre IA2 veya IB: </a:t>
            </a:r>
            <a:r>
              <a:rPr lang="tr-TR" dirty="0" smtClean="0"/>
              <a:t>cerrahi sonrası </a:t>
            </a:r>
            <a:r>
              <a:rPr lang="tr-TR" dirty="0" err="1" smtClean="0"/>
              <a:t>Sedlis</a:t>
            </a:r>
            <a:r>
              <a:rPr lang="tr-TR" dirty="0" smtClean="0"/>
              <a:t> </a:t>
            </a:r>
            <a:r>
              <a:rPr lang="tr-TR" dirty="0" smtClean="0"/>
              <a:t>kriterleri </a:t>
            </a:r>
            <a:r>
              <a:rPr lang="tr-TR" dirty="0" smtClean="0"/>
              <a:t>+ ise: </a:t>
            </a:r>
            <a:r>
              <a:rPr lang="tr-TR" dirty="0" err="1" smtClean="0"/>
              <a:t>Pelvik</a:t>
            </a:r>
            <a:r>
              <a:rPr lang="tr-TR" dirty="0" smtClean="0"/>
              <a:t>  RT (kategori 1)  ± </a:t>
            </a:r>
            <a:r>
              <a:rPr lang="tr-TR" dirty="0" err="1" smtClean="0"/>
              <a:t>brakiterapi</a:t>
            </a:r>
            <a:r>
              <a:rPr lang="tr-TR" dirty="0" smtClean="0"/>
              <a:t>(bireysel) +platin(2B</a:t>
            </a:r>
            <a:r>
              <a:rPr lang="tr-TR" dirty="0" smtClean="0"/>
              <a:t>)</a:t>
            </a:r>
            <a:endParaRPr lang="tr-TR" dirty="0" smtClean="0"/>
          </a:p>
          <a:p>
            <a:r>
              <a:rPr lang="tr-TR" b="1" dirty="0" smtClean="0"/>
              <a:t>Evre IB1,IB2 ve IIA1:</a:t>
            </a:r>
            <a:r>
              <a:rPr lang="tr-TR" dirty="0" smtClean="0"/>
              <a:t> cerrahi (kategori 1)  veya </a:t>
            </a:r>
            <a:r>
              <a:rPr lang="tr-TR" dirty="0" err="1" smtClean="0"/>
              <a:t>primer</a:t>
            </a:r>
            <a:r>
              <a:rPr lang="tr-TR" dirty="0" smtClean="0"/>
              <a:t> </a:t>
            </a:r>
            <a:r>
              <a:rPr lang="tr-TR" dirty="0" err="1" smtClean="0"/>
              <a:t>pelvik</a:t>
            </a:r>
            <a:r>
              <a:rPr lang="tr-TR" dirty="0" smtClean="0"/>
              <a:t> RT +</a:t>
            </a:r>
            <a:r>
              <a:rPr lang="tr-TR" dirty="0" err="1" smtClean="0"/>
              <a:t>brakiterapi</a:t>
            </a:r>
            <a:r>
              <a:rPr lang="tr-TR" dirty="0" smtClean="0"/>
              <a:t> ± platin(2A)</a:t>
            </a:r>
          </a:p>
          <a:p>
            <a:r>
              <a:rPr lang="tr-TR" b="1" dirty="0" smtClean="0"/>
              <a:t>Evre IB3 </a:t>
            </a:r>
            <a:r>
              <a:rPr lang="tr-TR" dirty="0" smtClean="0"/>
              <a:t>(&gt;4 cm) ve </a:t>
            </a:r>
            <a:r>
              <a:rPr lang="tr-TR" b="1" dirty="0" smtClean="0"/>
              <a:t>IIA2</a:t>
            </a:r>
            <a:r>
              <a:rPr lang="tr-TR" dirty="0" smtClean="0"/>
              <a:t>(vajen2/3 üst kısım+ ve &gt;4 cm): </a:t>
            </a:r>
            <a:r>
              <a:rPr lang="tr-TR" dirty="0" err="1" smtClean="0"/>
              <a:t>primer</a:t>
            </a:r>
            <a:r>
              <a:rPr lang="tr-TR" dirty="0" smtClean="0"/>
              <a:t> </a:t>
            </a:r>
            <a:r>
              <a:rPr lang="tr-TR" dirty="0" err="1" smtClean="0"/>
              <a:t>pelvik</a:t>
            </a:r>
            <a:r>
              <a:rPr lang="tr-TR" dirty="0" smtClean="0"/>
              <a:t> RT+ </a:t>
            </a:r>
            <a:r>
              <a:rPr lang="tr-TR" dirty="0" err="1" smtClean="0"/>
              <a:t>brakiterapi</a:t>
            </a:r>
            <a:r>
              <a:rPr lang="tr-TR" dirty="0" smtClean="0"/>
              <a:t>  eş zamanlı platin eklenir  (2A) cerrahi(2B)</a:t>
            </a:r>
          </a:p>
          <a:p>
            <a:r>
              <a:rPr lang="tr-TR" dirty="0" err="1" smtClean="0"/>
              <a:t>Opere</a:t>
            </a:r>
            <a:r>
              <a:rPr lang="tr-TR" dirty="0" smtClean="0"/>
              <a:t> olmuş olgularda </a:t>
            </a:r>
            <a:r>
              <a:rPr lang="tr-TR" dirty="0" smtClean="0">
                <a:solidFill>
                  <a:srgbClr val="FF0000"/>
                </a:solidFill>
              </a:rPr>
              <a:t>pozitif CS+/</a:t>
            </a:r>
            <a:r>
              <a:rPr lang="tr-TR" dirty="0" err="1" smtClean="0">
                <a:solidFill>
                  <a:srgbClr val="FF0000"/>
                </a:solidFill>
              </a:rPr>
              <a:t>pelvik</a:t>
            </a:r>
            <a:r>
              <a:rPr lang="tr-TR" dirty="0" smtClean="0">
                <a:solidFill>
                  <a:srgbClr val="FF0000"/>
                </a:solidFill>
              </a:rPr>
              <a:t> LN/</a:t>
            </a:r>
            <a:r>
              <a:rPr lang="tr-TR" dirty="0" err="1" smtClean="0">
                <a:solidFill>
                  <a:srgbClr val="FF0000"/>
                </a:solidFill>
              </a:rPr>
              <a:t>parametrium</a:t>
            </a:r>
            <a:r>
              <a:rPr lang="tr-TR" dirty="0" smtClean="0">
                <a:solidFill>
                  <a:srgbClr val="FF0000"/>
                </a:solidFill>
              </a:rPr>
              <a:t> tutulumu</a:t>
            </a:r>
            <a:r>
              <a:rPr lang="tr-TR" dirty="0" smtClean="0"/>
              <a:t> varsa </a:t>
            </a:r>
            <a:r>
              <a:rPr lang="tr-TR" dirty="0" err="1" smtClean="0"/>
              <a:t>adjuvan</a:t>
            </a:r>
            <a:r>
              <a:rPr lang="tr-TR" dirty="0" smtClean="0"/>
              <a:t> </a:t>
            </a:r>
            <a:r>
              <a:rPr lang="tr-TR" dirty="0" err="1" smtClean="0"/>
              <a:t>pelvik</a:t>
            </a:r>
            <a:r>
              <a:rPr lang="tr-TR" dirty="0" smtClean="0"/>
              <a:t> RT eş zamanlı platin eklenir.</a:t>
            </a:r>
          </a:p>
          <a:p>
            <a:r>
              <a:rPr lang="tr-TR" dirty="0" err="1" smtClean="0"/>
              <a:t>Paraaortik</a:t>
            </a:r>
            <a:r>
              <a:rPr lang="tr-TR" dirty="0" smtClean="0"/>
              <a:t> LN+ olgularda genişletilmiş alan RT eş zamanlı platin eklenir</a:t>
            </a:r>
          </a:p>
          <a:p>
            <a:r>
              <a:rPr lang="tr-TR" b="1" dirty="0" smtClean="0"/>
              <a:t>Evre IIB,III ve IVA: </a:t>
            </a:r>
            <a:r>
              <a:rPr lang="tr-TR" dirty="0" err="1" smtClean="0"/>
              <a:t>primer</a:t>
            </a:r>
            <a:r>
              <a:rPr lang="tr-TR" dirty="0" smtClean="0"/>
              <a:t> </a:t>
            </a:r>
            <a:r>
              <a:rPr lang="tr-TR" dirty="0" err="1" smtClean="0"/>
              <a:t>pelvik</a:t>
            </a:r>
            <a:r>
              <a:rPr lang="tr-TR" dirty="0" smtClean="0"/>
              <a:t> RT+ </a:t>
            </a:r>
            <a:r>
              <a:rPr lang="tr-TR" dirty="0" err="1" smtClean="0"/>
              <a:t>brakiterapi</a:t>
            </a:r>
            <a:r>
              <a:rPr lang="tr-TR" dirty="0" smtClean="0"/>
              <a:t>  eş zamanlı platin eklenir (kategori 1)</a:t>
            </a:r>
          </a:p>
          <a:p>
            <a:endParaRPr lang="tr-TR" dirty="0" smtClean="0"/>
          </a:p>
          <a:p>
            <a:endParaRPr lang="tr-T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2005" y="879935"/>
            <a:ext cx="8953893" cy="47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Sorular</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b="1" dirty="0" smtClean="0"/>
              <a:t>Erken evre </a:t>
            </a:r>
            <a:r>
              <a:rPr lang="tr-TR" b="1" dirty="0" err="1" smtClean="0"/>
              <a:t>opere</a:t>
            </a:r>
            <a:r>
              <a:rPr lang="tr-TR" b="1" dirty="0" smtClean="0"/>
              <a:t> </a:t>
            </a:r>
            <a:r>
              <a:rPr lang="tr-TR" b="1" dirty="0" err="1" smtClean="0"/>
              <a:t>serviks</a:t>
            </a:r>
            <a:r>
              <a:rPr lang="tr-TR" b="1" dirty="0" smtClean="0"/>
              <a:t> kanserinde </a:t>
            </a:r>
            <a:r>
              <a:rPr lang="tr-TR" b="1" dirty="0" err="1" smtClean="0"/>
              <a:t>adjuvan</a:t>
            </a:r>
            <a:r>
              <a:rPr lang="tr-TR" b="1" dirty="0" smtClean="0"/>
              <a:t> radyoterapiye eş zamanlı platin eklenmeli midir ?</a:t>
            </a:r>
            <a:r>
              <a:rPr lang="tr-TR" dirty="0" smtClean="0"/>
              <a:t>(GOG-263 evre I-II </a:t>
            </a:r>
            <a:r>
              <a:rPr lang="tr-TR" dirty="0" err="1" smtClean="0"/>
              <a:t>adjuvan</a:t>
            </a:r>
            <a:r>
              <a:rPr lang="tr-TR" dirty="0" smtClean="0"/>
              <a:t> RT vs </a:t>
            </a:r>
            <a:r>
              <a:rPr lang="tr-TR" dirty="0" err="1" smtClean="0"/>
              <a:t>adjuvan</a:t>
            </a:r>
            <a:r>
              <a:rPr lang="tr-TR" dirty="0" smtClean="0"/>
              <a:t> KRT)</a:t>
            </a:r>
          </a:p>
          <a:p>
            <a:pPr>
              <a:buNone/>
            </a:pPr>
            <a:endParaRPr lang="tr-TR" b="1" dirty="0" smtClean="0"/>
          </a:p>
          <a:p>
            <a:r>
              <a:rPr lang="tr-TR" b="1" dirty="0" err="1" smtClean="0"/>
              <a:t>Primer</a:t>
            </a:r>
            <a:r>
              <a:rPr lang="tr-TR" b="1" dirty="0" smtClean="0"/>
              <a:t>  </a:t>
            </a:r>
            <a:r>
              <a:rPr lang="tr-TR" b="1" dirty="0" err="1" smtClean="0"/>
              <a:t>kemoradyoterapiden</a:t>
            </a:r>
            <a:r>
              <a:rPr lang="tr-TR" b="1" dirty="0" smtClean="0"/>
              <a:t> sonra kemoterapi vermek </a:t>
            </a:r>
            <a:r>
              <a:rPr lang="tr-TR" b="1" dirty="0" err="1" smtClean="0"/>
              <a:t>sağkalımı</a:t>
            </a:r>
            <a:r>
              <a:rPr lang="tr-TR" b="1" dirty="0" smtClean="0"/>
              <a:t> iyileştirir mi? </a:t>
            </a:r>
            <a:r>
              <a:rPr lang="tr-TR" dirty="0" smtClean="0"/>
              <a:t>(OUTBACK </a:t>
            </a:r>
            <a:r>
              <a:rPr lang="tr-TR" dirty="0" err="1" smtClean="0"/>
              <a:t>trial</a:t>
            </a:r>
            <a:r>
              <a:rPr lang="tr-TR" dirty="0" smtClean="0"/>
              <a:t>, RTOG 0724 </a:t>
            </a:r>
            <a:r>
              <a:rPr lang="tr-TR" dirty="0" err="1" smtClean="0"/>
              <a:t>trial</a:t>
            </a:r>
            <a:r>
              <a:rPr lang="tr-TR" dirty="0" smtClean="0"/>
              <a:t>)</a:t>
            </a:r>
          </a:p>
          <a:p>
            <a:pPr>
              <a:buNone/>
            </a:pPr>
            <a:endParaRPr lang="tr-TR" dirty="0" smtClean="0"/>
          </a:p>
          <a:p>
            <a:r>
              <a:rPr lang="tr-TR" b="1" dirty="0" smtClean="0"/>
              <a:t>Sistemik tedavi etkinliği için bir </a:t>
            </a:r>
            <a:r>
              <a:rPr lang="tr-TR" b="1" dirty="0" err="1" smtClean="0"/>
              <a:t>biyomarker</a:t>
            </a:r>
            <a:r>
              <a:rPr lang="tr-TR" b="1" dirty="0" smtClean="0"/>
              <a:t> var mı? Hedeflenebilir mi?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28596" y="2285992"/>
            <a:ext cx="8229600" cy="1143000"/>
          </a:xfrm>
        </p:spPr>
        <p:txBody>
          <a:bodyPr/>
          <a:lstStyle/>
          <a:p>
            <a:r>
              <a:rPr lang="tr-TR" dirty="0" smtClean="0"/>
              <a:t>Teşekkür ederim</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26170"/>
          </a:xfrm>
          <a:solidFill>
            <a:srgbClr val="0070C0"/>
          </a:solidFill>
        </p:spPr>
        <p:txBody>
          <a:bodyPr>
            <a:noAutofit/>
          </a:bodyPr>
          <a:lstStyle/>
          <a:p>
            <a:r>
              <a:rPr lang="tr-TR" sz="2800" b="1" dirty="0" smtClean="0">
                <a:solidFill>
                  <a:schemeClr val="bg1"/>
                </a:solidFill>
              </a:rPr>
              <a:t/>
            </a:r>
            <a:br>
              <a:rPr lang="tr-TR" sz="2800" b="1" dirty="0" smtClean="0">
                <a:solidFill>
                  <a:schemeClr val="bg1"/>
                </a:solidFill>
              </a:rPr>
            </a:br>
            <a:r>
              <a:rPr lang="tr-TR" sz="2800" b="1" dirty="0" smtClean="0">
                <a:solidFill>
                  <a:schemeClr val="bg1"/>
                </a:solidFill>
              </a:rPr>
              <a:t/>
            </a:r>
            <a:br>
              <a:rPr lang="tr-TR" sz="2800" b="1" dirty="0" smtClean="0">
                <a:solidFill>
                  <a:schemeClr val="bg1"/>
                </a:solidFill>
              </a:rPr>
            </a:br>
            <a:r>
              <a:rPr lang="tr-TR" sz="2800" b="1" dirty="0" smtClean="0">
                <a:solidFill>
                  <a:schemeClr val="bg1"/>
                </a:solidFill>
              </a:rPr>
              <a:t>GOG 109:</a:t>
            </a:r>
            <a:br>
              <a:rPr lang="tr-TR" sz="2800" b="1" dirty="0" smtClean="0">
                <a:solidFill>
                  <a:schemeClr val="bg1"/>
                </a:solidFill>
              </a:rPr>
            </a:br>
            <a:r>
              <a:rPr lang="en-US" sz="2800" b="1" dirty="0" smtClean="0">
                <a:solidFill>
                  <a:srgbClr val="FFFF00"/>
                </a:solidFill>
              </a:rPr>
              <a:t> </a:t>
            </a:r>
            <a:r>
              <a:rPr lang="en-US" sz="1600" dirty="0" smtClean="0">
                <a:solidFill>
                  <a:srgbClr val="FFFF00"/>
                </a:solidFill>
              </a:rPr>
              <a:t>Concurrent Chemotherapy and Pelvic Radiation Therapy Compared With Pelvic Radiation Therapy Alone as Adjuvant Therapy After Radical Surgery in High-Risk Early-Stage Cancer of the Cervix</a:t>
            </a:r>
            <a:r>
              <a:rPr lang="en-US" sz="2800" b="1" dirty="0" smtClean="0"/>
              <a:t/>
            </a:r>
            <a:br>
              <a:rPr lang="en-US" sz="2800" b="1" dirty="0" smtClean="0"/>
            </a:br>
            <a:r>
              <a:rPr lang="tr-TR" sz="2800" b="1" dirty="0" smtClean="0">
                <a:solidFill>
                  <a:schemeClr val="bg1"/>
                </a:solidFill>
              </a:rPr>
              <a:t> </a:t>
            </a:r>
            <a:br>
              <a:rPr lang="tr-TR" sz="2800" b="1" dirty="0" smtClean="0">
                <a:solidFill>
                  <a:schemeClr val="bg1"/>
                </a:solidFill>
              </a:rPr>
            </a:br>
            <a:endParaRPr lang="tr-TR"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1916832"/>
            <a:ext cx="4332177" cy="2517519"/>
          </a:xfrm>
          <a:prstGeom prst="rect">
            <a:avLst/>
          </a:prstGeom>
          <a:noFill/>
          <a:ln w="9525">
            <a:noFill/>
            <a:miter lim="800000"/>
            <a:headEnd/>
            <a:tailEnd/>
          </a:ln>
        </p:spPr>
      </p:pic>
      <p:sp>
        <p:nvSpPr>
          <p:cNvPr id="5" name="4 Dikdörtgen"/>
          <p:cNvSpPr/>
          <p:nvPr/>
        </p:nvSpPr>
        <p:spPr>
          <a:xfrm>
            <a:off x="467544" y="4797152"/>
            <a:ext cx="8136904" cy="954107"/>
          </a:xfrm>
          <a:prstGeom prst="rect">
            <a:avLst/>
          </a:prstGeom>
          <a:solidFill>
            <a:srgbClr val="FFC000"/>
          </a:solidFill>
          <a:ln>
            <a:solidFill>
              <a:schemeClr val="accent1"/>
            </a:solidFill>
          </a:ln>
        </p:spPr>
        <p:txBody>
          <a:bodyPr wrap="square">
            <a:spAutoFit/>
          </a:bodyPr>
          <a:lstStyle/>
          <a:p>
            <a:r>
              <a:rPr lang="tr-TR" sz="2800" b="1" dirty="0" smtClean="0"/>
              <a:t>Yüksek riskli hastalıkta </a:t>
            </a:r>
            <a:r>
              <a:rPr lang="tr-TR" sz="2800" b="1" dirty="0" err="1" smtClean="0"/>
              <a:t>Adjuvan</a:t>
            </a:r>
            <a:r>
              <a:rPr lang="tr-TR" sz="2800" b="1" dirty="0" smtClean="0"/>
              <a:t> RT  vs KRT:</a:t>
            </a:r>
          </a:p>
          <a:p>
            <a:r>
              <a:rPr lang="tr-TR" sz="2800" b="1" dirty="0" smtClean="0"/>
              <a:t> 4 yıllık PFS  %63 vs %80, 4 yıllık OS %71 vs %81</a:t>
            </a:r>
            <a:endParaRPr lang="tr-TR" sz="2800" dirty="0"/>
          </a:p>
        </p:txBody>
      </p:sp>
      <p:pic>
        <p:nvPicPr>
          <p:cNvPr id="1029" name="Picture 5"/>
          <p:cNvPicPr>
            <a:picLocks noChangeAspect="1" noChangeArrowheads="1"/>
          </p:cNvPicPr>
          <p:nvPr/>
        </p:nvPicPr>
        <p:blipFill>
          <a:blip r:embed="rId3" cstate="print"/>
          <a:srcRect/>
          <a:stretch>
            <a:fillRect/>
          </a:stretch>
        </p:blipFill>
        <p:spPr bwMode="auto">
          <a:xfrm>
            <a:off x="4644008" y="1916832"/>
            <a:ext cx="4149724" cy="2448272"/>
          </a:xfrm>
          <a:prstGeom prst="rect">
            <a:avLst/>
          </a:prstGeom>
          <a:noFill/>
          <a:ln w="9525">
            <a:noFill/>
            <a:miter lim="800000"/>
            <a:headEnd/>
            <a:tailEnd/>
          </a:ln>
        </p:spPr>
      </p:pic>
      <p:sp>
        <p:nvSpPr>
          <p:cNvPr id="7" name="6 Dikdörtgen"/>
          <p:cNvSpPr/>
          <p:nvPr/>
        </p:nvSpPr>
        <p:spPr>
          <a:xfrm>
            <a:off x="2571736" y="6143644"/>
            <a:ext cx="6192688" cy="246221"/>
          </a:xfrm>
          <a:prstGeom prst="rect">
            <a:avLst/>
          </a:prstGeom>
        </p:spPr>
        <p:txBody>
          <a:bodyPr wrap="square">
            <a:spAutoFit/>
          </a:bodyPr>
          <a:lstStyle/>
          <a:p>
            <a:pPr algn="r"/>
            <a:r>
              <a:rPr lang="tr-TR" sz="1000" dirty="0" err="1" smtClean="0"/>
              <a:t>Peters</a:t>
            </a:r>
            <a:r>
              <a:rPr lang="tr-TR" sz="1000" dirty="0" smtClean="0"/>
              <a:t> WA 3rd. Et Al. </a:t>
            </a:r>
            <a:r>
              <a:rPr lang="it-IT" sz="1000" dirty="0" smtClean="0"/>
              <a:t>J Clin Oncol 2000; 18: 1606–13.</a:t>
            </a:r>
            <a:endParaRPr lang="tr-T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3007</TotalTime>
  <Words>2897</Words>
  <Application>Microsoft Office PowerPoint</Application>
  <PresentationFormat>Ekran Gösterisi (4:3)</PresentationFormat>
  <Paragraphs>342</Paragraphs>
  <Slides>88</Slides>
  <Notes>8</Notes>
  <HiddenSlides>0</HiddenSlides>
  <MMClips>0</MMClips>
  <ScaleCrop>false</ScaleCrop>
  <HeadingPairs>
    <vt:vector size="4" baseType="variant">
      <vt:variant>
        <vt:lpstr>Tema</vt:lpstr>
      </vt:variant>
      <vt:variant>
        <vt:i4>1</vt:i4>
      </vt:variant>
      <vt:variant>
        <vt:lpstr>Slayt Başlıkları</vt:lpstr>
      </vt:variant>
      <vt:variant>
        <vt:i4>88</vt:i4>
      </vt:variant>
    </vt:vector>
  </HeadingPairs>
  <TitlesOfParts>
    <vt:vector size="89" baseType="lpstr">
      <vt:lpstr>Ofis Teması</vt:lpstr>
      <vt:lpstr>Serviks Kanserine Medikal Onkoloğun Yaklaşımı</vt:lpstr>
      <vt:lpstr>Sunum Planı</vt:lpstr>
      <vt:lpstr>Slayt 3</vt:lpstr>
      <vt:lpstr>Erken evre serviks kanserinde  Adjuvan Tedavi Endikasyonları:</vt:lpstr>
      <vt:lpstr>Erken evre serviks kanserinde  Adjuvan Tedavi Endikasyonları:</vt:lpstr>
      <vt:lpstr>Evre IB Orta riskli hastalık  Sedlis Kriterleri</vt:lpstr>
      <vt:lpstr>GOG 92: A Randomized Trial of Pelvic Radiation Therapy versus No Further Therapy in Selected Patients with Stage IB Carcinoma of the Cervix after Radical Hysterectomy and Pelvic Lymphadenectomy: A Gynecologic Oncology Group Study </vt:lpstr>
      <vt:lpstr>Yüksek Riskli Hastalık Peters Kriterleri</vt:lpstr>
      <vt:lpstr>  GOG 109:  Concurrent Chemotherapy and Pelvic Radiation Therapy Compared With Pelvic Radiation Therapy Alone as Adjuvant Therapy After Radical Surgery in High-Risk Early-Stage Cancer of the Cervix   </vt:lpstr>
      <vt:lpstr>Slide 1</vt:lpstr>
      <vt:lpstr>Slide 2</vt:lpstr>
      <vt:lpstr>Slide 3</vt:lpstr>
      <vt:lpstr>Slide 10</vt:lpstr>
      <vt:lpstr>Slide 11</vt:lpstr>
      <vt:lpstr>Slide 13</vt:lpstr>
      <vt:lpstr>Slide 14</vt:lpstr>
      <vt:lpstr>Slide 15</vt:lpstr>
      <vt:lpstr>Lokal ileri serviks kanseri</vt:lpstr>
      <vt:lpstr>Tedavi öncesi değerlendirme</vt:lpstr>
      <vt:lpstr>Diagnostic accuracy of tests for lymph node status in primary cervical cancer: a systematic review and meta-analysis</vt:lpstr>
      <vt:lpstr>Tedavi öncesi değerlendirme</vt:lpstr>
      <vt:lpstr> Üriner trakt obstrüksiyonu  kemoRT alacak her kişide düzeltilmelidir </vt:lpstr>
      <vt:lpstr>Primer Kemoradyoterapi</vt:lpstr>
      <vt:lpstr>Primer KRT : evre IB-IIB için faydası evre III-IVA dan fazla</vt:lpstr>
      <vt:lpstr>2010 Cochrane meta-analizi RT vs kemoRT :</vt:lpstr>
      <vt:lpstr>Chemoradiotherapy for Cervical Cancer Meta-analysis Collaboration (CCCMAC). Cochrane Database Syst Rev. 2010 </vt:lpstr>
      <vt:lpstr>Hangi kemoterapi rejimi ?</vt:lpstr>
      <vt:lpstr>Sisplatin Verilemeyecek Hastalar</vt:lpstr>
      <vt:lpstr>Karboplatin </vt:lpstr>
      <vt:lpstr>Karboplatin</vt:lpstr>
      <vt:lpstr>Gemsitabin,5FU,Paklitaksel</vt:lpstr>
      <vt:lpstr>KemoRT sonrası Kemo verilmeli mi?</vt:lpstr>
      <vt:lpstr>Neoadjuvan Kemoterapi</vt:lpstr>
      <vt:lpstr>KemoRT öncesi NAKT</vt:lpstr>
      <vt:lpstr>Nüks/Metastatik serviks kanseri</vt:lpstr>
      <vt:lpstr>Nüks/Metastatik serviks kanseri</vt:lpstr>
      <vt:lpstr>Nüks bölgeleri</vt:lpstr>
      <vt:lpstr>Lokal tedaviye uygun olmayan metastatik hastalık</vt:lpstr>
      <vt:lpstr> Kimler sisplatin bazlı tdv kötü cevaplıdır: </vt:lpstr>
      <vt:lpstr>Slayt 40</vt:lpstr>
      <vt:lpstr> Kemoterapi + Bevasizumab GOG 240 </vt:lpstr>
      <vt:lpstr>Kemoterapi + Bevasizumab GOG 240</vt:lpstr>
      <vt:lpstr>Slayt 43</vt:lpstr>
      <vt:lpstr>Slayt 44</vt:lpstr>
      <vt:lpstr>GOG 204  Sisplatin+Paklitaksel’den üstün bir kombo var mı? </vt:lpstr>
      <vt:lpstr>Sisplatin vs Karboplatin Kombo</vt:lpstr>
      <vt:lpstr>Slayt 47</vt:lpstr>
      <vt:lpstr>Slayt 48</vt:lpstr>
      <vt:lpstr>Sisplatin vs Karboplatin  SağkalımAnalizi</vt:lpstr>
      <vt:lpstr>Sisplatin vs Karboplatin JCOG 0505 Genel Sağkalım için Alt Grup Analizi</vt:lpstr>
      <vt:lpstr> Tek Kemoterapi Ajanı  vs Kombo </vt:lpstr>
      <vt:lpstr>İkinci Sıra Tedavi</vt:lpstr>
      <vt:lpstr>Etkin ikinci sıra kemoterapi ajanları</vt:lpstr>
      <vt:lpstr>Etkin ikinci sıra kemoterapi ajanları</vt:lpstr>
      <vt:lpstr>Slayt 55</vt:lpstr>
      <vt:lpstr>Pembrolizumab Faz Ib KEYNOTE-028</vt:lpstr>
      <vt:lpstr>Slayt 57</vt:lpstr>
      <vt:lpstr>Pembrolizumab Faz II KEYNOTE-158</vt:lpstr>
      <vt:lpstr>Pembrolizumab   Faz II KEYNOTE-158</vt:lpstr>
      <vt:lpstr>  Nivolumab CheckMate 358 faz I-II CheckMate 358 (NCT02488759) is an ongoing open-label, multi-cohort, phase I/II study of Nivo +/- Ipi in virus-associated cancers regardless of PD-L1 expression.  </vt:lpstr>
      <vt:lpstr>Slayt 61</vt:lpstr>
      <vt:lpstr>Slayt 62</vt:lpstr>
      <vt:lpstr>Slayt 63</vt:lpstr>
      <vt:lpstr>Nivolumab+ İpi CheckMate 358 faz I-II</vt:lpstr>
      <vt:lpstr>Nivolumab+ İpi CheckMate 358 faz I-II</vt:lpstr>
      <vt:lpstr>Slayt 66</vt:lpstr>
      <vt:lpstr>Slayt 67</vt:lpstr>
      <vt:lpstr>Slayt 68</vt:lpstr>
      <vt:lpstr>Slayt 69</vt:lpstr>
      <vt:lpstr>Slayt 70</vt:lpstr>
      <vt:lpstr>Serviks Kanserinde Hedeflenmiş Tedavi</vt:lpstr>
      <vt:lpstr>Slayt 72</vt:lpstr>
      <vt:lpstr>Slayt 73</vt:lpstr>
      <vt:lpstr>Slayt 74</vt:lpstr>
      <vt:lpstr>Slayt 75</vt:lpstr>
      <vt:lpstr>Slayt 76</vt:lpstr>
      <vt:lpstr>Slayt 77</vt:lpstr>
      <vt:lpstr>Slayt 78</vt:lpstr>
      <vt:lpstr>Slayt 79</vt:lpstr>
      <vt:lpstr>Slayt 80</vt:lpstr>
      <vt:lpstr>Slayt 81</vt:lpstr>
      <vt:lpstr>Tedavi Rehberleri</vt:lpstr>
      <vt:lpstr>ESMO</vt:lpstr>
      <vt:lpstr>Slayt 84</vt:lpstr>
      <vt:lpstr> NCCN versiyon 1.2021  Özet </vt:lpstr>
      <vt:lpstr>Slayt 86</vt:lpstr>
      <vt:lpstr>Sorular</vt:lpstr>
      <vt:lpstr>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ulku.arslan</dc:creator>
  <cp:lastModifiedBy>user</cp:lastModifiedBy>
  <cp:revision>203</cp:revision>
  <dcterms:created xsi:type="dcterms:W3CDTF">2020-10-26T11:07:14Z</dcterms:created>
  <dcterms:modified xsi:type="dcterms:W3CDTF">2020-11-15T10:06:30Z</dcterms:modified>
</cp:coreProperties>
</file>