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4" r:id="rId16"/>
    <p:sldId id="272" r:id="rId17"/>
    <p:sldId id="273" r:id="rId18"/>
    <p:sldId id="288" r:id="rId19"/>
    <p:sldId id="289" r:id="rId20"/>
    <p:sldId id="271" r:id="rId21"/>
    <p:sldId id="290" r:id="rId22"/>
    <p:sldId id="291" r:id="rId23"/>
    <p:sldId id="293" r:id="rId24"/>
    <p:sldId id="277" r:id="rId25"/>
    <p:sldId id="294" r:id="rId26"/>
    <p:sldId id="295" r:id="rId27"/>
    <p:sldId id="283" r:id="rId28"/>
    <p:sldId id="285" r:id="rId29"/>
    <p:sldId id="296" r:id="rId30"/>
    <p:sldId id="297" r:id="rId31"/>
    <p:sldId id="298" r:id="rId32"/>
    <p:sldId id="299" r:id="rId33"/>
    <p:sldId id="279" r:id="rId34"/>
    <p:sldId id="301" r:id="rId35"/>
    <p:sldId id="287" r:id="rId36"/>
    <p:sldId id="303" r:id="rId37"/>
    <p:sldId id="305" r:id="rId38"/>
    <p:sldId id="306" r:id="rId39"/>
    <p:sldId id="312" r:id="rId40"/>
    <p:sldId id="313" r:id="rId41"/>
    <p:sldId id="311" r:id="rId42"/>
    <p:sldId id="314" r:id="rId43"/>
    <p:sldId id="315" r:id="rId44"/>
    <p:sldId id="317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18" r:id="rId54"/>
    <p:sldId id="327" r:id="rId55"/>
    <p:sldId id="344" r:id="rId56"/>
    <p:sldId id="328" r:id="rId57"/>
    <p:sldId id="332" r:id="rId58"/>
    <p:sldId id="333" r:id="rId59"/>
    <p:sldId id="329" r:id="rId60"/>
    <p:sldId id="334" r:id="rId61"/>
    <p:sldId id="335" r:id="rId62"/>
    <p:sldId id="336" r:id="rId63"/>
    <p:sldId id="337" r:id="rId64"/>
    <p:sldId id="346" r:id="rId65"/>
    <p:sldId id="338" r:id="rId66"/>
    <p:sldId id="339" r:id="rId67"/>
    <p:sldId id="340" r:id="rId68"/>
    <p:sldId id="341" r:id="rId69"/>
    <p:sldId id="345" r:id="rId70"/>
    <p:sldId id="342" r:id="rId71"/>
    <p:sldId id="343" r:id="rId72"/>
    <p:sldId id="278" r:id="rId73"/>
    <p:sldId id="281" r:id="rId74"/>
    <p:sldId id="276" r:id="rId75"/>
    <p:sldId id="280" r:id="rId7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E4BAC-64BB-4118-B1FC-2C04CFF35FC6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DA21-2F2B-400D-B619-A38FAB38D8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04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FA15FC-1990-440B-9748-8CFD8160C15F}" type="slidenum">
              <a:rPr lang="en-US" sz="1200">
                <a:latin typeface="Calibri" pitchFamily="34" charset="0"/>
              </a:rPr>
              <a:pPr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2749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9369-37B2-46E9-83AF-6E7CCFFD778F}" type="slidenum">
              <a:rPr lang="de-CH" smtClean="0"/>
              <a:pPr/>
              <a:t>44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986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Times New Roman" pitchFamily="18" charset="0"/>
              </a:rPr>
              <a:t>Yao J et al. 12</a:t>
            </a:r>
            <a:r>
              <a:rPr lang="en-US" sz="1200" baseline="30000" dirty="0" smtClean="0">
                <a:cs typeface="Times New Roman" pitchFamily="18" charset="0"/>
              </a:rPr>
              <a:t>th</a:t>
            </a:r>
            <a:r>
              <a:rPr lang="en-US" sz="1200" dirty="0" smtClean="0">
                <a:cs typeface="Times New Roman" pitchFamily="18" charset="0"/>
              </a:rPr>
              <a:t> World Congress on Gastrointestinal Cancer; June 30-July 3, 2010; Barcelona, Spain. Poster # O-0028.</a:t>
            </a: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Times New Roman" pitchFamily="18" charset="0"/>
            </a:endParaRP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Times New Roman" pitchFamily="18" charset="0"/>
              </a:rPr>
              <a:t>Check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9369-37B2-46E9-83AF-6E7CCFFD778F}" type="slidenum">
              <a:rPr lang="de-CH" smtClean="0">
                <a:solidFill>
                  <a:prstClr val="black"/>
                </a:solidFill>
              </a:rPr>
              <a:pPr/>
              <a:t>46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2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Abbreviations:</a:t>
            </a:r>
            <a:r>
              <a:rPr lang="en-GB" baseline="0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Eve, everolimus; OS, overall survival; PFS, progression-free survival;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9369-37B2-46E9-83AF-6E7CCFFD778F}" type="slidenum">
              <a:rPr lang="de-CH" smtClean="0"/>
              <a:pPr/>
              <a:t>49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202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Stratification</a:t>
            </a:r>
            <a:r>
              <a:rPr lang="en-US" sz="1200" baseline="0" dirty="0" smtClean="0"/>
              <a:t> by tumour origin: </a:t>
            </a:r>
            <a:r>
              <a:rPr lang="en-US" sz="1200" dirty="0" smtClean="0"/>
              <a:t>Based on prognostic level, grouped as: Stratum A (better prognosis)  appendix, caecum, jejunum, ileum, duodenum, and NET of unknown primary. Stratum B (worse prognosis)  lung, stomach, rectum, and colon except caecum.</a:t>
            </a: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Abbreviations: AE, adverse</a:t>
            </a:r>
            <a:r>
              <a:rPr lang="en-US" sz="1200" baseline="0" dirty="0" smtClean="0"/>
              <a:t> events; </a:t>
            </a:r>
            <a:r>
              <a:rPr lang="en-US" sz="1200" dirty="0" smtClean="0"/>
              <a:t>CgA, chromogranin A; DCR, disease control rate; FACT-G, functional assessment of cancer therapy-general; HRQoL</a:t>
            </a:r>
            <a:r>
              <a:rPr lang="en-US" sz="1200" baseline="0" dirty="0" smtClean="0"/>
              <a:t>, health related quality of life; </a:t>
            </a:r>
            <a:r>
              <a:rPr lang="en-US" sz="1200" dirty="0" smtClean="0"/>
              <a:t>NSE, neuron-specific enolase; ORR, objective response</a:t>
            </a:r>
            <a:r>
              <a:rPr lang="en-US" sz="1200" baseline="0" dirty="0" smtClean="0"/>
              <a:t> rate; </a:t>
            </a:r>
            <a:r>
              <a:rPr lang="en-US" sz="1200" dirty="0" smtClean="0"/>
              <a:t>OS, overall survival;</a:t>
            </a:r>
            <a:r>
              <a:rPr lang="en-US" sz="1200" baseline="0" dirty="0" smtClean="0"/>
              <a:t> </a:t>
            </a:r>
            <a:r>
              <a:rPr lang="en-US" sz="1200" dirty="0" smtClean="0"/>
              <a:t>PD, progressive</a:t>
            </a:r>
            <a:r>
              <a:rPr lang="en-US" sz="1200" baseline="0" dirty="0" smtClean="0"/>
              <a:t> disease; PFS, progression-free survival; PK, pharmakokinetics; </a:t>
            </a:r>
            <a:r>
              <a:rPr lang="en-US" sz="1200" dirty="0" smtClean="0"/>
              <a:t>SSA, somatostatin analogues; WHO PS, World Health Organization performance status.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9369-37B2-46E9-83AF-6E7CCFFD778F}" type="slidenum">
              <a:rPr lang="de-CH" smtClean="0"/>
              <a:pPr/>
              <a:t>50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4941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Abbreviations: HR, hazard ratio; PFS, progression-free survival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9369-37B2-46E9-83AF-6E7CCFFD778F}" type="slidenum">
              <a:rPr lang="de-CH" smtClean="0"/>
              <a:pPr/>
              <a:t>51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67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Abbreviations: </a:t>
            </a:r>
            <a:r>
              <a:rPr lang="en-US" sz="1200" dirty="0" smtClean="0">
                <a:latin typeface="+mn-lt"/>
                <a:cs typeface="Calibri"/>
              </a:rPr>
              <a:t>HR, hazard ratio;</a:t>
            </a:r>
            <a:r>
              <a:rPr lang="en-US" sz="1200" baseline="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PFS, progression-free survival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9369-37B2-46E9-83AF-6E7CCFFD778F}" type="slidenum">
              <a:rPr lang="de-CH" smtClean="0"/>
              <a:pPr/>
              <a:t>52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3214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Ekeblad, S, et al. Clin Cancer Res 2007;13:2986.  </a:t>
            </a:r>
          </a:p>
          <a:p>
            <a:pPr eaLnBrk="1" hangingPunct="1"/>
            <a:r>
              <a:rPr lang="en-US" smtClean="0"/>
              <a:t>MGMT-DNA repair enzyme.</a:t>
            </a: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1900411-673D-4582-90C5-24C215E284E3}" type="slidenum">
              <a:rPr lang="en-US" sz="1200">
                <a:latin typeface="Garamond" pitchFamily="18" charset="0"/>
              </a:rPr>
              <a:pPr algn="r" eaLnBrk="1" hangingPunct="1"/>
              <a:t>58</a:t>
            </a:fld>
            <a:endParaRPr lang="en-US" sz="120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Use image as is</a:t>
            </a:r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2AEAF2B-C4A3-46E9-A2B6-27E441271F27}" type="slidenum">
              <a:rPr lang="en-US" sz="1200">
                <a:latin typeface="Calibri" pitchFamily="34" charset="0"/>
                <a:cs typeface="Arial" pitchFamily="34" charset="0"/>
              </a:rPr>
              <a:pPr algn="r" eaLnBrk="1" hangingPunct="1"/>
              <a:t>74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7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DF2832-7FDB-4834-B6E8-CE49683B6DEE}" type="slidenum">
              <a:rPr lang="de-CH" sz="1200">
                <a:latin typeface="Calibri" pitchFamily="34" charset="0"/>
              </a:rPr>
              <a:pPr/>
              <a:t>6</a:t>
            </a:fld>
            <a:endParaRPr lang="de-CH" sz="1200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6516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EE5FD0-CDC2-4B60-B42D-64BA6C74F869}" type="slidenum">
              <a:rPr lang="en-US" sz="1200">
                <a:latin typeface="Calibri" pitchFamily="34" charset="0"/>
              </a:rPr>
              <a:pPr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9672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B58085-85BC-41AB-8080-6E489FFBEF63}" type="slidenum">
              <a:rPr lang="en-US" sz="1200">
                <a:latin typeface="Calibri" pitchFamily="34" charset="0"/>
              </a:rPr>
              <a:pPr/>
              <a:t>10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665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5706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21AAFBB-431E-4D89-AB3E-1B5198C66925}" type="slidenum">
              <a:rPr lang="de-CH" sz="1200">
                <a:latin typeface="Calibri" pitchFamily="34" charset="0"/>
              </a:rPr>
              <a:pPr/>
              <a:t>15</a:t>
            </a:fld>
            <a:endParaRPr lang="de-CH" sz="1200">
              <a:latin typeface="Calibri" pitchFamily="34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4A6BB14-79C9-492A-9A3C-CD9AB94AD9CC}" type="slidenum">
              <a:rPr lang="en-GB" sz="1200">
                <a:latin typeface="Calibri" pitchFamily="34" charset="0"/>
              </a:rPr>
              <a:pPr algn="r" eaLnBrk="1" hangingPunct="1"/>
              <a:t>15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F13A92D-211B-4DDE-8E5E-B6424351403C}" type="slidenum">
              <a:rPr lang="fr-FR" sz="1200">
                <a:latin typeface="Calibri" pitchFamily="34" charset="0"/>
              </a:rPr>
              <a:pPr algn="r" eaLnBrk="1" hangingPunct="1"/>
              <a:t>15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4512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prstClr val="black"/>
                </a:solidFill>
              </a:rPr>
              <a:t>Mumbai July 2013</a:t>
            </a:r>
          </a:p>
        </p:txBody>
      </p:sp>
      <p:sp>
        <p:nvSpPr>
          <p:cNvPr id="150533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145" indent="-2869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7915" indent="-22958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081" indent="-22958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247" indent="-22958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5413" indent="-229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4579" indent="-229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3745" indent="-229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2911" indent="-229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7B673F-B88A-4E41-AC6D-25F2805C03B7}" type="slidenum">
              <a:rPr lang="sv-SE" altLang="de-DE" sz="1200">
                <a:solidFill>
                  <a:prstClr val="black"/>
                </a:solidFill>
              </a:rPr>
              <a:pPr eaLnBrk="1" hangingPunct="1"/>
              <a:t>24</a:t>
            </a:fld>
            <a:endParaRPr lang="sv-SE" alt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5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3DAE6C-EAE4-4F23-94BE-A2FCE1543E94}" type="slidenum">
              <a:rPr lang="de-DE" sz="1200">
                <a:latin typeface="Calibri" pitchFamily="34" charset="0"/>
                <a:cs typeface="Arial" pitchFamily="34" charset="0"/>
              </a:rPr>
              <a:pPr/>
              <a:t>33</a:t>
            </a:fld>
            <a:endParaRPr lang="de-DE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GB" smtClean="0"/>
              <a:t> </a:t>
            </a:r>
            <a:endParaRPr lang="en-GB" sz="1000" smtClean="0"/>
          </a:p>
        </p:txBody>
      </p:sp>
    </p:spTree>
    <p:extLst>
      <p:ext uri="{BB962C8B-B14F-4D97-AF65-F5344CB8AC3E}">
        <p14:creationId xmlns:p14="http://schemas.microsoft.com/office/powerpoint/2010/main" val="346825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58EFC-E4B5-4CAD-BC45-456EB50C05B6}" type="slidenum">
              <a:rPr lang="de-DE" smtClean="0">
                <a:cs typeface="Arial" charset="0"/>
              </a:rPr>
              <a:pPr/>
              <a:t>41</a:t>
            </a:fld>
            <a:endParaRPr lang="de-DE" smtClean="0">
              <a:cs typeface="Arial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7631"/>
            <a:ext cx="5438140" cy="4467701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758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750" y="614363"/>
            <a:ext cx="8289925" cy="498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23875" y="1346200"/>
            <a:ext cx="4090988" cy="4940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7263" y="1346200"/>
            <a:ext cx="4090987" cy="23939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7263" y="3892550"/>
            <a:ext cx="4090987" cy="23939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5E53-5E19-49CE-9B66-F053D84AE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171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r/url?sa=i&amp;rct=j&amp;q=balkan+onkoloji+hastanesi&amp;source=images&amp;cd=&amp;cad=rja&amp;docid=kGf9FydX1h6dOM&amp;tbnid=jLB129aHUyR9yM:&amp;ved=0CAUQjRw&amp;url=http://balkanonkoloji.com/&amp;ei=9QdUUbq6IsiRtQbJl4DYDg&amp;bvm=bv.44342787,d.Yms&amp;psig=AFQjCNHLSeF_EtZJ078PK4lOhmYwp90V9w&amp;ust=136454790427478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http://balkanonkoloji.com/images/slid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F9BE06-6D6C-4F6F-ACFD-EEA1D44F5471}" type="slidenum">
              <a:rPr lang="tr-TR" sz="1400"/>
              <a:pPr algn="r" eaLnBrk="1" hangingPunct="1"/>
              <a:t>1</a:t>
            </a:fld>
            <a:endParaRPr lang="tr-TR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773238"/>
            <a:ext cx="7772400" cy="1612900"/>
          </a:xfrm>
          <a:solidFill>
            <a:srgbClr val="E5D6B9"/>
          </a:solidFill>
          <a:ln>
            <a:solidFill>
              <a:srgbClr val="E5D6B9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/>
            <a:r>
              <a:rPr lang="tr-TR" b="1" dirty="0" smtClean="0"/>
              <a:t>GEP-</a:t>
            </a:r>
            <a:r>
              <a:rPr lang="tr-TR" b="1" dirty="0" err="1" smtClean="0"/>
              <a:t>NET’de</a:t>
            </a:r>
            <a:r>
              <a:rPr lang="tr-TR" b="1" dirty="0" smtClean="0"/>
              <a:t> sistemik tedaviler:</a:t>
            </a:r>
            <a:br>
              <a:rPr lang="tr-TR" b="1" dirty="0" smtClean="0"/>
            </a:br>
            <a:r>
              <a:rPr lang="tr-TR" b="1" dirty="0" smtClean="0"/>
              <a:t>Bugünü ve geleceği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8538" y="4941888"/>
            <a:ext cx="5327650" cy="1439862"/>
          </a:xfrm>
          <a:solidFill>
            <a:srgbClr val="D6E7FE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dirty="0" smtClean="0"/>
              <a:t>Dr. Sernaz Uzunoğlu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dirty="0" smtClean="0"/>
              <a:t>Trakya Ün. Tıp Fak. Tıbbi Onkoloji DB</a:t>
            </a:r>
            <a:r>
              <a:rPr lang="tr-TR" sz="16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/>
              <a:t>	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6896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614363"/>
            <a:ext cx="8289925" cy="498475"/>
          </a:xfrm>
        </p:spPr>
        <p:txBody>
          <a:bodyPr>
            <a:noAutofit/>
          </a:bodyPr>
          <a:lstStyle/>
          <a:p>
            <a:pPr eaLnBrk="1" hangingPunct="1"/>
            <a:r>
              <a:rPr lang="tr-TR" sz="5400" b="1" dirty="0" smtClean="0"/>
              <a:t>Klinik seyir</a:t>
            </a:r>
            <a:endParaRPr lang="en-US" sz="5400" b="1" dirty="0" smtClean="0"/>
          </a:p>
        </p:txBody>
      </p:sp>
      <p:sp>
        <p:nvSpPr>
          <p:cNvPr id="1126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346200"/>
            <a:ext cx="2736850" cy="4940300"/>
          </a:xfrm>
        </p:spPr>
        <p:txBody>
          <a:bodyPr/>
          <a:lstStyle/>
          <a:p>
            <a:pPr eaLnBrk="1" hangingPunct="1"/>
            <a:endParaRPr lang="tr-TR" sz="2000" smtClean="0"/>
          </a:p>
          <a:p>
            <a:pPr eaLnBrk="1" hangingPunct="1"/>
            <a:r>
              <a:rPr lang="tr-TR" sz="2000" smtClean="0"/>
              <a:t>NET’lerin çoğu asemptomatiktir ya da belirtiler siliktir.</a:t>
            </a:r>
          </a:p>
          <a:p>
            <a:pPr eaLnBrk="1" hangingPunct="1"/>
            <a:r>
              <a:rPr lang="tr-TR" sz="2000" smtClean="0"/>
              <a:t>Çoğu zaman rastlantısal olarak tanı konur.</a:t>
            </a:r>
          </a:p>
          <a:p>
            <a:pPr eaLnBrk="1" hangingPunct="1"/>
            <a:r>
              <a:rPr lang="tr-TR" sz="2000" smtClean="0"/>
              <a:t>Metastaz durumunda bile geç bulgu verirler.</a:t>
            </a:r>
          </a:p>
          <a:p>
            <a:pPr eaLnBrk="1" hangingPunct="1"/>
            <a:r>
              <a:rPr lang="tr-TR" sz="2000" smtClean="0"/>
              <a:t>İrritable barsak sendromu tanısı alabilirler!!!</a:t>
            </a:r>
          </a:p>
        </p:txBody>
      </p:sp>
      <p:sp>
        <p:nvSpPr>
          <p:cNvPr id="11270" name="Text Box 32"/>
          <p:cNvSpPr txBox="1">
            <a:spLocks noChangeArrowheads="1"/>
          </p:cNvSpPr>
          <p:nvPr/>
        </p:nvSpPr>
        <p:spPr bwMode="auto">
          <a:xfrm>
            <a:off x="1677988" y="6467475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marL="457200" indent="-4572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900"/>
              <a:t>Vinik A. </a:t>
            </a:r>
            <a:r>
              <a:rPr lang="en-US" sz="900" i="1"/>
              <a:t>Dig Dis Sci</a:t>
            </a:r>
            <a:r>
              <a:rPr lang="en-US" sz="900"/>
              <a:t>.; 1989;34(3):14S-27S.</a:t>
            </a:r>
            <a:r>
              <a:rPr lang="tr-TR" sz="900"/>
              <a:t> </a:t>
            </a:r>
            <a:endParaRPr lang="en-US" sz="900"/>
          </a:p>
        </p:txBody>
      </p:sp>
      <p:pic>
        <p:nvPicPr>
          <p:cNvPr id="11271" name="Picture 13" descr="Resi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3560"/>
          <a:stretch>
            <a:fillRect/>
          </a:stretch>
        </p:blipFill>
        <p:spPr bwMode="auto">
          <a:xfrm>
            <a:off x="2997949" y="1484313"/>
            <a:ext cx="59039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0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100" y="116632"/>
            <a:ext cx="8229600" cy="114300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tr-TR" b="1" dirty="0" smtClean="0"/>
              <a:t>Hastanın perspektifinden tanı öyküsü</a:t>
            </a:r>
            <a:endParaRPr lang="en-GB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7802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400" dirty="0" smtClean="0"/>
              <a:t>Bir </a:t>
            </a:r>
            <a:r>
              <a:rPr lang="en-US" sz="2400" dirty="0" smtClean="0"/>
              <a:t>NET </a:t>
            </a:r>
            <a:r>
              <a:rPr lang="tr-TR" sz="2400" dirty="0" smtClean="0"/>
              <a:t>tanısından önce</a:t>
            </a:r>
            <a:r>
              <a:rPr lang="en-US" sz="2400" dirty="0" smtClean="0"/>
              <a:t>:</a:t>
            </a:r>
          </a:p>
          <a:p>
            <a:pPr marL="742903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000" dirty="0" smtClean="0"/>
              <a:t>Hastalar ortalama 6.2 doktora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tr-TR" sz="2000" dirty="0" smtClean="0"/>
              <a:t>gittiklerini bildirmiştir</a:t>
            </a:r>
            <a:endParaRPr lang="en-US" sz="2000" dirty="0" smtClean="0"/>
          </a:p>
          <a:p>
            <a:pPr marL="742903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000" dirty="0" smtClean="0"/>
              <a:t>Ortalama </a:t>
            </a:r>
            <a:r>
              <a:rPr lang="en-US" sz="2000" dirty="0" smtClean="0"/>
              <a:t>11.8 </a:t>
            </a:r>
            <a:r>
              <a:rPr lang="tr-TR" sz="2000" dirty="0" smtClean="0"/>
              <a:t>doktor</a:t>
            </a:r>
            <a:r>
              <a:rPr lang="en-US" sz="2000" dirty="0" smtClean="0"/>
              <a:t> vi</a:t>
            </a:r>
            <a:r>
              <a:rPr lang="tr-TR" sz="2000" dirty="0" err="1" smtClean="0"/>
              <a:t>ziti</a:t>
            </a:r>
            <a:endParaRPr lang="en-US" sz="2000" dirty="0" smtClean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400" dirty="0" smtClean="0"/>
              <a:t>Hastaların %45’i için</a:t>
            </a:r>
            <a:r>
              <a:rPr lang="de-CH" sz="2400" dirty="0" smtClean="0"/>
              <a:t>, NET </a:t>
            </a:r>
            <a:br>
              <a:rPr lang="de-CH" sz="2400" dirty="0" smtClean="0"/>
            </a:br>
            <a:r>
              <a:rPr lang="tr-TR" sz="2400" dirty="0" smtClean="0"/>
              <a:t>ilk tanı olmamıştır</a:t>
            </a:r>
            <a:endParaRPr lang="de-CH" sz="2400" dirty="0" smtClean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400" dirty="0" smtClean="0"/>
              <a:t>Hastalar, NET tanısının birçok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/>
              <a:t> </a:t>
            </a:r>
            <a:r>
              <a:rPr lang="tr-TR" sz="2400" dirty="0" smtClean="0"/>
              <a:t>    yönünün iyileştirilebileceğini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tr-TR" sz="2400" dirty="0" smtClean="0"/>
              <a:t>     düşünmüştür</a:t>
            </a:r>
            <a:r>
              <a:rPr lang="en-US" sz="2400" dirty="0" smtClean="0"/>
              <a:t>:</a:t>
            </a:r>
          </a:p>
          <a:p>
            <a:pPr marL="742903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000" dirty="0" smtClean="0"/>
              <a:t>Uzun süreli etki konusunda daha açık bilgilendirme</a:t>
            </a:r>
            <a:r>
              <a:rPr lang="en-US" sz="2000" dirty="0" smtClean="0"/>
              <a:t> (</a:t>
            </a:r>
            <a:r>
              <a:rPr lang="tr-TR" sz="2000" dirty="0" smtClean="0"/>
              <a:t>%</a:t>
            </a:r>
            <a:r>
              <a:rPr lang="en-US" sz="2000" dirty="0" smtClean="0"/>
              <a:t>60)</a:t>
            </a:r>
          </a:p>
          <a:p>
            <a:pPr marL="742903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000" dirty="0" smtClean="0"/>
              <a:t>NET uzmanlığı olan doktorlara daha hızlı erişim</a:t>
            </a:r>
            <a:r>
              <a:rPr lang="en-US" sz="2000" dirty="0" smtClean="0"/>
              <a:t> (</a:t>
            </a:r>
            <a:r>
              <a:rPr lang="tr-TR" sz="2000" dirty="0" smtClean="0"/>
              <a:t>%</a:t>
            </a:r>
            <a:r>
              <a:rPr lang="en-US" sz="2000" dirty="0" smtClean="0"/>
              <a:t>53)</a:t>
            </a:r>
          </a:p>
          <a:p>
            <a:pPr marL="742903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000" dirty="0" smtClean="0"/>
              <a:t>Daha bilgili doktorlar </a:t>
            </a:r>
            <a:r>
              <a:rPr lang="en-US" sz="2000" dirty="0" smtClean="0"/>
              <a:t>(</a:t>
            </a:r>
            <a:r>
              <a:rPr lang="tr-TR" sz="2000" dirty="0" smtClean="0"/>
              <a:t>%</a:t>
            </a:r>
            <a:r>
              <a:rPr lang="en-US" sz="2000" dirty="0" smtClean="0"/>
              <a:t>48)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134556" y="1651867"/>
            <a:ext cx="5236335" cy="3480081"/>
            <a:chOff x="4134556" y="1581312"/>
            <a:chExt cx="5236335" cy="3480081"/>
          </a:xfrm>
        </p:grpSpPr>
        <p:sp>
          <p:nvSpPr>
            <p:cNvPr id="12" name="Text Placeholder 5"/>
            <p:cNvSpPr txBox="1">
              <a:spLocks noChangeAspect="1"/>
            </p:cNvSpPr>
            <p:nvPr/>
          </p:nvSpPr>
          <p:spPr bwMode="auto">
            <a:xfrm>
              <a:off x="4882875" y="4707225"/>
              <a:ext cx="4488016" cy="35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0" tIns="45715" rIns="91430" bIns="45715" numCol="1" anchor="t" anchorCtr="0" compatLnSpc="1">
              <a:prstTxWarp prst="textNoShape">
                <a:avLst/>
              </a:prstTxWarp>
            </a:bodyPr>
            <a:lstStyle>
              <a:lvl1pPr marL="342865" indent="-34286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6">
                    <a:lumMod val="75000"/>
                  </a:schemeClr>
                </a:buClr>
                <a:buFontTx/>
                <a:buNone/>
                <a:defRPr sz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73" indent="-28572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882" indent="-228577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34" indent="-228577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187" indent="-228577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340" indent="-228577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492" indent="-228577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645" indent="-228577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797" indent="-228577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</a:pPr>
              <a:r>
                <a:rPr lang="en-GB" b="1" kern="0" dirty="0" smtClean="0">
                  <a:solidFill>
                    <a:prstClr val="black"/>
                  </a:solidFill>
                </a:rPr>
                <a:t>Pop</a:t>
              </a:r>
              <a:r>
                <a:rPr lang="tr-TR" b="1" kern="0" dirty="0" err="1" smtClean="0">
                  <a:solidFill>
                    <a:prstClr val="black"/>
                  </a:solidFill>
                </a:rPr>
                <a:t>ülasyon</a:t>
              </a:r>
              <a:r>
                <a:rPr lang="en-GB" b="1" kern="0" dirty="0" smtClean="0">
                  <a:solidFill>
                    <a:prstClr val="black"/>
                  </a:solidFill>
                </a:rPr>
                <a:t>: </a:t>
              </a:r>
              <a:r>
                <a:rPr lang="tr-TR" b="1" kern="0" dirty="0" smtClean="0">
                  <a:solidFill>
                    <a:prstClr val="black"/>
                  </a:solidFill>
                </a:rPr>
                <a:t>Başka tanıların konulduğu tüm hastalar</a:t>
              </a:r>
              <a:r>
                <a:rPr lang="en-GB" b="1" kern="0" dirty="0" smtClean="0">
                  <a:solidFill>
                    <a:prstClr val="black"/>
                  </a:solidFill>
                </a:rPr>
                <a:t> (n=873)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1098" y="1581312"/>
              <a:ext cx="4482901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r-TR" b="1" dirty="0" smtClean="0">
                  <a:solidFill>
                    <a:srgbClr val="043265"/>
                  </a:solidFill>
                  <a:latin typeface="Calibri" panose="020F0502020204030204" pitchFamily="34" charset="0"/>
                </a:rPr>
                <a:t>Bir NET tanısından ÖNCE konulan tanı</a:t>
              </a:r>
              <a:endParaRPr lang="en-US" b="1" dirty="0">
                <a:solidFill>
                  <a:srgbClr val="043265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34556" y="1979774"/>
              <a:ext cx="4683448" cy="2733337"/>
              <a:chOff x="3996016" y="2035320"/>
              <a:chExt cx="4683448" cy="2097953"/>
            </a:xfrm>
          </p:grpSpPr>
          <p:grpSp>
            <p:nvGrpSpPr>
              <p:cNvPr id="18" name="Group 1"/>
              <p:cNvGrpSpPr/>
              <p:nvPr/>
            </p:nvGrpSpPr>
            <p:grpSpPr>
              <a:xfrm>
                <a:off x="6573965" y="2035320"/>
                <a:ext cx="2085881" cy="2097953"/>
                <a:chOff x="6337300" y="3640138"/>
                <a:chExt cx="2468563" cy="2482850"/>
              </a:xfrm>
            </p:grpSpPr>
            <p:sp>
              <p:nvSpPr>
                <p:cNvPr id="44" name="Rectangle 5"/>
                <p:cNvSpPr>
                  <a:spLocks noChangeArrowheads="1"/>
                </p:cNvSpPr>
                <p:nvPr/>
              </p:nvSpPr>
              <p:spPr bwMode="auto">
                <a:xfrm>
                  <a:off x="6402388" y="3662363"/>
                  <a:ext cx="2403475" cy="169863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45" name="Rectangle 6"/>
                <p:cNvSpPr>
                  <a:spLocks noChangeArrowheads="1"/>
                </p:cNvSpPr>
                <p:nvPr/>
              </p:nvSpPr>
              <p:spPr bwMode="auto">
                <a:xfrm>
                  <a:off x="6402388" y="5930901"/>
                  <a:ext cx="2376488" cy="168275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46" name="Rectangle 7"/>
                <p:cNvSpPr>
                  <a:spLocks noChangeArrowheads="1"/>
                </p:cNvSpPr>
                <p:nvPr/>
              </p:nvSpPr>
              <p:spPr bwMode="auto">
                <a:xfrm>
                  <a:off x="6402388" y="5722938"/>
                  <a:ext cx="304800" cy="169863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47" name="Rectangle 8"/>
                <p:cNvSpPr>
                  <a:spLocks noChangeArrowheads="1"/>
                </p:cNvSpPr>
                <p:nvPr/>
              </p:nvSpPr>
              <p:spPr bwMode="auto">
                <a:xfrm>
                  <a:off x="6402388" y="5516563"/>
                  <a:ext cx="304800" cy="168275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48" name="Rectangle 9"/>
                <p:cNvSpPr>
                  <a:spLocks noChangeArrowheads="1"/>
                </p:cNvSpPr>
                <p:nvPr/>
              </p:nvSpPr>
              <p:spPr bwMode="auto">
                <a:xfrm>
                  <a:off x="6402388" y="5313363"/>
                  <a:ext cx="433388" cy="165100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49" name="Rectangle 10"/>
                <p:cNvSpPr>
                  <a:spLocks noChangeArrowheads="1"/>
                </p:cNvSpPr>
                <p:nvPr/>
              </p:nvSpPr>
              <p:spPr bwMode="auto">
                <a:xfrm>
                  <a:off x="6402388" y="5105401"/>
                  <a:ext cx="612775" cy="169863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0" name="Rectangle 11"/>
                <p:cNvSpPr>
                  <a:spLocks noChangeArrowheads="1"/>
                </p:cNvSpPr>
                <p:nvPr/>
              </p:nvSpPr>
              <p:spPr bwMode="auto">
                <a:xfrm>
                  <a:off x="6402388" y="4899026"/>
                  <a:ext cx="677863" cy="168275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1" name="Rectangle 12"/>
                <p:cNvSpPr>
                  <a:spLocks noChangeArrowheads="1"/>
                </p:cNvSpPr>
                <p:nvPr/>
              </p:nvSpPr>
              <p:spPr bwMode="auto">
                <a:xfrm>
                  <a:off x="6402388" y="4691063"/>
                  <a:ext cx="727075" cy="169863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2" name="Rectangle 13"/>
                <p:cNvSpPr>
                  <a:spLocks noChangeArrowheads="1"/>
                </p:cNvSpPr>
                <p:nvPr/>
              </p:nvSpPr>
              <p:spPr bwMode="auto">
                <a:xfrm>
                  <a:off x="6402388" y="4487863"/>
                  <a:ext cx="798513" cy="165100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3" name="Rectangle 14"/>
                <p:cNvSpPr>
                  <a:spLocks noChangeArrowheads="1"/>
                </p:cNvSpPr>
                <p:nvPr/>
              </p:nvSpPr>
              <p:spPr bwMode="auto">
                <a:xfrm>
                  <a:off x="6402388" y="4279901"/>
                  <a:ext cx="1046163" cy="169863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4" name="Rectangle 15"/>
                <p:cNvSpPr>
                  <a:spLocks noChangeArrowheads="1"/>
                </p:cNvSpPr>
                <p:nvPr/>
              </p:nvSpPr>
              <p:spPr bwMode="auto">
                <a:xfrm>
                  <a:off x="6402388" y="4073526"/>
                  <a:ext cx="1355725" cy="169863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5" name="Rectangle 16"/>
                <p:cNvSpPr>
                  <a:spLocks noChangeArrowheads="1"/>
                </p:cNvSpPr>
                <p:nvPr/>
              </p:nvSpPr>
              <p:spPr bwMode="auto">
                <a:xfrm>
                  <a:off x="6402388" y="3865563"/>
                  <a:ext cx="2343150" cy="169863"/>
                </a:xfrm>
                <a:prstGeom prst="rect">
                  <a:avLst/>
                </a:prstGeom>
                <a:solidFill>
                  <a:srgbClr val="043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6" name="Line 17"/>
                <p:cNvSpPr>
                  <a:spLocks noChangeShapeType="1"/>
                </p:cNvSpPr>
                <p:nvPr/>
              </p:nvSpPr>
              <p:spPr bwMode="auto">
                <a:xfrm>
                  <a:off x="6397625" y="3640138"/>
                  <a:ext cx="0" cy="248285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>
                  <a:off x="6337300" y="3648076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8" name="Line 19"/>
                <p:cNvSpPr>
                  <a:spLocks noChangeShapeType="1"/>
                </p:cNvSpPr>
                <p:nvPr/>
              </p:nvSpPr>
              <p:spPr bwMode="auto">
                <a:xfrm>
                  <a:off x="6337300" y="4265613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59" name="Line 20"/>
                <p:cNvSpPr>
                  <a:spLocks noChangeShapeType="1"/>
                </p:cNvSpPr>
                <p:nvPr/>
              </p:nvSpPr>
              <p:spPr bwMode="auto">
                <a:xfrm>
                  <a:off x="6337300" y="4879976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0" name="Line 21"/>
                <p:cNvSpPr>
                  <a:spLocks noChangeShapeType="1"/>
                </p:cNvSpPr>
                <p:nvPr/>
              </p:nvSpPr>
              <p:spPr bwMode="auto">
                <a:xfrm>
                  <a:off x="6337300" y="4676776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1" name="Line 22"/>
                <p:cNvSpPr>
                  <a:spLocks noChangeShapeType="1"/>
                </p:cNvSpPr>
                <p:nvPr/>
              </p:nvSpPr>
              <p:spPr bwMode="auto">
                <a:xfrm>
                  <a:off x="6337300" y="4468813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2" name="Line 23"/>
                <p:cNvSpPr>
                  <a:spLocks noChangeShapeType="1"/>
                </p:cNvSpPr>
                <p:nvPr/>
              </p:nvSpPr>
              <p:spPr bwMode="auto">
                <a:xfrm>
                  <a:off x="6337300" y="3854451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3" name="Line 24"/>
                <p:cNvSpPr>
                  <a:spLocks noChangeShapeType="1"/>
                </p:cNvSpPr>
                <p:nvPr/>
              </p:nvSpPr>
              <p:spPr bwMode="auto">
                <a:xfrm>
                  <a:off x="6337300" y="4057651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4" name="Line 25"/>
                <p:cNvSpPr>
                  <a:spLocks noChangeShapeType="1"/>
                </p:cNvSpPr>
                <p:nvPr/>
              </p:nvSpPr>
              <p:spPr bwMode="auto">
                <a:xfrm>
                  <a:off x="6337300" y="5294313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5" name="Line 26"/>
                <p:cNvSpPr>
                  <a:spLocks noChangeShapeType="1"/>
                </p:cNvSpPr>
                <p:nvPr/>
              </p:nvSpPr>
              <p:spPr bwMode="auto">
                <a:xfrm>
                  <a:off x="6337300" y="5703888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6" name="Line 27"/>
                <p:cNvSpPr>
                  <a:spLocks noChangeShapeType="1"/>
                </p:cNvSpPr>
                <p:nvPr/>
              </p:nvSpPr>
              <p:spPr bwMode="auto">
                <a:xfrm>
                  <a:off x="6337300" y="5086351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7" name="Line 28"/>
                <p:cNvSpPr>
                  <a:spLocks noChangeShapeType="1"/>
                </p:cNvSpPr>
                <p:nvPr/>
              </p:nvSpPr>
              <p:spPr bwMode="auto">
                <a:xfrm>
                  <a:off x="6337300" y="5497513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8" name="Line 29"/>
                <p:cNvSpPr>
                  <a:spLocks noChangeShapeType="1"/>
                </p:cNvSpPr>
                <p:nvPr/>
              </p:nvSpPr>
              <p:spPr bwMode="auto">
                <a:xfrm>
                  <a:off x="6337300" y="6115051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  <p:sp>
              <p:nvSpPr>
                <p:cNvPr id="69" name="Line 30"/>
                <p:cNvSpPr>
                  <a:spLocks noChangeShapeType="1"/>
                </p:cNvSpPr>
                <p:nvPr/>
              </p:nvSpPr>
              <p:spPr bwMode="auto">
                <a:xfrm>
                  <a:off x="6337300" y="5907088"/>
                  <a:ext cx="65088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000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532126" y="2047783"/>
                <a:ext cx="1117781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smtClean="0">
                    <a:latin typeface="Calibri" pitchFamily="34" charset="0"/>
                  </a:rPr>
                  <a:t>IBS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6016" y="2240528"/>
                <a:ext cx="2653891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err="1" smtClean="0">
                    <a:latin typeface="Calibri" pitchFamily="34" charset="0"/>
                  </a:rPr>
                  <a:t>Gastrit</a:t>
                </a:r>
                <a:r>
                  <a:rPr lang="en-US" sz="1100" dirty="0" smtClean="0">
                    <a:latin typeface="Calibri" pitchFamily="34" charset="0"/>
                  </a:rPr>
                  <a:t>/</a:t>
                </a:r>
                <a:r>
                  <a:rPr lang="tr-TR" sz="1100" dirty="0" smtClean="0">
                    <a:latin typeface="Calibri" pitchFamily="34" charset="0"/>
                  </a:rPr>
                  <a:t>diğer sindirim sistemi bozuklukları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08830" y="2395143"/>
                <a:ext cx="2541077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smtClean="0">
                    <a:latin typeface="Calibri" pitchFamily="34" charset="0"/>
                  </a:rPr>
                  <a:t>An</a:t>
                </a:r>
                <a:r>
                  <a:rPr lang="tr-TR" sz="1100" dirty="0" err="1" smtClean="0">
                    <a:latin typeface="Calibri" pitchFamily="34" charset="0"/>
                  </a:rPr>
                  <a:t>ksiyete</a:t>
                </a:r>
                <a:r>
                  <a:rPr lang="en-US" sz="1100" dirty="0" smtClean="0">
                    <a:latin typeface="Calibri" pitchFamily="34" charset="0"/>
                  </a:rPr>
                  <a:t>/Ps</a:t>
                </a:r>
                <a:r>
                  <a:rPr lang="tr-TR" sz="1100" dirty="0" err="1" smtClean="0">
                    <a:latin typeface="Calibri" pitchFamily="34" charset="0"/>
                  </a:rPr>
                  <a:t>ikosomatik</a:t>
                </a:r>
                <a:r>
                  <a:rPr lang="en-US" sz="1100" dirty="0" smtClean="0">
                    <a:latin typeface="Calibri" pitchFamily="34" charset="0"/>
                  </a:rPr>
                  <a:t>-t</a:t>
                </a:r>
                <a:r>
                  <a:rPr lang="tr-TR" sz="1100" dirty="0" smtClean="0">
                    <a:latin typeface="Calibri" pitchFamily="34" charset="0"/>
                  </a:rPr>
                  <a:t>ipte durumlar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28360" y="2568824"/>
                <a:ext cx="2421548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smtClean="0">
                    <a:latin typeface="Calibri" pitchFamily="34" charset="0"/>
                  </a:rPr>
                  <a:t>IBD</a:t>
                </a:r>
                <a:r>
                  <a:rPr lang="tr-TR" sz="1100" dirty="0" smtClean="0">
                    <a:latin typeface="Calibri" pitchFamily="34" charset="0"/>
                  </a:rPr>
                  <a:t>’</a:t>
                </a:r>
                <a:r>
                  <a:rPr lang="tr-TR" sz="1100" dirty="0" err="1" smtClean="0">
                    <a:latin typeface="Calibri" pitchFamily="34" charset="0"/>
                  </a:rPr>
                  <a:t>ler</a:t>
                </a:r>
                <a:r>
                  <a:rPr lang="en-US" sz="1100" dirty="0" smtClean="0">
                    <a:latin typeface="Calibri" pitchFamily="34" charset="0"/>
                  </a:rPr>
                  <a:t> (</a:t>
                </a:r>
                <a:r>
                  <a:rPr lang="en-US" sz="1100" dirty="0" err="1" smtClean="0">
                    <a:latin typeface="Calibri" pitchFamily="34" charset="0"/>
                  </a:rPr>
                  <a:t>Crohn</a:t>
                </a:r>
                <a:r>
                  <a:rPr lang="tr-TR" sz="1100" dirty="0" smtClean="0">
                    <a:latin typeface="Calibri" pitchFamily="34" charset="0"/>
                  </a:rPr>
                  <a:t> hastalığı</a:t>
                </a:r>
                <a:r>
                  <a:rPr lang="en-US" sz="1100" dirty="0" smtClean="0">
                    <a:latin typeface="Calibri" pitchFamily="34" charset="0"/>
                  </a:rPr>
                  <a:t>, </a:t>
                </a:r>
                <a:r>
                  <a:rPr lang="tr-TR" sz="1100" dirty="0" err="1" smtClean="0">
                    <a:latin typeface="Calibri" pitchFamily="34" charset="0"/>
                  </a:rPr>
                  <a:t>ülseratif</a:t>
                </a:r>
                <a:r>
                  <a:rPr lang="tr-TR" sz="1100" dirty="0" smtClean="0">
                    <a:latin typeface="Calibri" pitchFamily="34" charset="0"/>
                  </a:rPr>
                  <a:t> kolit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32126" y="2742503"/>
                <a:ext cx="1117781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err="1" smtClean="0">
                    <a:latin typeface="Calibri" pitchFamily="34" charset="0"/>
                  </a:rPr>
                  <a:t>Ast</a:t>
                </a:r>
                <a:r>
                  <a:rPr lang="tr-TR" sz="1100" dirty="0" err="1" smtClean="0">
                    <a:latin typeface="Calibri" pitchFamily="34" charset="0"/>
                  </a:rPr>
                  <a:t>ım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01888" y="2916184"/>
                <a:ext cx="2048019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err="1" smtClean="0">
                    <a:latin typeface="Calibri" pitchFamily="34" charset="0"/>
                  </a:rPr>
                  <a:t>Menop</a:t>
                </a:r>
                <a:r>
                  <a:rPr lang="tr-TR" sz="1100" dirty="0" err="1" smtClean="0">
                    <a:latin typeface="Calibri" pitchFamily="34" charset="0"/>
                  </a:rPr>
                  <a:t>oz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08830" y="3089863"/>
                <a:ext cx="2541077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latin typeface="Calibri" pitchFamily="34" charset="0"/>
                  </a:rPr>
                  <a:t>Ülser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28360" y="3263544"/>
                <a:ext cx="2421548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smtClean="0">
                    <a:latin typeface="Calibri" pitchFamily="34" charset="0"/>
                  </a:rPr>
                  <a:t>Ps</a:t>
                </a:r>
                <a:r>
                  <a:rPr lang="tr-TR" sz="1100" dirty="0" err="1" smtClean="0">
                    <a:latin typeface="Calibri" pitchFamily="34" charset="0"/>
                  </a:rPr>
                  <a:t>ikiyatrik</a:t>
                </a:r>
                <a:r>
                  <a:rPr lang="tr-TR" sz="1100" dirty="0" smtClean="0">
                    <a:latin typeface="Calibri" pitchFamily="34" charset="0"/>
                  </a:rPr>
                  <a:t> bozukluk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32126" y="3437225"/>
                <a:ext cx="1117781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err="1" smtClean="0">
                    <a:latin typeface="Calibri" pitchFamily="34" charset="0"/>
                  </a:rPr>
                  <a:t>Pn</a:t>
                </a:r>
                <a:r>
                  <a:rPr lang="tr-TR" sz="1100" dirty="0" err="1" smtClean="0">
                    <a:latin typeface="Calibri" pitchFamily="34" charset="0"/>
                  </a:rPr>
                  <a:t>ömoni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01888" y="3610903"/>
                <a:ext cx="2048019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smtClean="0">
                    <a:latin typeface="Calibri" pitchFamily="34" charset="0"/>
                  </a:rPr>
                  <a:t>Ro</a:t>
                </a:r>
                <a:r>
                  <a:rPr lang="tr-TR" sz="1100" dirty="0" smtClean="0">
                    <a:latin typeface="Calibri" pitchFamily="34" charset="0"/>
                  </a:rPr>
                  <a:t>z</a:t>
                </a:r>
                <a:r>
                  <a:rPr lang="en-US" sz="1100" dirty="0" err="1" smtClean="0">
                    <a:latin typeface="Calibri" pitchFamily="34" charset="0"/>
                  </a:rPr>
                  <a:t>acea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08830" y="3784584"/>
                <a:ext cx="2541077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smtClean="0">
                    <a:latin typeface="Calibri" pitchFamily="34" charset="0"/>
                  </a:rPr>
                  <a:t>Di</a:t>
                </a:r>
                <a:r>
                  <a:rPr lang="tr-TR" sz="1100" dirty="0" smtClean="0">
                    <a:latin typeface="Calibri" pitchFamily="34" charset="0"/>
                  </a:rPr>
                  <a:t>y</a:t>
                </a:r>
                <a:r>
                  <a:rPr lang="en-US" sz="1100" dirty="0" smtClean="0">
                    <a:latin typeface="Calibri" pitchFamily="34" charset="0"/>
                  </a:rPr>
                  <a:t>abet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28360" y="3958265"/>
                <a:ext cx="2421548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latin typeface="Calibri" pitchFamily="34" charset="0"/>
                  </a:rPr>
                  <a:t>Diğer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61683" y="2047783"/>
                <a:ext cx="1117781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chemeClr val="bg1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chemeClr val="bg1"/>
                    </a:solidFill>
                    <a:latin typeface="Calibri" pitchFamily="34" charset="0"/>
                  </a:rPr>
                  <a:t>39</a:t>
                </a:r>
                <a:endParaRPr lang="en-US" sz="11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01561" y="2221464"/>
                <a:ext cx="2048019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chemeClr val="bg1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chemeClr val="bg1"/>
                    </a:solidFill>
                    <a:latin typeface="Calibri" pitchFamily="34" charset="0"/>
                  </a:rPr>
                  <a:t>38</a:t>
                </a:r>
                <a:endParaRPr lang="en-US" sz="11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22388" y="2568824"/>
                <a:ext cx="2421548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17</a:t>
                </a:r>
                <a:endParaRPr lang="en-US" sz="11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209506" y="2742503"/>
                <a:ext cx="1117781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13</a:t>
                </a:r>
                <a:endParaRPr lang="en-US" sz="11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50633" y="2937454"/>
                <a:ext cx="2048019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12</a:t>
                </a:r>
                <a:endParaRPr lang="en-US" sz="11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04032" y="3277451"/>
                <a:ext cx="2421548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10</a:t>
                </a:r>
                <a:endParaRPr lang="en-US" sz="11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22412" y="3457484"/>
                <a:ext cx="1117781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7</a:t>
                </a:r>
                <a:endParaRPr lang="en-US" sz="11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898402" y="3623220"/>
                <a:ext cx="2048019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tr-TR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%</a:t>
                </a:r>
                <a:r>
                  <a:rPr lang="en-US" sz="1100" dirty="0" smtClean="0">
                    <a:solidFill>
                      <a:srgbClr val="FFFFFF"/>
                    </a:solidFill>
                    <a:latin typeface="Calibri" pitchFamily="34" charset="0"/>
                  </a:rPr>
                  <a:t>5</a:t>
                </a:r>
                <a:endParaRPr lang="en-US" sz="11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39" name="Group 2"/>
              <p:cNvGrpSpPr/>
              <p:nvPr/>
            </p:nvGrpSpPr>
            <p:grpSpPr>
              <a:xfrm>
                <a:off x="6151226" y="2395144"/>
                <a:ext cx="1669121" cy="1539286"/>
                <a:chOff x="693972" y="2395144"/>
                <a:chExt cx="5315048" cy="1539286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3467943" y="2395144"/>
                  <a:ext cx="2541077" cy="129927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spAutoFit/>
                </a:bodyPr>
                <a:lstStyle/>
                <a:p>
                  <a:pPr algn="r"/>
                  <a:r>
                    <a:rPr lang="tr-TR" sz="11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%</a:t>
                  </a:r>
                  <a:r>
                    <a:rPr lang="en-US" sz="11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22</a:t>
                  </a:r>
                  <a:endParaRPr lang="en-US" sz="11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564829" y="3089864"/>
                  <a:ext cx="2541077" cy="129927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spAutoFit/>
                </a:bodyPr>
                <a:lstStyle/>
                <a:p>
                  <a:pPr algn="r"/>
                  <a:r>
                    <a:rPr lang="tr-TR" sz="11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%</a:t>
                  </a:r>
                  <a:r>
                    <a:rPr lang="en-US" sz="11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11</a:t>
                  </a:r>
                  <a:endParaRPr lang="en-US" sz="11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93972" y="3804503"/>
                  <a:ext cx="2541077" cy="129927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spAutoFit/>
                </a:bodyPr>
                <a:lstStyle/>
                <a:p>
                  <a:pPr algn="r"/>
                  <a:r>
                    <a:rPr lang="tr-TR" sz="11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%</a:t>
                  </a:r>
                  <a:r>
                    <a:rPr lang="en-US" sz="11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5</a:t>
                  </a:r>
                  <a:endParaRPr lang="en-US" sz="11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6232369" y="3983645"/>
                <a:ext cx="2421548" cy="129927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bg1"/>
                    </a:solidFill>
                    <a:latin typeface="Calibri" pitchFamily="34" charset="0"/>
                  </a:rPr>
                  <a:t>38%</a:t>
                </a:r>
                <a:endParaRPr lang="en-US" sz="11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GB" dirty="0" smtClean="0">
                <a:solidFill>
                  <a:prstClr val="black"/>
                </a:solidFill>
              </a:rPr>
              <a:t>IBD, </a:t>
            </a:r>
            <a:r>
              <a:rPr lang="en-GB" dirty="0" err="1" smtClean="0">
                <a:solidFill>
                  <a:prstClr val="black"/>
                </a:solidFill>
              </a:rPr>
              <a:t>iritabl</a:t>
            </a:r>
            <a:r>
              <a:rPr lang="tr-TR" dirty="0" smtClean="0">
                <a:solidFill>
                  <a:prstClr val="black"/>
                </a:solidFill>
              </a:rPr>
              <a:t> bağırsak hastalığı</a:t>
            </a:r>
            <a:r>
              <a:rPr lang="en-GB" dirty="0" smtClean="0">
                <a:solidFill>
                  <a:prstClr val="black"/>
                </a:solidFill>
              </a:rPr>
              <a:t>; IBS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 smtClean="0">
                <a:solidFill>
                  <a:prstClr val="black"/>
                </a:solidFill>
              </a:rPr>
              <a:t>iritabl</a:t>
            </a:r>
            <a:r>
              <a:rPr lang="tr-TR" dirty="0" smtClean="0">
                <a:solidFill>
                  <a:prstClr val="black"/>
                </a:solidFill>
              </a:rPr>
              <a:t> bağırsak sendromu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Pavel M, et al. Poster presented at the ENETS 12th Annual conference; </a:t>
            </a:r>
            <a:r>
              <a:rPr lang="en-GB" dirty="0" smtClean="0">
                <a:solidFill>
                  <a:prstClr val="black"/>
                </a:solidFill>
              </a:rPr>
              <a:t>March 2015</a:t>
            </a:r>
            <a:r>
              <a:rPr lang="en-GB" dirty="0">
                <a:solidFill>
                  <a:prstClr val="black"/>
                </a:solidFill>
              </a:rPr>
              <a:t>; </a:t>
            </a:r>
            <a:r>
              <a:rPr lang="en-GB" dirty="0" smtClean="0">
                <a:solidFill>
                  <a:prstClr val="black"/>
                </a:solidFill>
              </a:rPr>
              <a:t>Barcelona, Spain.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4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Tanı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5537" y="1346200"/>
            <a:ext cx="8462714" cy="4940300"/>
          </a:xfrm>
          <a:solidFill>
            <a:srgbClr val="FEE7BA"/>
          </a:solidFill>
        </p:spPr>
        <p:txBody>
          <a:bodyPr/>
          <a:lstStyle/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USG</a:t>
            </a:r>
          </a:p>
          <a:p>
            <a:pPr eaLnBrk="1" hangingPunct="1"/>
            <a:r>
              <a:rPr lang="tr-TR" sz="2000" dirty="0" smtClean="0"/>
              <a:t>BT/MRI görüntüleme</a:t>
            </a:r>
          </a:p>
          <a:p>
            <a:pPr eaLnBrk="1" hangingPunct="1"/>
            <a:r>
              <a:rPr lang="tr-TR" sz="2000" dirty="0" err="1" smtClean="0"/>
              <a:t>Octreotide</a:t>
            </a:r>
            <a:r>
              <a:rPr lang="tr-TR" sz="2000" dirty="0" smtClean="0"/>
              <a:t> sintigrafisi</a:t>
            </a:r>
          </a:p>
          <a:p>
            <a:pPr eaLnBrk="1" hangingPunct="1"/>
            <a:r>
              <a:rPr lang="tr-TR" sz="2000" dirty="0" smtClean="0"/>
              <a:t>Endoskopik USG</a:t>
            </a:r>
          </a:p>
          <a:p>
            <a:pPr eaLnBrk="1" hangingPunct="1"/>
            <a:r>
              <a:rPr lang="tr-TR" sz="2000" dirty="0" smtClean="0"/>
              <a:t>İyi </a:t>
            </a:r>
            <a:r>
              <a:rPr lang="tr-TR" sz="2000" dirty="0" err="1" smtClean="0"/>
              <a:t>differansiye</a:t>
            </a:r>
            <a:r>
              <a:rPr lang="tr-TR" sz="2000" dirty="0" smtClean="0"/>
              <a:t> </a:t>
            </a:r>
            <a:r>
              <a:rPr lang="tr-TR" sz="2000" dirty="0" err="1" smtClean="0"/>
              <a:t>NET’lerde</a:t>
            </a:r>
            <a:endParaRPr lang="tr-TR" sz="2000" dirty="0" smtClean="0"/>
          </a:p>
          <a:p>
            <a:pPr lvl="1" eaLnBrk="1" hangingPunct="1"/>
            <a:r>
              <a:rPr lang="tr-TR" sz="1600" dirty="0" smtClean="0"/>
              <a:t>[</a:t>
            </a:r>
            <a:r>
              <a:rPr lang="tr-TR" sz="1600" dirty="0" err="1" smtClean="0"/>
              <a:t>Ga</a:t>
            </a:r>
            <a:r>
              <a:rPr lang="tr-TR" sz="1600" dirty="0" smtClean="0"/>
              <a:t>] DOTA-PET</a:t>
            </a:r>
          </a:p>
          <a:p>
            <a:pPr lvl="1" eaLnBrk="1" hangingPunct="1"/>
            <a:r>
              <a:rPr lang="tr-TR" sz="1600" dirty="0" smtClean="0"/>
              <a:t>[C] HTP-PET</a:t>
            </a:r>
          </a:p>
          <a:p>
            <a:pPr lvl="1" eaLnBrk="1" hangingPunct="1"/>
            <a:r>
              <a:rPr lang="tr-TR" sz="1600" dirty="0" smtClean="0"/>
              <a:t>[F] DOPA-PET</a:t>
            </a:r>
          </a:p>
          <a:p>
            <a:pPr lvl="1" eaLnBrk="1" hangingPunct="1"/>
            <a:r>
              <a:rPr lang="tr-TR" sz="1600" i="1" dirty="0" smtClean="0"/>
              <a:t>FDG-PET az </a:t>
            </a:r>
            <a:r>
              <a:rPr lang="tr-TR" sz="1600" i="1" dirty="0" err="1" smtClean="0"/>
              <a:t>differansiye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NET’lerde</a:t>
            </a:r>
            <a:r>
              <a:rPr lang="tr-TR" sz="1600" i="1" dirty="0" smtClean="0"/>
              <a:t> kullanılır!!!</a:t>
            </a:r>
          </a:p>
          <a:p>
            <a:pPr lvl="1" eaLnBrk="1" hangingPunct="1"/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2408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381000" y="436563"/>
            <a:ext cx="8385175" cy="49847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mtClean="0"/>
              <a:t>T</a:t>
            </a:r>
            <a:r>
              <a:rPr lang="tr-TR" smtClean="0"/>
              <a:t>ümör belirteçleri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295400"/>
            <a:ext cx="8385175" cy="4419600"/>
          </a:xfrm>
        </p:spPr>
        <p:txBody>
          <a:bodyPr>
            <a:normAutofit fontScale="92500" lnSpcReduction="10000"/>
          </a:bodyPr>
          <a:lstStyle/>
          <a:p>
            <a:pPr marL="363538" indent="-269875" eaLnBrk="1" hangingPunct="1">
              <a:buSzPct val="101000"/>
            </a:pPr>
            <a:r>
              <a:rPr lang="en-US" smtClean="0"/>
              <a:t>Gene</a:t>
            </a:r>
            <a:r>
              <a:rPr lang="tr-TR" smtClean="0"/>
              <a:t>l</a:t>
            </a:r>
            <a:r>
              <a:rPr lang="en-US" smtClean="0"/>
              <a:t> NET </a:t>
            </a:r>
            <a:r>
              <a:rPr lang="tr-TR" smtClean="0"/>
              <a:t>belirteçleri</a:t>
            </a:r>
            <a:endParaRPr lang="en-US" smtClean="0"/>
          </a:p>
          <a:p>
            <a:pPr marL="895350" lvl="1" indent="-273050" eaLnBrk="1" hangingPunct="1">
              <a:buSzPct val="101000"/>
              <a:buFont typeface="Calibri" pitchFamily="34" charset="0"/>
              <a:buChar char="–"/>
            </a:pPr>
            <a:r>
              <a:rPr lang="tr-TR" smtClean="0"/>
              <a:t>K</a:t>
            </a:r>
            <a:r>
              <a:rPr lang="en-US" smtClean="0"/>
              <a:t>romogranin A</a:t>
            </a:r>
            <a:endParaRPr lang="tr-TR" smtClean="0"/>
          </a:p>
          <a:p>
            <a:pPr marL="1250950" lvl="2" indent="-228600" eaLnBrk="1" hangingPunct="1">
              <a:buSzPct val="101000"/>
              <a:buFont typeface="Calibri" pitchFamily="34" charset="0"/>
              <a:buChar char="–"/>
            </a:pPr>
            <a:r>
              <a:rPr lang="tr-TR" smtClean="0"/>
              <a:t>Prolaktinoma dışında tüm NET’lerden salınır</a:t>
            </a:r>
            <a:endParaRPr lang="en-US" smtClean="0"/>
          </a:p>
          <a:p>
            <a:pPr marL="1250950" lvl="2" indent="-228600" eaLnBrk="1" hangingPunct="1">
              <a:buSzPct val="101000"/>
            </a:pPr>
            <a:r>
              <a:rPr lang="tr-TR" sz="2300" smtClean="0"/>
              <a:t>S</a:t>
            </a:r>
            <a:r>
              <a:rPr lang="en-US" sz="2300" smtClean="0"/>
              <a:t>omatostatin analog</a:t>
            </a:r>
            <a:r>
              <a:rPr lang="tr-TR" sz="2300" smtClean="0"/>
              <a:t>ları, </a:t>
            </a:r>
            <a:r>
              <a:rPr lang="en-US" sz="2300" smtClean="0"/>
              <a:t>proton p</a:t>
            </a:r>
            <a:r>
              <a:rPr lang="tr-TR" sz="2300" smtClean="0"/>
              <a:t>o</a:t>
            </a:r>
            <a:r>
              <a:rPr lang="en-US" sz="2300" smtClean="0"/>
              <a:t>mp</a:t>
            </a:r>
            <a:r>
              <a:rPr lang="tr-TR" sz="2300" smtClean="0"/>
              <a:t>a</a:t>
            </a:r>
            <a:r>
              <a:rPr lang="en-US" sz="2300" smtClean="0"/>
              <a:t> inhibit</a:t>
            </a:r>
            <a:r>
              <a:rPr lang="tr-TR" sz="2300" smtClean="0"/>
              <a:t>örleri</a:t>
            </a:r>
            <a:r>
              <a:rPr lang="en-US" sz="2300" smtClean="0"/>
              <a:t>, </a:t>
            </a:r>
            <a:r>
              <a:rPr lang="tr-TR" sz="2300" smtClean="0"/>
              <a:t>atrofik gastrit, böbrek fonksiyonu ve karaciğer fonksiyonundan etkilenir</a:t>
            </a:r>
            <a:endParaRPr lang="en-US" sz="2300" smtClean="0"/>
          </a:p>
          <a:p>
            <a:pPr marL="895350" lvl="1" indent="-273050" eaLnBrk="1" hangingPunct="1">
              <a:buSzPct val="101000"/>
              <a:buFont typeface="Calibri" pitchFamily="34" charset="0"/>
              <a:buChar char="–"/>
            </a:pPr>
            <a:r>
              <a:rPr lang="en-US" smtClean="0"/>
              <a:t>N</a:t>
            </a:r>
            <a:r>
              <a:rPr lang="tr-TR" smtClean="0"/>
              <a:t>ö</a:t>
            </a:r>
            <a:r>
              <a:rPr lang="en-US" smtClean="0"/>
              <a:t>ron-spe</a:t>
            </a:r>
            <a:r>
              <a:rPr lang="tr-TR" smtClean="0"/>
              <a:t>s</a:t>
            </a:r>
            <a:r>
              <a:rPr lang="en-US" smtClean="0"/>
              <a:t>ifi</a:t>
            </a:r>
            <a:r>
              <a:rPr lang="tr-TR" smtClean="0"/>
              <a:t>k</a:t>
            </a:r>
            <a:r>
              <a:rPr lang="en-US" smtClean="0"/>
              <a:t> enola</a:t>
            </a:r>
            <a:r>
              <a:rPr lang="tr-TR" smtClean="0"/>
              <a:t>z</a:t>
            </a:r>
            <a:endParaRPr lang="en-US" smtClean="0"/>
          </a:p>
          <a:p>
            <a:pPr marL="363538" indent="-269875" eaLnBrk="1" hangingPunct="1">
              <a:buSzPct val="101000"/>
            </a:pPr>
            <a:r>
              <a:rPr lang="en-US" smtClean="0"/>
              <a:t>Midgut (</a:t>
            </a:r>
            <a:r>
              <a:rPr lang="tr-TR" smtClean="0"/>
              <a:t>incebarsak</a:t>
            </a:r>
            <a:r>
              <a:rPr lang="en-US" smtClean="0"/>
              <a:t>, apendi</a:t>
            </a:r>
            <a:r>
              <a:rPr lang="tr-TR" smtClean="0"/>
              <a:t>ks</a:t>
            </a:r>
            <a:r>
              <a:rPr lang="en-US" smtClean="0"/>
              <a:t>, </a:t>
            </a:r>
            <a:r>
              <a:rPr lang="tr-TR" smtClean="0"/>
              <a:t>ç</a:t>
            </a:r>
            <a:r>
              <a:rPr lang="en-US" smtClean="0"/>
              <a:t>e</a:t>
            </a:r>
            <a:r>
              <a:rPr lang="tr-TR" smtClean="0"/>
              <a:t>k</a:t>
            </a:r>
            <a:r>
              <a:rPr lang="en-US" smtClean="0"/>
              <a:t>um)</a:t>
            </a:r>
          </a:p>
          <a:p>
            <a:pPr marL="895350" lvl="1" indent="-273050" eaLnBrk="1" hangingPunct="1">
              <a:buSzPct val="101000"/>
              <a:buFont typeface="Calibri" pitchFamily="34" charset="0"/>
              <a:buChar char="–"/>
            </a:pPr>
            <a:r>
              <a:rPr lang="en-US" smtClean="0"/>
              <a:t>5 HIAA (24-</a:t>
            </a:r>
            <a:r>
              <a:rPr lang="tr-TR" smtClean="0"/>
              <a:t>saatlik idarda</a:t>
            </a:r>
            <a:r>
              <a:rPr lang="en-US" smtClean="0"/>
              <a:t>)</a:t>
            </a:r>
            <a:r>
              <a:rPr lang="tr-TR" smtClean="0"/>
              <a:t>; %73 sensivite, %100 spesifite</a:t>
            </a:r>
            <a:endParaRPr lang="en-US" smtClean="0"/>
          </a:p>
          <a:p>
            <a:pPr marL="895350" lvl="1" indent="-273050" eaLnBrk="1" hangingPunct="1">
              <a:buSzPct val="101000"/>
              <a:buFont typeface="Calibri" pitchFamily="34" charset="0"/>
              <a:buChar char="–"/>
            </a:pPr>
            <a:r>
              <a:rPr lang="en-US" smtClean="0"/>
              <a:t>Serotonin (</a:t>
            </a:r>
            <a:r>
              <a:rPr lang="tr-TR" smtClean="0"/>
              <a:t>kanda</a:t>
            </a:r>
            <a:r>
              <a:rPr lang="en-US" smtClean="0"/>
              <a:t>)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5805488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i="1">
                <a:latin typeface="Calibri" pitchFamily="34" charset="0"/>
                <a:cs typeface="Arial" pitchFamily="34" charset="0"/>
              </a:rPr>
              <a:t>5-HIAA = 5-hydroxyindoleacetic acid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5400000">
            <a:off x="-684212" y="2768600"/>
            <a:ext cx="2305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2400" b="1"/>
              <a:t>Prognostik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754063" y="6308725"/>
            <a:ext cx="423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1200"/>
              <a:t>Yao JC et al. J Clin Endocrinol Metab. 2011;96(12):3741-9.</a:t>
            </a:r>
            <a:r>
              <a:rPr lang="tr-T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42097" r="49944" b="20899"/>
          <a:stretch/>
        </p:blipFill>
        <p:spPr bwMode="auto">
          <a:xfrm>
            <a:off x="0" y="0"/>
            <a:ext cx="896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3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2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5113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1800"/>
              <a:t>İyi ve Orta diferansiye histolojili tümörler</a:t>
            </a:r>
            <a:r>
              <a:rPr lang="en-GB" sz="1800" baseline="30000"/>
              <a:t>1</a:t>
            </a:r>
          </a:p>
        </p:txBody>
      </p:sp>
      <p:sp>
        <p:nvSpPr>
          <p:cNvPr id="14340" name="Text Box 79"/>
          <p:cNvSpPr txBox="1">
            <a:spLocks noChangeArrowheads="1"/>
          </p:cNvSpPr>
          <p:nvPr/>
        </p:nvSpPr>
        <p:spPr bwMode="auto">
          <a:xfrm>
            <a:off x="0" y="6550025"/>
            <a:ext cx="78898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1200"/>
              <a:t>1. Yao J, et al. J Clin Oncol. 2008;26:3063-72; </a:t>
            </a:r>
            <a:r>
              <a:rPr lang="en-US" sz="1200"/>
              <a:t>2. American Cancer Society. Cancer Facts and Figures, 2009</a:t>
            </a:r>
            <a:endParaRPr lang="en-GB" sz="1200"/>
          </a:p>
        </p:txBody>
      </p:sp>
      <p:graphicFrame>
        <p:nvGraphicFramePr>
          <p:cNvPr id="68613" name="Group 5"/>
          <p:cNvGraphicFramePr>
            <a:graphicFrameLocks noGrp="1"/>
          </p:cNvGraphicFramePr>
          <p:nvPr/>
        </p:nvGraphicFramePr>
        <p:xfrm>
          <a:off x="755650" y="5013325"/>
          <a:ext cx="3186113" cy="1476375"/>
        </p:xfrm>
        <a:graphic>
          <a:graphicData uri="http://schemas.openxmlformats.org/drawingml/2006/table">
            <a:tbl>
              <a:tblPr/>
              <a:tblGrid>
                <a:gridCol w="1498600"/>
                <a:gridCol w="790575"/>
                <a:gridCol w="896938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A3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Medyan Sağkalım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A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Evre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A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Aylar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A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 CI</a:t>
                      </a: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A3B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8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Lo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208–238</a:t>
                      </a: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8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Bölgesel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8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Uzak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81741" marR="81741" marT="40870" marB="40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366" name="Group 103"/>
          <p:cNvGrpSpPr>
            <a:grpSpLocks/>
          </p:cNvGrpSpPr>
          <p:nvPr/>
        </p:nvGrpSpPr>
        <p:grpSpPr bwMode="auto">
          <a:xfrm>
            <a:off x="900113" y="5805488"/>
            <a:ext cx="260350" cy="595312"/>
            <a:chOff x="3654" y="3118"/>
            <a:chExt cx="164" cy="375"/>
          </a:xfrm>
        </p:grpSpPr>
        <p:cxnSp>
          <p:nvCxnSpPr>
            <p:cNvPr id="3" name="Straight Connector 70"/>
            <p:cNvCxnSpPr/>
            <p:nvPr/>
          </p:nvCxnSpPr>
          <p:spPr>
            <a:xfrm>
              <a:off x="3654" y="3118"/>
              <a:ext cx="164" cy="1"/>
            </a:xfrm>
            <a:prstGeom prst="line">
              <a:avLst/>
            </a:prstGeom>
            <a:ln w="28575">
              <a:solidFill>
                <a:srgbClr val="007F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71"/>
            <p:cNvCxnSpPr/>
            <p:nvPr/>
          </p:nvCxnSpPr>
          <p:spPr>
            <a:xfrm>
              <a:off x="3654" y="3305"/>
              <a:ext cx="164" cy="1"/>
            </a:xfrm>
            <a:prstGeom prst="line">
              <a:avLst/>
            </a:prstGeom>
            <a:ln w="28575">
              <a:solidFill>
                <a:srgbClr val="F070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72"/>
            <p:cNvCxnSpPr/>
            <p:nvPr/>
          </p:nvCxnSpPr>
          <p:spPr>
            <a:xfrm>
              <a:off x="3654" y="3492"/>
              <a:ext cx="164" cy="1"/>
            </a:xfrm>
            <a:prstGeom prst="line">
              <a:avLst/>
            </a:prstGeom>
            <a:ln w="28575">
              <a:solidFill>
                <a:srgbClr val="004B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7" name="Group 83"/>
          <p:cNvGrpSpPr>
            <a:grpSpLocks/>
          </p:cNvGrpSpPr>
          <p:nvPr/>
        </p:nvGrpSpPr>
        <p:grpSpPr bwMode="auto">
          <a:xfrm>
            <a:off x="323850" y="1484313"/>
            <a:ext cx="3805238" cy="3455987"/>
            <a:chOff x="340" y="1082"/>
            <a:chExt cx="2874" cy="2529"/>
          </a:xfrm>
        </p:grpSpPr>
        <p:sp>
          <p:nvSpPr>
            <p:cNvPr id="14370" name="Rectangle 33"/>
            <p:cNvSpPr>
              <a:spLocks noChangeArrowheads="1"/>
            </p:cNvSpPr>
            <p:nvPr/>
          </p:nvSpPr>
          <p:spPr bwMode="auto">
            <a:xfrm>
              <a:off x="1463" y="3249"/>
              <a:ext cx="12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36</a:t>
              </a:r>
              <a:endParaRPr lang="en-US" sz="1200"/>
            </a:p>
          </p:txBody>
        </p:sp>
        <p:grpSp>
          <p:nvGrpSpPr>
            <p:cNvPr id="14371" name="Group 58"/>
            <p:cNvGrpSpPr>
              <a:grpSpLocks/>
            </p:cNvGrpSpPr>
            <p:nvPr/>
          </p:nvGrpSpPr>
          <p:grpSpPr bwMode="auto">
            <a:xfrm>
              <a:off x="340" y="1082"/>
              <a:ext cx="2874" cy="2529"/>
              <a:chOff x="1593850" y="1717675"/>
              <a:chExt cx="3510822" cy="2770188"/>
            </a:xfrm>
          </p:grpSpPr>
          <p:sp>
            <p:nvSpPr>
              <p:cNvPr id="14372" name="Line 2"/>
              <p:cNvSpPr>
                <a:spLocks noChangeShapeType="1"/>
              </p:cNvSpPr>
              <p:nvPr/>
            </p:nvSpPr>
            <p:spPr bwMode="auto">
              <a:xfrm>
                <a:off x="2155825" y="1814513"/>
                <a:ext cx="36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4373" name="Group 120"/>
              <p:cNvGrpSpPr>
                <a:grpSpLocks/>
              </p:cNvGrpSpPr>
              <p:nvPr/>
            </p:nvGrpSpPr>
            <p:grpSpPr bwMode="auto">
              <a:xfrm>
                <a:off x="2184400" y="1806575"/>
                <a:ext cx="2801938" cy="671513"/>
                <a:chOff x="1143" y="836"/>
                <a:chExt cx="2319" cy="382"/>
              </a:xfrm>
            </p:grpSpPr>
            <p:sp>
              <p:nvSpPr>
                <p:cNvPr id="14416" name="Freeform 118"/>
                <p:cNvSpPr>
                  <a:spLocks/>
                </p:cNvSpPr>
                <p:nvPr/>
              </p:nvSpPr>
              <p:spPr bwMode="auto">
                <a:xfrm>
                  <a:off x="1143" y="836"/>
                  <a:ext cx="1292" cy="241"/>
                </a:xfrm>
                <a:custGeom>
                  <a:avLst/>
                  <a:gdLst>
                    <a:gd name="T0" fmla="*/ 0 w 1292"/>
                    <a:gd name="T1" fmla="*/ 0 h 241"/>
                    <a:gd name="T2" fmla="*/ 23 w 1292"/>
                    <a:gd name="T3" fmla="*/ 0 h 241"/>
                    <a:gd name="T4" fmla="*/ 23 w 1292"/>
                    <a:gd name="T5" fmla="*/ 18 h 241"/>
                    <a:gd name="T6" fmla="*/ 44 w 1292"/>
                    <a:gd name="T7" fmla="*/ 18 h 241"/>
                    <a:gd name="T8" fmla="*/ 44 w 1292"/>
                    <a:gd name="T9" fmla="*/ 31 h 241"/>
                    <a:gd name="T10" fmla="*/ 57 w 1292"/>
                    <a:gd name="T11" fmla="*/ 31 h 241"/>
                    <a:gd name="T12" fmla="*/ 78 w 1292"/>
                    <a:gd name="T13" fmla="*/ 39 h 241"/>
                    <a:gd name="T14" fmla="*/ 96 w 1292"/>
                    <a:gd name="T15" fmla="*/ 46 h 241"/>
                    <a:gd name="T16" fmla="*/ 116 w 1292"/>
                    <a:gd name="T17" fmla="*/ 52 h 241"/>
                    <a:gd name="T18" fmla="*/ 134 w 1292"/>
                    <a:gd name="T19" fmla="*/ 57 h 241"/>
                    <a:gd name="T20" fmla="*/ 155 w 1292"/>
                    <a:gd name="T21" fmla="*/ 63 h 241"/>
                    <a:gd name="T22" fmla="*/ 171 w 1292"/>
                    <a:gd name="T23" fmla="*/ 67 h 241"/>
                    <a:gd name="T24" fmla="*/ 195 w 1292"/>
                    <a:gd name="T25" fmla="*/ 72 h 241"/>
                    <a:gd name="T26" fmla="*/ 213 w 1292"/>
                    <a:gd name="T27" fmla="*/ 73 h 241"/>
                    <a:gd name="T28" fmla="*/ 234 w 1292"/>
                    <a:gd name="T29" fmla="*/ 78 h 241"/>
                    <a:gd name="T30" fmla="*/ 257 w 1292"/>
                    <a:gd name="T31" fmla="*/ 81 h 241"/>
                    <a:gd name="T32" fmla="*/ 284 w 1292"/>
                    <a:gd name="T33" fmla="*/ 85 h 241"/>
                    <a:gd name="T34" fmla="*/ 303 w 1292"/>
                    <a:gd name="T35" fmla="*/ 90 h 241"/>
                    <a:gd name="T36" fmla="*/ 318 w 1292"/>
                    <a:gd name="T37" fmla="*/ 91 h 241"/>
                    <a:gd name="T38" fmla="*/ 336 w 1292"/>
                    <a:gd name="T39" fmla="*/ 94 h 241"/>
                    <a:gd name="T40" fmla="*/ 351 w 1292"/>
                    <a:gd name="T41" fmla="*/ 97 h 241"/>
                    <a:gd name="T42" fmla="*/ 372 w 1292"/>
                    <a:gd name="T43" fmla="*/ 102 h 241"/>
                    <a:gd name="T44" fmla="*/ 386 w 1292"/>
                    <a:gd name="T45" fmla="*/ 102 h 241"/>
                    <a:gd name="T46" fmla="*/ 405 w 1292"/>
                    <a:gd name="T47" fmla="*/ 106 h 241"/>
                    <a:gd name="T48" fmla="*/ 440 w 1292"/>
                    <a:gd name="T49" fmla="*/ 111 h 241"/>
                    <a:gd name="T50" fmla="*/ 461 w 1292"/>
                    <a:gd name="T51" fmla="*/ 115 h 241"/>
                    <a:gd name="T52" fmla="*/ 473 w 1292"/>
                    <a:gd name="T53" fmla="*/ 120 h 241"/>
                    <a:gd name="T54" fmla="*/ 485 w 1292"/>
                    <a:gd name="T55" fmla="*/ 120 h 241"/>
                    <a:gd name="T56" fmla="*/ 498 w 1292"/>
                    <a:gd name="T57" fmla="*/ 123 h 241"/>
                    <a:gd name="T58" fmla="*/ 518 w 1292"/>
                    <a:gd name="T59" fmla="*/ 124 h 241"/>
                    <a:gd name="T60" fmla="*/ 534 w 1292"/>
                    <a:gd name="T61" fmla="*/ 130 h 241"/>
                    <a:gd name="T62" fmla="*/ 555 w 1292"/>
                    <a:gd name="T63" fmla="*/ 130 h 241"/>
                    <a:gd name="T64" fmla="*/ 587 w 1292"/>
                    <a:gd name="T65" fmla="*/ 136 h 241"/>
                    <a:gd name="T66" fmla="*/ 599 w 1292"/>
                    <a:gd name="T67" fmla="*/ 136 h 241"/>
                    <a:gd name="T68" fmla="*/ 629 w 1292"/>
                    <a:gd name="T69" fmla="*/ 142 h 241"/>
                    <a:gd name="T70" fmla="*/ 662 w 1292"/>
                    <a:gd name="T71" fmla="*/ 148 h 241"/>
                    <a:gd name="T72" fmla="*/ 683 w 1292"/>
                    <a:gd name="T73" fmla="*/ 150 h 241"/>
                    <a:gd name="T74" fmla="*/ 701 w 1292"/>
                    <a:gd name="T75" fmla="*/ 151 h 241"/>
                    <a:gd name="T76" fmla="*/ 717 w 1292"/>
                    <a:gd name="T77" fmla="*/ 156 h 241"/>
                    <a:gd name="T78" fmla="*/ 735 w 1292"/>
                    <a:gd name="T79" fmla="*/ 157 h 241"/>
                    <a:gd name="T80" fmla="*/ 744 w 1292"/>
                    <a:gd name="T81" fmla="*/ 162 h 241"/>
                    <a:gd name="T82" fmla="*/ 776 w 1292"/>
                    <a:gd name="T83" fmla="*/ 165 h 241"/>
                    <a:gd name="T84" fmla="*/ 818 w 1292"/>
                    <a:gd name="T85" fmla="*/ 172 h 241"/>
                    <a:gd name="T86" fmla="*/ 854 w 1292"/>
                    <a:gd name="T87" fmla="*/ 175 h 241"/>
                    <a:gd name="T88" fmla="*/ 890 w 1292"/>
                    <a:gd name="T89" fmla="*/ 178 h 241"/>
                    <a:gd name="T90" fmla="*/ 902 w 1292"/>
                    <a:gd name="T91" fmla="*/ 183 h 241"/>
                    <a:gd name="T92" fmla="*/ 941 w 1292"/>
                    <a:gd name="T93" fmla="*/ 187 h 241"/>
                    <a:gd name="T94" fmla="*/ 969 w 1292"/>
                    <a:gd name="T95" fmla="*/ 192 h 241"/>
                    <a:gd name="T96" fmla="*/ 986 w 1292"/>
                    <a:gd name="T97" fmla="*/ 198 h 241"/>
                    <a:gd name="T98" fmla="*/ 1016 w 1292"/>
                    <a:gd name="T99" fmla="*/ 199 h 241"/>
                    <a:gd name="T100" fmla="*/ 1028 w 1292"/>
                    <a:gd name="T101" fmla="*/ 202 h 241"/>
                    <a:gd name="T102" fmla="*/ 1049 w 1292"/>
                    <a:gd name="T103" fmla="*/ 204 h 241"/>
                    <a:gd name="T104" fmla="*/ 1062 w 1292"/>
                    <a:gd name="T105" fmla="*/ 207 h 241"/>
                    <a:gd name="T106" fmla="*/ 1085 w 1292"/>
                    <a:gd name="T107" fmla="*/ 210 h 241"/>
                    <a:gd name="T108" fmla="*/ 1109 w 1292"/>
                    <a:gd name="T109" fmla="*/ 214 h 241"/>
                    <a:gd name="T110" fmla="*/ 1134 w 1292"/>
                    <a:gd name="T111" fmla="*/ 217 h 241"/>
                    <a:gd name="T112" fmla="*/ 1160 w 1292"/>
                    <a:gd name="T113" fmla="*/ 222 h 241"/>
                    <a:gd name="T114" fmla="*/ 1182 w 1292"/>
                    <a:gd name="T115" fmla="*/ 225 h 241"/>
                    <a:gd name="T116" fmla="*/ 1224 w 1292"/>
                    <a:gd name="T117" fmla="*/ 231 h 241"/>
                    <a:gd name="T118" fmla="*/ 1245 w 1292"/>
                    <a:gd name="T119" fmla="*/ 234 h 241"/>
                    <a:gd name="T120" fmla="*/ 1260 w 1292"/>
                    <a:gd name="T121" fmla="*/ 234 h 241"/>
                    <a:gd name="T122" fmla="*/ 1275 w 1292"/>
                    <a:gd name="T123" fmla="*/ 241 h 241"/>
                    <a:gd name="T124" fmla="*/ 1292 w 1292"/>
                    <a:gd name="T125" fmla="*/ 241 h 24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92"/>
                    <a:gd name="T190" fmla="*/ 0 h 241"/>
                    <a:gd name="T191" fmla="*/ 1292 w 1292"/>
                    <a:gd name="T192" fmla="*/ 241 h 24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92" h="241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18"/>
                      </a:lnTo>
                      <a:lnTo>
                        <a:pt x="44" y="18"/>
                      </a:lnTo>
                      <a:lnTo>
                        <a:pt x="44" y="31"/>
                      </a:lnTo>
                      <a:lnTo>
                        <a:pt x="57" y="31"/>
                      </a:lnTo>
                      <a:lnTo>
                        <a:pt x="78" y="39"/>
                      </a:lnTo>
                      <a:lnTo>
                        <a:pt x="96" y="46"/>
                      </a:lnTo>
                      <a:lnTo>
                        <a:pt x="116" y="52"/>
                      </a:lnTo>
                      <a:lnTo>
                        <a:pt x="134" y="57"/>
                      </a:lnTo>
                      <a:lnTo>
                        <a:pt x="155" y="63"/>
                      </a:lnTo>
                      <a:lnTo>
                        <a:pt x="171" y="67"/>
                      </a:lnTo>
                      <a:lnTo>
                        <a:pt x="195" y="72"/>
                      </a:lnTo>
                      <a:lnTo>
                        <a:pt x="213" y="73"/>
                      </a:lnTo>
                      <a:lnTo>
                        <a:pt x="234" y="78"/>
                      </a:lnTo>
                      <a:lnTo>
                        <a:pt x="257" y="81"/>
                      </a:lnTo>
                      <a:lnTo>
                        <a:pt x="284" y="85"/>
                      </a:lnTo>
                      <a:lnTo>
                        <a:pt x="303" y="90"/>
                      </a:lnTo>
                      <a:lnTo>
                        <a:pt x="318" y="91"/>
                      </a:lnTo>
                      <a:lnTo>
                        <a:pt x="336" y="94"/>
                      </a:lnTo>
                      <a:lnTo>
                        <a:pt x="351" y="97"/>
                      </a:lnTo>
                      <a:lnTo>
                        <a:pt x="372" y="102"/>
                      </a:lnTo>
                      <a:lnTo>
                        <a:pt x="386" y="102"/>
                      </a:lnTo>
                      <a:lnTo>
                        <a:pt x="405" y="106"/>
                      </a:lnTo>
                      <a:lnTo>
                        <a:pt x="440" y="111"/>
                      </a:lnTo>
                      <a:lnTo>
                        <a:pt x="461" y="115"/>
                      </a:lnTo>
                      <a:lnTo>
                        <a:pt x="473" y="120"/>
                      </a:lnTo>
                      <a:lnTo>
                        <a:pt x="485" y="120"/>
                      </a:lnTo>
                      <a:lnTo>
                        <a:pt x="498" y="123"/>
                      </a:lnTo>
                      <a:lnTo>
                        <a:pt x="518" y="124"/>
                      </a:lnTo>
                      <a:lnTo>
                        <a:pt x="534" y="130"/>
                      </a:lnTo>
                      <a:lnTo>
                        <a:pt x="555" y="130"/>
                      </a:lnTo>
                      <a:lnTo>
                        <a:pt x="587" y="136"/>
                      </a:lnTo>
                      <a:lnTo>
                        <a:pt x="599" y="136"/>
                      </a:lnTo>
                      <a:lnTo>
                        <a:pt x="629" y="142"/>
                      </a:lnTo>
                      <a:lnTo>
                        <a:pt x="662" y="148"/>
                      </a:lnTo>
                      <a:lnTo>
                        <a:pt x="683" y="150"/>
                      </a:lnTo>
                      <a:lnTo>
                        <a:pt x="701" y="151"/>
                      </a:lnTo>
                      <a:lnTo>
                        <a:pt x="717" y="156"/>
                      </a:lnTo>
                      <a:lnTo>
                        <a:pt x="735" y="157"/>
                      </a:lnTo>
                      <a:lnTo>
                        <a:pt x="744" y="162"/>
                      </a:lnTo>
                      <a:lnTo>
                        <a:pt x="776" y="165"/>
                      </a:lnTo>
                      <a:lnTo>
                        <a:pt x="818" y="172"/>
                      </a:lnTo>
                      <a:lnTo>
                        <a:pt x="854" y="175"/>
                      </a:lnTo>
                      <a:lnTo>
                        <a:pt x="890" y="178"/>
                      </a:lnTo>
                      <a:lnTo>
                        <a:pt x="902" y="183"/>
                      </a:lnTo>
                      <a:lnTo>
                        <a:pt x="941" y="187"/>
                      </a:lnTo>
                      <a:lnTo>
                        <a:pt x="969" y="192"/>
                      </a:lnTo>
                      <a:lnTo>
                        <a:pt x="986" y="198"/>
                      </a:lnTo>
                      <a:lnTo>
                        <a:pt x="1016" y="199"/>
                      </a:lnTo>
                      <a:lnTo>
                        <a:pt x="1028" y="202"/>
                      </a:lnTo>
                      <a:lnTo>
                        <a:pt x="1049" y="204"/>
                      </a:lnTo>
                      <a:lnTo>
                        <a:pt x="1062" y="207"/>
                      </a:lnTo>
                      <a:lnTo>
                        <a:pt x="1085" y="210"/>
                      </a:lnTo>
                      <a:lnTo>
                        <a:pt x="1109" y="214"/>
                      </a:lnTo>
                      <a:lnTo>
                        <a:pt x="1134" y="217"/>
                      </a:lnTo>
                      <a:lnTo>
                        <a:pt x="1160" y="222"/>
                      </a:lnTo>
                      <a:lnTo>
                        <a:pt x="1182" y="225"/>
                      </a:lnTo>
                      <a:lnTo>
                        <a:pt x="1224" y="231"/>
                      </a:lnTo>
                      <a:lnTo>
                        <a:pt x="1245" y="234"/>
                      </a:lnTo>
                      <a:lnTo>
                        <a:pt x="1260" y="234"/>
                      </a:lnTo>
                      <a:lnTo>
                        <a:pt x="1275" y="241"/>
                      </a:lnTo>
                      <a:lnTo>
                        <a:pt x="1292" y="241"/>
                      </a:lnTo>
                    </a:path>
                  </a:pathLst>
                </a:custGeom>
                <a:noFill/>
                <a:ln w="28575">
                  <a:solidFill>
                    <a:srgbClr val="007F9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417" name="Freeform 119"/>
                <p:cNvSpPr>
                  <a:spLocks/>
                </p:cNvSpPr>
                <p:nvPr/>
              </p:nvSpPr>
              <p:spPr bwMode="auto">
                <a:xfrm>
                  <a:off x="2429" y="1076"/>
                  <a:ext cx="1033" cy="142"/>
                </a:xfrm>
                <a:custGeom>
                  <a:avLst/>
                  <a:gdLst>
                    <a:gd name="T0" fmla="*/ 0 w 1033"/>
                    <a:gd name="T1" fmla="*/ 0 h 142"/>
                    <a:gd name="T2" fmla="*/ 16 w 1033"/>
                    <a:gd name="T3" fmla="*/ 0 h 142"/>
                    <a:gd name="T4" fmla="*/ 34 w 1033"/>
                    <a:gd name="T5" fmla="*/ 1 h 142"/>
                    <a:gd name="T6" fmla="*/ 54 w 1033"/>
                    <a:gd name="T7" fmla="*/ 7 h 142"/>
                    <a:gd name="T8" fmla="*/ 73 w 1033"/>
                    <a:gd name="T9" fmla="*/ 7 h 142"/>
                    <a:gd name="T10" fmla="*/ 91 w 1033"/>
                    <a:gd name="T11" fmla="*/ 12 h 142"/>
                    <a:gd name="T12" fmla="*/ 118 w 1033"/>
                    <a:gd name="T13" fmla="*/ 12 h 142"/>
                    <a:gd name="T14" fmla="*/ 126 w 1033"/>
                    <a:gd name="T15" fmla="*/ 18 h 142"/>
                    <a:gd name="T16" fmla="*/ 151 w 1033"/>
                    <a:gd name="T17" fmla="*/ 18 h 142"/>
                    <a:gd name="T18" fmla="*/ 166 w 1033"/>
                    <a:gd name="T19" fmla="*/ 24 h 142"/>
                    <a:gd name="T20" fmla="*/ 178 w 1033"/>
                    <a:gd name="T21" fmla="*/ 24 h 142"/>
                    <a:gd name="T22" fmla="*/ 202 w 1033"/>
                    <a:gd name="T23" fmla="*/ 30 h 142"/>
                    <a:gd name="T24" fmla="*/ 217 w 1033"/>
                    <a:gd name="T25" fmla="*/ 30 h 142"/>
                    <a:gd name="T26" fmla="*/ 237 w 1033"/>
                    <a:gd name="T27" fmla="*/ 36 h 142"/>
                    <a:gd name="T28" fmla="*/ 256 w 1033"/>
                    <a:gd name="T29" fmla="*/ 36 h 142"/>
                    <a:gd name="T30" fmla="*/ 274 w 1033"/>
                    <a:gd name="T31" fmla="*/ 37 h 142"/>
                    <a:gd name="T32" fmla="*/ 300 w 1033"/>
                    <a:gd name="T33" fmla="*/ 43 h 142"/>
                    <a:gd name="T34" fmla="*/ 313 w 1033"/>
                    <a:gd name="T35" fmla="*/ 45 h 142"/>
                    <a:gd name="T36" fmla="*/ 333 w 1033"/>
                    <a:gd name="T37" fmla="*/ 48 h 142"/>
                    <a:gd name="T38" fmla="*/ 357 w 1033"/>
                    <a:gd name="T39" fmla="*/ 49 h 142"/>
                    <a:gd name="T40" fmla="*/ 382 w 1033"/>
                    <a:gd name="T41" fmla="*/ 54 h 142"/>
                    <a:gd name="T42" fmla="*/ 400 w 1033"/>
                    <a:gd name="T43" fmla="*/ 58 h 142"/>
                    <a:gd name="T44" fmla="*/ 424 w 1033"/>
                    <a:gd name="T45" fmla="*/ 60 h 142"/>
                    <a:gd name="T46" fmla="*/ 457 w 1033"/>
                    <a:gd name="T47" fmla="*/ 66 h 142"/>
                    <a:gd name="T48" fmla="*/ 468 w 1033"/>
                    <a:gd name="T49" fmla="*/ 72 h 142"/>
                    <a:gd name="T50" fmla="*/ 495 w 1033"/>
                    <a:gd name="T51" fmla="*/ 72 h 142"/>
                    <a:gd name="T52" fmla="*/ 532 w 1033"/>
                    <a:gd name="T53" fmla="*/ 75 h 142"/>
                    <a:gd name="T54" fmla="*/ 574 w 1033"/>
                    <a:gd name="T55" fmla="*/ 81 h 142"/>
                    <a:gd name="T56" fmla="*/ 610 w 1033"/>
                    <a:gd name="T57" fmla="*/ 84 h 142"/>
                    <a:gd name="T58" fmla="*/ 631 w 1033"/>
                    <a:gd name="T59" fmla="*/ 87 h 142"/>
                    <a:gd name="T60" fmla="*/ 649 w 1033"/>
                    <a:gd name="T61" fmla="*/ 94 h 142"/>
                    <a:gd name="T62" fmla="*/ 673 w 1033"/>
                    <a:gd name="T63" fmla="*/ 94 h 142"/>
                    <a:gd name="T64" fmla="*/ 714 w 1033"/>
                    <a:gd name="T65" fmla="*/ 102 h 142"/>
                    <a:gd name="T66" fmla="*/ 727 w 1033"/>
                    <a:gd name="T67" fmla="*/ 102 h 142"/>
                    <a:gd name="T68" fmla="*/ 738 w 1033"/>
                    <a:gd name="T69" fmla="*/ 106 h 142"/>
                    <a:gd name="T70" fmla="*/ 768 w 1033"/>
                    <a:gd name="T71" fmla="*/ 109 h 142"/>
                    <a:gd name="T72" fmla="*/ 784 w 1033"/>
                    <a:gd name="T73" fmla="*/ 111 h 142"/>
                    <a:gd name="T74" fmla="*/ 793 w 1033"/>
                    <a:gd name="T75" fmla="*/ 117 h 142"/>
                    <a:gd name="T76" fmla="*/ 808 w 1033"/>
                    <a:gd name="T77" fmla="*/ 118 h 142"/>
                    <a:gd name="T78" fmla="*/ 822 w 1033"/>
                    <a:gd name="T79" fmla="*/ 120 h 142"/>
                    <a:gd name="T80" fmla="*/ 841 w 1033"/>
                    <a:gd name="T81" fmla="*/ 121 h 142"/>
                    <a:gd name="T82" fmla="*/ 882 w 1033"/>
                    <a:gd name="T83" fmla="*/ 124 h 142"/>
                    <a:gd name="T84" fmla="*/ 916 w 1033"/>
                    <a:gd name="T85" fmla="*/ 130 h 142"/>
                    <a:gd name="T86" fmla="*/ 955 w 1033"/>
                    <a:gd name="T87" fmla="*/ 136 h 142"/>
                    <a:gd name="T88" fmla="*/ 1008 w 1033"/>
                    <a:gd name="T89" fmla="*/ 141 h 142"/>
                    <a:gd name="T90" fmla="*/ 1033 w 1033"/>
                    <a:gd name="T91" fmla="*/ 142 h 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33"/>
                    <a:gd name="T139" fmla="*/ 0 h 142"/>
                    <a:gd name="T140" fmla="*/ 1033 w 1033"/>
                    <a:gd name="T141" fmla="*/ 142 h 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33" h="14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4" y="1"/>
                      </a:lnTo>
                      <a:lnTo>
                        <a:pt x="54" y="7"/>
                      </a:lnTo>
                      <a:lnTo>
                        <a:pt x="73" y="7"/>
                      </a:lnTo>
                      <a:lnTo>
                        <a:pt x="91" y="12"/>
                      </a:lnTo>
                      <a:lnTo>
                        <a:pt x="118" y="12"/>
                      </a:lnTo>
                      <a:lnTo>
                        <a:pt x="126" y="18"/>
                      </a:lnTo>
                      <a:lnTo>
                        <a:pt x="151" y="18"/>
                      </a:lnTo>
                      <a:lnTo>
                        <a:pt x="166" y="24"/>
                      </a:lnTo>
                      <a:lnTo>
                        <a:pt x="178" y="24"/>
                      </a:lnTo>
                      <a:lnTo>
                        <a:pt x="202" y="30"/>
                      </a:lnTo>
                      <a:lnTo>
                        <a:pt x="217" y="30"/>
                      </a:lnTo>
                      <a:lnTo>
                        <a:pt x="237" y="36"/>
                      </a:lnTo>
                      <a:lnTo>
                        <a:pt x="256" y="36"/>
                      </a:lnTo>
                      <a:lnTo>
                        <a:pt x="274" y="37"/>
                      </a:lnTo>
                      <a:lnTo>
                        <a:pt x="300" y="43"/>
                      </a:lnTo>
                      <a:lnTo>
                        <a:pt x="313" y="45"/>
                      </a:lnTo>
                      <a:lnTo>
                        <a:pt x="333" y="48"/>
                      </a:lnTo>
                      <a:lnTo>
                        <a:pt x="357" y="49"/>
                      </a:lnTo>
                      <a:lnTo>
                        <a:pt x="382" y="54"/>
                      </a:lnTo>
                      <a:lnTo>
                        <a:pt x="400" y="58"/>
                      </a:lnTo>
                      <a:lnTo>
                        <a:pt x="424" y="60"/>
                      </a:lnTo>
                      <a:lnTo>
                        <a:pt x="457" y="66"/>
                      </a:lnTo>
                      <a:lnTo>
                        <a:pt x="468" y="72"/>
                      </a:lnTo>
                      <a:lnTo>
                        <a:pt x="495" y="72"/>
                      </a:lnTo>
                      <a:lnTo>
                        <a:pt x="532" y="75"/>
                      </a:lnTo>
                      <a:lnTo>
                        <a:pt x="574" y="81"/>
                      </a:lnTo>
                      <a:lnTo>
                        <a:pt x="610" y="84"/>
                      </a:lnTo>
                      <a:lnTo>
                        <a:pt x="631" y="87"/>
                      </a:lnTo>
                      <a:lnTo>
                        <a:pt x="649" y="94"/>
                      </a:lnTo>
                      <a:lnTo>
                        <a:pt x="673" y="94"/>
                      </a:lnTo>
                      <a:lnTo>
                        <a:pt x="714" y="102"/>
                      </a:lnTo>
                      <a:lnTo>
                        <a:pt x="727" y="102"/>
                      </a:lnTo>
                      <a:lnTo>
                        <a:pt x="738" y="106"/>
                      </a:lnTo>
                      <a:lnTo>
                        <a:pt x="768" y="109"/>
                      </a:lnTo>
                      <a:lnTo>
                        <a:pt x="784" y="111"/>
                      </a:lnTo>
                      <a:lnTo>
                        <a:pt x="793" y="117"/>
                      </a:lnTo>
                      <a:lnTo>
                        <a:pt x="808" y="118"/>
                      </a:lnTo>
                      <a:lnTo>
                        <a:pt x="822" y="120"/>
                      </a:lnTo>
                      <a:lnTo>
                        <a:pt x="841" y="121"/>
                      </a:lnTo>
                      <a:lnTo>
                        <a:pt x="882" y="124"/>
                      </a:lnTo>
                      <a:lnTo>
                        <a:pt x="916" y="130"/>
                      </a:lnTo>
                      <a:lnTo>
                        <a:pt x="955" y="136"/>
                      </a:lnTo>
                      <a:lnTo>
                        <a:pt x="1008" y="141"/>
                      </a:lnTo>
                      <a:lnTo>
                        <a:pt x="1033" y="142"/>
                      </a:lnTo>
                    </a:path>
                  </a:pathLst>
                </a:custGeom>
                <a:noFill/>
                <a:ln w="28575">
                  <a:solidFill>
                    <a:srgbClr val="007F9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4374" name="Rectangle 6"/>
              <p:cNvSpPr>
                <a:spLocks noChangeArrowheads="1"/>
              </p:cNvSpPr>
              <p:nvPr/>
            </p:nvSpPr>
            <p:spPr bwMode="auto">
              <a:xfrm>
                <a:off x="2878138" y="4241800"/>
                <a:ext cx="164623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FF8A3B"/>
                  </a:buClr>
                  <a:buFont typeface="Wingdings 2" pitchFamily="18" charset="2"/>
                  <a:buNone/>
                  <a:tabLst>
                    <a:tab pos="3340100" algn="l"/>
                    <a:tab pos="5337175" algn="l"/>
                    <a:tab pos="6472238" algn="l"/>
                  </a:tabLst>
                </a:pPr>
                <a:r>
                  <a:rPr lang="tr-TR" sz="1800"/>
                  <a:t>Zaman</a:t>
                </a:r>
                <a:r>
                  <a:rPr lang="en-GB" sz="1800"/>
                  <a:t>(</a:t>
                </a:r>
                <a:r>
                  <a:rPr lang="tr-TR" sz="1800"/>
                  <a:t>ay</a:t>
                </a:r>
                <a:r>
                  <a:rPr lang="en-GB" sz="1800"/>
                  <a:t>)</a:t>
                </a:r>
                <a:endParaRPr lang="en-US" sz="1800"/>
              </a:p>
            </p:txBody>
          </p:sp>
          <p:sp>
            <p:nvSpPr>
              <p:cNvPr id="14375" name="Rectangle 7"/>
              <p:cNvSpPr>
                <a:spLocks noChangeArrowheads="1"/>
              </p:cNvSpPr>
              <p:nvPr/>
            </p:nvSpPr>
            <p:spPr bwMode="auto">
              <a:xfrm rot="-5400000">
                <a:off x="673893" y="2732882"/>
                <a:ext cx="2163763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FF8A3B"/>
                  </a:buClr>
                  <a:buFont typeface="Wingdings 2" pitchFamily="18" charset="2"/>
                  <a:buNone/>
                  <a:tabLst>
                    <a:tab pos="3340100" algn="l"/>
                    <a:tab pos="5337175" algn="l"/>
                    <a:tab pos="6472238" algn="l"/>
                  </a:tabLst>
                </a:pPr>
                <a:r>
                  <a:rPr lang="en-GB" sz="1800"/>
                  <a:t>S</a:t>
                </a:r>
                <a:r>
                  <a:rPr lang="tr-TR" sz="1800"/>
                  <a:t>ağkalım Olasılığı</a:t>
                </a:r>
                <a:endParaRPr lang="en-US" sz="1800"/>
              </a:p>
            </p:txBody>
          </p:sp>
          <p:sp>
            <p:nvSpPr>
              <p:cNvPr id="14376" name="Line 5"/>
              <p:cNvSpPr>
                <a:spLocks noChangeShapeType="1"/>
              </p:cNvSpPr>
              <p:nvPr/>
            </p:nvSpPr>
            <p:spPr bwMode="auto">
              <a:xfrm>
                <a:off x="2185988" y="1809750"/>
                <a:ext cx="3175" cy="21955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77" name="Rectangle 24"/>
              <p:cNvSpPr>
                <a:spLocks noChangeArrowheads="1"/>
              </p:cNvSpPr>
              <p:nvPr/>
            </p:nvSpPr>
            <p:spPr bwMode="auto">
              <a:xfrm>
                <a:off x="2053757" y="3861803"/>
                <a:ext cx="77628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solidFill>
                      <a:srgbClr val="000000"/>
                    </a:solidFill>
                  </a:rPr>
                  <a:t>0</a:t>
                </a:r>
                <a:endParaRPr lang="en-US" sz="1200"/>
              </a:p>
            </p:txBody>
          </p:sp>
          <p:sp>
            <p:nvSpPr>
              <p:cNvPr id="14378" name="Rectangle 25"/>
              <p:cNvSpPr>
                <a:spLocks noChangeArrowheads="1"/>
              </p:cNvSpPr>
              <p:nvPr/>
            </p:nvSpPr>
            <p:spPr bwMode="auto">
              <a:xfrm>
                <a:off x="1936584" y="3431705"/>
                <a:ext cx="194801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solidFill>
                      <a:srgbClr val="000000"/>
                    </a:solidFill>
                  </a:rPr>
                  <a:t>0.2</a:t>
                </a:r>
                <a:endParaRPr lang="en-US" sz="1200"/>
              </a:p>
            </p:txBody>
          </p:sp>
          <p:sp>
            <p:nvSpPr>
              <p:cNvPr id="14379" name="Rectangle 26"/>
              <p:cNvSpPr>
                <a:spLocks noChangeArrowheads="1"/>
              </p:cNvSpPr>
              <p:nvPr/>
            </p:nvSpPr>
            <p:spPr bwMode="auto">
              <a:xfrm>
                <a:off x="1936584" y="3004152"/>
                <a:ext cx="194801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solidFill>
                      <a:srgbClr val="000000"/>
                    </a:solidFill>
                  </a:rPr>
                  <a:t>0.4</a:t>
                </a:r>
                <a:endParaRPr lang="en-US" sz="1200"/>
              </a:p>
            </p:txBody>
          </p:sp>
          <p:sp>
            <p:nvSpPr>
              <p:cNvPr id="14380" name="Rectangle 27"/>
              <p:cNvSpPr>
                <a:spLocks noChangeArrowheads="1"/>
              </p:cNvSpPr>
              <p:nvPr/>
            </p:nvSpPr>
            <p:spPr bwMode="auto">
              <a:xfrm>
                <a:off x="1936584" y="2575326"/>
                <a:ext cx="194801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solidFill>
                      <a:srgbClr val="000000"/>
                    </a:solidFill>
                  </a:rPr>
                  <a:t>0.6</a:t>
                </a:r>
                <a:endParaRPr lang="en-US" sz="1200"/>
              </a:p>
            </p:txBody>
          </p:sp>
          <p:sp>
            <p:nvSpPr>
              <p:cNvPr id="14381" name="Rectangle 28"/>
              <p:cNvSpPr>
                <a:spLocks noChangeArrowheads="1"/>
              </p:cNvSpPr>
              <p:nvPr/>
            </p:nvSpPr>
            <p:spPr bwMode="auto">
              <a:xfrm>
                <a:off x="1936584" y="2146501"/>
                <a:ext cx="194801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solidFill>
                      <a:srgbClr val="000000"/>
                    </a:solidFill>
                  </a:rPr>
                  <a:t>0.8</a:t>
                </a:r>
                <a:endParaRPr lang="en-US" sz="1200"/>
              </a:p>
            </p:txBody>
          </p:sp>
          <p:sp>
            <p:nvSpPr>
              <p:cNvPr id="14382" name="Rectangle 29"/>
              <p:cNvSpPr>
                <a:spLocks noChangeArrowheads="1"/>
              </p:cNvSpPr>
              <p:nvPr/>
            </p:nvSpPr>
            <p:spPr bwMode="auto">
              <a:xfrm>
                <a:off x="1936584" y="1717675"/>
                <a:ext cx="194801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solidFill>
                      <a:srgbClr val="000000"/>
                    </a:solidFill>
                  </a:rPr>
                  <a:t>1.0</a:t>
                </a:r>
                <a:endParaRPr lang="en-US" sz="1200"/>
              </a:p>
            </p:txBody>
          </p:sp>
          <p:sp>
            <p:nvSpPr>
              <p:cNvPr id="14383" name="Rectangle 30"/>
              <p:cNvSpPr>
                <a:spLocks noChangeArrowheads="1"/>
              </p:cNvSpPr>
              <p:nvPr/>
            </p:nvSpPr>
            <p:spPr bwMode="auto">
              <a:xfrm>
                <a:off x="2146032" y="4078125"/>
                <a:ext cx="77628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0</a:t>
                </a:r>
                <a:endParaRPr lang="en-US" sz="1200"/>
              </a:p>
            </p:txBody>
          </p:sp>
          <p:sp>
            <p:nvSpPr>
              <p:cNvPr id="14384" name="Rectangle 31"/>
              <p:cNvSpPr>
                <a:spLocks noChangeArrowheads="1"/>
              </p:cNvSpPr>
              <p:nvPr/>
            </p:nvSpPr>
            <p:spPr bwMode="auto">
              <a:xfrm>
                <a:off x="2392097" y="4078125"/>
                <a:ext cx="155255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12</a:t>
                </a:r>
                <a:endParaRPr lang="en-US" sz="1200"/>
              </a:p>
            </p:txBody>
          </p:sp>
          <p:sp>
            <p:nvSpPr>
              <p:cNvPr id="14385" name="Rectangle 32"/>
              <p:cNvSpPr>
                <a:spLocks noChangeArrowheads="1"/>
              </p:cNvSpPr>
              <p:nvPr/>
            </p:nvSpPr>
            <p:spPr bwMode="auto">
              <a:xfrm>
                <a:off x="2670385" y="4078125"/>
                <a:ext cx="155255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24</a:t>
                </a:r>
                <a:endParaRPr lang="en-US" sz="1200"/>
              </a:p>
            </p:txBody>
          </p:sp>
          <p:sp>
            <p:nvSpPr>
              <p:cNvPr id="14386" name="Rectangle 34"/>
              <p:cNvSpPr>
                <a:spLocks noChangeArrowheads="1"/>
              </p:cNvSpPr>
              <p:nvPr/>
            </p:nvSpPr>
            <p:spPr bwMode="auto">
              <a:xfrm>
                <a:off x="3235749" y="4078125"/>
                <a:ext cx="155255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48</a:t>
                </a:r>
                <a:endParaRPr lang="en-US" sz="1200"/>
              </a:p>
            </p:txBody>
          </p:sp>
          <p:sp>
            <p:nvSpPr>
              <p:cNvPr id="14387" name="Rectangle 35"/>
              <p:cNvSpPr>
                <a:spLocks noChangeArrowheads="1"/>
              </p:cNvSpPr>
              <p:nvPr/>
            </p:nvSpPr>
            <p:spPr bwMode="auto">
              <a:xfrm>
                <a:off x="3511107" y="4078125"/>
                <a:ext cx="155256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60</a:t>
                </a:r>
                <a:endParaRPr lang="en-US" sz="1200"/>
              </a:p>
            </p:txBody>
          </p:sp>
          <p:sp>
            <p:nvSpPr>
              <p:cNvPr id="14388" name="Rectangle 36"/>
              <p:cNvSpPr>
                <a:spLocks noChangeArrowheads="1"/>
              </p:cNvSpPr>
              <p:nvPr/>
            </p:nvSpPr>
            <p:spPr bwMode="auto">
              <a:xfrm>
                <a:off x="3789395" y="4078125"/>
                <a:ext cx="155256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72</a:t>
                </a:r>
                <a:endParaRPr lang="en-US" sz="1200"/>
              </a:p>
            </p:txBody>
          </p:sp>
          <p:sp>
            <p:nvSpPr>
              <p:cNvPr id="14389" name="Rectangle 37"/>
              <p:cNvSpPr>
                <a:spLocks noChangeArrowheads="1"/>
              </p:cNvSpPr>
              <p:nvPr/>
            </p:nvSpPr>
            <p:spPr bwMode="auto">
              <a:xfrm>
                <a:off x="4073542" y="4078125"/>
                <a:ext cx="155255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84</a:t>
                </a:r>
                <a:endParaRPr lang="en-US" sz="1200"/>
              </a:p>
            </p:txBody>
          </p:sp>
          <p:sp>
            <p:nvSpPr>
              <p:cNvPr id="14390" name="Rectangle 38"/>
              <p:cNvSpPr>
                <a:spLocks noChangeArrowheads="1"/>
              </p:cNvSpPr>
              <p:nvPr/>
            </p:nvSpPr>
            <p:spPr bwMode="auto">
              <a:xfrm>
                <a:off x="4350365" y="4078125"/>
                <a:ext cx="155256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96</a:t>
                </a:r>
                <a:endParaRPr lang="en-US" sz="1200"/>
              </a:p>
            </p:txBody>
          </p:sp>
          <p:sp>
            <p:nvSpPr>
              <p:cNvPr id="14391" name="Rectangle 39"/>
              <p:cNvSpPr>
                <a:spLocks noChangeArrowheads="1"/>
              </p:cNvSpPr>
              <p:nvPr/>
            </p:nvSpPr>
            <p:spPr bwMode="auto">
              <a:xfrm>
                <a:off x="4593501" y="4078125"/>
                <a:ext cx="232883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108</a:t>
                </a:r>
                <a:endParaRPr lang="en-US" sz="1200"/>
              </a:p>
            </p:txBody>
          </p:sp>
          <p:sp>
            <p:nvSpPr>
              <p:cNvPr id="14392" name="Rectangle 40"/>
              <p:cNvSpPr>
                <a:spLocks noChangeArrowheads="1"/>
              </p:cNvSpPr>
              <p:nvPr/>
            </p:nvSpPr>
            <p:spPr bwMode="auto">
              <a:xfrm>
                <a:off x="4871789" y="4078125"/>
                <a:ext cx="232883" cy="146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>
                    <a:solidFill>
                      <a:srgbClr val="000000"/>
                    </a:solidFill>
                  </a:rPr>
                  <a:t>120</a:t>
                </a:r>
                <a:endParaRPr lang="en-US" sz="1200"/>
              </a:p>
            </p:txBody>
          </p:sp>
          <p:grpSp>
            <p:nvGrpSpPr>
              <p:cNvPr id="14393" name="Group 123"/>
              <p:cNvGrpSpPr>
                <a:grpSpLocks/>
              </p:cNvGrpSpPr>
              <p:nvPr/>
            </p:nvGrpSpPr>
            <p:grpSpPr bwMode="auto">
              <a:xfrm>
                <a:off x="2184400" y="1806575"/>
                <a:ext cx="2808288" cy="1117600"/>
                <a:chOff x="1143" y="836"/>
                <a:chExt cx="2324" cy="636"/>
              </a:xfrm>
            </p:grpSpPr>
            <p:sp>
              <p:nvSpPr>
                <p:cNvPr id="14414" name="Freeform 121"/>
                <p:cNvSpPr>
                  <a:spLocks/>
                </p:cNvSpPr>
                <p:nvPr/>
              </p:nvSpPr>
              <p:spPr bwMode="auto">
                <a:xfrm>
                  <a:off x="1143" y="836"/>
                  <a:ext cx="1431" cy="460"/>
                </a:xfrm>
                <a:custGeom>
                  <a:avLst/>
                  <a:gdLst>
                    <a:gd name="T0" fmla="*/ 23 w 1431"/>
                    <a:gd name="T1" fmla="*/ 0 h 460"/>
                    <a:gd name="T2" fmla="*/ 38 w 1431"/>
                    <a:gd name="T3" fmla="*/ 25 h 460"/>
                    <a:gd name="T4" fmla="*/ 59 w 1431"/>
                    <a:gd name="T5" fmla="*/ 51 h 460"/>
                    <a:gd name="T6" fmla="*/ 77 w 1431"/>
                    <a:gd name="T7" fmla="*/ 66 h 460"/>
                    <a:gd name="T8" fmla="*/ 93 w 1431"/>
                    <a:gd name="T9" fmla="*/ 72 h 460"/>
                    <a:gd name="T10" fmla="*/ 116 w 1431"/>
                    <a:gd name="T11" fmla="*/ 84 h 460"/>
                    <a:gd name="T12" fmla="*/ 135 w 1431"/>
                    <a:gd name="T13" fmla="*/ 94 h 460"/>
                    <a:gd name="T14" fmla="*/ 159 w 1431"/>
                    <a:gd name="T15" fmla="*/ 105 h 460"/>
                    <a:gd name="T16" fmla="*/ 174 w 1431"/>
                    <a:gd name="T17" fmla="*/ 111 h 460"/>
                    <a:gd name="T18" fmla="*/ 215 w 1431"/>
                    <a:gd name="T19" fmla="*/ 124 h 460"/>
                    <a:gd name="T20" fmla="*/ 252 w 1431"/>
                    <a:gd name="T21" fmla="*/ 139 h 460"/>
                    <a:gd name="T22" fmla="*/ 293 w 1431"/>
                    <a:gd name="T23" fmla="*/ 157 h 460"/>
                    <a:gd name="T24" fmla="*/ 332 w 1431"/>
                    <a:gd name="T25" fmla="*/ 163 h 460"/>
                    <a:gd name="T26" fmla="*/ 350 w 1431"/>
                    <a:gd name="T27" fmla="*/ 177 h 460"/>
                    <a:gd name="T28" fmla="*/ 374 w 1431"/>
                    <a:gd name="T29" fmla="*/ 189 h 460"/>
                    <a:gd name="T30" fmla="*/ 405 w 1431"/>
                    <a:gd name="T31" fmla="*/ 193 h 460"/>
                    <a:gd name="T32" fmla="*/ 441 w 1431"/>
                    <a:gd name="T33" fmla="*/ 202 h 460"/>
                    <a:gd name="T34" fmla="*/ 485 w 1431"/>
                    <a:gd name="T35" fmla="*/ 217 h 460"/>
                    <a:gd name="T36" fmla="*/ 522 w 1431"/>
                    <a:gd name="T37" fmla="*/ 228 h 460"/>
                    <a:gd name="T38" fmla="*/ 566 w 1431"/>
                    <a:gd name="T39" fmla="*/ 244 h 460"/>
                    <a:gd name="T40" fmla="*/ 596 w 1431"/>
                    <a:gd name="T41" fmla="*/ 249 h 460"/>
                    <a:gd name="T42" fmla="*/ 642 w 1431"/>
                    <a:gd name="T43" fmla="*/ 258 h 460"/>
                    <a:gd name="T44" fmla="*/ 695 w 1431"/>
                    <a:gd name="T45" fmla="*/ 268 h 460"/>
                    <a:gd name="T46" fmla="*/ 734 w 1431"/>
                    <a:gd name="T47" fmla="*/ 283 h 460"/>
                    <a:gd name="T48" fmla="*/ 777 w 1431"/>
                    <a:gd name="T49" fmla="*/ 292 h 460"/>
                    <a:gd name="T50" fmla="*/ 812 w 1431"/>
                    <a:gd name="T51" fmla="*/ 297 h 460"/>
                    <a:gd name="T52" fmla="*/ 840 w 1431"/>
                    <a:gd name="T53" fmla="*/ 304 h 460"/>
                    <a:gd name="T54" fmla="*/ 867 w 1431"/>
                    <a:gd name="T55" fmla="*/ 310 h 460"/>
                    <a:gd name="T56" fmla="*/ 894 w 1431"/>
                    <a:gd name="T57" fmla="*/ 313 h 460"/>
                    <a:gd name="T58" fmla="*/ 932 w 1431"/>
                    <a:gd name="T59" fmla="*/ 324 h 460"/>
                    <a:gd name="T60" fmla="*/ 989 w 1431"/>
                    <a:gd name="T61" fmla="*/ 339 h 460"/>
                    <a:gd name="T62" fmla="*/ 1049 w 1431"/>
                    <a:gd name="T63" fmla="*/ 354 h 460"/>
                    <a:gd name="T64" fmla="*/ 1085 w 1431"/>
                    <a:gd name="T65" fmla="*/ 367 h 460"/>
                    <a:gd name="T66" fmla="*/ 1148 w 1431"/>
                    <a:gd name="T67" fmla="*/ 385 h 460"/>
                    <a:gd name="T68" fmla="*/ 1187 w 1431"/>
                    <a:gd name="T69" fmla="*/ 394 h 460"/>
                    <a:gd name="T70" fmla="*/ 1215 w 1431"/>
                    <a:gd name="T71" fmla="*/ 405 h 460"/>
                    <a:gd name="T72" fmla="*/ 1242 w 1431"/>
                    <a:gd name="T73" fmla="*/ 412 h 460"/>
                    <a:gd name="T74" fmla="*/ 1280 w 1431"/>
                    <a:gd name="T75" fmla="*/ 423 h 460"/>
                    <a:gd name="T76" fmla="*/ 1322 w 1431"/>
                    <a:gd name="T77" fmla="*/ 436 h 460"/>
                    <a:gd name="T78" fmla="*/ 1386 w 1431"/>
                    <a:gd name="T79" fmla="*/ 450 h 460"/>
                    <a:gd name="T80" fmla="*/ 1431 w 1431"/>
                    <a:gd name="T81" fmla="*/ 460 h 4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1"/>
                    <a:gd name="T124" fmla="*/ 0 h 460"/>
                    <a:gd name="T125" fmla="*/ 1431 w 1431"/>
                    <a:gd name="T126" fmla="*/ 460 h 4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1" h="460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1" y="25"/>
                      </a:lnTo>
                      <a:lnTo>
                        <a:pt x="38" y="25"/>
                      </a:lnTo>
                      <a:lnTo>
                        <a:pt x="38" y="51"/>
                      </a:lnTo>
                      <a:lnTo>
                        <a:pt x="59" y="51"/>
                      </a:lnTo>
                      <a:lnTo>
                        <a:pt x="59" y="64"/>
                      </a:lnTo>
                      <a:lnTo>
                        <a:pt x="77" y="66"/>
                      </a:lnTo>
                      <a:lnTo>
                        <a:pt x="80" y="70"/>
                      </a:lnTo>
                      <a:lnTo>
                        <a:pt x="93" y="72"/>
                      </a:lnTo>
                      <a:lnTo>
                        <a:pt x="96" y="79"/>
                      </a:lnTo>
                      <a:lnTo>
                        <a:pt x="116" y="84"/>
                      </a:lnTo>
                      <a:lnTo>
                        <a:pt x="114" y="90"/>
                      </a:lnTo>
                      <a:lnTo>
                        <a:pt x="135" y="94"/>
                      </a:lnTo>
                      <a:lnTo>
                        <a:pt x="141" y="102"/>
                      </a:lnTo>
                      <a:lnTo>
                        <a:pt x="159" y="105"/>
                      </a:lnTo>
                      <a:lnTo>
                        <a:pt x="171" y="105"/>
                      </a:lnTo>
                      <a:lnTo>
                        <a:pt x="174" y="111"/>
                      </a:lnTo>
                      <a:lnTo>
                        <a:pt x="191" y="118"/>
                      </a:lnTo>
                      <a:lnTo>
                        <a:pt x="215" y="124"/>
                      </a:lnTo>
                      <a:lnTo>
                        <a:pt x="234" y="138"/>
                      </a:lnTo>
                      <a:lnTo>
                        <a:pt x="252" y="139"/>
                      </a:lnTo>
                      <a:lnTo>
                        <a:pt x="275" y="151"/>
                      </a:lnTo>
                      <a:lnTo>
                        <a:pt x="293" y="157"/>
                      </a:lnTo>
                      <a:lnTo>
                        <a:pt x="312" y="162"/>
                      </a:lnTo>
                      <a:lnTo>
                        <a:pt x="332" y="163"/>
                      </a:lnTo>
                      <a:lnTo>
                        <a:pt x="332" y="174"/>
                      </a:lnTo>
                      <a:lnTo>
                        <a:pt x="350" y="177"/>
                      </a:lnTo>
                      <a:lnTo>
                        <a:pt x="368" y="178"/>
                      </a:lnTo>
                      <a:lnTo>
                        <a:pt x="374" y="189"/>
                      </a:lnTo>
                      <a:lnTo>
                        <a:pt x="390" y="189"/>
                      </a:lnTo>
                      <a:lnTo>
                        <a:pt x="405" y="193"/>
                      </a:lnTo>
                      <a:lnTo>
                        <a:pt x="425" y="201"/>
                      </a:lnTo>
                      <a:lnTo>
                        <a:pt x="441" y="202"/>
                      </a:lnTo>
                      <a:lnTo>
                        <a:pt x="462" y="208"/>
                      </a:lnTo>
                      <a:lnTo>
                        <a:pt x="485" y="217"/>
                      </a:lnTo>
                      <a:lnTo>
                        <a:pt x="507" y="223"/>
                      </a:lnTo>
                      <a:lnTo>
                        <a:pt x="522" y="228"/>
                      </a:lnTo>
                      <a:lnTo>
                        <a:pt x="540" y="234"/>
                      </a:lnTo>
                      <a:lnTo>
                        <a:pt x="566" y="244"/>
                      </a:lnTo>
                      <a:lnTo>
                        <a:pt x="585" y="244"/>
                      </a:lnTo>
                      <a:lnTo>
                        <a:pt x="596" y="249"/>
                      </a:lnTo>
                      <a:lnTo>
                        <a:pt x="618" y="255"/>
                      </a:lnTo>
                      <a:lnTo>
                        <a:pt x="642" y="258"/>
                      </a:lnTo>
                      <a:lnTo>
                        <a:pt x="662" y="267"/>
                      </a:lnTo>
                      <a:lnTo>
                        <a:pt x="695" y="268"/>
                      </a:lnTo>
                      <a:lnTo>
                        <a:pt x="717" y="276"/>
                      </a:lnTo>
                      <a:lnTo>
                        <a:pt x="734" y="283"/>
                      </a:lnTo>
                      <a:lnTo>
                        <a:pt x="758" y="285"/>
                      </a:lnTo>
                      <a:lnTo>
                        <a:pt x="777" y="292"/>
                      </a:lnTo>
                      <a:lnTo>
                        <a:pt x="800" y="292"/>
                      </a:lnTo>
                      <a:lnTo>
                        <a:pt x="812" y="297"/>
                      </a:lnTo>
                      <a:lnTo>
                        <a:pt x="825" y="297"/>
                      </a:lnTo>
                      <a:lnTo>
                        <a:pt x="840" y="304"/>
                      </a:lnTo>
                      <a:lnTo>
                        <a:pt x="854" y="304"/>
                      </a:lnTo>
                      <a:lnTo>
                        <a:pt x="867" y="310"/>
                      </a:lnTo>
                      <a:lnTo>
                        <a:pt x="881" y="310"/>
                      </a:lnTo>
                      <a:lnTo>
                        <a:pt x="894" y="313"/>
                      </a:lnTo>
                      <a:lnTo>
                        <a:pt x="914" y="315"/>
                      </a:lnTo>
                      <a:lnTo>
                        <a:pt x="932" y="324"/>
                      </a:lnTo>
                      <a:lnTo>
                        <a:pt x="950" y="331"/>
                      </a:lnTo>
                      <a:lnTo>
                        <a:pt x="989" y="339"/>
                      </a:lnTo>
                      <a:lnTo>
                        <a:pt x="1014" y="343"/>
                      </a:lnTo>
                      <a:lnTo>
                        <a:pt x="1049" y="354"/>
                      </a:lnTo>
                      <a:lnTo>
                        <a:pt x="1068" y="364"/>
                      </a:lnTo>
                      <a:lnTo>
                        <a:pt x="1085" y="367"/>
                      </a:lnTo>
                      <a:lnTo>
                        <a:pt x="1113" y="379"/>
                      </a:lnTo>
                      <a:lnTo>
                        <a:pt x="1148" y="385"/>
                      </a:lnTo>
                      <a:lnTo>
                        <a:pt x="1172" y="387"/>
                      </a:lnTo>
                      <a:lnTo>
                        <a:pt x="1187" y="394"/>
                      </a:lnTo>
                      <a:lnTo>
                        <a:pt x="1199" y="394"/>
                      </a:lnTo>
                      <a:lnTo>
                        <a:pt x="1215" y="405"/>
                      </a:lnTo>
                      <a:lnTo>
                        <a:pt x="1233" y="406"/>
                      </a:lnTo>
                      <a:lnTo>
                        <a:pt x="1242" y="412"/>
                      </a:lnTo>
                      <a:lnTo>
                        <a:pt x="1262" y="415"/>
                      </a:lnTo>
                      <a:lnTo>
                        <a:pt x="1280" y="423"/>
                      </a:lnTo>
                      <a:lnTo>
                        <a:pt x="1292" y="430"/>
                      </a:lnTo>
                      <a:lnTo>
                        <a:pt x="1322" y="436"/>
                      </a:lnTo>
                      <a:lnTo>
                        <a:pt x="1352" y="441"/>
                      </a:lnTo>
                      <a:lnTo>
                        <a:pt x="1386" y="450"/>
                      </a:lnTo>
                      <a:lnTo>
                        <a:pt x="1416" y="456"/>
                      </a:lnTo>
                      <a:lnTo>
                        <a:pt x="1431" y="460"/>
                      </a:lnTo>
                    </a:path>
                  </a:pathLst>
                </a:custGeom>
                <a:noFill/>
                <a:ln w="28575">
                  <a:solidFill>
                    <a:srgbClr val="F0701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415" name="Freeform 122"/>
                <p:cNvSpPr>
                  <a:spLocks/>
                </p:cNvSpPr>
                <p:nvPr/>
              </p:nvSpPr>
              <p:spPr bwMode="auto">
                <a:xfrm>
                  <a:off x="2564" y="1293"/>
                  <a:ext cx="903" cy="179"/>
                </a:xfrm>
                <a:custGeom>
                  <a:avLst/>
                  <a:gdLst>
                    <a:gd name="T0" fmla="*/ 0 w 903"/>
                    <a:gd name="T1" fmla="*/ 0 h 179"/>
                    <a:gd name="T2" fmla="*/ 21 w 903"/>
                    <a:gd name="T3" fmla="*/ 6 h 179"/>
                    <a:gd name="T4" fmla="*/ 33 w 903"/>
                    <a:gd name="T5" fmla="*/ 6 h 179"/>
                    <a:gd name="T6" fmla="*/ 60 w 903"/>
                    <a:gd name="T7" fmla="*/ 14 h 179"/>
                    <a:gd name="T8" fmla="*/ 75 w 903"/>
                    <a:gd name="T9" fmla="*/ 18 h 179"/>
                    <a:gd name="T10" fmla="*/ 85 w 903"/>
                    <a:gd name="T11" fmla="*/ 18 h 179"/>
                    <a:gd name="T12" fmla="*/ 106 w 903"/>
                    <a:gd name="T13" fmla="*/ 26 h 179"/>
                    <a:gd name="T14" fmla="*/ 117 w 903"/>
                    <a:gd name="T15" fmla="*/ 32 h 179"/>
                    <a:gd name="T16" fmla="*/ 141 w 903"/>
                    <a:gd name="T17" fmla="*/ 32 h 179"/>
                    <a:gd name="T18" fmla="*/ 166 w 903"/>
                    <a:gd name="T19" fmla="*/ 32 h 179"/>
                    <a:gd name="T20" fmla="*/ 181 w 903"/>
                    <a:gd name="T21" fmla="*/ 36 h 179"/>
                    <a:gd name="T22" fmla="*/ 198 w 903"/>
                    <a:gd name="T23" fmla="*/ 47 h 179"/>
                    <a:gd name="T24" fmla="*/ 210 w 903"/>
                    <a:gd name="T25" fmla="*/ 45 h 179"/>
                    <a:gd name="T26" fmla="*/ 226 w 903"/>
                    <a:gd name="T27" fmla="*/ 48 h 179"/>
                    <a:gd name="T28" fmla="*/ 244 w 903"/>
                    <a:gd name="T29" fmla="*/ 56 h 179"/>
                    <a:gd name="T30" fmla="*/ 268 w 903"/>
                    <a:gd name="T31" fmla="*/ 60 h 179"/>
                    <a:gd name="T32" fmla="*/ 288 w 903"/>
                    <a:gd name="T33" fmla="*/ 62 h 179"/>
                    <a:gd name="T34" fmla="*/ 300 w 903"/>
                    <a:gd name="T35" fmla="*/ 65 h 179"/>
                    <a:gd name="T36" fmla="*/ 316 w 903"/>
                    <a:gd name="T37" fmla="*/ 72 h 179"/>
                    <a:gd name="T38" fmla="*/ 357 w 903"/>
                    <a:gd name="T39" fmla="*/ 72 h 179"/>
                    <a:gd name="T40" fmla="*/ 366 w 903"/>
                    <a:gd name="T41" fmla="*/ 78 h 179"/>
                    <a:gd name="T42" fmla="*/ 381 w 903"/>
                    <a:gd name="T43" fmla="*/ 80 h 179"/>
                    <a:gd name="T44" fmla="*/ 391 w 903"/>
                    <a:gd name="T45" fmla="*/ 87 h 179"/>
                    <a:gd name="T46" fmla="*/ 402 w 903"/>
                    <a:gd name="T47" fmla="*/ 87 h 179"/>
                    <a:gd name="T48" fmla="*/ 417 w 903"/>
                    <a:gd name="T49" fmla="*/ 89 h 179"/>
                    <a:gd name="T50" fmla="*/ 453 w 903"/>
                    <a:gd name="T51" fmla="*/ 93 h 179"/>
                    <a:gd name="T52" fmla="*/ 474 w 903"/>
                    <a:gd name="T53" fmla="*/ 104 h 179"/>
                    <a:gd name="T54" fmla="*/ 498 w 903"/>
                    <a:gd name="T55" fmla="*/ 104 h 179"/>
                    <a:gd name="T56" fmla="*/ 514 w 903"/>
                    <a:gd name="T57" fmla="*/ 110 h 179"/>
                    <a:gd name="T58" fmla="*/ 529 w 903"/>
                    <a:gd name="T59" fmla="*/ 110 h 179"/>
                    <a:gd name="T60" fmla="*/ 553 w 903"/>
                    <a:gd name="T61" fmla="*/ 116 h 179"/>
                    <a:gd name="T62" fmla="*/ 573 w 903"/>
                    <a:gd name="T63" fmla="*/ 119 h 179"/>
                    <a:gd name="T64" fmla="*/ 589 w 903"/>
                    <a:gd name="T65" fmla="*/ 123 h 179"/>
                    <a:gd name="T66" fmla="*/ 601 w 903"/>
                    <a:gd name="T67" fmla="*/ 126 h 179"/>
                    <a:gd name="T68" fmla="*/ 633 w 903"/>
                    <a:gd name="T69" fmla="*/ 126 h 179"/>
                    <a:gd name="T70" fmla="*/ 649 w 903"/>
                    <a:gd name="T71" fmla="*/ 131 h 179"/>
                    <a:gd name="T72" fmla="*/ 675 w 903"/>
                    <a:gd name="T73" fmla="*/ 131 h 179"/>
                    <a:gd name="T74" fmla="*/ 703 w 903"/>
                    <a:gd name="T75" fmla="*/ 137 h 179"/>
                    <a:gd name="T76" fmla="*/ 724 w 903"/>
                    <a:gd name="T77" fmla="*/ 147 h 179"/>
                    <a:gd name="T78" fmla="*/ 748 w 903"/>
                    <a:gd name="T79" fmla="*/ 158 h 179"/>
                    <a:gd name="T80" fmla="*/ 765 w 903"/>
                    <a:gd name="T81" fmla="*/ 159 h 179"/>
                    <a:gd name="T82" fmla="*/ 784 w 903"/>
                    <a:gd name="T83" fmla="*/ 164 h 179"/>
                    <a:gd name="T84" fmla="*/ 802 w 903"/>
                    <a:gd name="T85" fmla="*/ 165 h 179"/>
                    <a:gd name="T86" fmla="*/ 822 w 903"/>
                    <a:gd name="T87" fmla="*/ 170 h 179"/>
                    <a:gd name="T88" fmla="*/ 843 w 903"/>
                    <a:gd name="T89" fmla="*/ 171 h 179"/>
                    <a:gd name="T90" fmla="*/ 853 w 903"/>
                    <a:gd name="T91" fmla="*/ 173 h 179"/>
                    <a:gd name="T92" fmla="*/ 868 w 903"/>
                    <a:gd name="T93" fmla="*/ 176 h 179"/>
                    <a:gd name="T94" fmla="*/ 903 w 903"/>
                    <a:gd name="T95" fmla="*/ 179 h 1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03"/>
                    <a:gd name="T145" fmla="*/ 0 h 179"/>
                    <a:gd name="T146" fmla="*/ 903 w 903"/>
                    <a:gd name="T147" fmla="*/ 179 h 1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03" h="179">
                      <a:moveTo>
                        <a:pt x="0" y="0"/>
                      </a:moveTo>
                      <a:lnTo>
                        <a:pt x="21" y="6"/>
                      </a:lnTo>
                      <a:lnTo>
                        <a:pt x="33" y="6"/>
                      </a:lnTo>
                      <a:lnTo>
                        <a:pt x="60" y="14"/>
                      </a:lnTo>
                      <a:lnTo>
                        <a:pt x="75" y="18"/>
                      </a:lnTo>
                      <a:lnTo>
                        <a:pt x="85" y="18"/>
                      </a:lnTo>
                      <a:lnTo>
                        <a:pt x="106" y="26"/>
                      </a:lnTo>
                      <a:lnTo>
                        <a:pt x="117" y="32"/>
                      </a:lnTo>
                      <a:lnTo>
                        <a:pt x="141" y="32"/>
                      </a:lnTo>
                      <a:lnTo>
                        <a:pt x="166" y="32"/>
                      </a:lnTo>
                      <a:lnTo>
                        <a:pt x="181" y="36"/>
                      </a:lnTo>
                      <a:lnTo>
                        <a:pt x="198" y="47"/>
                      </a:lnTo>
                      <a:lnTo>
                        <a:pt x="210" y="45"/>
                      </a:lnTo>
                      <a:lnTo>
                        <a:pt x="226" y="48"/>
                      </a:lnTo>
                      <a:lnTo>
                        <a:pt x="244" y="56"/>
                      </a:lnTo>
                      <a:lnTo>
                        <a:pt x="268" y="60"/>
                      </a:lnTo>
                      <a:lnTo>
                        <a:pt x="288" y="62"/>
                      </a:lnTo>
                      <a:lnTo>
                        <a:pt x="300" y="65"/>
                      </a:lnTo>
                      <a:lnTo>
                        <a:pt x="316" y="72"/>
                      </a:lnTo>
                      <a:lnTo>
                        <a:pt x="357" y="72"/>
                      </a:lnTo>
                      <a:lnTo>
                        <a:pt x="366" y="78"/>
                      </a:lnTo>
                      <a:lnTo>
                        <a:pt x="381" y="80"/>
                      </a:lnTo>
                      <a:lnTo>
                        <a:pt x="391" y="87"/>
                      </a:lnTo>
                      <a:lnTo>
                        <a:pt x="402" y="87"/>
                      </a:lnTo>
                      <a:lnTo>
                        <a:pt x="417" y="89"/>
                      </a:lnTo>
                      <a:lnTo>
                        <a:pt x="453" y="93"/>
                      </a:lnTo>
                      <a:lnTo>
                        <a:pt x="474" y="104"/>
                      </a:lnTo>
                      <a:lnTo>
                        <a:pt x="498" y="104"/>
                      </a:lnTo>
                      <a:lnTo>
                        <a:pt x="514" y="110"/>
                      </a:lnTo>
                      <a:lnTo>
                        <a:pt x="529" y="110"/>
                      </a:lnTo>
                      <a:lnTo>
                        <a:pt x="553" y="116"/>
                      </a:lnTo>
                      <a:lnTo>
                        <a:pt x="573" y="119"/>
                      </a:lnTo>
                      <a:lnTo>
                        <a:pt x="589" y="123"/>
                      </a:lnTo>
                      <a:lnTo>
                        <a:pt x="601" y="126"/>
                      </a:lnTo>
                      <a:lnTo>
                        <a:pt x="633" y="126"/>
                      </a:lnTo>
                      <a:lnTo>
                        <a:pt x="649" y="131"/>
                      </a:lnTo>
                      <a:lnTo>
                        <a:pt x="675" y="131"/>
                      </a:lnTo>
                      <a:lnTo>
                        <a:pt x="703" y="137"/>
                      </a:lnTo>
                      <a:lnTo>
                        <a:pt x="724" y="147"/>
                      </a:lnTo>
                      <a:lnTo>
                        <a:pt x="748" y="158"/>
                      </a:lnTo>
                      <a:lnTo>
                        <a:pt x="765" y="159"/>
                      </a:lnTo>
                      <a:lnTo>
                        <a:pt x="784" y="164"/>
                      </a:lnTo>
                      <a:lnTo>
                        <a:pt x="802" y="165"/>
                      </a:lnTo>
                      <a:lnTo>
                        <a:pt x="822" y="170"/>
                      </a:lnTo>
                      <a:lnTo>
                        <a:pt x="843" y="171"/>
                      </a:lnTo>
                      <a:lnTo>
                        <a:pt x="853" y="173"/>
                      </a:lnTo>
                      <a:lnTo>
                        <a:pt x="868" y="176"/>
                      </a:lnTo>
                      <a:lnTo>
                        <a:pt x="903" y="179"/>
                      </a:lnTo>
                    </a:path>
                  </a:pathLst>
                </a:custGeom>
                <a:noFill/>
                <a:ln w="28575">
                  <a:solidFill>
                    <a:srgbClr val="F0701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94" name="Group 126"/>
              <p:cNvGrpSpPr>
                <a:grpSpLocks/>
              </p:cNvGrpSpPr>
              <p:nvPr/>
            </p:nvGrpSpPr>
            <p:grpSpPr bwMode="auto">
              <a:xfrm>
                <a:off x="2185988" y="1806575"/>
                <a:ext cx="2811462" cy="1781175"/>
                <a:chOff x="1145" y="836"/>
                <a:chExt cx="2326" cy="1014"/>
              </a:xfrm>
            </p:grpSpPr>
            <p:sp>
              <p:nvSpPr>
                <p:cNvPr id="14412" name="Freeform 124"/>
                <p:cNvSpPr>
                  <a:spLocks/>
                </p:cNvSpPr>
                <p:nvPr/>
              </p:nvSpPr>
              <p:spPr bwMode="auto">
                <a:xfrm>
                  <a:off x="1145" y="836"/>
                  <a:ext cx="1195" cy="814"/>
                </a:xfrm>
                <a:custGeom>
                  <a:avLst/>
                  <a:gdLst>
                    <a:gd name="T0" fmla="*/ 21 w 1195"/>
                    <a:gd name="T1" fmla="*/ 0 h 814"/>
                    <a:gd name="T2" fmla="*/ 36 w 1195"/>
                    <a:gd name="T3" fmla="*/ 54 h 814"/>
                    <a:gd name="T4" fmla="*/ 57 w 1195"/>
                    <a:gd name="T5" fmla="*/ 121 h 814"/>
                    <a:gd name="T6" fmla="*/ 78 w 1195"/>
                    <a:gd name="T7" fmla="*/ 168 h 814"/>
                    <a:gd name="T8" fmla="*/ 94 w 1195"/>
                    <a:gd name="T9" fmla="*/ 196 h 814"/>
                    <a:gd name="T10" fmla="*/ 114 w 1195"/>
                    <a:gd name="T11" fmla="*/ 228 h 814"/>
                    <a:gd name="T12" fmla="*/ 133 w 1195"/>
                    <a:gd name="T13" fmla="*/ 243 h 814"/>
                    <a:gd name="T14" fmla="*/ 154 w 1195"/>
                    <a:gd name="T15" fmla="*/ 273 h 814"/>
                    <a:gd name="T16" fmla="*/ 171 w 1195"/>
                    <a:gd name="T17" fmla="*/ 297 h 814"/>
                    <a:gd name="T18" fmla="*/ 193 w 1195"/>
                    <a:gd name="T19" fmla="*/ 322 h 814"/>
                    <a:gd name="T20" fmla="*/ 210 w 1195"/>
                    <a:gd name="T21" fmla="*/ 337 h 814"/>
                    <a:gd name="T22" fmla="*/ 229 w 1195"/>
                    <a:gd name="T23" fmla="*/ 354 h 814"/>
                    <a:gd name="T24" fmla="*/ 239 w 1195"/>
                    <a:gd name="T25" fmla="*/ 364 h 814"/>
                    <a:gd name="T26" fmla="*/ 271 w 1195"/>
                    <a:gd name="T27" fmla="*/ 382 h 814"/>
                    <a:gd name="T28" fmla="*/ 288 w 1195"/>
                    <a:gd name="T29" fmla="*/ 402 h 814"/>
                    <a:gd name="T30" fmla="*/ 306 w 1195"/>
                    <a:gd name="T31" fmla="*/ 415 h 814"/>
                    <a:gd name="T32" fmla="*/ 328 w 1195"/>
                    <a:gd name="T33" fmla="*/ 427 h 814"/>
                    <a:gd name="T34" fmla="*/ 346 w 1195"/>
                    <a:gd name="T35" fmla="*/ 445 h 814"/>
                    <a:gd name="T36" fmla="*/ 360 w 1195"/>
                    <a:gd name="T37" fmla="*/ 459 h 814"/>
                    <a:gd name="T38" fmla="*/ 387 w 1195"/>
                    <a:gd name="T39" fmla="*/ 468 h 814"/>
                    <a:gd name="T40" fmla="*/ 424 w 1195"/>
                    <a:gd name="T41" fmla="*/ 487 h 814"/>
                    <a:gd name="T42" fmla="*/ 450 w 1195"/>
                    <a:gd name="T43" fmla="*/ 499 h 814"/>
                    <a:gd name="T44" fmla="*/ 463 w 1195"/>
                    <a:gd name="T45" fmla="*/ 508 h 814"/>
                    <a:gd name="T46" fmla="*/ 481 w 1195"/>
                    <a:gd name="T47" fmla="*/ 523 h 814"/>
                    <a:gd name="T48" fmla="*/ 498 w 1195"/>
                    <a:gd name="T49" fmla="*/ 529 h 814"/>
                    <a:gd name="T50" fmla="*/ 519 w 1195"/>
                    <a:gd name="T51" fmla="*/ 544 h 814"/>
                    <a:gd name="T52" fmla="*/ 537 w 1195"/>
                    <a:gd name="T53" fmla="*/ 555 h 814"/>
                    <a:gd name="T54" fmla="*/ 564 w 1195"/>
                    <a:gd name="T55" fmla="*/ 573 h 814"/>
                    <a:gd name="T56" fmla="*/ 588 w 1195"/>
                    <a:gd name="T57" fmla="*/ 583 h 814"/>
                    <a:gd name="T58" fmla="*/ 606 w 1195"/>
                    <a:gd name="T59" fmla="*/ 589 h 814"/>
                    <a:gd name="T60" fmla="*/ 636 w 1195"/>
                    <a:gd name="T61" fmla="*/ 591 h 814"/>
                    <a:gd name="T62" fmla="*/ 655 w 1195"/>
                    <a:gd name="T63" fmla="*/ 603 h 814"/>
                    <a:gd name="T64" fmla="*/ 673 w 1195"/>
                    <a:gd name="T65" fmla="*/ 618 h 814"/>
                    <a:gd name="T66" fmla="*/ 693 w 1195"/>
                    <a:gd name="T67" fmla="*/ 640 h 814"/>
                    <a:gd name="T68" fmla="*/ 733 w 1195"/>
                    <a:gd name="T69" fmla="*/ 651 h 814"/>
                    <a:gd name="T70" fmla="*/ 756 w 1195"/>
                    <a:gd name="T71" fmla="*/ 664 h 814"/>
                    <a:gd name="T72" fmla="*/ 798 w 1195"/>
                    <a:gd name="T73" fmla="*/ 675 h 814"/>
                    <a:gd name="T74" fmla="*/ 835 w 1195"/>
                    <a:gd name="T75" fmla="*/ 690 h 814"/>
                    <a:gd name="T76" fmla="*/ 871 w 1195"/>
                    <a:gd name="T77" fmla="*/ 706 h 814"/>
                    <a:gd name="T78" fmla="*/ 904 w 1195"/>
                    <a:gd name="T79" fmla="*/ 718 h 814"/>
                    <a:gd name="T80" fmla="*/ 945 w 1195"/>
                    <a:gd name="T81" fmla="*/ 730 h 814"/>
                    <a:gd name="T82" fmla="*/ 972 w 1195"/>
                    <a:gd name="T83" fmla="*/ 742 h 814"/>
                    <a:gd name="T84" fmla="*/ 1008 w 1195"/>
                    <a:gd name="T85" fmla="*/ 754 h 814"/>
                    <a:gd name="T86" fmla="*/ 1032 w 1195"/>
                    <a:gd name="T87" fmla="*/ 766 h 814"/>
                    <a:gd name="T88" fmla="*/ 1066 w 1195"/>
                    <a:gd name="T89" fmla="*/ 774 h 814"/>
                    <a:gd name="T90" fmla="*/ 1102 w 1195"/>
                    <a:gd name="T91" fmla="*/ 783 h 814"/>
                    <a:gd name="T92" fmla="*/ 1177 w 1195"/>
                    <a:gd name="T93" fmla="*/ 801 h 814"/>
                    <a:gd name="T94" fmla="*/ 1195 w 1195"/>
                    <a:gd name="T95" fmla="*/ 813 h 81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95"/>
                    <a:gd name="T145" fmla="*/ 0 h 814"/>
                    <a:gd name="T146" fmla="*/ 1195 w 1195"/>
                    <a:gd name="T147" fmla="*/ 814 h 81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95" h="81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54"/>
                      </a:lnTo>
                      <a:lnTo>
                        <a:pt x="36" y="54"/>
                      </a:lnTo>
                      <a:lnTo>
                        <a:pt x="36" y="121"/>
                      </a:lnTo>
                      <a:lnTo>
                        <a:pt x="57" y="121"/>
                      </a:lnTo>
                      <a:lnTo>
                        <a:pt x="57" y="168"/>
                      </a:lnTo>
                      <a:lnTo>
                        <a:pt x="78" y="168"/>
                      </a:lnTo>
                      <a:lnTo>
                        <a:pt x="76" y="193"/>
                      </a:lnTo>
                      <a:lnTo>
                        <a:pt x="94" y="196"/>
                      </a:lnTo>
                      <a:lnTo>
                        <a:pt x="88" y="219"/>
                      </a:lnTo>
                      <a:lnTo>
                        <a:pt x="114" y="228"/>
                      </a:lnTo>
                      <a:lnTo>
                        <a:pt x="111" y="247"/>
                      </a:lnTo>
                      <a:lnTo>
                        <a:pt x="133" y="243"/>
                      </a:lnTo>
                      <a:lnTo>
                        <a:pt x="133" y="273"/>
                      </a:lnTo>
                      <a:lnTo>
                        <a:pt x="154" y="273"/>
                      </a:lnTo>
                      <a:lnTo>
                        <a:pt x="154" y="300"/>
                      </a:lnTo>
                      <a:lnTo>
                        <a:pt x="171" y="297"/>
                      </a:lnTo>
                      <a:lnTo>
                        <a:pt x="171" y="321"/>
                      </a:lnTo>
                      <a:lnTo>
                        <a:pt x="193" y="322"/>
                      </a:lnTo>
                      <a:lnTo>
                        <a:pt x="193" y="337"/>
                      </a:lnTo>
                      <a:lnTo>
                        <a:pt x="210" y="337"/>
                      </a:lnTo>
                      <a:lnTo>
                        <a:pt x="210" y="354"/>
                      </a:lnTo>
                      <a:lnTo>
                        <a:pt x="229" y="354"/>
                      </a:lnTo>
                      <a:lnTo>
                        <a:pt x="229" y="367"/>
                      </a:lnTo>
                      <a:lnTo>
                        <a:pt x="239" y="364"/>
                      </a:lnTo>
                      <a:lnTo>
                        <a:pt x="250" y="382"/>
                      </a:lnTo>
                      <a:lnTo>
                        <a:pt x="271" y="382"/>
                      </a:lnTo>
                      <a:lnTo>
                        <a:pt x="271" y="402"/>
                      </a:lnTo>
                      <a:lnTo>
                        <a:pt x="288" y="402"/>
                      </a:lnTo>
                      <a:lnTo>
                        <a:pt x="288" y="415"/>
                      </a:lnTo>
                      <a:lnTo>
                        <a:pt x="306" y="415"/>
                      </a:lnTo>
                      <a:lnTo>
                        <a:pt x="303" y="427"/>
                      </a:lnTo>
                      <a:lnTo>
                        <a:pt x="328" y="427"/>
                      </a:lnTo>
                      <a:lnTo>
                        <a:pt x="328" y="445"/>
                      </a:lnTo>
                      <a:lnTo>
                        <a:pt x="346" y="445"/>
                      </a:lnTo>
                      <a:lnTo>
                        <a:pt x="346" y="463"/>
                      </a:lnTo>
                      <a:lnTo>
                        <a:pt x="360" y="459"/>
                      </a:lnTo>
                      <a:lnTo>
                        <a:pt x="365" y="468"/>
                      </a:lnTo>
                      <a:lnTo>
                        <a:pt x="387" y="468"/>
                      </a:lnTo>
                      <a:lnTo>
                        <a:pt x="400" y="480"/>
                      </a:lnTo>
                      <a:lnTo>
                        <a:pt x="424" y="487"/>
                      </a:lnTo>
                      <a:lnTo>
                        <a:pt x="421" y="499"/>
                      </a:lnTo>
                      <a:lnTo>
                        <a:pt x="450" y="499"/>
                      </a:lnTo>
                      <a:lnTo>
                        <a:pt x="445" y="508"/>
                      </a:lnTo>
                      <a:lnTo>
                        <a:pt x="463" y="508"/>
                      </a:lnTo>
                      <a:lnTo>
                        <a:pt x="463" y="525"/>
                      </a:lnTo>
                      <a:lnTo>
                        <a:pt x="481" y="523"/>
                      </a:lnTo>
                      <a:lnTo>
                        <a:pt x="478" y="532"/>
                      </a:lnTo>
                      <a:lnTo>
                        <a:pt x="498" y="529"/>
                      </a:lnTo>
                      <a:lnTo>
                        <a:pt x="508" y="544"/>
                      </a:lnTo>
                      <a:lnTo>
                        <a:pt x="519" y="544"/>
                      </a:lnTo>
                      <a:lnTo>
                        <a:pt x="522" y="555"/>
                      </a:lnTo>
                      <a:lnTo>
                        <a:pt x="537" y="555"/>
                      </a:lnTo>
                      <a:lnTo>
                        <a:pt x="558" y="562"/>
                      </a:lnTo>
                      <a:lnTo>
                        <a:pt x="564" y="573"/>
                      </a:lnTo>
                      <a:lnTo>
                        <a:pt x="582" y="573"/>
                      </a:lnTo>
                      <a:lnTo>
                        <a:pt x="588" y="583"/>
                      </a:lnTo>
                      <a:lnTo>
                        <a:pt x="603" y="582"/>
                      </a:lnTo>
                      <a:lnTo>
                        <a:pt x="606" y="589"/>
                      </a:lnTo>
                      <a:lnTo>
                        <a:pt x="618" y="592"/>
                      </a:lnTo>
                      <a:lnTo>
                        <a:pt x="636" y="591"/>
                      </a:lnTo>
                      <a:lnTo>
                        <a:pt x="637" y="601"/>
                      </a:lnTo>
                      <a:lnTo>
                        <a:pt x="655" y="603"/>
                      </a:lnTo>
                      <a:lnTo>
                        <a:pt x="658" y="618"/>
                      </a:lnTo>
                      <a:lnTo>
                        <a:pt x="673" y="618"/>
                      </a:lnTo>
                      <a:lnTo>
                        <a:pt x="693" y="628"/>
                      </a:lnTo>
                      <a:lnTo>
                        <a:pt x="693" y="640"/>
                      </a:lnTo>
                      <a:lnTo>
                        <a:pt x="714" y="640"/>
                      </a:lnTo>
                      <a:lnTo>
                        <a:pt x="733" y="651"/>
                      </a:lnTo>
                      <a:lnTo>
                        <a:pt x="742" y="660"/>
                      </a:lnTo>
                      <a:lnTo>
                        <a:pt x="756" y="664"/>
                      </a:lnTo>
                      <a:lnTo>
                        <a:pt x="775" y="667"/>
                      </a:lnTo>
                      <a:lnTo>
                        <a:pt x="798" y="675"/>
                      </a:lnTo>
                      <a:lnTo>
                        <a:pt x="813" y="685"/>
                      </a:lnTo>
                      <a:lnTo>
                        <a:pt x="835" y="690"/>
                      </a:lnTo>
                      <a:lnTo>
                        <a:pt x="849" y="696"/>
                      </a:lnTo>
                      <a:lnTo>
                        <a:pt x="871" y="706"/>
                      </a:lnTo>
                      <a:lnTo>
                        <a:pt x="886" y="711"/>
                      </a:lnTo>
                      <a:lnTo>
                        <a:pt x="904" y="718"/>
                      </a:lnTo>
                      <a:lnTo>
                        <a:pt x="927" y="724"/>
                      </a:lnTo>
                      <a:lnTo>
                        <a:pt x="945" y="730"/>
                      </a:lnTo>
                      <a:lnTo>
                        <a:pt x="949" y="741"/>
                      </a:lnTo>
                      <a:lnTo>
                        <a:pt x="972" y="742"/>
                      </a:lnTo>
                      <a:lnTo>
                        <a:pt x="990" y="748"/>
                      </a:lnTo>
                      <a:lnTo>
                        <a:pt x="1008" y="754"/>
                      </a:lnTo>
                      <a:lnTo>
                        <a:pt x="1030" y="756"/>
                      </a:lnTo>
                      <a:lnTo>
                        <a:pt x="1032" y="766"/>
                      </a:lnTo>
                      <a:lnTo>
                        <a:pt x="1045" y="766"/>
                      </a:lnTo>
                      <a:lnTo>
                        <a:pt x="1066" y="774"/>
                      </a:lnTo>
                      <a:lnTo>
                        <a:pt x="1083" y="777"/>
                      </a:lnTo>
                      <a:lnTo>
                        <a:pt x="1102" y="783"/>
                      </a:lnTo>
                      <a:lnTo>
                        <a:pt x="1123" y="796"/>
                      </a:lnTo>
                      <a:lnTo>
                        <a:pt x="1177" y="801"/>
                      </a:lnTo>
                      <a:lnTo>
                        <a:pt x="1185" y="814"/>
                      </a:lnTo>
                      <a:lnTo>
                        <a:pt x="1195" y="813"/>
                      </a:lnTo>
                    </a:path>
                  </a:pathLst>
                </a:custGeom>
                <a:noFill/>
                <a:ln w="28575">
                  <a:solidFill>
                    <a:srgbClr val="004B9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413" name="Freeform 125"/>
                <p:cNvSpPr>
                  <a:spLocks/>
                </p:cNvSpPr>
                <p:nvPr/>
              </p:nvSpPr>
              <p:spPr bwMode="auto">
                <a:xfrm>
                  <a:off x="2328" y="1647"/>
                  <a:ext cx="1143" cy="203"/>
                </a:xfrm>
                <a:custGeom>
                  <a:avLst/>
                  <a:gdLst>
                    <a:gd name="T0" fmla="*/ 0 w 1143"/>
                    <a:gd name="T1" fmla="*/ 0 h 203"/>
                    <a:gd name="T2" fmla="*/ 18 w 1143"/>
                    <a:gd name="T3" fmla="*/ 2 h 203"/>
                    <a:gd name="T4" fmla="*/ 36 w 1143"/>
                    <a:gd name="T5" fmla="*/ 11 h 203"/>
                    <a:gd name="T6" fmla="*/ 59 w 1143"/>
                    <a:gd name="T7" fmla="*/ 12 h 203"/>
                    <a:gd name="T8" fmla="*/ 77 w 1143"/>
                    <a:gd name="T9" fmla="*/ 18 h 203"/>
                    <a:gd name="T10" fmla="*/ 96 w 1143"/>
                    <a:gd name="T11" fmla="*/ 24 h 203"/>
                    <a:gd name="T12" fmla="*/ 117 w 1143"/>
                    <a:gd name="T13" fmla="*/ 33 h 203"/>
                    <a:gd name="T14" fmla="*/ 137 w 1143"/>
                    <a:gd name="T15" fmla="*/ 32 h 203"/>
                    <a:gd name="T16" fmla="*/ 155 w 1143"/>
                    <a:gd name="T17" fmla="*/ 38 h 203"/>
                    <a:gd name="T18" fmla="*/ 170 w 1143"/>
                    <a:gd name="T19" fmla="*/ 44 h 203"/>
                    <a:gd name="T20" fmla="*/ 191 w 1143"/>
                    <a:gd name="T21" fmla="*/ 47 h 203"/>
                    <a:gd name="T22" fmla="*/ 210 w 1143"/>
                    <a:gd name="T23" fmla="*/ 50 h 203"/>
                    <a:gd name="T24" fmla="*/ 230 w 1143"/>
                    <a:gd name="T25" fmla="*/ 63 h 203"/>
                    <a:gd name="T26" fmla="*/ 251 w 1143"/>
                    <a:gd name="T27" fmla="*/ 63 h 203"/>
                    <a:gd name="T28" fmla="*/ 272 w 1143"/>
                    <a:gd name="T29" fmla="*/ 69 h 203"/>
                    <a:gd name="T30" fmla="*/ 284 w 1143"/>
                    <a:gd name="T31" fmla="*/ 74 h 203"/>
                    <a:gd name="T32" fmla="*/ 308 w 1143"/>
                    <a:gd name="T33" fmla="*/ 74 h 203"/>
                    <a:gd name="T34" fmla="*/ 327 w 1143"/>
                    <a:gd name="T35" fmla="*/ 77 h 203"/>
                    <a:gd name="T36" fmla="*/ 347 w 1143"/>
                    <a:gd name="T37" fmla="*/ 84 h 203"/>
                    <a:gd name="T38" fmla="*/ 365 w 1143"/>
                    <a:gd name="T39" fmla="*/ 92 h 203"/>
                    <a:gd name="T40" fmla="*/ 380 w 1143"/>
                    <a:gd name="T41" fmla="*/ 95 h 203"/>
                    <a:gd name="T42" fmla="*/ 398 w 1143"/>
                    <a:gd name="T43" fmla="*/ 101 h 203"/>
                    <a:gd name="T44" fmla="*/ 404 w 1143"/>
                    <a:gd name="T45" fmla="*/ 110 h 203"/>
                    <a:gd name="T46" fmla="*/ 425 w 1143"/>
                    <a:gd name="T47" fmla="*/ 110 h 203"/>
                    <a:gd name="T48" fmla="*/ 441 w 1143"/>
                    <a:gd name="T49" fmla="*/ 114 h 203"/>
                    <a:gd name="T50" fmla="*/ 462 w 1143"/>
                    <a:gd name="T51" fmla="*/ 114 h 203"/>
                    <a:gd name="T52" fmla="*/ 498 w 1143"/>
                    <a:gd name="T53" fmla="*/ 119 h 203"/>
                    <a:gd name="T54" fmla="*/ 536 w 1143"/>
                    <a:gd name="T55" fmla="*/ 122 h 203"/>
                    <a:gd name="T56" fmla="*/ 575 w 1143"/>
                    <a:gd name="T57" fmla="*/ 128 h 203"/>
                    <a:gd name="T58" fmla="*/ 600 w 1143"/>
                    <a:gd name="T59" fmla="*/ 140 h 203"/>
                    <a:gd name="T60" fmla="*/ 669 w 1143"/>
                    <a:gd name="T61" fmla="*/ 143 h 203"/>
                    <a:gd name="T62" fmla="*/ 689 w 1143"/>
                    <a:gd name="T63" fmla="*/ 149 h 203"/>
                    <a:gd name="T64" fmla="*/ 729 w 1143"/>
                    <a:gd name="T65" fmla="*/ 153 h 203"/>
                    <a:gd name="T66" fmla="*/ 770 w 1143"/>
                    <a:gd name="T67" fmla="*/ 162 h 203"/>
                    <a:gd name="T68" fmla="*/ 792 w 1143"/>
                    <a:gd name="T69" fmla="*/ 162 h 203"/>
                    <a:gd name="T70" fmla="*/ 828 w 1143"/>
                    <a:gd name="T71" fmla="*/ 168 h 203"/>
                    <a:gd name="T72" fmla="*/ 869 w 1143"/>
                    <a:gd name="T73" fmla="*/ 171 h 203"/>
                    <a:gd name="T74" fmla="*/ 890 w 1143"/>
                    <a:gd name="T75" fmla="*/ 174 h 203"/>
                    <a:gd name="T76" fmla="*/ 927 w 1143"/>
                    <a:gd name="T77" fmla="*/ 174 h 203"/>
                    <a:gd name="T78" fmla="*/ 962 w 1143"/>
                    <a:gd name="T79" fmla="*/ 180 h 203"/>
                    <a:gd name="T80" fmla="*/ 998 w 1143"/>
                    <a:gd name="T81" fmla="*/ 188 h 203"/>
                    <a:gd name="T82" fmla="*/ 1047 w 1143"/>
                    <a:gd name="T83" fmla="*/ 197 h 203"/>
                    <a:gd name="T84" fmla="*/ 1100 w 1143"/>
                    <a:gd name="T85" fmla="*/ 195 h 203"/>
                    <a:gd name="T86" fmla="*/ 1115 w 1143"/>
                    <a:gd name="T87" fmla="*/ 203 h 203"/>
                    <a:gd name="T88" fmla="*/ 1143 w 1143"/>
                    <a:gd name="T89" fmla="*/ 203 h 2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43"/>
                    <a:gd name="T136" fmla="*/ 0 h 203"/>
                    <a:gd name="T137" fmla="*/ 1143 w 1143"/>
                    <a:gd name="T138" fmla="*/ 203 h 2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43" h="203">
                      <a:moveTo>
                        <a:pt x="0" y="0"/>
                      </a:moveTo>
                      <a:lnTo>
                        <a:pt x="18" y="2"/>
                      </a:lnTo>
                      <a:lnTo>
                        <a:pt x="36" y="11"/>
                      </a:lnTo>
                      <a:lnTo>
                        <a:pt x="59" y="12"/>
                      </a:lnTo>
                      <a:lnTo>
                        <a:pt x="77" y="18"/>
                      </a:lnTo>
                      <a:lnTo>
                        <a:pt x="96" y="24"/>
                      </a:lnTo>
                      <a:lnTo>
                        <a:pt x="117" y="33"/>
                      </a:lnTo>
                      <a:lnTo>
                        <a:pt x="137" y="32"/>
                      </a:lnTo>
                      <a:lnTo>
                        <a:pt x="155" y="38"/>
                      </a:lnTo>
                      <a:lnTo>
                        <a:pt x="170" y="44"/>
                      </a:lnTo>
                      <a:lnTo>
                        <a:pt x="191" y="47"/>
                      </a:lnTo>
                      <a:lnTo>
                        <a:pt x="210" y="50"/>
                      </a:lnTo>
                      <a:lnTo>
                        <a:pt x="230" y="63"/>
                      </a:lnTo>
                      <a:lnTo>
                        <a:pt x="251" y="63"/>
                      </a:lnTo>
                      <a:lnTo>
                        <a:pt x="272" y="69"/>
                      </a:lnTo>
                      <a:lnTo>
                        <a:pt x="284" y="74"/>
                      </a:lnTo>
                      <a:lnTo>
                        <a:pt x="308" y="74"/>
                      </a:lnTo>
                      <a:lnTo>
                        <a:pt x="327" y="77"/>
                      </a:lnTo>
                      <a:lnTo>
                        <a:pt x="347" y="84"/>
                      </a:lnTo>
                      <a:lnTo>
                        <a:pt x="365" y="92"/>
                      </a:lnTo>
                      <a:lnTo>
                        <a:pt x="380" y="95"/>
                      </a:lnTo>
                      <a:lnTo>
                        <a:pt x="398" y="101"/>
                      </a:lnTo>
                      <a:lnTo>
                        <a:pt x="404" y="110"/>
                      </a:lnTo>
                      <a:lnTo>
                        <a:pt x="425" y="110"/>
                      </a:lnTo>
                      <a:lnTo>
                        <a:pt x="441" y="114"/>
                      </a:lnTo>
                      <a:lnTo>
                        <a:pt x="462" y="114"/>
                      </a:lnTo>
                      <a:lnTo>
                        <a:pt x="498" y="119"/>
                      </a:lnTo>
                      <a:lnTo>
                        <a:pt x="536" y="122"/>
                      </a:lnTo>
                      <a:lnTo>
                        <a:pt x="575" y="128"/>
                      </a:lnTo>
                      <a:lnTo>
                        <a:pt x="600" y="140"/>
                      </a:lnTo>
                      <a:lnTo>
                        <a:pt x="669" y="143"/>
                      </a:lnTo>
                      <a:lnTo>
                        <a:pt x="689" y="149"/>
                      </a:lnTo>
                      <a:lnTo>
                        <a:pt x="729" y="153"/>
                      </a:lnTo>
                      <a:lnTo>
                        <a:pt x="770" y="162"/>
                      </a:lnTo>
                      <a:lnTo>
                        <a:pt x="792" y="162"/>
                      </a:lnTo>
                      <a:lnTo>
                        <a:pt x="828" y="168"/>
                      </a:lnTo>
                      <a:lnTo>
                        <a:pt x="869" y="171"/>
                      </a:lnTo>
                      <a:lnTo>
                        <a:pt x="890" y="174"/>
                      </a:lnTo>
                      <a:lnTo>
                        <a:pt x="927" y="174"/>
                      </a:lnTo>
                      <a:lnTo>
                        <a:pt x="962" y="180"/>
                      </a:lnTo>
                      <a:lnTo>
                        <a:pt x="998" y="188"/>
                      </a:lnTo>
                      <a:lnTo>
                        <a:pt x="1047" y="197"/>
                      </a:lnTo>
                      <a:lnTo>
                        <a:pt x="1100" y="195"/>
                      </a:lnTo>
                      <a:lnTo>
                        <a:pt x="1115" y="203"/>
                      </a:lnTo>
                      <a:lnTo>
                        <a:pt x="1143" y="203"/>
                      </a:lnTo>
                    </a:path>
                  </a:pathLst>
                </a:custGeom>
                <a:noFill/>
                <a:ln w="28575">
                  <a:solidFill>
                    <a:srgbClr val="004B9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4395" name="Line 107"/>
              <p:cNvSpPr>
                <a:spLocks noChangeShapeType="1"/>
              </p:cNvSpPr>
              <p:nvPr/>
            </p:nvSpPr>
            <p:spPr bwMode="auto">
              <a:xfrm>
                <a:off x="2155825" y="3551238"/>
                <a:ext cx="349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96" name="Line 108"/>
              <p:cNvSpPr>
                <a:spLocks noChangeShapeType="1"/>
              </p:cNvSpPr>
              <p:nvPr/>
            </p:nvSpPr>
            <p:spPr bwMode="auto">
              <a:xfrm>
                <a:off x="2154238" y="3109913"/>
                <a:ext cx="349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97" name="Line 109"/>
              <p:cNvSpPr>
                <a:spLocks noChangeShapeType="1"/>
              </p:cNvSpPr>
              <p:nvPr/>
            </p:nvSpPr>
            <p:spPr bwMode="auto">
              <a:xfrm>
                <a:off x="2154238" y="2681288"/>
                <a:ext cx="349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98" name="Line 110"/>
              <p:cNvSpPr>
                <a:spLocks noChangeShapeType="1"/>
              </p:cNvSpPr>
              <p:nvPr/>
            </p:nvSpPr>
            <p:spPr bwMode="auto">
              <a:xfrm>
                <a:off x="2154238" y="2263775"/>
                <a:ext cx="349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99" name="Line 111"/>
              <p:cNvSpPr>
                <a:spLocks noChangeShapeType="1"/>
              </p:cNvSpPr>
              <p:nvPr/>
            </p:nvSpPr>
            <p:spPr bwMode="auto">
              <a:xfrm>
                <a:off x="2155825" y="3932238"/>
                <a:ext cx="28384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0" name="Line 112"/>
              <p:cNvSpPr>
                <a:spLocks noChangeShapeType="1"/>
              </p:cNvSpPr>
              <p:nvPr/>
            </p:nvSpPr>
            <p:spPr bwMode="auto">
              <a:xfrm flipV="1">
                <a:off x="2473325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1" name="Line 113"/>
              <p:cNvSpPr>
                <a:spLocks noChangeShapeType="1"/>
              </p:cNvSpPr>
              <p:nvPr/>
            </p:nvSpPr>
            <p:spPr bwMode="auto">
              <a:xfrm flipV="1">
                <a:off x="2755900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2" name="Line 114"/>
              <p:cNvSpPr>
                <a:spLocks noChangeShapeType="1"/>
              </p:cNvSpPr>
              <p:nvPr/>
            </p:nvSpPr>
            <p:spPr bwMode="auto">
              <a:xfrm flipV="1">
                <a:off x="3027363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3" name="Line 115"/>
              <p:cNvSpPr>
                <a:spLocks noChangeShapeType="1"/>
              </p:cNvSpPr>
              <p:nvPr/>
            </p:nvSpPr>
            <p:spPr bwMode="auto">
              <a:xfrm flipV="1">
                <a:off x="3314700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4" name="Line 116"/>
              <p:cNvSpPr>
                <a:spLocks noChangeShapeType="1"/>
              </p:cNvSpPr>
              <p:nvPr/>
            </p:nvSpPr>
            <p:spPr bwMode="auto">
              <a:xfrm flipV="1">
                <a:off x="3589338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5" name="Line 117"/>
              <p:cNvSpPr>
                <a:spLocks noChangeShapeType="1"/>
              </p:cNvSpPr>
              <p:nvPr/>
            </p:nvSpPr>
            <p:spPr bwMode="auto">
              <a:xfrm flipV="1">
                <a:off x="3870325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6" name="Line 118"/>
              <p:cNvSpPr>
                <a:spLocks noChangeShapeType="1"/>
              </p:cNvSpPr>
              <p:nvPr/>
            </p:nvSpPr>
            <p:spPr bwMode="auto">
              <a:xfrm flipV="1">
                <a:off x="4151313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7" name="Line 119"/>
              <p:cNvSpPr>
                <a:spLocks noChangeShapeType="1"/>
              </p:cNvSpPr>
              <p:nvPr/>
            </p:nvSpPr>
            <p:spPr bwMode="auto">
              <a:xfrm flipV="1">
                <a:off x="4430713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8" name="Line 120"/>
              <p:cNvSpPr>
                <a:spLocks noChangeShapeType="1"/>
              </p:cNvSpPr>
              <p:nvPr/>
            </p:nvSpPr>
            <p:spPr bwMode="auto">
              <a:xfrm flipV="1">
                <a:off x="4711700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09" name="Line 121"/>
              <p:cNvSpPr>
                <a:spLocks noChangeShapeType="1"/>
              </p:cNvSpPr>
              <p:nvPr/>
            </p:nvSpPr>
            <p:spPr bwMode="auto">
              <a:xfrm flipV="1">
                <a:off x="4991100" y="3937000"/>
                <a:ext cx="0" cy="68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10" name="Line 75"/>
              <p:cNvSpPr>
                <a:spLocks noChangeShapeType="1"/>
              </p:cNvSpPr>
              <p:nvPr/>
            </p:nvSpPr>
            <p:spPr bwMode="auto">
              <a:xfrm flipH="1">
                <a:off x="2190750" y="2881313"/>
                <a:ext cx="760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11" name="Line 76"/>
              <p:cNvSpPr>
                <a:spLocks noChangeShapeType="1"/>
              </p:cNvSpPr>
              <p:nvPr/>
            </p:nvSpPr>
            <p:spPr bwMode="auto">
              <a:xfrm rot="16200000" flipH="1">
                <a:off x="2423319" y="3405981"/>
                <a:ext cx="1055688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4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Prognoz</a:t>
            </a:r>
            <a:endParaRPr lang="en-US" smtClean="0"/>
          </a:p>
        </p:txBody>
      </p:sp>
      <p:sp>
        <p:nvSpPr>
          <p:cNvPr id="14369" name="Rectangle 8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2349500"/>
            <a:ext cx="3313113" cy="2952750"/>
          </a:xfrm>
          <a:solidFill>
            <a:srgbClr val="FEE3AC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sz="2000" b="1" smtClean="0"/>
              <a:t>Prognostik faktörler</a:t>
            </a:r>
          </a:p>
          <a:p>
            <a:pPr lvl="1" eaLnBrk="1" hangingPunct="1"/>
            <a:r>
              <a:rPr lang="tr-TR" sz="1800" smtClean="0"/>
              <a:t>Evre </a:t>
            </a:r>
          </a:p>
          <a:p>
            <a:pPr lvl="1" eaLnBrk="1" hangingPunct="1"/>
            <a:r>
              <a:rPr lang="tr-TR" sz="1800" smtClean="0"/>
              <a:t>Grade</a:t>
            </a:r>
          </a:p>
          <a:p>
            <a:pPr lvl="1" eaLnBrk="1" hangingPunct="1"/>
            <a:r>
              <a:rPr lang="tr-TR" sz="1800" smtClean="0"/>
              <a:t>Yaş</a:t>
            </a:r>
          </a:p>
          <a:p>
            <a:pPr lvl="1" eaLnBrk="1" hangingPunct="1"/>
            <a:r>
              <a:rPr lang="tr-TR" sz="1800" smtClean="0"/>
              <a:t>Cinsiyet</a:t>
            </a:r>
          </a:p>
          <a:p>
            <a:pPr lvl="1" eaLnBrk="1" hangingPunct="1"/>
            <a:r>
              <a:rPr lang="tr-TR" sz="1800" smtClean="0"/>
              <a:t>Irk</a:t>
            </a:r>
          </a:p>
          <a:p>
            <a:pPr lvl="1" eaLnBrk="1" hangingPunct="1"/>
            <a:r>
              <a:rPr lang="tr-TR" sz="1800" smtClean="0"/>
              <a:t>Primer tümör yeri</a:t>
            </a:r>
          </a:p>
        </p:txBody>
      </p:sp>
    </p:spTree>
    <p:extLst>
      <p:ext uri="{BB962C8B-B14F-4D97-AF65-F5344CB8AC3E}">
        <p14:creationId xmlns:p14="http://schemas.microsoft.com/office/powerpoint/2010/main" val="7835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-714" t="23332" r="35054" b="48889"/>
          <a:stretch/>
        </p:blipFill>
        <p:spPr>
          <a:xfrm>
            <a:off x="531254" y="682580"/>
            <a:ext cx="7984097" cy="50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8856" r="1957" b="42238"/>
          <a:stretch/>
        </p:blipFill>
        <p:spPr>
          <a:xfrm>
            <a:off x="125569" y="347731"/>
            <a:ext cx="8280370" cy="480946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2276872"/>
            <a:ext cx="8604447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0" y="2564904"/>
            <a:ext cx="8604448" cy="2880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8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2019 WHO </a:t>
            </a:r>
            <a:r>
              <a:rPr lang="tr-TR" b="1" dirty="0" err="1" smtClean="0"/>
              <a:t>klasifikasyonuyla</a:t>
            </a:r>
            <a:r>
              <a:rPr lang="tr-TR" b="1" dirty="0" smtClean="0"/>
              <a:t> heterojen bir grup olan G3 GEP-</a:t>
            </a:r>
            <a:r>
              <a:rPr lang="tr-TR" b="1" dirty="0" err="1" smtClean="0"/>
              <a:t>NEN’lar</a:t>
            </a:r>
            <a:r>
              <a:rPr lang="tr-TR" b="1" dirty="0" smtClean="0"/>
              <a:t> ikiye ayrıldı: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İyi </a:t>
            </a:r>
            <a:r>
              <a:rPr lang="tr-TR" dirty="0" err="1" smtClean="0"/>
              <a:t>diferansiye</a:t>
            </a:r>
            <a:r>
              <a:rPr lang="tr-TR" dirty="0" smtClean="0"/>
              <a:t> NET G3 (Ki67&gt;%20)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Az </a:t>
            </a:r>
            <a:r>
              <a:rPr lang="tr-TR" dirty="0" err="1" smtClean="0"/>
              <a:t>diferansiye</a:t>
            </a:r>
            <a:r>
              <a:rPr lang="tr-TR" dirty="0" smtClean="0"/>
              <a:t>  NEC G3 (Ki67&gt;%20)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Klinik öykü, </a:t>
            </a:r>
            <a:r>
              <a:rPr lang="tr-TR" dirty="0" err="1" smtClean="0"/>
              <a:t>histomorfoloji</a:t>
            </a:r>
            <a:r>
              <a:rPr lang="tr-TR" dirty="0" smtClean="0"/>
              <a:t> ve genetik ayırım önemli; </a:t>
            </a:r>
          </a:p>
          <a:p>
            <a:pPr marL="0" indent="0">
              <a:buNone/>
            </a:pPr>
            <a:r>
              <a:rPr lang="tr-TR" dirty="0" smtClean="0"/>
              <a:t>(DAXX\ATRX\MEN1 mutasyonu </a:t>
            </a:r>
            <a:r>
              <a:rPr lang="tr-TR" dirty="0" err="1" smtClean="0"/>
              <a:t>Pan</a:t>
            </a:r>
            <a:r>
              <a:rPr lang="tr-TR" dirty="0" smtClean="0"/>
              <a:t>-NET G3</a:t>
            </a:r>
          </a:p>
          <a:p>
            <a:pPr marL="0" indent="0">
              <a:buNone/>
            </a:pPr>
            <a:r>
              <a:rPr lang="tr-TR" dirty="0" smtClean="0"/>
              <a:t>P53 mut ve RB kaybı NEC G3 de)</a:t>
            </a:r>
          </a:p>
        </p:txBody>
      </p:sp>
    </p:spTree>
    <p:extLst>
      <p:ext uri="{BB962C8B-B14F-4D97-AF65-F5344CB8AC3E}">
        <p14:creationId xmlns:p14="http://schemas.microsoft.com/office/powerpoint/2010/main" val="4636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1894"/>
            <a:ext cx="8856984" cy="938834"/>
          </a:xfrm>
        </p:spPr>
        <p:txBody>
          <a:bodyPr/>
          <a:lstStyle/>
          <a:p>
            <a:r>
              <a:rPr lang="tr-TR" b="1" dirty="0" err="1" smtClean="0"/>
              <a:t>Biyobelirteçler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689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4725144"/>
            <a:ext cx="914400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Uygun patolojik tanı için;</a:t>
            </a:r>
          </a:p>
          <a:p>
            <a:r>
              <a:rPr lang="tr-TR" sz="2400" b="1" dirty="0" smtClean="0">
                <a:solidFill>
                  <a:schemeClr val="tx1"/>
                </a:solidFill>
              </a:rPr>
              <a:t>Morfoloji,  Derecelendirme (</a:t>
            </a:r>
            <a:r>
              <a:rPr lang="tr-TR" sz="2400" b="1" dirty="0" err="1" smtClean="0">
                <a:solidFill>
                  <a:schemeClr val="tx1"/>
                </a:solidFill>
              </a:rPr>
              <a:t>Grad</a:t>
            </a:r>
            <a:r>
              <a:rPr lang="tr-TR" sz="2400" b="1" dirty="0" smtClean="0">
                <a:solidFill>
                  <a:schemeClr val="tx1"/>
                </a:solidFill>
              </a:rPr>
              <a:t>), ve </a:t>
            </a:r>
            <a:r>
              <a:rPr lang="tr-TR" sz="2400" b="1" dirty="0" err="1" smtClean="0">
                <a:solidFill>
                  <a:schemeClr val="tx1"/>
                </a:solidFill>
              </a:rPr>
              <a:t>CgA</a:t>
            </a:r>
            <a:r>
              <a:rPr lang="tr-TR" sz="2400" b="1" dirty="0" smtClean="0">
                <a:solidFill>
                  <a:schemeClr val="tx1"/>
                </a:solidFill>
              </a:rPr>
              <a:t> ve </a:t>
            </a:r>
            <a:r>
              <a:rPr lang="tr-TR" sz="2400" b="1" dirty="0" err="1" smtClean="0">
                <a:solidFill>
                  <a:schemeClr val="tx1"/>
                </a:solidFill>
              </a:rPr>
              <a:t>snaptofizin</a:t>
            </a:r>
            <a:r>
              <a:rPr lang="tr-TR" sz="2400" b="1" dirty="0" smtClean="0">
                <a:solidFill>
                  <a:schemeClr val="tx1"/>
                </a:solidFill>
              </a:rPr>
              <a:t> için  </a:t>
            </a:r>
            <a:r>
              <a:rPr lang="tr-TR" sz="2400" b="1" dirty="0">
                <a:solidFill>
                  <a:schemeClr val="tx1"/>
                </a:solidFill>
              </a:rPr>
              <a:t>IHK boyama </a:t>
            </a:r>
            <a:r>
              <a:rPr lang="tr-TR" sz="2400" b="1" dirty="0" smtClean="0">
                <a:solidFill>
                  <a:schemeClr val="tx1"/>
                </a:solidFill>
              </a:rPr>
              <a:t>gerekli…</a:t>
            </a:r>
          </a:p>
          <a:p>
            <a:r>
              <a:rPr lang="tr-TR" sz="2400" b="1" dirty="0" smtClean="0">
                <a:solidFill>
                  <a:schemeClr val="tx1"/>
                </a:solidFill>
              </a:rPr>
              <a:t>SSTR boyama veya </a:t>
            </a:r>
            <a:r>
              <a:rPr lang="tr-TR" sz="2400" b="1" dirty="0" err="1" smtClean="0">
                <a:solidFill>
                  <a:schemeClr val="tx1"/>
                </a:solidFill>
              </a:rPr>
              <a:t>peptit</a:t>
            </a:r>
            <a:r>
              <a:rPr lang="tr-TR" sz="2400" b="1" dirty="0" smtClean="0">
                <a:solidFill>
                  <a:schemeClr val="tx1"/>
                </a:solidFill>
              </a:rPr>
              <a:t> hormonlar ve aminler için boyama ve moleküler </a:t>
            </a:r>
            <a:r>
              <a:rPr lang="tr-TR" sz="2400" b="1" dirty="0" err="1" smtClean="0">
                <a:solidFill>
                  <a:schemeClr val="tx1"/>
                </a:solidFill>
              </a:rPr>
              <a:t>markerlara</a:t>
            </a:r>
            <a:r>
              <a:rPr lang="tr-TR" sz="2400" b="1" dirty="0" smtClean="0">
                <a:solidFill>
                  <a:schemeClr val="tx1"/>
                </a:solidFill>
              </a:rPr>
              <a:t> bakılması </a:t>
            </a:r>
            <a:r>
              <a:rPr lang="tr-TR" sz="2400" b="1" dirty="0" err="1" smtClean="0">
                <a:solidFill>
                  <a:schemeClr val="tx1"/>
                </a:solidFill>
              </a:rPr>
              <a:t>opsiyonel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3875" y="1346200"/>
            <a:ext cx="8334375" cy="4940300"/>
          </a:xfrm>
        </p:spPr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err="1" smtClean="0"/>
              <a:t>Nöroendokrin</a:t>
            </a:r>
            <a:r>
              <a:rPr lang="tr-TR" dirty="0" smtClean="0"/>
              <a:t> tümörler </a:t>
            </a:r>
            <a:r>
              <a:rPr lang="tr-TR" dirty="0" err="1" smtClean="0"/>
              <a:t>nöroendokrin</a:t>
            </a:r>
            <a:r>
              <a:rPr lang="tr-TR" dirty="0" smtClean="0"/>
              <a:t> hücrelerden kaynaklanır……..</a:t>
            </a:r>
          </a:p>
          <a:p>
            <a:pPr>
              <a:defRPr/>
            </a:pPr>
            <a:r>
              <a:rPr lang="tr-TR" dirty="0" err="1" smtClean="0"/>
              <a:t>Nöroendokrin</a:t>
            </a:r>
            <a:r>
              <a:rPr lang="tr-TR" dirty="0" smtClean="0"/>
              <a:t> tümörler değişik başlıklarda sınıflandırılmaktadırlar;</a:t>
            </a:r>
          </a:p>
          <a:p>
            <a:pPr lvl="1">
              <a:defRPr/>
            </a:pPr>
            <a:r>
              <a:rPr lang="tr-TR" dirty="0" err="1" smtClean="0"/>
              <a:t>Embriyonik</a:t>
            </a:r>
            <a:r>
              <a:rPr lang="tr-TR" dirty="0" smtClean="0"/>
              <a:t> </a:t>
            </a:r>
            <a:r>
              <a:rPr lang="tr-TR" dirty="0" err="1" smtClean="0"/>
              <a:t>orginine</a:t>
            </a:r>
            <a:r>
              <a:rPr lang="tr-TR" dirty="0" smtClean="0"/>
              <a:t> göre: </a:t>
            </a:r>
            <a:r>
              <a:rPr lang="tr-TR" dirty="0" err="1" smtClean="0"/>
              <a:t>foregut</a:t>
            </a:r>
            <a:r>
              <a:rPr lang="tr-TR" dirty="0" smtClean="0"/>
              <a:t>, </a:t>
            </a:r>
            <a:r>
              <a:rPr lang="tr-TR" dirty="0" err="1" smtClean="0"/>
              <a:t>midgut</a:t>
            </a:r>
            <a:r>
              <a:rPr lang="tr-TR" dirty="0" smtClean="0"/>
              <a:t>, </a:t>
            </a:r>
            <a:r>
              <a:rPr lang="tr-TR" dirty="0" err="1" smtClean="0"/>
              <a:t>hindgut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Hormon </a:t>
            </a:r>
            <a:r>
              <a:rPr lang="tr-TR" dirty="0" err="1" smtClean="0"/>
              <a:t>sekresyon</a:t>
            </a:r>
            <a:r>
              <a:rPr lang="tr-TR" dirty="0" smtClean="0"/>
              <a:t> durumuna göre: fonksiyonel, </a:t>
            </a:r>
            <a:r>
              <a:rPr lang="tr-TR" dirty="0" err="1" smtClean="0"/>
              <a:t>non</a:t>
            </a:r>
            <a:r>
              <a:rPr lang="tr-TR" dirty="0" smtClean="0"/>
              <a:t>-fonksiyonel</a:t>
            </a:r>
          </a:p>
          <a:p>
            <a:pPr lvl="1">
              <a:defRPr/>
            </a:pPr>
            <a:r>
              <a:rPr lang="tr-TR" dirty="0" smtClean="0"/>
              <a:t>Organ </a:t>
            </a:r>
            <a:r>
              <a:rPr lang="tr-TR" dirty="0" err="1" smtClean="0"/>
              <a:t>sepesifik</a:t>
            </a:r>
            <a:r>
              <a:rPr lang="tr-TR" dirty="0" smtClean="0"/>
              <a:t>  sınıflamalar</a:t>
            </a:r>
            <a:endParaRPr lang="tr-TR" dirty="0"/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7235825" y="6308725"/>
            <a:ext cx="1512888" cy="4333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b="1" dirty="0" smtClean="0"/>
              <a:t>GENEL BAKIŞ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889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TANI VE TEDAVİDEKİ ZORLUK NEDENLERİ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112568"/>
          </a:xfrm>
        </p:spPr>
        <p:txBody>
          <a:bodyPr>
            <a:normAutofit/>
          </a:bodyPr>
          <a:lstStyle/>
          <a:p>
            <a:r>
              <a:rPr lang="tr-TR" dirty="0" smtClean="0"/>
              <a:t>Heterojen bir tümör grubu</a:t>
            </a:r>
          </a:p>
          <a:p>
            <a:r>
              <a:rPr lang="tr-TR" dirty="0" smtClean="0"/>
              <a:t>Çok çeşitli klinik </a:t>
            </a:r>
            <a:r>
              <a:rPr lang="tr-TR" dirty="0" err="1" smtClean="0"/>
              <a:t>presentasyon</a:t>
            </a:r>
            <a:endParaRPr lang="tr-TR" dirty="0" smtClean="0"/>
          </a:p>
          <a:p>
            <a:r>
              <a:rPr lang="tr-TR" dirty="0" smtClean="0"/>
              <a:t>Aynı tümör grubuna toplanmış farklı tümörler  </a:t>
            </a:r>
          </a:p>
          <a:p>
            <a:r>
              <a:rPr lang="tr-TR" dirty="0" smtClean="0"/>
              <a:t>Geç </a:t>
            </a:r>
            <a:r>
              <a:rPr lang="tr-TR" dirty="0" err="1" smtClean="0"/>
              <a:t>presentasyon</a:t>
            </a:r>
            <a:r>
              <a:rPr lang="tr-TR" dirty="0" smtClean="0"/>
              <a:t> (tanı anında %60’ı ileri evre)</a:t>
            </a:r>
          </a:p>
          <a:p>
            <a:r>
              <a:rPr lang="tr-TR" dirty="0" smtClean="0"/>
              <a:t>Farklı terminoloji ve </a:t>
            </a:r>
            <a:r>
              <a:rPr lang="tr-TR" dirty="0" err="1" smtClean="0"/>
              <a:t>klasifikasyon</a:t>
            </a:r>
            <a:endParaRPr lang="tr-TR" dirty="0" smtClean="0"/>
          </a:p>
          <a:p>
            <a:r>
              <a:rPr lang="tr-TR" dirty="0" smtClean="0"/>
              <a:t>Histolojik tanıda zorluk</a:t>
            </a:r>
          </a:p>
          <a:p>
            <a:r>
              <a:rPr lang="tr-TR" dirty="0" smtClean="0"/>
              <a:t>Farklı </a:t>
            </a:r>
            <a:r>
              <a:rPr lang="tr-TR" dirty="0" err="1" smtClean="0"/>
              <a:t>prognozlar</a:t>
            </a:r>
            <a:endParaRPr lang="tr-TR" dirty="0" smtClean="0"/>
          </a:p>
          <a:p>
            <a:r>
              <a:rPr lang="tr-TR" dirty="0" smtClean="0"/>
              <a:t>Tedavi opsiyon ve yaklaşımları da çok çeşitli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6228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56984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3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Lokal veya </a:t>
            </a:r>
            <a:r>
              <a:rPr lang="tr-TR" b="1" dirty="0" err="1" smtClean="0"/>
              <a:t>lokorejional</a:t>
            </a:r>
            <a:r>
              <a:rPr lang="tr-TR" b="1" dirty="0" smtClean="0"/>
              <a:t> hastalıkta tedavideki püf noktalar</a:t>
            </a:r>
            <a:r>
              <a:rPr lang="tr-TR" dirty="0" smtClean="0"/>
              <a:t>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000" dirty="0" smtClean="0"/>
              <a:t>Lokal veya </a:t>
            </a:r>
            <a:r>
              <a:rPr lang="tr-TR" sz="2000" dirty="0" err="1" smtClean="0"/>
              <a:t>lokorejional</a:t>
            </a:r>
            <a:r>
              <a:rPr lang="tr-TR" sz="2000" dirty="0" smtClean="0"/>
              <a:t> NET G1 ve G2’ de cerrahi tedavi </a:t>
            </a:r>
            <a:r>
              <a:rPr lang="tr-TR" sz="2000" dirty="0" err="1" smtClean="0"/>
              <a:t>seçeneğidir.Müdahale</a:t>
            </a:r>
            <a:r>
              <a:rPr lang="tr-TR" sz="2000" dirty="0" smtClean="0"/>
              <a:t> öncesi fonksiyonel aktif tümörlere mutlaka medikal tedavi</a:t>
            </a:r>
          </a:p>
          <a:p>
            <a:r>
              <a:rPr lang="tr-TR" sz="2000" dirty="0" smtClean="0"/>
              <a:t>NF-Pan-NETs≤2cm senelik izlem</a:t>
            </a:r>
          </a:p>
          <a:p>
            <a:r>
              <a:rPr lang="tr-TR" sz="2000" dirty="0" err="1" smtClean="0"/>
              <a:t>Pan-NETs</a:t>
            </a:r>
            <a:r>
              <a:rPr lang="tr-TR" sz="2000" dirty="0" smtClean="0"/>
              <a:t> &gt;2 cm, </a:t>
            </a:r>
            <a:r>
              <a:rPr lang="tr-TR" sz="2000" dirty="0" err="1" smtClean="0"/>
              <a:t>nodal</a:t>
            </a:r>
            <a:r>
              <a:rPr lang="tr-TR" sz="2000" dirty="0" smtClean="0"/>
              <a:t> met riski yüksek; standart </a:t>
            </a:r>
            <a:r>
              <a:rPr lang="tr-TR" sz="2000" dirty="0" err="1" smtClean="0"/>
              <a:t>pankreatektomi</a:t>
            </a:r>
            <a:r>
              <a:rPr lang="tr-TR" sz="2000" dirty="0" smtClean="0"/>
              <a:t>+ </a:t>
            </a:r>
            <a:r>
              <a:rPr lang="tr-TR" sz="2000" dirty="0" err="1" smtClean="0"/>
              <a:t>rejional</a:t>
            </a:r>
            <a:r>
              <a:rPr lang="tr-TR" sz="2000" dirty="0" smtClean="0"/>
              <a:t> </a:t>
            </a:r>
            <a:r>
              <a:rPr lang="tr-TR" sz="2000" dirty="0" err="1" smtClean="0"/>
              <a:t>lenfadenektomi</a:t>
            </a:r>
            <a:r>
              <a:rPr lang="tr-TR" sz="2000" dirty="0" smtClean="0"/>
              <a:t> önerilmeli</a:t>
            </a:r>
          </a:p>
          <a:p>
            <a:r>
              <a:rPr lang="tr-TR" sz="2000" dirty="0" smtClean="0"/>
              <a:t>Yüksek risk </a:t>
            </a:r>
            <a:r>
              <a:rPr lang="tr-TR" sz="2000" dirty="0" err="1" smtClean="0"/>
              <a:t>özellikeri</a:t>
            </a:r>
            <a:r>
              <a:rPr lang="tr-TR" sz="2000" dirty="0" smtClean="0"/>
              <a:t> varsa (</a:t>
            </a:r>
            <a:r>
              <a:rPr lang="tr-TR" sz="2000" dirty="0" err="1" smtClean="0"/>
              <a:t>Borderline</a:t>
            </a:r>
            <a:r>
              <a:rPr lang="tr-TR" sz="2000" dirty="0" smtClean="0"/>
              <a:t> büyük tümör ve\veya yüksek </a:t>
            </a:r>
            <a:r>
              <a:rPr lang="tr-TR" sz="2000" dirty="0" err="1" smtClean="0"/>
              <a:t>grad</a:t>
            </a:r>
            <a:r>
              <a:rPr lang="tr-TR" sz="2000" dirty="0" smtClean="0"/>
              <a:t> </a:t>
            </a:r>
            <a:r>
              <a:rPr lang="tr-TR" sz="2000" dirty="0" err="1" smtClean="0"/>
              <a:t>Pan</a:t>
            </a:r>
            <a:r>
              <a:rPr lang="tr-TR" sz="2000" dirty="0" smtClean="0"/>
              <a:t>-NEC G3) </a:t>
            </a:r>
            <a:r>
              <a:rPr lang="tr-TR" sz="2000" dirty="0" err="1" smtClean="0"/>
              <a:t>upfront</a:t>
            </a:r>
            <a:r>
              <a:rPr lang="tr-TR" sz="2000" dirty="0" smtClean="0"/>
              <a:t> cerrahi önerme</a:t>
            </a:r>
          </a:p>
          <a:p>
            <a:r>
              <a:rPr lang="tr-TR" sz="2000" dirty="0" smtClean="0"/>
              <a:t>NF-</a:t>
            </a:r>
            <a:r>
              <a:rPr lang="tr-TR" sz="2000" dirty="0" err="1" smtClean="0"/>
              <a:t>Pan</a:t>
            </a:r>
            <a:r>
              <a:rPr lang="tr-TR" sz="2000" dirty="0" smtClean="0"/>
              <a:t>-</a:t>
            </a:r>
            <a:r>
              <a:rPr lang="tr-TR" sz="2000" dirty="0" err="1" smtClean="0"/>
              <a:t>NETs</a:t>
            </a:r>
            <a:r>
              <a:rPr lang="tr-TR" sz="2000" dirty="0" smtClean="0"/>
              <a:t> MEN1 sendromu ile ilişkili ise stabil veya yavaş </a:t>
            </a:r>
            <a:r>
              <a:rPr lang="tr-TR" sz="2000" dirty="0" err="1" smtClean="0"/>
              <a:t>seyirlidir.Watch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wait</a:t>
            </a:r>
            <a:r>
              <a:rPr lang="tr-TR" sz="2000" dirty="0" smtClean="0"/>
              <a:t> &lt;2cm den küçükse uygulanabilir</a:t>
            </a:r>
          </a:p>
          <a:p>
            <a:r>
              <a:rPr lang="tr-TR" sz="2000" dirty="0" err="1" smtClean="0"/>
              <a:t>Makroskopik</a:t>
            </a:r>
            <a:r>
              <a:rPr lang="tr-TR" sz="2000" dirty="0" smtClean="0"/>
              <a:t> radikal </a:t>
            </a:r>
            <a:r>
              <a:rPr lang="tr-TR" sz="2000" dirty="0" err="1" smtClean="0"/>
              <a:t>reseksiyon</a:t>
            </a:r>
            <a:r>
              <a:rPr lang="tr-TR" sz="2000" dirty="0" smtClean="0"/>
              <a:t>+ sistematik </a:t>
            </a:r>
            <a:r>
              <a:rPr lang="tr-TR" sz="2000" dirty="0" err="1" smtClean="0"/>
              <a:t>mesenterik</a:t>
            </a:r>
            <a:r>
              <a:rPr lang="tr-TR" sz="2000" dirty="0" smtClean="0"/>
              <a:t> </a:t>
            </a:r>
            <a:r>
              <a:rPr lang="tr-TR" sz="2000" dirty="0" err="1" smtClean="0"/>
              <a:t>lenfadenektomi</a:t>
            </a:r>
            <a:r>
              <a:rPr lang="tr-TR" sz="2000" dirty="0" smtClean="0"/>
              <a:t> lokalize  SI-</a:t>
            </a:r>
            <a:r>
              <a:rPr lang="tr-TR" sz="2000" dirty="0" err="1" smtClean="0"/>
              <a:t>NET’de</a:t>
            </a:r>
            <a:r>
              <a:rPr lang="tr-TR" sz="2000" dirty="0" smtClean="0"/>
              <a:t> önerilir.</a:t>
            </a:r>
          </a:p>
          <a:p>
            <a:r>
              <a:rPr lang="tr-TR" sz="2000" dirty="0" smtClean="0"/>
              <a:t>Lokal ileri SI-NET de de cerrahi </a:t>
            </a:r>
            <a:r>
              <a:rPr lang="tr-TR" sz="2000" dirty="0" err="1" smtClean="0"/>
              <a:t>önerilir.Büyük</a:t>
            </a:r>
            <a:r>
              <a:rPr lang="tr-TR" sz="2000" dirty="0" smtClean="0"/>
              <a:t> </a:t>
            </a:r>
            <a:r>
              <a:rPr lang="tr-TR" sz="2000" dirty="0" err="1" smtClean="0"/>
              <a:t>mesenterik</a:t>
            </a:r>
            <a:r>
              <a:rPr lang="tr-TR" sz="2000" dirty="0" smtClean="0"/>
              <a:t> kitle akut veya kronik </a:t>
            </a:r>
            <a:r>
              <a:rPr lang="tr-TR" sz="2000" dirty="0" err="1" smtClean="0"/>
              <a:t>intestinal</a:t>
            </a:r>
            <a:r>
              <a:rPr lang="tr-TR" sz="2000" dirty="0" smtClean="0"/>
              <a:t> obstrüksiyona ve \veya </a:t>
            </a:r>
            <a:r>
              <a:rPr lang="tr-TR" sz="2000" dirty="0" err="1" smtClean="0"/>
              <a:t>diffüz</a:t>
            </a:r>
            <a:r>
              <a:rPr lang="tr-TR" sz="2000" dirty="0" smtClean="0"/>
              <a:t> </a:t>
            </a:r>
            <a:r>
              <a:rPr lang="tr-TR" sz="2000" dirty="0" err="1" smtClean="0"/>
              <a:t>intestinal</a:t>
            </a:r>
            <a:r>
              <a:rPr lang="tr-TR" sz="2000" dirty="0" smtClean="0"/>
              <a:t> </a:t>
            </a:r>
            <a:r>
              <a:rPr lang="tr-TR" sz="2000" dirty="0" err="1" smtClean="0"/>
              <a:t>iskemiye</a:t>
            </a:r>
            <a:r>
              <a:rPr lang="tr-TR" sz="2000" dirty="0" smtClean="0"/>
              <a:t> neden olabilir.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44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7664" y="1268760"/>
            <a:ext cx="5904656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tx1"/>
                </a:solidFill>
              </a:rPr>
              <a:t>MEDİKAL TEDAVİ</a:t>
            </a:r>
            <a:endParaRPr lang="tr-T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NET’de</a:t>
            </a:r>
            <a:r>
              <a:rPr lang="tr-TR" dirty="0" smtClean="0"/>
              <a:t> aktif ajanların etki mekanizması</a:t>
            </a:r>
            <a:endParaRPr lang="en-GB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263553" y="2362163"/>
            <a:ext cx="5807940" cy="4332438"/>
            <a:chOff x="719" y="548"/>
            <a:chExt cx="4322" cy="322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19" y="548"/>
              <a:ext cx="4322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39" y="993"/>
              <a:ext cx="3054" cy="1849"/>
            </a:xfrm>
            <a:custGeom>
              <a:avLst/>
              <a:gdLst>
                <a:gd name="T0" fmla="*/ 1156 w 1291"/>
                <a:gd name="T1" fmla="*/ 781 h 781"/>
                <a:gd name="T2" fmla="*/ 135 w 1291"/>
                <a:gd name="T3" fmla="*/ 781 h 781"/>
                <a:gd name="T4" fmla="*/ 0 w 1291"/>
                <a:gd name="T5" fmla="*/ 646 h 781"/>
                <a:gd name="T6" fmla="*/ 0 w 1291"/>
                <a:gd name="T7" fmla="*/ 135 h 781"/>
                <a:gd name="T8" fmla="*/ 135 w 1291"/>
                <a:gd name="T9" fmla="*/ 0 h 781"/>
                <a:gd name="T10" fmla="*/ 1156 w 1291"/>
                <a:gd name="T11" fmla="*/ 0 h 781"/>
                <a:gd name="T12" fmla="*/ 1291 w 1291"/>
                <a:gd name="T13" fmla="*/ 135 h 781"/>
                <a:gd name="T14" fmla="*/ 1291 w 1291"/>
                <a:gd name="T15" fmla="*/ 646 h 781"/>
                <a:gd name="T16" fmla="*/ 1156 w 1291"/>
                <a:gd name="T17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781">
                  <a:moveTo>
                    <a:pt x="1156" y="781"/>
                  </a:moveTo>
                  <a:cubicBezTo>
                    <a:pt x="135" y="781"/>
                    <a:pt x="135" y="781"/>
                    <a:pt x="135" y="781"/>
                  </a:cubicBezTo>
                  <a:cubicBezTo>
                    <a:pt x="61" y="781"/>
                    <a:pt x="0" y="720"/>
                    <a:pt x="0" y="64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1156" y="0"/>
                    <a:pt x="1156" y="0"/>
                    <a:pt x="1156" y="0"/>
                  </a:cubicBezTo>
                  <a:cubicBezTo>
                    <a:pt x="1230" y="0"/>
                    <a:pt x="1291" y="61"/>
                    <a:pt x="1291" y="135"/>
                  </a:cubicBezTo>
                  <a:cubicBezTo>
                    <a:pt x="1291" y="646"/>
                    <a:pt x="1291" y="646"/>
                    <a:pt x="1291" y="646"/>
                  </a:cubicBezTo>
                  <a:cubicBezTo>
                    <a:pt x="1291" y="720"/>
                    <a:pt x="1230" y="781"/>
                    <a:pt x="1156" y="781"/>
                  </a:cubicBezTo>
                  <a:close/>
                </a:path>
              </a:pathLst>
            </a:custGeom>
            <a:solidFill>
              <a:srgbClr val="E8CEB7"/>
            </a:solidFill>
            <a:ln w="30163" cap="flat">
              <a:solidFill>
                <a:srgbClr val="D6B18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8" y="2009"/>
              <a:ext cx="161" cy="163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659" y="1964"/>
              <a:ext cx="81" cy="66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655" y="2077"/>
              <a:ext cx="82" cy="67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754" y="2051"/>
              <a:ext cx="80" cy="66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629" y="2186"/>
              <a:ext cx="80" cy="64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728" y="2226"/>
              <a:ext cx="80" cy="64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3681" y="2304"/>
              <a:ext cx="83" cy="64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797" y="2321"/>
              <a:ext cx="80" cy="64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018" y="823"/>
              <a:ext cx="209" cy="128"/>
            </a:xfrm>
            <a:custGeom>
              <a:avLst/>
              <a:gdLst>
                <a:gd name="T0" fmla="*/ 104 w 209"/>
                <a:gd name="T1" fmla="*/ 61 h 128"/>
                <a:gd name="T2" fmla="*/ 209 w 209"/>
                <a:gd name="T3" fmla="*/ 0 h 128"/>
                <a:gd name="T4" fmla="*/ 209 w 209"/>
                <a:gd name="T5" fmla="*/ 57 h 128"/>
                <a:gd name="T6" fmla="*/ 104 w 209"/>
                <a:gd name="T7" fmla="*/ 128 h 128"/>
                <a:gd name="T8" fmla="*/ 0 w 209"/>
                <a:gd name="T9" fmla="*/ 57 h 128"/>
                <a:gd name="T10" fmla="*/ 0 w 209"/>
                <a:gd name="T11" fmla="*/ 0 h 128"/>
                <a:gd name="T12" fmla="*/ 104 w 209"/>
                <a:gd name="T13" fmla="*/ 6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28">
                  <a:moveTo>
                    <a:pt x="104" y="61"/>
                  </a:moveTo>
                  <a:lnTo>
                    <a:pt x="209" y="0"/>
                  </a:lnTo>
                  <a:lnTo>
                    <a:pt x="209" y="57"/>
                  </a:lnTo>
                  <a:lnTo>
                    <a:pt x="104" y="128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rgbClr val="58BF96"/>
            </a:solidFill>
            <a:ln w="11113" cap="flat">
              <a:solidFill>
                <a:srgbClr val="41997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405" y="778"/>
              <a:ext cx="265" cy="125"/>
            </a:xfrm>
            <a:custGeom>
              <a:avLst/>
              <a:gdLst>
                <a:gd name="T0" fmla="*/ 89 w 112"/>
                <a:gd name="T1" fmla="*/ 0 h 53"/>
                <a:gd name="T2" fmla="*/ 56 w 112"/>
                <a:gd name="T3" fmla="*/ 30 h 53"/>
                <a:gd name="T4" fmla="*/ 23 w 112"/>
                <a:gd name="T5" fmla="*/ 0 h 53"/>
                <a:gd name="T6" fmla="*/ 0 w 112"/>
                <a:gd name="T7" fmla="*/ 0 h 53"/>
                <a:gd name="T8" fmla="*/ 56 w 112"/>
                <a:gd name="T9" fmla="*/ 53 h 53"/>
                <a:gd name="T10" fmla="*/ 112 w 112"/>
                <a:gd name="T11" fmla="*/ 0 h 53"/>
                <a:gd name="T12" fmla="*/ 89 w 112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3">
                  <a:moveTo>
                    <a:pt x="89" y="0"/>
                  </a:moveTo>
                  <a:cubicBezTo>
                    <a:pt x="88" y="17"/>
                    <a:pt x="73" y="30"/>
                    <a:pt x="56" y="30"/>
                  </a:cubicBezTo>
                  <a:cubicBezTo>
                    <a:pt x="39" y="30"/>
                    <a:pt x="25" y="17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0"/>
                    <a:pt x="26" y="53"/>
                    <a:pt x="56" y="53"/>
                  </a:cubicBezTo>
                  <a:cubicBezTo>
                    <a:pt x="86" y="53"/>
                    <a:pt x="111" y="30"/>
                    <a:pt x="112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396FA8"/>
            </a:solidFill>
            <a:ln w="11113" cap="flat">
              <a:solidFill>
                <a:srgbClr val="2F5B8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490" y="695"/>
              <a:ext cx="95" cy="95"/>
            </a:xfrm>
            <a:prstGeom prst="ellipse">
              <a:avLst/>
            </a:prstGeom>
            <a:solidFill>
              <a:srgbClr val="A8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441" y="868"/>
              <a:ext cx="194" cy="184"/>
            </a:xfrm>
            <a:custGeom>
              <a:avLst/>
              <a:gdLst>
                <a:gd name="T0" fmla="*/ 97 w 194"/>
                <a:gd name="T1" fmla="*/ 0 h 184"/>
                <a:gd name="T2" fmla="*/ 194 w 194"/>
                <a:gd name="T3" fmla="*/ 71 h 184"/>
                <a:gd name="T4" fmla="*/ 156 w 194"/>
                <a:gd name="T5" fmla="*/ 184 h 184"/>
                <a:gd name="T6" fmla="*/ 37 w 194"/>
                <a:gd name="T7" fmla="*/ 184 h 184"/>
                <a:gd name="T8" fmla="*/ 0 w 194"/>
                <a:gd name="T9" fmla="*/ 71 h 184"/>
                <a:gd name="T10" fmla="*/ 97 w 194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84">
                  <a:moveTo>
                    <a:pt x="97" y="0"/>
                  </a:moveTo>
                  <a:lnTo>
                    <a:pt x="194" y="71"/>
                  </a:lnTo>
                  <a:lnTo>
                    <a:pt x="156" y="184"/>
                  </a:lnTo>
                  <a:lnTo>
                    <a:pt x="37" y="184"/>
                  </a:lnTo>
                  <a:lnTo>
                    <a:pt x="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396FA8"/>
            </a:solidFill>
            <a:ln w="11113" cap="flat">
              <a:solidFill>
                <a:srgbClr val="2F5B8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978" y="778"/>
              <a:ext cx="264" cy="125"/>
            </a:xfrm>
            <a:custGeom>
              <a:avLst/>
              <a:gdLst>
                <a:gd name="T0" fmla="*/ 88 w 112"/>
                <a:gd name="T1" fmla="*/ 0 h 53"/>
                <a:gd name="T2" fmla="*/ 56 w 112"/>
                <a:gd name="T3" fmla="*/ 30 h 53"/>
                <a:gd name="T4" fmla="*/ 23 w 112"/>
                <a:gd name="T5" fmla="*/ 0 h 53"/>
                <a:gd name="T6" fmla="*/ 0 w 112"/>
                <a:gd name="T7" fmla="*/ 0 h 53"/>
                <a:gd name="T8" fmla="*/ 56 w 112"/>
                <a:gd name="T9" fmla="*/ 53 h 53"/>
                <a:gd name="T10" fmla="*/ 112 w 112"/>
                <a:gd name="T11" fmla="*/ 0 h 53"/>
                <a:gd name="T12" fmla="*/ 88 w 112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3">
                  <a:moveTo>
                    <a:pt x="88" y="0"/>
                  </a:moveTo>
                  <a:cubicBezTo>
                    <a:pt x="87" y="17"/>
                    <a:pt x="73" y="30"/>
                    <a:pt x="56" y="30"/>
                  </a:cubicBezTo>
                  <a:cubicBezTo>
                    <a:pt x="38" y="30"/>
                    <a:pt x="24" y="17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0"/>
                    <a:pt x="26" y="53"/>
                    <a:pt x="56" y="53"/>
                  </a:cubicBezTo>
                  <a:cubicBezTo>
                    <a:pt x="86" y="53"/>
                    <a:pt x="110" y="30"/>
                    <a:pt x="112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B38352"/>
            </a:solidFill>
            <a:ln w="11113" cap="flat">
              <a:solidFill>
                <a:srgbClr val="9E744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060" y="695"/>
              <a:ext cx="97" cy="95"/>
            </a:xfrm>
            <a:prstGeom prst="ellipse">
              <a:avLst/>
            </a:prstGeom>
            <a:solidFill>
              <a:srgbClr val="04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013" y="868"/>
              <a:ext cx="192" cy="184"/>
            </a:xfrm>
            <a:custGeom>
              <a:avLst/>
              <a:gdLst>
                <a:gd name="T0" fmla="*/ 97 w 192"/>
                <a:gd name="T1" fmla="*/ 0 h 184"/>
                <a:gd name="T2" fmla="*/ 192 w 192"/>
                <a:gd name="T3" fmla="*/ 71 h 184"/>
                <a:gd name="T4" fmla="*/ 156 w 192"/>
                <a:gd name="T5" fmla="*/ 184 h 184"/>
                <a:gd name="T6" fmla="*/ 35 w 192"/>
                <a:gd name="T7" fmla="*/ 184 h 184"/>
                <a:gd name="T8" fmla="*/ 0 w 192"/>
                <a:gd name="T9" fmla="*/ 71 h 184"/>
                <a:gd name="T10" fmla="*/ 97 w 192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84">
                  <a:moveTo>
                    <a:pt x="97" y="0"/>
                  </a:moveTo>
                  <a:lnTo>
                    <a:pt x="192" y="71"/>
                  </a:lnTo>
                  <a:lnTo>
                    <a:pt x="156" y="184"/>
                  </a:lnTo>
                  <a:lnTo>
                    <a:pt x="35" y="184"/>
                  </a:lnTo>
                  <a:lnTo>
                    <a:pt x="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38352"/>
            </a:solidFill>
            <a:ln w="11113" cap="flat">
              <a:solidFill>
                <a:srgbClr val="9E744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711" y="887"/>
              <a:ext cx="194" cy="165"/>
            </a:xfrm>
            <a:custGeom>
              <a:avLst/>
              <a:gdLst>
                <a:gd name="T0" fmla="*/ 97 w 194"/>
                <a:gd name="T1" fmla="*/ 0 h 165"/>
                <a:gd name="T2" fmla="*/ 194 w 194"/>
                <a:gd name="T3" fmla="*/ 52 h 165"/>
                <a:gd name="T4" fmla="*/ 156 w 194"/>
                <a:gd name="T5" fmla="*/ 165 h 165"/>
                <a:gd name="T6" fmla="*/ 38 w 194"/>
                <a:gd name="T7" fmla="*/ 165 h 165"/>
                <a:gd name="T8" fmla="*/ 0 w 194"/>
                <a:gd name="T9" fmla="*/ 52 h 165"/>
                <a:gd name="T10" fmla="*/ 97 w 194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65">
                  <a:moveTo>
                    <a:pt x="97" y="0"/>
                  </a:moveTo>
                  <a:lnTo>
                    <a:pt x="194" y="52"/>
                  </a:lnTo>
                  <a:lnTo>
                    <a:pt x="156" y="165"/>
                  </a:lnTo>
                  <a:lnTo>
                    <a:pt x="38" y="165"/>
                  </a:lnTo>
                  <a:lnTo>
                    <a:pt x="0" y="5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31A174"/>
            </a:solidFill>
            <a:ln w="11113" cap="flat">
              <a:solidFill>
                <a:srgbClr val="2780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704" y="823"/>
              <a:ext cx="208" cy="128"/>
            </a:xfrm>
            <a:custGeom>
              <a:avLst/>
              <a:gdLst>
                <a:gd name="T0" fmla="*/ 104 w 208"/>
                <a:gd name="T1" fmla="*/ 61 h 128"/>
                <a:gd name="T2" fmla="*/ 208 w 208"/>
                <a:gd name="T3" fmla="*/ 0 h 128"/>
                <a:gd name="T4" fmla="*/ 208 w 208"/>
                <a:gd name="T5" fmla="*/ 57 h 128"/>
                <a:gd name="T6" fmla="*/ 104 w 208"/>
                <a:gd name="T7" fmla="*/ 128 h 128"/>
                <a:gd name="T8" fmla="*/ 0 w 208"/>
                <a:gd name="T9" fmla="*/ 57 h 128"/>
                <a:gd name="T10" fmla="*/ 0 w 208"/>
                <a:gd name="T11" fmla="*/ 0 h 128"/>
                <a:gd name="T12" fmla="*/ 104 w 208"/>
                <a:gd name="T13" fmla="*/ 6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28">
                  <a:moveTo>
                    <a:pt x="104" y="61"/>
                  </a:moveTo>
                  <a:lnTo>
                    <a:pt x="208" y="0"/>
                  </a:lnTo>
                  <a:lnTo>
                    <a:pt x="208" y="57"/>
                  </a:lnTo>
                  <a:lnTo>
                    <a:pt x="104" y="128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rgbClr val="31A174"/>
            </a:solidFill>
            <a:ln w="11113" cap="flat">
              <a:solidFill>
                <a:srgbClr val="2780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025" y="887"/>
              <a:ext cx="194" cy="165"/>
            </a:xfrm>
            <a:custGeom>
              <a:avLst/>
              <a:gdLst>
                <a:gd name="T0" fmla="*/ 97 w 194"/>
                <a:gd name="T1" fmla="*/ 0 h 165"/>
                <a:gd name="T2" fmla="*/ 194 w 194"/>
                <a:gd name="T3" fmla="*/ 52 h 165"/>
                <a:gd name="T4" fmla="*/ 157 w 194"/>
                <a:gd name="T5" fmla="*/ 165 h 165"/>
                <a:gd name="T6" fmla="*/ 38 w 194"/>
                <a:gd name="T7" fmla="*/ 165 h 165"/>
                <a:gd name="T8" fmla="*/ 0 w 194"/>
                <a:gd name="T9" fmla="*/ 52 h 165"/>
                <a:gd name="T10" fmla="*/ 97 w 194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65">
                  <a:moveTo>
                    <a:pt x="97" y="0"/>
                  </a:moveTo>
                  <a:lnTo>
                    <a:pt x="194" y="52"/>
                  </a:lnTo>
                  <a:lnTo>
                    <a:pt x="157" y="165"/>
                  </a:lnTo>
                  <a:lnTo>
                    <a:pt x="38" y="165"/>
                  </a:lnTo>
                  <a:lnTo>
                    <a:pt x="0" y="5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58BF96"/>
            </a:solidFill>
            <a:ln w="11113" cap="flat">
              <a:solidFill>
                <a:srgbClr val="41997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380" y="2058"/>
              <a:ext cx="83" cy="83"/>
            </a:xfrm>
            <a:prstGeom prst="ellipse">
              <a:avLst/>
            </a:prstGeom>
            <a:solidFill>
              <a:srgbClr val="9FD5D9"/>
            </a:solidFill>
            <a:ln w="15875" cap="flat">
              <a:solidFill>
                <a:srgbClr val="6AB5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231" y="2217"/>
              <a:ext cx="161" cy="163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283" y="2267"/>
              <a:ext cx="83" cy="82"/>
            </a:xfrm>
            <a:prstGeom prst="ellipse">
              <a:avLst/>
            </a:prstGeom>
            <a:solidFill>
              <a:srgbClr val="9FD5D9"/>
            </a:solidFill>
            <a:ln w="15875" cap="flat">
              <a:solidFill>
                <a:srgbClr val="6AB5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413" y="2345"/>
              <a:ext cx="161" cy="163"/>
            </a:xfrm>
            <a:prstGeom prst="ellipse">
              <a:avLst/>
            </a:pr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463" y="2394"/>
              <a:ext cx="83" cy="83"/>
            </a:xfrm>
            <a:prstGeom prst="ellipse">
              <a:avLst/>
            </a:prstGeom>
            <a:solidFill>
              <a:srgbClr val="9FD5D9"/>
            </a:solidFill>
            <a:ln w="15875" cap="flat">
              <a:solidFill>
                <a:srgbClr val="6AB5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099" y="626"/>
              <a:ext cx="132" cy="114"/>
            </a:xfrm>
            <a:custGeom>
              <a:avLst/>
              <a:gdLst>
                <a:gd name="T0" fmla="*/ 66 w 132"/>
                <a:gd name="T1" fmla="*/ 114 h 114"/>
                <a:gd name="T2" fmla="*/ 0 w 132"/>
                <a:gd name="T3" fmla="*/ 0 h 114"/>
                <a:gd name="T4" fmla="*/ 132 w 132"/>
                <a:gd name="T5" fmla="*/ 0 h 114"/>
                <a:gd name="T6" fmla="*/ 66 w 132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14">
                  <a:moveTo>
                    <a:pt x="66" y="114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31A174"/>
            </a:solidFill>
            <a:ln w="11113" cap="flat">
              <a:solidFill>
                <a:srgbClr val="2780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342" y="551"/>
              <a:ext cx="131" cy="113"/>
            </a:xfrm>
            <a:custGeom>
              <a:avLst/>
              <a:gdLst>
                <a:gd name="T0" fmla="*/ 64 w 131"/>
                <a:gd name="T1" fmla="*/ 113 h 113"/>
                <a:gd name="T2" fmla="*/ 0 w 131"/>
                <a:gd name="T3" fmla="*/ 0 h 113"/>
                <a:gd name="T4" fmla="*/ 131 w 131"/>
                <a:gd name="T5" fmla="*/ 0 h 113"/>
                <a:gd name="T6" fmla="*/ 64 w 131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3">
                  <a:moveTo>
                    <a:pt x="64" y="11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64" y="113"/>
                  </a:lnTo>
                  <a:close/>
                </a:path>
              </a:pathLst>
            </a:custGeom>
            <a:solidFill>
              <a:srgbClr val="58BF96"/>
            </a:solidFill>
            <a:ln w="11113" cap="flat">
              <a:solidFill>
                <a:srgbClr val="41997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2782" y="1377"/>
              <a:ext cx="516" cy="329"/>
            </a:xfrm>
            <a:prstGeom prst="ellipse">
              <a:avLst/>
            </a:prstGeom>
            <a:solidFill>
              <a:srgbClr val="EDD3B9"/>
            </a:solidFill>
            <a:ln w="11113" cap="flat">
              <a:solidFill>
                <a:srgbClr val="D1AD8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280" y="2117"/>
              <a:ext cx="518" cy="330"/>
            </a:xfrm>
            <a:prstGeom prst="ellipse">
              <a:avLst/>
            </a:prstGeom>
            <a:solidFill>
              <a:srgbClr val="B3D3D4"/>
            </a:solidFill>
            <a:ln w="11113" cap="flat">
              <a:solidFill>
                <a:srgbClr val="76AE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200" y="2101"/>
              <a:ext cx="601" cy="611"/>
            </a:xfrm>
            <a:prstGeom prst="ellipse">
              <a:avLst/>
            </a:prstGeom>
            <a:solidFill>
              <a:srgbClr val="043265"/>
            </a:solidFill>
            <a:ln w="11113" cap="flat">
              <a:solidFill>
                <a:srgbClr val="215D9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301" y="1256"/>
              <a:ext cx="475" cy="279"/>
            </a:xfrm>
            <a:custGeom>
              <a:avLst/>
              <a:gdLst>
                <a:gd name="T0" fmla="*/ 475 w 475"/>
                <a:gd name="T1" fmla="*/ 140 h 279"/>
                <a:gd name="T2" fmla="*/ 355 w 475"/>
                <a:gd name="T3" fmla="*/ 279 h 279"/>
                <a:gd name="T4" fmla="*/ 118 w 475"/>
                <a:gd name="T5" fmla="*/ 279 h 279"/>
                <a:gd name="T6" fmla="*/ 0 w 475"/>
                <a:gd name="T7" fmla="*/ 140 h 279"/>
                <a:gd name="T8" fmla="*/ 118 w 475"/>
                <a:gd name="T9" fmla="*/ 0 h 279"/>
                <a:gd name="T10" fmla="*/ 355 w 475"/>
                <a:gd name="T11" fmla="*/ 0 h 279"/>
                <a:gd name="T12" fmla="*/ 475 w 475"/>
                <a:gd name="T13" fmla="*/ 1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279">
                  <a:moveTo>
                    <a:pt x="475" y="140"/>
                  </a:moveTo>
                  <a:lnTo>
                    <a:pt x="355" y="279"/>
                  </a:lnTo>
                  <a:lnTo>
                    <a:pt x="118" y="279"/>
                  </a:lnTo>
                  <a:lnTo>
                    <a:pt x="0" y="140"/>
                  </a:lnTo>
                  <a:lnTo>
                    <a:pt x="118" y="0"/>
                  </a:lnTo>
                  <a:lnTo>
                    <a:pt x="355" y="0"/>
                  </a:lnTo>
                  <a:lnTo>
                    <a:pt x="475" y="140"/>
                  </a:lnTo>
                  <a:close/>
                </a:path>
              </a:pathLst>
            </a:custGeom>
            <a:solidFill>
              <a:srgbClr val="043265"/>
            </a:solidFill>
            <a:ln w="11113" cap="flat">
              <a:solidFill>
                <a:srgbClr val="215D9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346" y="1708"/>
              <a:ext cx="386" cy="225"/>
            </a:xfrm>
            <a:custGeom>
              <a:avLst/>
              <a:gdLst>
                <a:gd name="T0" fmla="*/ 147 w 163"/>
                <a:gd name="T1" fmla="*/ 95 h 95"/>
                <a:gd name="T2" fmla="*/ 16 w 163"/>
                <a:gd name="T3" fmla="*/ 95 h 95"/>
                <a:gd name="T4" fmla="*/ 0 w 163"/>
                <a:gd name="T5" fmla="*/ 79 h 95"/>
                <a:gd name="T6" fmla="*/ 0 w 163"/>
                <a:gd name="T7" fmla="*/ 16 h 95"/>
                <a:gd name="T8" fmla="*/ 16 w 163"/>
                <a:gd name="T9" fmla="*/ 0 h 95"/>
                <a:gd name="T10" fmla="*/ 147 w 163"/>
                <a:gd name="T11" fmla="*/ 0 h 95"/>
                <a:gd name="T12" fmla="*/ 163 w 163"/>
                <a:gd name="T13" fmla="*/ 16 h 95"/>
                <a:gd name="T14" fmla="*/ 163 w 163"/>
                <a:gd name="T15" fmla="*/ 79 h 95"/>
                <a:gd name="T16" fmla="*/ 147 w 16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95">
                  <a:moveTo>
                    <a:pt x="147" y="95"/>
                  </a:moveTo>
                  <a:cubicBezTo>
                    <a:pt x="16" y="95"/>
                    <a:pt x="16" y="95"/>
                    <a:pt x="16" y="95"/>
                  </a:cubicBezTo>
                  <a:cubicBezTo>
                    <a:pt x="7" y="95"/>
                    <a:pt x="0" y="87"/>
                    <a:pt x="0" y="7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5" y="0"/>
                    <a:pt x="163" y="7"/>
                    <a:pt x="163" y="16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87"/>
                    <a:pt x="155" y="95"/>
                    <a:pt x="147" y="95"/>
                  </a:cubicBezTo>
                  <a:close/>
                </a:path>
              </a:pathLst>
            </a:custGeom>
            <a:solidFill>
              <a:srgbClr val="8EB6E3"/>
            </a:solidFill>
            <a:ln w="11113" cap="flat">
              <a:solidFill>
                <a:srgbClr val="4E82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836" y="1881"/>
              <a:ext cx="407" cy="236"/>
            </a:xfrm>
            <a:custGeom>
              <a:avLst/>
              <a:gdLst>
                <a:gd name="T0" fmla="*/ 156 w 172"/>
                <a:gd name="T1" fmla="*/ 100 h 100"/>
                <a:gd name="T2" fmla="*/ 16 w 172"/>
                <a:gd name="T3" fmla="*/ 100 h 100"/>
                <a:gd name="T4" fmla="*/ 0 w 172"/>
                <a:gd name="T5" fmla="*/ 84 h 100"/>
                <a:gd name="T6" fmla="*/ 0 w 172"/>
                <a:gd name="T7" fmla="*/ 16 h 100"/>
                <a:gd name="T8" fmla="*/ 16 w 172"/>
                <a:gd name="T9" fmla="*/ 0 h 100"/>
                <a:gd name="T10" fmla="*/ 156 w 172"/>
                <a:gd name="T11" fmla="*/ 0 h 100"/>
                <a:gd name="T12" fmla="*/ 172 w 172"/>
                <a:gd name="T13" fmla="*/ 16 h 100"/>
                <a:gd name="T14" fmla="*/ 172 w 172"/>
                <a:gd name="T15" fmla="*/ 84 h 100"/>
                <a:gd name="T16" fmla="*/ 156 w 172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00">
                  <a:moveTo>
                    <a:pt x="156" y="100"/>
                  </a:moveTo>
                  <a:cubicBezTo>
                    <a:pt x="16" y="100"/>
                    <a:pt x="16" y="100"/>
                    <a:pt x="16" y="100"/>
                  </a:cubicBezTo>
                  <a:cubicBezTo>
                    <a:pt x="7" y="100"/>
                    <a:pt x="0" y="93"/>
                    <a:pt x="0" y="8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5" y="0"/>
                    <a:pt x="172" y="7"/>
                    <a:pt x="172" y="16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2" y="93"/>
                    <a:pt x="165" y="100"/>
                    <a:pt x="156" y="100"/>
                  </a:cubicBezTo>
                  <a:close/>
                </a:path>
              </a:pathLst>
            </a:custGeom>
            <a:solidFill>
              <a:srgbClr val="D18334"/>
            </a:solidFill>
            <a:ln w="11113" cap="flat">
              <a:solidFill>
                <a:srgbClr val="9E744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17" y="1424"/>
              <a:ext cx="470" cy="175"/>
            </a:xfrm>
            <a:custGeom>
              <a:avLst/>
              <a:gdLst>
                <a:gd name="T0" fmla="*/ 163 w 199"/>
                <a:gd name="T1" fmla="*/ 0 h 74"/>
                <a:gd name="T2" fmla="*/ 0 w 199"/>
                <a:gd name="T3" fmla="*/ 0 h 74"/>
                <a:gd name="T4" fmla="*/ 37 w 199"/>
                <a:gd name="T5" fmla="*/ 37 h 74"/>
                <a:gd name="T6" fmla="*/ 0 w 199"/>
                <a:gd name="T7" fmla="*/ 74 h 74"/>
                <a:gd name="T8" fmla="*/ 163 w 199"/>
                <a:gd name="T9" fmla="*/ 74 h 74"/>
                <a:gd name="T10" fmla="*/ 199 w 199"/>
                <a:gd name="T11" fmla="*/ 37 h 74"/>
                <a:gd name="T12" fmla="*/ 163 w 199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74">
                  <a:moveTo>
                    <a:pt x="1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7" y="17"/>
                    <a:pt x="37" y="37"/>
                  </a:cubicBezTo>
                  <a:cubicBezTo>
                    <a:pt x="37" y="57"/>
                    <a:pt x="20" y="74"/>
                    <a:pt x="0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83" y="74"/>
                    <a:pt x="199" y="57"/>
                    <a:pt x="199" y="37"/>
                  </a:cubicBezTo>
                  <a:cubicBezTo>
                    <a:pt x="199" y="17"/>
                    <a:pt x="183" y="0"/>
                    <a:pt x="163" y="0"/>
                  </a:cubicBezTo>
                  <a:close/>
                </a:path>
              </a:pathLst>
            </a:custGeom>
            <a:solidFill>
              <a:srgbClr val="8EB6E3"/>
            </a:solidFill>
            <a:ln w="11113" cap="flat">
              <a:solidFill>
                <a:srgbClr val="4E82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717" y="1628"/>
              <a:ext cx="478" cy="172"/>
            </a:xfrm>
            <a:custGeom>
              <a:avLst/>
              <a:gdLst>
                <a:gd name="T0" fmla="*/ 161 w 202"/>
                <a:gd name="T1" fmla="*/ 0 h 73"/>
                <a:gd name="T2" fmla="*/ 0 w 202"/>
                <a:gd name="T3" fmla="*/ 0 h 73"/>
                <a:gd name="T4" fmla="*/ 37 w 202"/>
                <a:gd name="T5" fmla="*/ 37 h 73"/>
                <a:gd name="T6" fmla="*/ 0 w 202"/>
                <a:gd name="T7" fmla="*/ 73 h 73"/>
                <a:gd name="T8" fmla="*/ 163 w 202"/>
                <a:gd name="T9" fmla="*/ 73 h 73"/>
                <a:gd name="T10" fmla="*/ 199 w 202"/>
                <a:gd name="T11" fmla="*/ 31 h 73"/>
                <a:gd name="T12" fmla="*/ 161 w 202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3">
                  <a:moveTo>
                    <a:pt x="1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7" y="17"/>
                    <a:pt x="37" y="37"/>
                  </a:cubicBezTo>
                  <a:cubicBezTo>
                    <a:pt x="37" y="57"/>
                    <a:pt x="20" y="73"/>
                    <a:pt x="0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85" y="73"/>
                    <a:pt x="202" y="54"/>
                    <a:pt x="199" y="31"/>
                  </a:cubicBezTo>
                  <a:cubicBezTo>
                    <a:pt x="196" y="13"/>
                    <a:pt x="180" y="0"/>
                    <a:pt x="161" y="0"/>
                  </a:cubicBezTo>
                  <a:close/>
                </a:path>
              </a:pathLst>
            </a:custGeom>
            <a:solidFill>
              <a:srgbClr val="8EB6E3"/>
            </a:solidFill>
            <a:ln w="11113" cap="flat">
              <a:solidFill>
                <a:srgbClr val="4E82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17" y="1831"/>
              <a:ext cx="478" cy="173"/>
            </a:xfrm>
            <a:custGeom>
              <a:avLst/>
              <a:gdLst>
                <a:gd name="T0" fmla="*/ 161 w 202"/>
                <a:gd name="T1" fmla="*/ 0 h 73"/>
                <a:gd name="T2" fmla="*/ 0 w 202"/>
                <a:gd name="T3" fmla="*/ 0 h 73"/>
                <a:gd name="T4" fmla="*/ 37 w 202"/>
                <a:gd name="T5" fmla="*/ 36 h 73"/>
                <a:gd name="T6" fmla="*/ 0 w 202"/>
                <a:gd name="T7" fmla="*/ 73 h 73"/>
                <a:gd name="T8" fmla="*/ 163 w 202"/>
                <a:gd name="T9" fmla="*/ 73 h 73"/>
                <a:gd name="T10" fmla="*/ 199 w 202"/>
                <a:gd name="T11" fmla="*/ 31 h 73"/>
                <a:gd name="T12" fmla="*/ 161 w 202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3">
                  <a:moveTo>
                    <a:pt x="1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7" y="16"/>
                    <a:pt x="37" y="36"/>
                  </a:cubicBezTo>
                  <a:cubicBezTo>
                    <a:pt x="37" y="57"/>
                    <a:pt x="20" y="73"/>
                    <a:pt x="0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85" y="73"/>
                    <a:pt x="202" y="53"/>
                    <a:pt x="199" y="31"/>
                  </a:cubicBezTo>
                  <a:cubicBezTo>
                    <a:pt x="196" y="13"/>
                    <a:pt x="180" y="0"/>
                    <a:pt x="161" y="0"/>
                  </a:cubicBezTo>
                  <a:close/>
                </a:path>
              </a:pathLst>
            </a:custGeom>
            <a:solidFill>
              <a:srgbClr val="8EB6E3"/>
            </a:solidFill>
            <a:ln w="11113" cap="flat">
              <a:solidFill>
                <a:srgbClr val="4E82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717" y="2063"/>
              <a:ext cx="478" cy="173"/>
            </a:xfrm>
            <a:custGeom>
              <a:avLst/>
              <a:gdLst>
                <a:gd name="T0" fmla="*/ 161 w 202"/>
                <a:gd name="T1" fmla="*/ 0 h 73"/>
                <a:gd name="T2" fmla="*/ 0 w 202"/>
                <a:gd name="T3" fmla="*/ 0 h 73"/>
                <a:gd name="T4" fmla="*/ 37 w 202"/>
                <a:gd name="T5" fmla="*/ 36 h 73"/>
                <a:gd name="T6" fmla="*/ 0 w 202"/>
                <a:gd name="T7" fmla="*/ 73 h 73"/>
                <a:gd name="T8" fmla="*/ 163 w 202"/>
                <a:gd name="T9" fmla="*/ 73 h 73"/>
                <a:gd name="T10" fmla="*/ 199 w 202"/>
                <a:gd name="T11" fmla="*/ 31 h 73"/>
                <a:gd name="T12" fmla="*/ 161 w 202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3">
                  <a:moveTo>
                    <a:pt x="1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7" y="16"/>
                    <a:pt x="37" y="36"/>
                  </a:cubicBezTo>
                  <a:cubicBezTo>
                    <a:pt x="37" y="57"/>
                    <a:pt x="20" y="73"/>
                    <a:pt x="0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85" y="73"/>
                    <a:pt x="202" y="53"/>
                    <a:pt x="199" y="31"/>
                  </a:cubicBezTo>
                  <a:cubicBezTo>
                    <a:pt x="196" y="13"/>
                    <a:pt x="180" y="0"/>
                    <a:pt x="161" y="0"/>
                  </a:cubicBezTo>
                  <a:close/>
                </a:path>
              </a:pathLst>
            </a:custGeom>
            <a:solidFill>
              <a:srgbClr val="8EB6E3"/>
            </a:solidFill>
            <a:ln w="11113" cap="flat">
              <a:solidFill>
                <a:srgbClr val="4E82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717" y="2271"/>
              <a:ext cx="478" cy="173"/>
            </a:xfrm>
            <a:custGeom>
              <a:avLst/>
              <a:gdLst>
                <a:gd name="T0" fmla="*/ 161 w 202"/>
                <a:gd name="T1" fmla="*/ 0 h 73"/>
                <a:gd name="T2" fmla="*/ 0 w 202"/>
                <a:gd name="T3" fmla="*/ 0 h 73"/>
                <a:gd name="T4" fmla="*/ 37 w 202"/>
                <a:gd name="T5" fmla="*/ 36 h 73"/>
                <a:gd name="T6" fmla="*/ 0 w 202"/>
                <a:gd name="T7" fmla="*/ 73 h 73"/>
                <a:gd name="T8" fmla="*/ 163 w 202"/>
                <a:gd name="T9" fmla="*/ 73 h 73"/>
                <a:gd name="T10" fmla="*/ 199 w 202"/>
                <a:gd name="T11" fmla="*/ 31 h 73"/>
                <a:gd name="T12" fmla="*/ 161 w 202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3">
                  <a:moveTo>
                    <a:pt x="1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7" y="16"/>
                    <a:pt x="37" y="36"/>
                  </a:cubicBezTo>
                  <a:cubicBezTo>
                    <a:pt x="37" y="57"/>
                    <a:pt x="20" y="73"/>
                    <a:pt x="0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85" y="73"/>
                    <a:pt x="202" y="53"/>
                    <a:pt x="199" y="31"/>
                  </a:cubicBezTo>
                  <a:cubicBezTo>
                    <a:pt x="196" y="13"/>
                    <a:pt x="180" y="0"/>
                    <a:pt x="161" y="0"/>
                  </a:cubicBezTo>
                  <a:close/>
                </a:path>
              </a:pathLst>
            </a:custGeom>
            <a:solidFill>
              <a:srgbClr val="8EB6E3"/>
            </a:solidFill>
            <a:ln w="11113" cap="flat">
              <a:solidFill>
                <a:srgbClr val="4E82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010" y="2669"/>
              <a:ext cx="215" cy="251"/>
            </a:xfrm>
            <a:custGeom>
              <a:avLst/>
              <a:gdLst>
                <a:gd name="T0" fmla="*/ 0 w 91"/>
                <a:gd name="T1" fmla="*/ 104 h 106"/>
                <a:gd name="T2" fmla="*/ 15 w 91"/>
                <a:gd name="T3" fmla="*/ 106 h 106"/>
                <a:gd name="T4" fmla="*/ 72 w 91"/>
                <a:gd name="T5" fmla="*/ 86 h 106"/>
                <a:gd name="T6" fmla="*/ 91 w 91"/>
                <a:gd name="T7" fmla="*/ 86 h 106"/>
                <a:gd name="T8" fmla="*/ 91 w 91"/>
                <a:gd name="T9" fmla="*/ 0 h 106"/>
                <a:gd name="T10" fmla="*/ 0 w 91"/>
                <a:gd name="T11" fmla="*/ 0 h 106"/>
                <a:gd name="T12" fmla="*/ 0 w 91"/>
                <a:gd name="T13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6">
                  <a:moveTo>
                    <a:pt x="0" y="104"/>
                  </a:moveTo>
                  <a:cubicBezTo>
                    <a:pt x="0" y="104"/>
                    <a:pt x="5" y="106"/>
                    <a:pt x="15" y="106"/>
                  </a:cubicBezTo>
                  <a:cubicBezTo>
                    <a:pt x="44" y="106"/>
                    <a:pt x="49" y="86"/>
                    <a:pt x="72" y="86"/>
                  </a:cubicBezTo>
                  <a:cubicBezTo>
                    <a:pt x="82" y="86"/>
                    <a:pt x="91" y="86"/>
                    <a:pt x="91" y="86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B38352"/>
            </a:solidFill>
            <a:ln w="11113" cap="flat">
              <a:solidFill>
                <a:srgbClr val="9E744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202" y="1954"/>
              <a:ext cx="516" cy="163"/>
            </a:xfrm>
            <a:custGeom>
              <a:avLst/>
              <a:gdLst>
                <a:gd name="T0" fmla="*/ 87 w 218"/>
                <a:gd name="T1" fmla="*/ 7 h 69"/>
                <a:gd name="T2" fmla="*/ 120 w 218"/>
                <a:gd name="T3" fmla="*/ 8 h 69"/>
                <a:gd name="T4" fmla="*/ 184 w 218"/>
                <a:gd name="T5" fmla="*/ 33 h 69"/>
                <a:gd name="T6" fmla="*/ 217 w 218"/>
                <a:gd name="T7" fmla="*/ 44 h 69"/>
                <a:gd name="T8" fmla="*/ 189 w 218"/>
                <a:gd name="T9" fmla="*/ 48 h 69"/>
                <a:gd name="T10" fmla="*/ 117 w 218"/>
                <a:gd name="T11" fmla="*/ 23 h 69"/>
                <a:gd name="T12" fmla="*/ 71 w 218"/>
                <a:gd name="T13" fmla="*/ 34 h 69"/>
                <a:gd name="T14" fmla="*/ 31 w 218"/>
                <a:gd name="T15" fmla="*/ 59 h 69"/>
                <a:gd name="T16" fmla="*/ 12 w 218"/>
                <a:gd name="T17" fmla="*/ 57 h 69"/>
                <a:gd name="T18" fmla="*/ 52 w 218"/>
                <a:gd name="T19" fmla="*/ 29 h 69"/>
                <a:gd name="T20" fmla="*/ 87 w 218"/>
                <a:gd name="T21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69">
                  <a:moveTo>
                    <a:pt x="87" y="7"/>
                  </a:moveTo>
                  <a:cubicBezTo>
                    <a:pt x="97" y="1"/>
                    <a:pt x="99" y="0"/>
                    <a:pt x="120" y="8"/>
                  </a:cubicBezTo>
                  <a:cubicBezTo>
                    <a:pt x="141" y="16"/>
                    <a:pt x="172" y="31"/>
                    <a:pt x="184" y="33"/>
                  </a:cubicBezTo>
                  <a:cubicBezTo>
                    <a:pt x="195" y="34"/>
                    <a:pt x="218" y="36"/>
                    <a:pt x="217" y="44"/>
                  </a:cubicBezTo>
                  <a:cubicBezTo>
                    <a:pt x="216" y="52"/>
                    <a:pt x="204" y="54"/>
                    <a:pt x="189" y="48"/>
                  </a:cubicBezTo>
                  <a:cubicBezTo>
                    <a:pt x="174" y="42"/>
                    <a:pt x="137" y="25"/>
                    <a:pt x="117" y="23"/>
                  </a:cubicBezTo>
                  <a:cubicBezTo>
                    <a:pt x="96" y="21"/>
                    <a:pt x="85" y="22"/>
                    <a:pt x="71" y="34"/>
                  </a:cubicBezTo>
                  <a:cubicBezTo>
                    <a:pt x="58" y="46"/>
                    <a:pt x="40" y="49"/>
                    <a:pt x="31" y="59"/>
                  </a:cubicBezTo>
                  <a:cubicBezTo>
                    <a:pt x="22" y="69"/>
                    <a:pt x="0" y="69"/>
                    <a:pt x="12" y="57"/>
                  </a:cubicBezTo>
                  <a:cubicBezTo>
                    <a:pt x="25" y="46"/>
                    <a:pt x="35" y="43"/>
                    <a:pt x="52" y="29"/>
                  </a:cubicBezTo>
                  <a:cubicBezTo>
                    <a:pt x="69" y="15"/>
                    <a:pt x="87" y="7"/>
                    <a:pt x="87" y="7"/>
                  </a:cubicBezTo>
                  <a:close/>
                </a:path>
              </a:pathLst>
            </a:custGeom>
            <a:solidFill>
              <a:srgbClr val="04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2195" y="1848"/>
              <a:ext cx="516" cy="163"/>
            </a:xfrm>
            <a:custGeom>
              <a:avLst/>
              <a:gdLst>
                <a:gd name="T0" fmla="*/ 87 w 218"/>
                <a:gd name="T1" fmla="*/ 7 h 69"/>
                <a:gd name="T2" fmla="*/ 121 w 218"/>
                <a:gd name="T3" fmla="*/ 8 h 69"/>
                <a:gd name="T4" fmla="*/ 184 w 218"/>
                <a:gd name="T5" fmla="*/ 32 h 69"/>
                <a:gd name="T6" fmla="*/ 217 w 218"/>
                <a:gd name="T7" fmla="*/ 44 h 69"/>
                <a:gd name="T8" fmla="*/ 189 w 218"/>
                <a:gd name="T9" fmla="*/ 48 h 69"/>
                <a:gd name="T10" fmla="*/ 117 w 218"/>
                <a:gd name="T11" fmla="*/ 23 h 69"/>
                <a:gd name="T12" fmla="*/ 72 w 218"/>
                <a:gd name="T13" fmla="*/ 33 h 69"/>
                <a:gd name="T14" fmla="*/ 32 w 218"/>
                <a:gd name="T15" fmla="*/ 59 h 69"/>
                <a:gd name="T16" fmla="*/ 13 w 218"/>
                <a:gd name="T17" fmla="*/ 57 h 69"/>
                <a:gd name="T18" fmla="*/ 52 w 218"/>
                <a:gd name="T19" fmla="*/ 29 h 69"/>
                <a:gd name="T20" fmla="*/ 87 w 218"/>
                <a:gd name="T21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69">
                  <a:moveTo>
                    <a:pt x="87" y="7"/>
                  </a:moveTo>
                  <a:cubicBezTo>
                    <a:pt x="97" y="1"/>
                    <a:pt x="100" y="0"/>
                    <a:pt x="121" y="8"/>
                  </a:cubicBezTo>
                  <a:cubicBezTo>
                    <a:pt x="142" y="15"/>
                    <a:pt x="173" y="31"/>
                    <a:pt x="184" y="32"/>
                  </a:cubicBezTo>
                  <a:cubicBezTo>
                    <a:pt x="195" y="34"/>
                    <a:pt x="218" y="35"/>
                    <a:pt x="217" y="44"/>
                  </a:cubicBezTo>
                  <a:cubicBezTo>
                    <a:pt x="217" y="52"/>
                    <a:pt x="204" y="54"/>
                    <a:pt x="189" y="48"/>
                  </a:cubicBezTo>
                  <a:cubicBezTo>
                    <a:pt x="175" y="42"/>
                    <a:pt x="137" y="24"/>
                    <a:pt x="117" y="23"/>
                  </a:cubicBezTo>
                  <a:cubicBezTo>
                    <a:pt x="97" y="21"/>
                    <a:pt x="85" y="21"/>
                    <a:pt x="72" y="33"/>
                  </a:cubicBezTo>
                  <a:cubicBezTo>
                    <a:pt x="58" y="45"/>
                    <a:pt x="41" y="49"/>
                    <a:pt x="32" y="59"/>
                  </a:cubicBezTo>
                  <a:cubicBezTo>
                    <a:pt x="23" y="69"/>
                    <a:pt x="0" y="68"/>
                    <a:pt x="13" y="57"/>
                  </a:cubicBezTo>
                  <a:cubicBezTo>
                    <a:pt x="25" y="46"/>
                    <a:pt x="35" y="43"/>
                    <a:pt x="52" y="29"/>
                  </a:cubicBezTo>
                  <a:cubicBezTo>
                    <a:pt x="69" y="15"/>
                    <a:pt x="87" y="7"/>
                    <a:pt x="87" y="7"/>
                  </a:cubicBezTo>
                  <a:close/>
                </a:path>
              </a:pathLst>
            </a:custGeom>
            <a:solidFill>
              <a:srgbClr val="04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186" y="1760"/>
              <a:ext cx="515" cy="163"/>
            </a:xfrm>
            <a:custGeom>
              <a:avLst/>
              <a:gdLst>
                <a:gd name="T0" fmla="*/ 87 w 218"/>
                <a:gd name="T1" fmla="*/ 7 h 69"/>
                <a:gd name="T2" fmla="*/ 120 w 218"/>
                <a:gd name="T3" fmla="*/ 8 h 69"/>
                <a:gd name="T4" fmla="*/ 184 w 218"/>
                <a:gd name="T5" fmla="*/ 33 h 69"/>
                <a:gd name="T6" fmla="*/ 217 w 218"/>
                <a:gd name="T7" fmla="*/ 44 h 69"/>
                <a:gd name="T8" fmla="*/ 189 w 218"/>
                <a:gd name="T9" fmla="*/ 48 h 69"/>
                <a:gd name="T10" fmla="*/ 117 w 218"/>
                <a:gd name="T11" fmla="*/ 23 h 69"/>
                <a:gd name="T12" fmla="*/ 71 w 218"/>
                <a:gd name="T13" fmla="*/ 34 h 69"/>
                <a:gd name="T14" fmla="*/ 31 w 218"/>
                <a:gd name="T15" fmla="*/ 59 h 69"/>
                <a:gd name="T16" fmla="*/ 12 w 218"/>
                <a:gd name="T17" fmla="*/ 57 h 69"/>
                <a:gd name="T18" fmla="*/ 52 w 218"/>
                <a:gd name="T19" fmla="*/ 29 h 69"/>
                <a:gd name="T20" fmla="*/ 87 w 218"/>
                <a:gd name="T21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69">
                  <a:moveTo>
                    <a:pt x="87" y="7"/>
                  </a:moveTo>
                  <a:cubicBezTo>
                    <a:pt x="97" y="1"/>
                    <a:pt x="99" y="0"/>
                    <a:pt x="120" y="8"/>
                  </a:cubicBezTo>
                  <a:cubicBezTo>
                    <a:pt x="141" y="16"/>
                    <a:pt x="172" y="31"/>
                    <a:pt x="184" y="33"/>
                  </a:cubicBezTo>
                  <a:cubicBezTo>
                    <a:pt x="195" y="34"/>
                    <a:pt x="218" y="36"/>
                    <a:pt x="217" y="44"/>
                  </a:cubicBezTo>
                  <a:cubicBezTo>
                    <a:pt x="216" y="52"/>
                    <a:pt x="204" y="54"/>
                    <a:pt x="189" y="48"/>
                  </a:cubicBezTo>
                  <a:cubicBezTo>
                    <a:pt x="174" y="42"/>
                    <a:pt x="137" y="25"/>
                    <a:pt x="117" y="23"/>
                  </a:cubicBezTo>
                  <a:cubicBezTo>
                    <a:pt x="96" y="21"/>
                    <a:pt x="85" y="22"/>
                    <a:pt x="71" y="34"/>
                  </a:cubicBezTo>
                  <a:cubicBezTo>
                    <a:pt x="58" y="46"/>
                    <a:pt x="40" y="49"/>
                    <a:pt x="31" y="59"/>
                  </a:cubicBezTo>
                  <a:cubicBezTo>
                    <a:pt x="22" y="69"/>
                    <a:pt x="0" y="69"/>
                    <a:pt x="12" y="57"/>
                  </a:cubicBezTo>
                  <a:cubicBezTo>
                    <a:pt x="25" y="46"/>
                    <a:pt x="35" y="43"/>
                    <a:pt x="52" y="29"/>
                  </a:cubicBezTo>
                  <a:cubicBezTo>
                    <a:pt x="69" y="15"/>
                    <a:pt x="87" y="7"/>
                    <a:pt x="87" y="7"/>
                  </a:cubicBezTo>
                  <a:close/>
                </a:path>
              </a:pathLst>
            </a:custGeom>
            <a:solidFill>
              <a:srgbClr val="04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385" y="2979"/>
              <a:ext cx="731" cy="329"/>
            </a:xfrm>
            <a:custGeom>
              <a:avLst/>
              <a:gdLst>
                <a:gd name="T0" fmla="*/ 202 w 309"/>
                <a:gd name="T1" fmla="*/ 53 h 139"/>
                <a:gd name="T2" fmla="*/ 145 w 309"/>
                <a:gd name="T3" fmla="*/ 61 h 139"/>
                <a:gd name="T4" fmla="*/ 78 w 309"/>
                <a:gd name="T5" fmla="*/ 45 h 139"/>
                <a:gd name="T6" fmla="*/ 24 w 309"/>
                <a:gd name="T7" fmla="*/ 12 h 139"/>
                <a:gd name="T8" fmla="*/ 15 w 309"/>
                <a:gd name="T9" fmla="*/ 26 h 139"/>
                <a:gd name="T10" fmla="*/ 93 w 309"/>
                <a:gd name="T11" fmla="*/ 103 h 139"/>
                <a:gd name="T12" fmla="*/ 158 w 309"/>
                <a:gd name="T13" fmla="*/ 135 h 139"/>
                <a:gd name="T14" fmla="*/ 230 w 309"/>
                <a:gd name="T15" fmla="*/ 89 h 139"/>
                <a:gd name="T16" fmla="*/ 289 w 309"/>
                <a:gd name="T17" fmla="*/ 68 h 139"/>
                <a:gd name="T18" fmla="*/ 269 w 309"/>
                <a:gd name="T19" fmla="*/ 39 h 139"/>
                <a:gd name="T20" fmla="*/ 202 w 309"/>
                <a:gd name="T21" fmla="*/ 5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39">
                  <a:moveTo>
                    <a:pt x="202" y="53"/>
                  </a:moveTo>
                  <a:cubicBezTo>
                    <a:pt x="184" y="59"/>
                    <a:pt x="168" y="64"/>
                    <a:pt x="145" y="61"/>
                  </a:cubicBezTo>
                  <a:cubicBezTo>
                    <a:pt x="122" y="58"/>
                    <a:pt x="104" y="61"/>
                    <a:pt x="78" y="45"/>
                  </a:cubicBezTo>
                  <a:cubicBezTo>
                    <a:pt x="52" y="29"/>
                    <a:pt x="36" y="24"/>
                    <a:pt x="24" y="12"/>
                  </a:cubicBezTo>
                  <a:cubicBezTo>
                    <a:pt x="12" y="0"/>
                    <a:pt x="0" y="11"/>
                    <a:pt x="15" y="26"/>
                  </a:cubicBezTo>
                  <a:cubicBezTo>
                    <a:pt x="30" y="41"/>
                    <a:pt x="72" y="82"/>
                    <a:pt x="93" y="103"/>
                  </a:cubicBezTo>
                  <a:cubicBezTo>
                    <a:pt x="114" y="124"/>
                    <a:pt x="129" y="139"/>
                    <a:pt x="158" y="135"/>
                  </a:cubicBezTo>
                  <a:cubicBezTo>
                    <a:pt x="187" y="131"/>
                    <a:pt x="198" y="94"/>
                    <a:pt x="230" y="89"/>
                  </a:cubicBezTo>
                  <a:cubicBezTo>
                    <a:pt x="262" y="84"/>
                    <a:pt x="269" y="76"/>
                    <a:pt x="289" y="68"/>
                  </a:cubicBezTo>
                  <a:cubicBezTo>
                    <a:pt x="309" y="60"/>
                    <a:pt x="304" y="32"/>
                    <a:pt x="269" y="39"/>
                  </a:cubicBezTo>
                  <a:cubicBezTo>
                    <a:pt x="234" y="46"/>
                    <a:pt x="218" y="48"/>
                    <a:pt x="202" y="53"/>
                  </a:cubicBezTo>
                  <a:close/>
                </a:path>
              </a:pathLst>
            </a:custGeom>
            <a:solidFill>
              <a:srgbClr val="FFE3C9"/>
            </a:solidFill>
            <a:ln w="30163" cap="flat">
              <a:solidFill>
                <a:srgbClr val="E8CE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185" y="2965"/>
              <a:ext cx="813" cy="251"/>
            </a:xfrm>
            <a:custGeom>
              <a:avLst/>
              <a:gdLst>
                <a:gd name="T0" fmla="*/ 69 w 344"/>
                <a:gd name="T1" fmla="*/ 47 h 106"/>
                <a:gd name="T2" fmla="*/ 6 w 344"/>
                <a:gd name="T3" fmla="*/ 71 h 106"/>
                <a:gd name="T4" fmla="*/ 89 w 344"/>
                <a:gd name="T5" fmla="*/ 81 h 106"/>
                <a:gd name="T6" fmla="*/ 178 w 344"/>
                <a:gd name="T7" fmla="*/ 105 h 106"/>
                <a:gd name="T8" fmla="*/ 267 w 344"/>
                <a:gd name="T9" fmla="*/ 67 h 106"/>
                <a:gd name="T10" fmla="*/ 337 w 344"/>
                <a:gd name="T11" fmla="*/ 33 h 106"/>
                <a:gd name="T12" fmla="*/ 311 w 344"/>
                <a:gd name="T13" fmla="*/ 10 h 106"/>
                <a:gd name="T14" fmla="*/ 180 w 344"/>
                <a:gd name="T15" fmla="*/ 27 h 106"/>
                <a:gd name="T16" fmla="*/ 69 w 344"/>
                <a:gd name="T1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6">
                  <a:moveTo>
                    <a:pt x="69" y="47"/>
                  </a:moveTo>
                  <a:cubicBezTo>
                    <a:pt x="29" y="50"/>
                    <a:pt x="0" y="47"/>
                    <a:pt x="6" y="71"/>
                  </a:cubicBezTo>
                  <a:cubicBezTo>
                    <a:pt x="12" y="95"/>
                    <a:pt x="59" y="79"/>
                    <a:pt x="89" y="81"/>
                  </a:cubicBezTo>
                  <a:cubicBezTo>
                    <a:pt x="119" y="83"/>
                    <a:pt x="130" y="106"/>
                    <a:pt x="178" y="105"/>
                  </a:cubicBezTo>
                  <a:cubicBezTo>
                    <a:pt x="226" y="104"/>
                    <a:pt x="210" y="75"/>
                    <a:pt x="267" y="67"/>
                  </a:cubicBezTo>
                  <a:cubicBezTo>
                    <a:pt x="324" y="59"/>
                    <a:pt x="336" y="56"/>
                    <a:pt x="337" y="33"/>
                  </a:cubicBezTo>
                  <a:cubicBezTo>
                    <a:pt x="338" y="10"/>
                    <a:pt x="344" y="0"/>
                    <a:pt x="311" y="10"/>
                  </a:cubicBezTo>
                  <a:cubicBezTo>
                    <a:pt x="278" y="20"/>
                    <a:pt x="232" y="23"/>
                    <a:pt x="180" y="27"/>
                  </a:cubicBezTo>
                  <a:cubicBezTo>
                    <a:pt x="128" y="31"/>
                    <a:pt x="108" y="44"/>
                    <a:pt x="69" y="47"/>
                  </a:cubicBezTo>
                  <a:close/>
                </a:path>
              </a:pathLst>
            </a:custGeom>
            <a:solidFill>
              <a:srgbClr val="FFE3C9"/>
            </a:solidFill>
            <a:ln w="30163" cap="flat">
              <a:solidFill>
                <a:srgbClr val="E8CE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778" y="3301"/>
              <a:ext cx="761" cy="227"/>
            </a:xfrm>
            <a:custGeom>
              <a:avLst/>
              <a:gdLst>
                <a:gd name="T0" fmla="*/ 57 w 322"/>
                <a:gd name="T1" fmla="*/ 29 h 96"/>
                <a:gd name="T2" fmla="*/ 10 w 322"/>
                <a:gd name="T3" fmla="*/ 55 h 96"/>
                <a:gd name="T4" fmla="*/ 81 w 322"/>
                <a:gd name="T5" fmla="*/ 85 h 96"/>
                <a:gd name="T6" fmla="*/ 215 w 322"/>
                <a:gd name="T7" fmla="*/ 78 h 96"/>
                <a:gd name="T8" fmla="*/ 281 w 322"/>
                <a:gd name="T9" fmla="*/ 84 h 96"/>
                <a:gd name="T10" fmla="*/ 294 w 322"/>
                <a:gd name="T11" fmla="*/ 59 h 96"/>
                <a:gd name="T12" fmla="*/ 196 w 322"/>
                <a:gd name="T13" fmla="*/ 32 h 96"/>
                <a:gd name="T14" fmla="*/ 151 w 322"/>
                <a:gd name="T15" fmla="*/ 0 h 96"/>
                <a:gd name="T16" fmla="*/ 95 w 322"/>
                <a:gd name="T17" fmla="*/ 26 h 96"/>
                <a:gd name="T18" fmla="*/ 57 w 322"/>
                <a:gd name="T19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96">
                  <a:moveTo>
                    <a:pt x="57" y="29"/>
                  </a:moveTo>
                  <a:cubicBezTo>
                    <a:pt x="30" y="37"/>
                    <a:pt x="0" y="46"/>
                    <a:pt x="10" y="55"/>
                  </a:cubicBezTo>
                  <a:cubicBezTo>
                    <a:pt x="20" y="64"/>
                    <a:pt x="47" y="83"/>
                    <a:pt x="81" y="85"/>
                  </a:cubicBezTo>
                  <a:cubicBezTo>
                    <a:pt x="115" y="87"/>
                    <a:pt x="185" y="78"/>
                    <a:pt x="215" y="78"/>
                  </a:cubicBezTo>
                  <a:cubicBezTo>
                    <a:pt x="245" y="78"/>
                    <a:pt x="251" y="72"/>
                    <a:pt x="281" y="84"/>
                  </a:cubicBezTo>
                  <a:cubicBezTo>
                    <a:pt x="311" y="96"/>
                    <a:pt x="322" y="70"/>
                    <a:pt x="294" y="59"/>
                  </a:cubicBezTo>
                  <a:cubicBezTo>
                    <a:pt x="266" y="48"/>
                    <a:pt x="216" y="58"/>
                    <a:pt x="196" y="32"/>
                  </a:cubicBezTo>
                  <a:cubicBezTo>
                    <a:pt x="176" y="6"/>
                    <a:pt x="173" y="0"/>
                    <a:pt x="151" y="0"/>
                  </a:cubicBezTo>
                  <a:cubicBezTo>
                    <a:pt x="129" y="0"/>
                    <a:pt x="117" y="21"/>
                    <a:pt x="95" y="26"/>
                  </a:cubicBezTo>
                  <a:cubicBezTo>
                    <a:pt x="73" y="31"/>
                    <a:pt x="77" y="23"/>
                    <a:pt x="57" y="29"/>
                  </a:cubicBezTo>
                  <a:close/>
                </a:path>
              </a:pathLst>
            </a:custGeom>
            <a:solidFill>
              <a:srgbClr val="FFE3C9"/>
            </a:solidFill>
            <a:ln w="30163" cap="flat">
              <a:solidFill>
                <a:srgbClr val="E8CEB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3671" y="3171"/>
              <a:ext cx="114" cy="113"/>
            </a:xfrm>
            <a:prstGeom prst="ellipse">
              <a:avLst/>
            </a:prstGeom>
            <a:solidFill>
              <a:srgbClr val="A8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4080" y="3325"/>
              <a:ext cx="114" cy="113"/>
            </a:xfrm>
            <a:prstGeom prst="ellipse">
              <a:avLst/>
            </a:prstGeom>
            <a:solidFill>
              <a:srgbClr val="A8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4549" y="3069"/>
              <a:ext cx="113" cy="114"/>
            </a:xfrm>
            <a:prstGeom prst="ellipse">
              <a:avLst/>
            </a:prstGeom>
            <a:solidFill>
              <a:srgbClr val="A8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409" y="2754"/>
              <a:ext cx="544" cy="171"/>
            </a:xfrm>
            <a:custGeom>
              <a:avLst/>
              <a:gdLst>
                <a:gd name="T0" fmla="*/ 0 w 230"/>
                <a:gd name="T1" fmla="*/ 49 h 72"/>
                <a:gd name="T2" fmla="*/ 59 w 230"/>
                <a:gd name="T3" fmla="*/ 20 h 72"/>
                <a:gd name="T4" fmla="*/ 178 w 230"/>
                <a:gd name="T5" fmla="*/ 19 h 72"/>
                <a:gd name="T6" fmla="*/ 230 w 230"/>
                <a:gd name="T7" fmla="*/ 21 h 72"/>
                <a:gd name="T8" fmla="*/ 121 w 230"/>
                <a:gd name="T9" fmla="*/ 68 h 72"/>
                <a:gd name="T10" fmla="*/ 0 w 230"/>
                <a:gd name="T11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2">
                  <a:moveTo>
                    <a:pt x="0" y="49"/>
                  </a:moveTo>
                  <a:cubicBezTo>
                    <a:pt x="0" y="49"/>
                    <a:pt x="16" y="40"/>
                    <a:pt x="59" y="20"/>
                  </a:cubicBezTo>
                  <a:cubicBezTo>
                    <a:pt x="102" y="0"/>
                    <a:pt x="142" y="16"/>
                    <a:pt x="178" y="19"/>
                  </a:cubicBezTo>
                  <a:cubicBezTo>
                    <a:pt x="214" y="22"/>
                    <a:pt x="230" y="21"/>
                    <a:pt x="230" y="21"/>
                  </a:cubicBezTo>
                  <a:cubicBezTo>
                    <a:pt x="230" y="21"/>
                    <a:pt x="205" y="72"/>
                    <a:pt x="121" y="68"/>
                  </a:cubicBezTo>
                  <a:cubicBezTo>
                    <a:pt x="37" y="64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C9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154" y="3583"/>
              <a:ext cx="416" cy="154"/>
            </a:xfrm>
            <a:custGeom>
              <a:avLst/>
              <a:gdLst>
                <a:gd name="T0" fmla="*/ 0 w 176"/>
                <a:gd name="T1" fmla="*/ 26 h 65"/>
                <a:gd name="T2" fmla="*/ 47 w 176"/>
                <a:gd name="T3" fmla="*/ 10 h 65"/>
                <a:gd name="T4" fmla="*/ 137 w 176"/>
                <a:gd name="T5" fmla="*/ 22 h 65"/>
                <a:gd name="T6" fmla="*/ 176 w 176"/>
                <a:gd name="T7" fmla="*/ 29 h 65"/>
                <a:gd name="T8" fmla="*/ 89 w 176"/>
                <a:gd name="T9" fmla="*/ 53 h 65"/>
                <a:gd name="T10" fmla="*/ 0 w 176"/>
                <a:gd name="T11" fmla="*/ 2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65">
                  <a:moveTo>
                    <a:pt x="0" y="26"/>
                  </a:moveTo>
                  <a:cubicBezTo>
                    <a:pt x="0" y="26"/>
                    <a:pt x="13" y="21"/>
                    <a:pt x="47" y="10"/>
                  </a:cubicBezTo>
                  <a:cubicBezTo>
                    <a:pt x="82" y="0"/>
                    <a:pt x="110" y="16"/>
                    <a:pt x="137" y="22"/>
                  </a:cubicBezTo>
                  <a:cubicBezTo>
                    <a:pt x="164" y="28"/>
                    <a:pt x="176" y="29"/>
                    <a:pt x="176" y="29"/>
                  </a:cubicBezTo>
                  <a:cubicBezTo>
                    <a:pt x="176" y="29"/>
                    <a:pt x="152" y="65"/>
                    <a:pt x="89" y="53"/>
                  </a:cubicBezTo>
                  <a:cubicBezTo>
                    <a:pt x="26" y="41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C9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021" y="2705"/>
              <a:ext cx="334" cy="293"/>
            </a:xfrm>
            <a:custGeom>
              <a:avLst/>
              <a:gdLst>
                <a:gd name="T0" fmla="*/ 26 w 141"/>
                <a:gd name="T1" fmla="*/ 24 h 124"/>
                <a:gd name="T2" fmla="*/ 10 w 141"/>
                <a:gd name="T3" fmla="*/ 45 h 124"/>
                <a:gd name="T4" fmla="*/ 14 w 141"/>
                <a:gd name="T5" fmla="*/ 65 h 124"/>
                <a:gd name="T6" fmla="*/ 18 w 141"/>
                <a:gd name="T7" fmla="*/ 94 h 124"/>
                <a:gd name="T8" fmla="*/ 31 w 141"/>
                <a:gd name="T9" fmla="*/ 105 h 124"/>
                <a:gd name="T10" fmla="*/ 65 w 141"/>
                <a:gd name="T11" fmla="*/ 110 h 124"/>
                <a:gd name="T12" fmla="*/ 90 w 141"/>
                <a:gd name="T13" fmla="*/ 111 h 124"/>
                <a:gd name="T14" fmla="*/ 108 w 141"/>
                <a:gd name="T15" fmla="*/ 103 h 124"/>
                <a:gd name="T16" fmla="*/ 120 w 141"/>
                <a:gd name="T17" fmla="*/ 95 h 124"/>
                <a:gd name="T18" fmla="*/ 129 w 141"/>
                <a:gd name="T19" fmla="*/ 71 h 124"/>
                <a:gd name="T20" fmla="*/ 122 w 141"/>
                <a:gd name="T21" fmla="*/ 54 h 124"/>
                <a:gd name="T22" fmla="*/ 116 w 141"/>
                <a:gd name="T23" fmla="*/ 36 h 124"/>
                <a:gd name="T24" fmla="*/ 102 w 141"/>
                <a:gd name="T25" fmla="*/ 24 h 124"/>
                <a:gd name="T26" fmla="*/ 83 w 141"/>
                <a:gd name="T27" fmla="*/ 9 h 124"/>
                <a:gd name="T28" fmla="*/ 70 w 141"/>
                <a:gd name="T29" fmla="*/ 12 h 124"/>
                <a:gd name="T30" fmla="*/ 52 w 141"/>
                <a:gd name="T31" fmla="*/ 16 h 124"/>
                <a:gd name="T32" fmla="*/ 41 w 141"/>
                <a:gd name="T33" fmla="*/ 25 h 124"/>
                <a:gd name="T34" fmla="*/ 26 w 141"/>
                <a:gd name="T35" fmla="*/ 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24">
                  <a:moveTo>
                    <a:pt x="26" y="24"/>
                  </a:moveTo>
                  <a:cubicBezTo>
                    <a:pt x="23" y="28"/>
                    <a:pt x="20" y="41"/>
                    <a:pt x="10" y="45"/>
                  </a:cubicBezTo>
                  <a:cubicBezTo>
                    <a:pt x="0" y="49"/>
                    <a:pt x="2" y="56"/>
                    <a:pt x="14" y="65"/>
                  </a:cubicBezTo>
                  <a:cubicBezTo>
                    <a:pt x="26" y="74"/>
                    <a:pt x="23" y="83"/>
                    <a:pt x="18" y="94"/>
                  </a:cubicBezTo>
                  <a:cubicBezTo>
                    <a:pt x="14" y="106"/>
                    <a:pt x="20" y="110"/>
                    <a:pt x="31" y="105"/>
                  </a:cubicBezTo>
                  <a:cubicBezTo>
                    <a:pt x="43" y="100"/>
                    <a:pt x="63" y="95"/>
                    <a:pt x="65" y="110"/>
                  </a:cubicBezTo>
                  <a:cubicBezTo>
                    <a:pt x="67" y="124"/>
                    <a:pt x="86" y="121"/>
                    <a:pt x="90" y="111"/>
                  </a:cubicBezTo>
                  <a:cubicBezTo>
                    <a:pt x="94" y="101"/>
                    <a:pt x="97" y="96"/>
                    <a:pt x="108" y="103"/>
                  </a:cubicBezTo>
                  <a:cubicBezTo>
                    <a:pt x="118" y="110"/>
                    <a:pt x="124" y="112"/>
                    <a:pt x="120" y="95"/>
                  </a:cubicBezTo>
                  <a:cubicBezTo>
                    <a:pt x="116" y="77"/>
                    <a:pt x="116" y="80"/>
                    <a:pt x="129" y="71"/>
                  </a:cubicBezTo>
                  <a:cubicBezTo>
                    <a:pt x="141" y="62"/>
                    <a:pt x="134" y="59"/>
                    <a:pt x="122" y="54"/>
                  </a:cubicBezTo>
                  <a:cubicBezTo>
                    <a:pt x="111" y="48"/>
                    <a:pt x="107" y="43"/>
                    <a:pt x="116" y="36"/>
                  </a:cubicBezTo>
                  <a:cubicBezTo>
                    <a:pt x="125" y="29"/>
                    <a:pt x="115" y="24"/>
                    <a:pt x="102" y="24"/>
                  </a:cubicBezTo>
                  <a:cubicBezTo>
                    <a:pt x="89" y="23"/>
                    <a:pt x="84" y="18"/>
                    <a:pt x="83" y="9"/>
                  </a:cubicBezTo>
                  <a:cubicBezTo>
                    <a:pt x="81" y="0"/>
                    <a:pt x="74" y="1"/>
                    <a:pt x="70" y="12"/>
                  </a:cubicBezTo>
                  <a:cubicBezTo>
                    <a:pt x="67" y="24"/>
                    <a:pt x="60" y="26"/>
                    <a:pt x="52" y="16"/>
                  </a:cubicBezTo>
                  <a:cubicBezTo>
                    <a:pt x="44" y="5"/>
                    <a:pt x="45" y="16"/>
                    <a:pt x="41" y="25"/>
                  </a:cubicBezTo>
                  <a:cubicBezTo>
                    <a:pt x="35" y="39"/>
                    <a:pt x="32" y="14"/>
                    <a:pt x="26" y="24"/>
                  </a:cubicBezTo>
                  <a:close/>
                </a:path>
              </a:pathLst>
            </a:custGeom>
            <a:solidFill>
              <a:srgbClr val="9ED3D7"/>
            </a:solidFill>
            <a:ln w="11113" cap="flat">
              <a:solidFill>
                <a:srgbClr val="8DBC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4140" y="2797"/>
              <a:ext cx="82" cy="83"/>
            </a:xfrm>
            <a:prstGeom prst="ellipse">
              <a:avLst/>
            </a:prstGeom>
            <a:solidFill>
              <a:srgbClr val="7575D1"/>
            </a:solidFill>
            <a:ln w="11113" cap="flat">
              <a:solidFill>
                <a:srgbClr val="6868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510" y="3483"/>
              <a:ext cx="332" cy="294"/>
            </a:xfrm>
            <a:custGeom>
              <a:avLst/>
              <a:gdLst>
                <a:gd name="T0" fmla="*/ 25 w 140"/>
                <a:gd name="T1" fmla="*/ 23 h 124"/>
                <a:gd name="T2" fmla="*/ 9 w 140"/>
                <a:gd name="T3" fmla="*/ 45 h 124"/>
                <a:gd name="T4" fmla="*/ 14 w 140"/>
                <a:gd name="T5" fmla="*/ 65 h 124"/>
                <a:gd name="T6" fmla="*/ 18 w 140"/>
                <a:gd name="T7" fmla="*/ 94 h 124"/>
                <a:gd name="T8" fmla="*/ 31 w 140"/>
                <a:gd name="T9" fmla="*/ 104 h 124"/>
                <a:gd name="T10" fmla="*/ 64 w 140"/>
                <a:gd name="T11" fmla="*/ 109 h 124"/>
                <a:gd name="T12" fmla="*/ 89 w 140"/>
                <a:gd name="T13" fmla="*/ 111 h 124"/>
                <a:gd name="T14" fmla="*/ 107 w 140"/>
                <a:gd name="T15" fmla="*/ 103 h 124"/>
                <a:gd name="T16" fmla="*/ 119 w 140"/>
                <a:gd name="T17" fmla="*/ 94 h 124"/>
                <a:gd name="T18" fmla="*/ 128 w 140"/>
                <a:gd name="T19" fmla="*/ 71 h 124"/>
                <a:gd name="T20" fmla="*/ 122 w 140"/>
                <a:gd name="T21" fmla="*/ 53 h 124"/>
                <a:gd name="T22" fmla="*/ 115 w 140"/>
                <a:gd name="T23" fmla="*/ 36 h 124"/>
                <a:gd name="T24" fmla="*/ 101 w 140"/>
                <a:gd name="T25" fmla="*/ 23 h 124"/>
                <a:gd name="T26" fmla="*/ 82 w 140"/>
                <a:gd name="T27" fmla="*/ 9 h 124"/>
                <a:gd name="T28" fmla="*/ 70 w 140"/>
                <a:gd name="T29" fmla="*/ 12 h 124"/>
                <a:gd name="T30" fmla="*/ 51 w 140"/>
                <a:gd name="T31" fmla="*/ 15 h 124"/>
                <a:gd name="T32" fmla="*/ 41 w 140"/>
                <a:gd name="T33" fmla="*/ 24 h 124"/>
                <a:gd name="T34" fmla="*/ 25 w 140"/>
                <a:gd name="T35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24">
                  <a:moveTo>
                    <a:pt x="25" y="23"/>
                  </a:moveTo>
                  <a:cubicBezTo>
                    <a:pt x="22" y="27"/>
                    <a:pt x="19" y="41"/>
                    <a:pt x="9" y="45"/>
                  </a:cubicBezTo>
                  <a:cubicBezTo>
                    <a:pt x="0" y="49"/>
                    <a:pt x="2" y="56"/>
                    <a:pt x="14" y="65"/>
                  </a:cubicBezTo>
                  <a:cubicBezTo>
                    <a:pt x="26" y="73"/>
                    <a:pt x="22" y="82"/>
                    <a:pt x="18" y="94"/>
                  </a:cubicBezTo>
                  <a:cubicBezTo>
                    <a:pt x="13" y="106"/>
                    <a:pt x="19" y="109"/>
                    <a:pt x="31" y="104"/>
                  </a:cubicBezTo>
                  <a:cubicBezTo>
                    <a:pt x="42" y="99"/>
                    <a:pt x="62" y="95"/>
                    <a:pt x="64" y="109"/>
                  </a:cubicBezTo>
                  <a:cubicBezTo>
                    <a:pt x="66" y="124"/>
                    <a:pt x="85" y="120"/>
                    <a:pt x="89" y="111"/>
                  </a:cubicBezTo>
                  <a:cubicBezTo>
                    <a:pt x="93" y="101"/>
                    <a:pt x="97" y="96"/>
                    <a:pt x="107" y="103"/>
                  </a:cubicBezTo>
                  <a:cubicBezTo>
                    <a:pt x="117" y="110"/>
                    <a:pt x="123" y="112"/>
                    <a:pt x="119" y="94"/>
                  </a:cubicBezTo>
                  <a:cubicBezTo>
                    <a:pt x="115" y="77"/>
                    <a:pt x="116" y="80"/>
                    <a:pt x="128" y="71"/>
                  </a:cubicBezTo>
                  <a:cubicBezTo>
                    <a:pt x="140" y="62"/>
                    <a:pt x="133" y="59"/>
                    <a:pt x="122" y="53"/>
                  </a:cubicBezTo>
                  <a:cubicBezTo>
                    <a:pt x="110" y="48"/>
                    <a:pt x="106" y="43"/>
                    <a:pt x="115" y="36"/>
                  </a:cubicBezTo>
                  <a:cubicBezTo>
                    <a:pt x="124" y="29"/>
                    <a:pt x="115" y="24"/>
                    <a:pt x="101" y="23"/>
                  </a:cubicBezTo>
                  <a:cubicBezTo>
                    <a:pt x="88" y="23"/>
                    <a:pt x="83" y="17"/>
                    <a:pt x="82" y="9"/>
                  </a:cubicBezTo>
                  <a:cubicBezTo>
                    <a:pt x="81" y="0"/>
                    <a:pt x="73" y="1"/>
                    <a:pt x="70" y="12"/>
                  </a:cubicBezTo>
                  <a:cubicBezTo>
                    <a:pt x="66" y="23"/>
                    <a:pt x="60" y="26"/>
                    <a:pt x="51" y="15"/>
                  </a:cubicBezTo>
                  <a:cubicBezTo>
                    <a:pt x="43" y="5"/>
                    <a:pt x="45" y="16"/>
                    <a:pt x="41" y="24"/>
                  </a:cubicBezTo>
                  <a:cubicBezTo>
                    <a:pt x="34" y="38"/>
                    <a:pt x="32" y="14"/>
                    <a:pt x="25" y="23"/>
                  </a:cubicBezTo>
                  <a:close/>
                </a:path>
              </a:pathLst>
            </a:custGeom>
            <a:solidFill>
              <a:srgbClr val="9ED3D7"/>
            </a:solidFill>
            <a:ln w="11113" cap="flat">
              <a:solidFill>
                <a:srgbClr val="8DBC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3626" y="3576"/>
              <a:ext cx="83" cy="82"/>
            </a:xfrm>
            <a:prstGeom prst="ellipse">
              <a:avLst/>
            </a:prstGeom>
            <a:solidFill>
              <a:srgbClr val="7575D1"/>
            </a:solidFill>
            <a:ln w="11113" cap="flat">
              <a:solidFill>
                <a:srgbClr val="6868B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385" y="2889"/>
              <a:ext cx="1635" cy="199"/>
            </a:xfrm>
            <a:custGeom>
              <a:avLst/>
              <a:gdLst>
                <a:gd name="T0" fmla="*/ 2 w 691"/>
                <a:gd name="T1" fmla="*/ 0 h 84"/>
                <a:gd name="T2" fmla="*/ 138 w 691"/>
                <a:gd name="T3" fmla="*/ 83 h 84"/>
                <a:gd name="T4" fmla="*/ 309 w 691"/>
                <a:gd name="T5" fmla="*/ 53 h 84"/>
                <a:gd name="T6" fmla="*/ 397 w 691"/>
                <a:gd name="T7" fmla="*/ 57 h 84"/>
                <a:gd name="T8" fmla="*/ 501 w 691"/>
                <a:gd name="T9" fmla="*/ 42 h 84"/>
                <a:gd name="T10" fmla="*/ 631 w 691"/>
                <a:gd name="T11" fmla="*/ 30 h 84"/>
                <a:gd name="T12" fmla="*/ 691 w 691"/>
                <a:gd name="T13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1" h="84">
                  <a:moveTo>
                    <a:pt x="2" y="0"/>
                  </a:moveTo>
                  <a:cubicBezTo>
                    <a:pt x="0" y="1"/>
                    <a:pt x="57" y="82"/>
                    <a:pt x="138" y="83"/>
                  </a:cubicBezTo>
                  <a:cubicBezTo>
                    <a:pt x="219" y="84"/>
                    <a:pt x="267" y="50"/>
                    <a:pt x="309" y="53"/>
                  </a:cubicBezTo>
                  <a:cubicBezTo>
                    <a:pt x="350" y="56"/>
                    <a:pt x="351" y="61"/>
                    <a:pt x="397" y="57"/>
                  </a:cubicBezTo>
                  <a:cubicBezTo>
                    <a:pt x="443" y="53"/>
                    <a:pt x="463" y="44"/>
                    <a:pt x="501" y="42"/>
                  </a:cubicBezTo>
                  <a:cubicBezTo>
                    <a:pt x="539" y="40"/>
                    <a:pt x="598" y="38"/>
                    <a:pt x="631" y="30"/>
                  </a:cubicBezTo>
                  <a:cubicBezTo>
                    <a:pt x="665" y="22"/>
                    <a:pt x="691" y="10"/>
                    <a:pt x="691" y="10"/>
                  </a:cubicBezTo>
                </a:path>
              </a:pathLst>
            </a:custGeom>
            <a:noFill/>
            <a:ln w="60325" cap="rnd">
              <a:solidFill>
                <a:srgbClr val="BA383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345" y="3036"/>
              <a:ext cx="1566" cy="613"/>
            </a:xfrm>
            <a:custGeom>
              <a:avLst/>
              <a:gdLst>
                <a:gd name="T0" fmla="*/ 0 w 662"/>
                <a:gd name="T1" fmla="*/ 0 h 259"/>
                <a:gd name="T2" fmla="*/ 119 w 662"/>
                <a:gd name="T3" fmla="*/ 154 h 259"/>
                <a:gd name="T4" fmla="*/ 208 w 662"/>
                <a:gd name="T5" fmla="*/ 196 h 259"/>
                <a:gd name="T6" fmla="*/ 314 w 662"/>
                <a:gd name="T7" fmla="*/ 216 h 259"/>
                <a:gd name="T8" fmla="*/ 472 w 662"/>
                <a:gd name="T9" fmla="*/ 220 h 259"/>
                <a:gd name="T10" fmla="*/ 578 w 662"/>
                <a:gd name="T11" fmla="*/ 239 h 259"/>
                <a:gd name="T12" fmla="*/ 662 w 662"/>
                <a:gd name="T13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259">
                  <a:moveTo>
                    <a:pt x="0" y="0"/>
                  </a:moveTo>
                  <a:cubicBezTo>
                    <a:pt x="0" y="0"/>
                    <a:pt x="68" y="120"/>
                    <a:pt x="119" y="154"/>
                  </a:cubicBezTo>
                  <a:cubicBezTo>
                    <a:pt x="170" y="187"/>
                    <a:pt x="172" y="180"/>
                    <a:pt x="208" y="196"/>
                  </a:cubicBezTo>
                  <a:cubicBezTo>
                    <a:pt x="244" y="212"/>
                    <a:pt x="248" y="219"/>
                    <a:pt x="314" y="216"/>
                  </a:cubicBezTo>
                  <a:cubicBezTo>
                    <a:pt x="379" y="214"/>
                    <a:pt x="426" y="202"/>
                    <a:pt x="472" y="220"/>
                  </a:cubicBezTo>
                  <a:cubicBezTo>
                    <a:pt x="519" y="239"/>
                    <a:pt x="526" y="230"/>
                    <a:pt x="578" y="239"/>
                  </a:cubicBezTo>
                  <a:cubicBezTo>
                    <a:pt x="630" y="248"/>
                    <a:pt x="662" y="259"/>
                    <a:pt x="662" y="259"/>
                  </a:cubicBezTo>
                </a:path>
              </a:pathLst>
            </a:custGeom>
            <a:noFill/>
            <a:ln w="60325" cap="rnd">
              <a:solidFill>
                <a:srgbClr val="BA383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072602" y="1800365"/>
            <a:ext cx="1594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800000"/>
                </a:solidFill>
                <a:latin typeface="Calibri" pitchFamily="34" charset="0"/>
              </a:rPr>
              <a:t>IGFR inhibit</a:t>
            </a:r>
            <a:r>
              <a:rPr lang="tr-TR" sz="1400" b="1" dirty="0" err="1" smtClean="0">
                <a:solidFill>
                  <a:srgbClr val="800000"/>
                </a:solidFill>
                <a:latin typeface="Calibri" pitchFamily="34" charset="0"/>
              </a:rPr>
              <a:t>örleri</a:t>
            </a:r>
            <a:endParaRPr lang="en-US" sz="14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</a:rPr>
              <a:t>EGFR </a:t>
            </a:r>
            <a:r>
              <a:rPr lang="en-US" sz="1400" b="1" dirty="0" smtClean="0">
                <a:solidFill>
                  <a:srgbClr val="800000"/>
                </a:solidFill>
                <a:latin typeface="Calibri" pitchFamily="34" charset="0"/>
              </a:rPr>
              <a:t>inhibit</a:t>
            </a:r>
            <a:r>
              <a:rPr lang="tr-TR" sz="1400" b="1" dirty="0" err="1" smtClean="0">
                <a:solidFill>
                  <a:srgbClr val="800000"/>
                </a:solidFill>
                <a:latin typeface="Calibri" pitchFamily="34" charset="0"/>
              </a:rPr>
              <a:t>örleri</a:t>
            </a:r>
            <a:endParaRPr lang="en-US" sz="14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19785" y="1693987"/>
            <a:ext cx="1455924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AMG479</a:t>
            </a:r>
          </a:p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MK0646</a:t>
            </a:r>
          </a:p>
          <a:p>
            <a:pPr algn="r">
              <a:lnSpc>
                <a:spcPct val="90000"/>
              </a:lnSpc>
            </a:pPr>
            <a:r>
              <a:rPr lang="tr-TR" sz="1200" dirty="0">
                <a:solidFill>
                  <a:srgbClr val="043265"/>
                </a:solidFill>
                <a:latin typeface="Calibri" pitchFamily="34" charset="0"/>
              </a:rPr>
              <a:t>S</a:t>
            </a:r>
            <a:r>
              <a:rPr lang="en-US" sz="1200" dirty="0" err="1" smtClean="0">
                <a:solidFill>
                  <a:srgbClr val="043265"/>
                </a:solidFill>
                <a:latin typeface="Calibri" pitchFamily="34" charset="0"/>
              </a:rPr>
              <a:t>i</a:t>
            </a:r>
            <a:r>
              <a:rPr lang="tr-TR" sz="1200" dirty="0" err="1" smtClean="0">
                <a:solidFill>
                  <a:srgbClr val="043265"/>
                </a:solidFill>
                <a:latin typeface="Calibri" pitchFamily="34" charset="0"/>
              </a:rPr>
              <a:t>ks</a:t>
            </a:r>
            <a:r>
              <a:rPr lang="en-US" sz="1200" dirty="0" err="1" smtClean="0">
                <a:solidFill>
                  <a:srgbClr val="043265"/>
                </a:solidFill>
                <a:latin typeface="Calibri" pitchFamily="34" charset="0"/>
              </a:rPr>
              <a:t>utumumab</a:t>
            </a:r>
            <a:endParaRPr lang="en-US" sz="1200" dirty="0" smtClean="0">
              <a:solidFill>
                <a:srgbClr val="043265"/>
              </a:solidFill>
              <a:latin typeface="Calibri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(IMC-A12)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12481" y="1693987"/>
            <a:ext cx="1455924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Gefitinib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Erlotinib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Panitumumab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83816" y="1693987"/>
            <a:ext cx="1455924" cy="92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Vatalanib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Pazopanib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Sunitinib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Sorafenib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A</a:t>
            </a:r>
            <a:r>
              <a:rPr lang="tr-TR" sz="1200" dirty="0" err="1" smtClean="0">
                <a:solidFill>
                  <a:srgbClr val="043265"/>
                </a:solidFill>
                <a:latin typeface="Calibri" pitchFamily="34" charset="0"/>
              </a:rPr>
              <a:t>ks</a:t>
            </a:r>
            <a:r>
              <a:rPr lang="en-US" sz="1200" dirty="0" err="1" smtClean="0">
                <a:solidFill>
                  <a:srgbClr val="043265"/>
                </a:solidFill>
                <a:latin typeface="Calibri" pitchFamily="34" charset="0"/>
              </a:rPr>
              <a:t>itinib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86209" y="2710695"/>
            <a:ext cx="57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IGF-1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71110" y="2738908"/>
            <a:ext cx="6692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43265"/>
                </a:solidFill>
                <a:latin typeface="Calibri" pitchFamily="34" charset="0"/>
              </a:rPr>
              <a:t>IGF-1R</a:t>
            </a:r>
            <a:endParaRPr lang="en-US" sz="10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63659" y="2738908"/>
            <a:ext cx="6692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43265"/>
                </a:solidFill>
                <a:latin typeface="Calibri" pitchFamily="34" charset="0"/>
              </a:rPr>
              <a:t>EGF-R</a:t>
            </a:r>
            <a:endParaRPr lang="en-US" sz="10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59615" y="2738908"/>
            <a:ext cx="6692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43265"/>
                </a:solidFill>
                <a:latin typeface="Calibri" pitchFamily="34" charset="0"/>
              </a:rPr>
              <a:t>VEGF-R</a:t>
            </a:r>
            <a:endParaRPr lang="en-US" sz="10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41959" y="2738908"/>
            <a:ext cx="6692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43265"/>
                </a:solidFill>
                <a:latin typeface="Calibri" pitchFamily="34" charset="0"/>
              </a:rPr>
              <a:t>PDGF-R</a:t>
            </a:r>
            <a:endParaRPr lang="en-US" sz="10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93623" y="3112617"/>
            <a:ext cx="66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VEGF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53723" y="2761107"/>
            <a:ext cx="66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VEGF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97694" y="3356992"/>
            <a:ext cx="66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PDGF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49223" y="3608740"/>
            <a:ext cx="66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PIGF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0652" y="3860486"/>
            <a:ext cx="66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FGF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95956" y="3392716"/>
            <a:ext cx="66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PIGF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01596" y="1800365"/>
            <a:ext cx="14559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800000"/>
                </a:solidFill>
                <a:latin typeface="Calibri" pitchFamily="34" charset="0"/>
              </a:rPr>
              <a:t>An</a:t>
            </a:r>
            <a:r>
              <a:rPr lang="tr-TR" sz="1400" b="1" dirty="0" err="1" smtClean="0">
                <a:solidFill>
                  <a:srgbClr val="800000"/>
                </a:solidFill>
                <a:latin typeface="Calibri" pitchFamily="34" charset="0"/>
              </a:rPr>
              <a:t>jiyogenez</a:t>
            </a:r>
            <a:r>
              <a:rPr lang="tr-TR" sz="1400" b="1" dirty="0" smtClean="0">
                <a:solidFill>
                  <a:srgbClr val="800000"/>
                </a:solidFill>
                <a:latin typeface="Calibri" pitchFamily="34" charset="0"/>
              </a:rPr>
              <a:t> inhibitörleri</a:t>
            </a:r>
            <a:endParaRPr lang="en-US" sz="14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11078" y="2884097"/>
            <a:ext cx="138926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400" b="1" dirty="0" smtClean="0">
                <a:solidFill>
                  <a:srgbClr val="800000"/>
                </a:solidFill>
                <a:latin typeface="Calibri" pitchFamily="34" charset="0"/>
              </a:rPr>
              <a:t>Yeni </a:t>
            </a:r>
            <a:r>
              <a:rPr lang="en-US" sz="1400" b="1" dirty="0" smtClean="0">
                <a:solidFill>
                  <a:srgbClr val="800000"/>
                </a:solidFill>
                <a:latin typeface="Calibri" pitchFamily="34" charset="0"/>
              </a:rPr>
              <a:t>somatostatin analog</a:t>
            </a:r>
            <a:r>
              <a:rPr lang="tr-TR" sz="1400" b="1" dirty="0" err="1" smtClean="0">
                <a:solidFill>
                  <a:srgbClr val="800000"/>
                </a:solidFill>
                <a:latin typeface="Calibri" pitchFamily="34" charset="0"/>
              </a:rPr>
              <a:t>ları</a:t>
            </a:r>
            <a:endParaRPr lang="en-US" sz="14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11078" y="3756699"/>
            <a:ext cx="1455924" cy="45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527CB5"/>
                </a:solidFill>
                <a:latin typeface="Calibri" pitchFamily="34" charset="0"/>
              </a:rPr>
              <a:t>O</a:t>
            </a:r>
            <a:r>
              <a:rPr lang="tr-TR" sz="1300" dirty="0" smtClean="0">
                <a:solidFill>
                  <a:srgbClr val="527CB5"/>
                </a:solidFill>
                <a:latin typeface="Calibri" pitchFamily="34" charset="0"/>
              </a:rPr>
              <a:t>k</a:t>
            </a:r>
            <a:r>
              <a:rPr lang="en-US" sz="1300" dirty="0" err="1" smtClean="0">
                <a:solidFill>
                  <a:srgbClr val="527CB5"/>
                </a:solidFill>
                <a:latin typeface="Calibri" pitchFamily="34" charset="0"/>
              </a:rPr>
              <a:t>treotid</a:t>
            </a:r>
            <a:endParaRPr lang="en-US" sz="1300" dirty="0" smtClean="0">
              <a:solidFill>
                <a:srgbClr val="527CB5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00" dirty="0" err="1" smtClean="0">
                <a:solidFill>
                  <a:srgbClr val="527CB5"/>
                </a:solidFill>
                <a:latin typeface="Calibri" pitchFamily="34" charset="0"/>
              </a:rPr>
              <a:t>Lanreotid</a:t>
            </a:r>
            <a:endParaRPr lang="en-US" sz="1300" dirty="0">
              <a:solidFill>
                <a:srgbClr val="527CB5"/>
              </a:solidFill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11078" y="4308989"/>
            <a:ext cx="1455924" cy="27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Pasireotide</a:t>
            </a:r>
            <a:endParaRPr lang="en-US" sz="13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73696" y="2752036"/>
            <a:ext cx="1368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Bevacizumab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801324" y="4698835"/>
            <a:ext cx="398747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 rot="10800000">
            <a:off x="6928153" y="2718061"/>
            <a:ext cx="354179" cy="337822"/>
            <a:chOff x="6830392" y="2276928"/>
            <a:chExt cx="354179" cy="337822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7173250" y="2276928"/>
              <a:ext cx="0" cy="33782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6830392" y="2444750"/>
              <a:ext cx="354179" cy="2179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/>
          <p:nvPr/>
        </p:nvCxnSpPr>
        <p:spPr>
          <a:xfrm>
            <a:off x="3367385" y="3050185"/>
            <a:ext cx="0" cy="2545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367385" y="3694545"/>
            <a:ext cx="0" cy="215474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367385" y="4253250"/>
            <a:ext cx="0" cy="203296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81635" y="3374009"/>
            <a:ext cx="57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P13K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81635" y="3943488"/>
            <a:ext cx="57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Akt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81635" y="4550340"/>
            <a:ext cx="57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mTOR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48810" y="4725144"/>
            <a:ext cx="785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Nucleus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96351" y="4182603"/>
            <a:ext cx="785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CgA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20272" y="5085184"/>
            <a:ext cx="66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VEGF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28780" y="5913501"/>
            <a:ext cx="13534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lnSpc>
                <a:spcPct val="90000"/>
              </a:lnSpc>
              <a:defRPr sz="1400">
                <a:solidFill>
                  <a:srgbClr val="800000"/>
                </a:solidFill>
                <a:latin typeface="Calibri" pitchFamily="34" charset="0"/>
              </a:defRPr>
            </a:lvl1pPr>
          </a:lstStyle>
          <a:p>
            <a:pPr algn="ctr"/>
            <a:r>
              <a:rPr lang="en-US" dirty="0" smtClean="0"/>
              <a:t>T</a:t>
            </a:r>
            <a:r>
              <a:rPr lang="tr-TR" dirty="0" err="1" smtClean="0"/>
              <a:t>ümör</a:t>
            </a:r>
            <a:r>
              <a:rPr lang="tr-TR" dirty="0" smtClean="0"/>
              <a:t> damarı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747806" y="5670211"/>
            <a:ext cx="14559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S</a:t>
            </a:r>
            <a:r>
              <a:rPr lang="tr-TR" sz="1200" dirty="0" err="1" smtClean="0">
                <a:solidFill>
                  <a:srgbClr val="043265"/>
                </a:solidFill>
                <a:latin typeface="Calibri" pitchFamily="34" charset="0"/>
              </a:rPr>
              <a:t>ağkalım</a:t>
            </a:r>
            <a:r>
              <a:rPr lang="tr-TR" sz="1200" dirty="0" smtClean="0">
                <a:solidFill>
                  <a:srgbClr val="043265"/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rgbClr val="043265"/>
                </a:solidFill>
                <a:latin typeface="Calibri" pitchFamily="34" charset="0"/>
              </a:rPr>
              <a:t>Prolifera</a:t>
            </a:r>
            <a:r>
              <a:rPr lang="tr-TR" sz="1200" dirty="0" err="1" smtClean="0">
                <a:solidFill>
                  <a:srgbClr val="043265"/>
                </a:solidFill>
                <a:latin typeface="Calibri" pitchFamily="34" charset="0"/>
              </a:rPr>
              <a:t>syon</a:t>
            </a: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 An</a:t>
            </a:r>
            <a:r>
              <a:rPr lang="tr-TR" sz="1200" dirty="0" err="1" smtClean="0">
                <a:solidFill>
                  <a:srgbClr val="043265"/>
                </a:solidFill>
                <a:latin typeface="Calibri" pitchFamily="34" charset="0"/>
              </a:rPr>
              <a:t>jiyogenez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62419" y="3091795"/>
            <a:ext cx="57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IGF-1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09350" y="5825661"/>
            <a:ext cx="15947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err="1" smtClean="0">
                <a:solidFill>
                  <a:srgbClr val="800000"/>
                </a:solidFill>
                <a:latin typeface="Calibri" pitchFamily="34" charset="0"/>
              </a:rPr>
              <a:t>mTOR</a:t>
            </a:r>
            <a:r>
              <a:rPr lang="en-US" sz="1400" b="1" dirty="0" smtClean="0">
                <a:solidFill>
                  <a:srgbClr val="800000"/>
                </a:solidFill>
                <a:latin typeface="Calibri" pitchFamily="34" charset="0"/>
              </a:rPr>
              <a:t> inhibit</a:t>
            </a:r>
            <a:r>
              <a:rPr lang="tr-TR" sz="1400" b="1" dirty="0" err="1" smtClean="0">
                <a:solidFill>
                  <a:srgbClr val="800000"/>
                </a:solidFill>
                <a:latin typeface="Calibri" pitchFamily="34" charset="0"/>
              </a:rPr>
              <a:t>örleri</a:t>
            </a:r>
            <a:endParaRPr lang="en-US" sz="14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52422" y="5576112"/>
            <a:ext cx="1455924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Temsirolimus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043265"/>
                </a:solidFill>
                <a:latin typeface="Calibri" pitchFamily="34" charset="0"/>
              </a:rPr>
              <a:t>E</a:t>
            </a: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verolimus</a:t>
            </a:r>
            <a:endParaRPr lang="en-US" sz="12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103" name="Right Arrow 102"/>
          <p:cNvSpPr/>
          <p:nvPr/>
        </p:nvSpPr>
        <p:spPr>
          <a:xfrm rot="5400000">
            <a:off x="5088950" y="5801632"/>
            <a:ext cx="580696" cy="342436"/>
          </a:xfrm>
          <a:prstGeom prst="rightArrow">
            <a:avLst>
              <a:gd name="adj1" fmla="val 50000"/>
              <a:gd name="adj2" fmla="val 56616"/>
            </a:avLst>
          </a:prstGeom>
          <a:solidFill>
            <a:srgbClr val="04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Bent Arrow 103"/>
          <p:cNvSpPr/>
          <p:nvPr/>
        </p:nvSpPr>
        <p:spPr>
          <a:xfrm>
            <a:off x="6184273" y="2824827"/>
            <a:ext cx="299357" cy="30842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3392"/>
            </a:avLst>
          </a:prstGeom>
          <a:solidFill>
            <a:srgbClr val="04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Bent Arrow 104"/>
          <p:cNvSpPr/>
          <p:nvPr/>
        </p:nvSpPr>
        <p:spPr>
          <a:xfrm rot="6885478">
            <a:off x="4913101" y="5324953"/>
            <a:ext cx="299357" cy="30842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3392"/>
            </a:avLst>
          </a:prstGeom>
          <a:solidFill>
            <a:srgbClr val="04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Bent Arrow 105"/>
          <p:cNvSpPr/>
          <p:nvPr/>
        </p:nvSpPr>
        <p:spPr>
          <a:xfrm rot="1049436">
            <a:off x="6518611" y="3387094"/>
            <a:ext cx="299357" cy="30842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3392"/>
            </a:avLst>
          </a:prstGeom>
          <a:solidFill>
            <a:srgbClr val="04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Bent Arrow 106"/>
          <p:cNvSpPr/>
          <p:nvPr/>
        </p:nvSpPr>
        <p:spPr>
          <a:xfrm rot="16200000">
            <a:off x="2391745" y="2961203"/>
            <a:ext cx="299357" cy="30842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3392"/>
            </a:avLst>
          </a:prstGeom>
          <a:solidFill>
            <a:srgbClr val="04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Bent Arrow 107"/>
          <p:cNvSpPr/>
          <p:nvPr/>
        </p:nvSpPr>
        <p:spPr>
          <a:xfrm>
            <a:off x="2430804" y="2454739"/>
            <a:ext cx="594810" cy="289762"/>
          </a:xfrm>
          <a:prstGeom prst="bentArrow">
            <a:avLst>
              <a:gd name="adj1" fmla="val 25000"/>
              <a:gd name="adj2" fmla="val 25063"/>
              <a:gd name="adj3" fmla="val 25000"/>
              <a:gd name="adj4" fmla="val 92217"/>
            </a:avLst>
          </a:prstGeom>
          <a:solidFill>
            <a:srgbClr val="04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004048" y="3573016"/>
            <a:ext cx="785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c</a:t>
            </a: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-</a:t>
            </a: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K</a:t>
            </a:r>
            <a:r>
              <a:rPr lang="en-US" sz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it</a:t>
            </a: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4960" y="4996955"/>
            <a:ext cx="1490434" cy="31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SOH-TPH- 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H</a:t>
            </a:r>
            <a:r>
              <a:rPr lang="tr-TR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i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dro</a:t>
            </a:r>
            <a:r>
              <a:rPr lang="tr-TR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ksi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li</a:t>
            </a:r>
            <a:r>
              <a:rPr lang="tr-TR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k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2116667" y="3933056"/>
            <a:ext cx="18978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116667" y="4797152"/>
            <a:ext cx="18978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116667" y="4033212"/>
            <a:ext cx="0" cy="769697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350278" y="5384157"/>
            <a:ext cx="1455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200" dirty="0">
                <a:solidFill>
                  <a:srgbClr val="043265"/>
                </a:solidFill>
                <a:latin typeface="Calibri" pitchFamily="34" charset="0"/>
              </a:rPr>
              <a:t>İ</a:t>
            </a:r>
            <a:r>
              <a:rPr lang="en-US" sz="1200" dirty="0" err="1" smtClean="0">
                <a:solidFill>
                  <a:srgbClr val="043265"/>
                </a:solidFill>
                <a:latin typeface="Calibri" pitchFamily="34" charset="0"/>
              </a:rPr>
              <a:t>nterferon</a:t>
            </a:r>
            <a:r>
              <a:rPr lang="en-US" sz="1200" dirty="0" smtClean="0">
                <a:solidFill>
                  <a:srgbClr val="043265"/>
                </a:solidFill>
                <a:latin typeface="Calibri" pitchFamily="34" charset="0"/>
              </a:rPr>
              <a:t>-</a:t>
            </a:r>
            <a:r>
              <a:rPr lang="en-US" sz="1200" dirty="0" smtClean="0">
                <a:solidFill>
                  <a:srgbClr val="043265"/>
                </a:solidFill>
                <a:latin typeface="Symbol" charset="2"/>
                <a:cs typeface="Symbol" charset="2"/>
              </a:rPr>
              <a:t>a</a:t>
            </a:r>
            <a:endParaRPr lang="en-US" sz="1200" dirty="0">
              <a:solidFill>
                <a:srgbClr val="043265"/>
              </a:solidFill>
              <a:latin typeface="Symbol" charset="2"/>
              <a:cs typeface="Symbol" charset="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211078" y="4859746"/>
            <a:ext cx="1455924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aseline="30000" dirty="0" smtClean="0">
                <a:solidFill>
                  <a:srgbClr val="976E3F"/>
                </a:solidFill>
                <a:latin typeface="Calibri" pitchFamily="34" charset="0"/>
              </a:rPr>
              <a:t>90</a:t>
            </a:r>
            <a:r>
              <a:rPr lang="en-US" sz="1200" dirty="0" smtClean="0">
                <a:solidFill>
                  <a:srgbClr val="976E3F"/>
                </a:solidFill>
                <a:latin typeface="Calibri" pitchFamily="34" charset="0"/>
              </a:rPr>
              <a:t>Y-DOTATOC</a:t>
            </a:r>
          </a:p>
          <a:p>
            <a:pPr>
              <a:lnSpc>
                <a:spcPct val="90000"/>
              </a:lnSpc>
            </a:pPr>
            <a:r>
              <a:rPr lang="en-US" sz="1200" baseline="30000" dirty="0" smtClean="0">
                <a:solidFill>
                  <a:srgbClr val="976E3F"/>
                </a:solidFill>
                <a:latin typeface="Calibri" pitchFamily="34" charset="0"/>
                <a:cs typeface="Symbol" charset="2"/>
              </a:rPr>
              <a:t>177</a:t>
            </a:r>
            <a:r>
              <a:rPr lang="en-US" sz="1200" dirty="0" smtClean="0">
                <a:solidFill>
                  <a:srgbClr val="976E3F"/>
                </a:solidFill>
                <a:latin typeface="Calibri" pitchFamily="34" charset="0"/>
                <a:cs typeface="Symbol" charset="2"/>
              </a:rPr>
              <a:t>LuDOTATATE</a:t>
            </a:r>
            <a:endParaRPr lang="en-US" sz="1200" dirty="0">
              <a:solidFill>
                <a:srgbClr val="976E3F"/>
              </a:solidFill>
              <a:latin typeface="Symbol" charset="2"/>
              <a:cs typeface="Symbol" charset="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23876" y="3538052"/>
            <a:ext cx="57150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rgbClr val="043265"/>
                </a:solidFill>
                <a:latin typeface="Calibri" pitchFamily="34" charset="0"/>
              </a:rPr>
              <a:t>xxtr-1</a:t>
            </a:r>
            <a:endParaRPr lang="en-US" sz="9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23876" y="3808128"/>
            <a:ext cx="57150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rgbClr val="043265"/>
                </a:solidFill>
                <a:latin typeface="Calibri" pitchFamily="34" charset="0"/>
              </a:rPr>
              <a:t>xxtr-2</a:t>
            </a:r>
            <a:endParaRPr lang="en-US" sz="9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23876" y="4087656"/>
            <a:ext cx="57150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rgbClr val="043265"/>
                </a:solidFill>
                <a:latin typeface="Calibri" pitchFamily="34" charset="0"/>
              </a:rPr>
              <a:t>xxtr-3</a:t>
            </a:r>
            <a:endParaRPr lang="en-US" sz="9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23876" y="4396856"/>
            <a:ext cx="57150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rgbClr val="043265"/>
                </a:solidFill>
                <a:latin typeface="Calibri" pitchFamily="34" charset="0"/>
              </a:rPr>
              <a:t>xxtr-4</a:t>
            </a:r>
            <a:endParaRPr lang="en-US" sz="900" dirty="0">
              <a:solidFill>
                <a:srgbClr val="043265"/>
              </a:solidFill>
              <a:latin typeface="Calibri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323876" y="4679596"/>
            <a:ext cx="57150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rgbClr val="043265"/>
                </a:solidFill>
                <a:latin typeface="Calibri" pitchFamily="34" charset="0"/>
              </a:rPr>
              <a:t>xxtr-5</a:t>
            </a:r>
            <a:endParaRPr lang="en-US" sz="900" dirty="0">
              <a:solidFill>
                <a:srgbClr val="043265"/>
              </a:solidFill>
              <a:latin typeface="Calibri" pitchFamily="34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 rot="16200000">
            <a:off x="3087430" y="5107535"/>
            <a:ext cx="599334" cy="337822"/>
            <a:chOff x="6585235" y="2276928"/>
            <a:chExt cx="599334" cy="337822"/>
          </a:xfrm>
        </p:grpSpPr>
        <p:cxnSp>
          <p:nvCxnSpPr>
            <p:cNvPr id="123" name="Straight Arrow Connector 122"/>
            <p:cNvCxnSpPr/>
            <p:nvPr/>
          </p:nvCxnSpPr>
          <p:spPr>
            <a:xfrm flipV="1">
              <a:off x="7173250" y="2276928"/>
              <a:ext cx="0" cy="33782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6884902" y="2145085"/>
              <a:ext cx="0" cy="599334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431215"/>
            <a:ext cx="4536504" cy="29026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IGF, </a:t>
            </a:r>
            <a:r>
              <a:rPr lang="en-GB" dirty="0" smtClean="0">
                <a:solidFill>
                  <a:srgbClr val="000000"/>
                </a:solidFill>
              </a:rPr>
              <a:t>in</a:t>
            </a:r>
            <a:r>
              <a:rPr lang="tr-TR" dirty="0" err="1" smtClean="0">
                <a:solidFill>
                  <a:srgbClr val="000000"/>
                </a:solidFill>
              </a:rPr>
              <a:t>sülin</a:t>
            </a:r>
            <a:r>
              <a:rPr lang="tr-TR" dirty="0" smtClean="0">
                <a:solidFill>
                  <a:srgbClr val="000000"/>
                </a:solidFill>
              </a:rPr>
              <a:t> benzeri büyüme faktörü</a:t>
            </a:r>
            <a:r>
              <a:rPr lang="en-GB" dirty="0" smtClean="0">
                <a:solidFill>
                  <a:srgbClr val="000000"/>
                </a:solidFill>
              </a:rPr>
              <a:t>; </a:t>
            </a:r>
            <a:r>
              <a:rPr lang="en-GB" dirty="0">
                <a:solidFill>
                  <a:srgbClr val="000000"/>
                </a:solidFill>
              </a:rPr>
              <a:t>PI3K, </a:t>
            </a:r>
            <a:r>
              <a:rPr lang="tr-TR" dirty="0" err="1" smtClean="0">
                <a:solidFill>
                  <a:srgbClr val="000000"/>
                </a:solidFill>
              </a:rPr>
              <a:t>fosfoinositid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3-kina</a:t>
            </a:r>
            <a:r>
              <a:rPr lang="tr-TR" dirty="0" smtClean="0">
                <a:solidFill>
                  <a:srgbClr val="000000"/>
                </a:solidFill>
              </a:rPr>
              <a:t>z</a:t>
            </a:r>
            <a:r>
              <a:rPr lang="en-GB" dirty="0" smtClean="0">
                <a:solidFill>
                  <a:srgbClr val="000000"/>
                </a:solidFill>
              </a:rPr>
              <a:t>;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mTOR, mammalian target of </a:t>
            </a:r>
            <a:r>
              <a:rPr lang="en-GB" dirty="0" smtClean="0">
                <a:solidFill>
                  <a:srgbClr val="000000"/>
                </a:solidFill>
              </a:rPr>
              <a:t>rapamycin. Pavel </a:t>
            </a:r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i="1" dirty="0">
                <a:solidFill>
                  <a:srgbClr val="000000"/>
                </a:solidFill>
              </a:rPr>
              <a:t>Neuroendocrinology</a:t>
            </a:r>
            <a:r>
              <a:rPr lang="en-GB" dirty="0"/>
              <a:t>. 2013; 97(1): 99-112.</a:t>
            </a:r>
          </a:p>
        </p:txBody>
      </p:sp>
    </p:spTree>
    <p:extLst>
      <p:ext uri="{BB962C8B-B14F-4D97-AF65-F5344CB8AC3E}">
        <p14:creationId xmlns:p14="http://schemas.microsoft.com/office/powerpoint/2010/main" val="9025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3652" y="1988840"/>
            <a:ext cx="9036496" cy="2132856"/>
          </a:xfrm>
        </p:spPr>
        <p:txBody>
          <a:bodyPr>
            <a:normAutofit/>
          </a:bodyPr>
          <a:lstStyle/>
          <a:p>
            <a:r>
              <a:rPr lang="tr-TR" dirty="0" smtClean="0"/>
              <a:t>Sistematik tedavinin amacı; tümöre bağlı klinik semptomları ve tümör büyümesini kontrol etmek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35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Semptom kontrolü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Somatostatin</a:t>
            </a:r>
            <a:r>
              <a:rPr lang="tr-TR" dirty="0" smtClean="0"/>
              <a:t> analogları</a:t>
            </a:r>
          </a:p>
          <a:p>
            <a:pPr marL="0" indent="0">
              <a:buNone/>
            </a:pPr>
            <a:r>
              <a:rPr lang="tr-TR" dirty="0" smtClean="0"/>
              <a:t>(</a:t>
            </a:r>
            <a:r>
              <a:rPr lang="tr-TR" dirty="0" err="1" smtClean="0"/>
              <a:t>oktreotid</a:t>
            </a:r>
            <a:r>
              <a:rPr lang="tr-TR" dirty="0" smtClean="0"/>
              <a:t> ve </a:t>
            </a:r>
            <a:r>
              <a:rPr lang="tr-TR" dirty="0" err="1" smtClean="0"/>
              <a:t>lanreotid</a:t>
            </a:r>
            <a:r>
              <a:rPr lang="tr-TR" dirty="0" smtClean="0"/>
              <a:t>) fonksiyonel NET’ </a:t>
            </a:r>
            <a:r>
              <a:rPr lang="tr-TR" dirty="0" err="1" smtClean="0"/>
              <a:t>lerde</a:t>
            </a:r>
            <a:r>
              <a:rPr lang="tr-TR" dirty="0" smtClean="0"/>
              <a:t> standart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line</a:t>
            </a:r>
            <a:r>
              <a:rPr lang="tr-TR" dirty="0" smtClean="0"/>
              <a:t> tedavi </a:t>
            </a:r>
          </a:p>
          <a:p>
            <a:pPr marL="0" indent="0">
              <a:buNone/>
            </a:pPr>
            <a:r>
              <a:rPr lang="tr-TR" dirty="0" smtClean="0"/>
              <a:t>Yavaş salınımlı </a:t>
            </a:r>
            <a:r>
              <a:rPr lang="tr-TR" dirty="0" err="1" smtClean="0"/>
              <a:t>formülasyonları</a:t>
            </a:r>
            <a:r>
              <a:rPr lang="tr-TR" dirty="0" smtClean="0"/>
              <a:t> %70-80 </a:t>
            </a:r>
            <a:r>
              <a:rPr lang="tr-TR" dirty="0" err="1" smtClean="0"/>
              <a:t>flushing</a:t>
            </a:r>
            <a:r>
              <a:rPr lang="tr-TR" dirty="0" smtClean="0"/>
              <a:t> ve </a:t>
            </a:r>
            <a:r>
              <a:rPr lang="tr-TR" dirty="0" err="1" smtClean="0"/>
              <a:t>diyarede</a:t>
            </a:r>
            <a:r>
              <a:rPr lang="tr-TR" dirty="0" smtClean="0"/>
              <a:t> iyileşme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4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Somatostatin</a:t>
            </a:r>
            <a:r>
              <a:rPr lang="tr-TR" dirty="0" smtClean="0">
                <a:solidFill>
                  <a:schemeClr val="tx1"/>
                </a:solidFill>
              </a:rPr>
              <a:t>, nöroendokrin salgıları azaltmaktadır</a:t>
            </a:r>
            <a:endParaRPr lang="en-GB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45774" y="1873367"/>
            <a:ext cx="1809529" cy="4192495"/>
          </a:xfrm>
          <a:prstGeom prst="rect">
            <a:avLst/>
          </a:prstGeom>
          <a:solidFill>
            <a:srgbClr val="E4F6F1"/>
          </a:solidFill>
          <a:ln w="12700">
            <a:noFill/>
            <a:miter lim="800000"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015019" y="5611418"/>
            <a:ext cx="375466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rot="16200000">
            <a:off x="1245288" y="3741086"/>
            <a:ext cx="3723697" cy="1307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382125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691747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98756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305766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4615389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911946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226794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5532498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5844732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6142597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6456139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6761841" y="5621880"/>
            <a:ext cx="0" cy="131963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3003270" y="5019546"/>
            <a:ext cx="10320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003270" y="4325762"/>
            <a:ext cx="10320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003270" y="3740422"/>
            <a:ext cx="10320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3003270" y="3139405"/>
            <a:ext cx="10320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3003270" y="2471754"/>
            <a:ext cx="10320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3003270" y="1887721"/>
            <a:ext cx="10320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3113004" y="4881055"/>
            <a:ext cx="291333" cy="14241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3396495" y="4613208"/>
            <a:ext cx="258672" cy="26784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3649943" y="4600146"/>
            <a:ext cx="253446" cy="42724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V="1">
            <a:off x="3892937" y="5032611"/>
            <a:ext cx="606181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488668" y="4630192"/>
            <a:ext cx="269124" cy="397194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4757788" y="4626274"/>
            <a:ext cx="360572" cy="16854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5109226" y="4785686"/>
            <a:ext cx="189431" cy="73036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V="1">
            <a:off x="5293423" y="5425894"/>
            <a:ext cx="354041" cy="86233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5637010" y="5425892"/>
            <a:ext cx="214254" cy="15025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>
            <a:off x="5843430" y="5576142"/>
            <a:ext cx="922335" cy="5226"/>
          </a:xfrm>
          <a:prstGeom prst="line">
            <a:avLst/>
          </a:prstGeom>
          <a:noFill/>
          <a:ln w="12700" cmpd="sng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5570385" y="5516039"/>
            <a:ext cx="1197990" cy="56182"/>
          </a:xfrm>
          <a:prstGeom prst="line">
            <a:avLst/>
          </a:prstGeom>
          <a:noFill/>
          <a:ln w="12700" cmpd="sng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5217654" y="5304390"/>
            <a:ext cx="368411" cy="220808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5124894" y="3118501"/>
            <a:ext cx="104514" cy="2195022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flipV="1">
            <a:off x="4757788" y="3109358"/>
            <a:ext cx="361879" cy="859716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4207786" y="3672500"/>
            <a:ext cx="550005" cy="280911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3945197" y="3110675"/>
            <a:ext cx="275655" cy="570968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 flipH="1">
            <a:off x="3663015" y="3119808"/>
            <a:ext cx="287413" cy="648054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H="1">
            <a:off x="3110389" y="3754797"/>
            <a:ext cx="555230" cy="303122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3110397" y="2471754"/>
            <a:ext cx="547391" cy="88584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H="1">
            <a:off x="3663015" y="3110661"/>
            <a:ext cx="287413" cy="22995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H="1" flipV="1">
            <a:off x="3943887" y="3115897"/>
            <a:ext cx="351428" cy="26261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 flipH="1" flipV="1">
            <a:off x="4280944" y="3374586"/>
            <a:ext cx="879224" cy="19467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 flipH="1" flipV="1">
            <a:off x="5149725" y="3560141"/>
            <a:ext cx="198577" cy="145681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 flipH="1" flipV="1">
            <a:off x="5352216" y="5003883"/>
            <a:ext cx="222092" cy="11628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 flipH="1" flipV="1">
            <a:off x="5563852" y="5116232"/>
            <a:ext cx="475538" cy="4703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 flipH="1">
            <a:off x="6021113" y="5111005"/>
            <a:ext cx="514731" cy="52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6531911" y="4990802"/>
            <a:ext cx="229930" cy="12020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 flipH="1">
            <a:off x="3116921" y="1866839"/>
            <a:ext cx="533020" cy="80353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7" name="Line 52"/>
          <p:cNvSpPr>
            <a:spLocks noChangeShapeType="1"/>
          </p:cNvSpPr>
          <p:nvPr/>
        </p:nvSpPr>
        <p:spPr bwMode="auto">
          <a:xfrm flipH="1" flipV="1">
            <a:off x="3647334" y="1870740"/>
            <a:ext cx="536940" cy="1149773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H="1" flipV="1">
            <a:off x="4177736" y="3020511"/>
            <a:ext cx="580052" cy="18553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9" name="Line 54"/>
          <p:cNvSpPr>
            <a:spLocks noChangeShapeType="1"/>
          </p:cNvSpPr>
          <p:nvPr/>
        </p:nvSpPr>
        <p:spPr bwMode="auto">
          <a:xfrm flipH="1">
            <a:off x="4757788" y="2912067"/>
            <a:ext cx="271736" cy="293976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5026921" y="2912080"/>
            <a:ext cx="245607" cy="2303466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1" name="Line 56"/>
          <p:cNvSpPr>
            <a:spLocks noChangeShapeType="1"/>
          </p:cNvSpPr>
          <p:nvPr/>
        </p:nvSpPr>
        <p:spPr bwMode="auto">
          <a:xfrm>
            <a:off x="5268614" y="5210314"/>
            <a:ext cx="415443" cy="82313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>
            <a:off x="5674897" y="5284802"/>
            <a:ext cx="219479" cy="228649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3" name="Line 58"/>
          <p:cNvSpPr>
            <a:spLocks noChangeShapeType="1"/>
          </p:cNvSpPr>
          <p:nvPr/>
        </p:nvSpPr>
        <p:spPr bwMode="auto">
          <a:xfrm>
            <a:off x="5894388" y="5509515"/>
            <a:ext cx="860933" cy="43117"/>
          </a:xfrm>
          <a:prstGeom prst="line">
            <a:avLst/>
          </a:prstGeom>
          <a:noFill/>
          <a:ln w="12700" cmpd="sng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GB" sz="22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4" name="Text Box 59"/>
          <p:cNvSpPr txBox="1">
            <a:spLocks noChangeArrowheads="1"/>
          </p:cNvSpPr>
          <p:nvPr/>
        </p:nvSpPr>
        <p:spPr bwMode="auto">
          <a:xfrm>
            <a:off x="3244645" y="5788477"/>
            <a:ext cx="3750636" cy="292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defTabSz="912046" eaLnBrk="0" hangingPunct="0"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3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1      2      3      4      5      6      7      8      9    10     11    12</a:t>
            </a:r>
            <a:endParaRPr lang="en-GB" sz="13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2881887" y="5773436"/>
            <a:ext cx="466277" cy="292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defTabSz="912046" eaLnBrk="0" hangingPunct="0"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tr-TR" sz="13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Gün</a:t>
            </a:r>
            <a:endParaRPr lang="en-GB" sz="13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2443313" y="1722785"/>
            <a:ext cx="557273" cy="4252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algn="r" defTabSz="912046" eaLnBrk="0" hangingPunct="0">
              <a:lnSpc>
                <a:spcPct val="90000"/>
              </a:lnSpc>
              <a:spcBef>
                <a:spcPts val="3447"/>
              </a:spcBef>
              <a:spcAft>
                <a:spcPts val="0"/>
              </a:spcAft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6000</a:t>
            </a:r>
          </a:p>
          <a:p>
            <a:pPr algn="r" defTabSz="912046" eaLnBrk="0" hangingPunct="0">
              <a:lnSpc>
                <a:spcPct val="90000"/>
              </a:lnSpc>
              <a:spcBef>
                <a:spcPts val="3447"/>
              </a:spcBef>
              <a:spcAft>
                <a:spcPts val="0"/>
              </a:spcAft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5000</a:t>
            </a:r>
          </a:p>
          <a:p>
            <a:pPr algn="r" defTabSz="912046" eaLnBrk="0" hangingPunct="0">
              <a:lnSpc>
                <a:spcPct val="90000"/>
              </a:lnSpc>
              <a:spcBef>
                <a:spcPts val="3447"/>
              </a:spcBef>
              <a:spcAft>
                <a:spcPts val="0"/>
              </a:spcAft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4000</a:t>
            </a:r>
          </a:p>
          <a:p>
            <a:pPr algn="r" defTabSz="912046" eaLnBrk="0" hangingPunct="0">
              <a:lnSpc>
                <a:spcPct val="90000"/>
              </a:lnSpc>
              <a:spcBef>
                <a:spcPts val="3447"/>
              </a:spcBef>
              <a:spcAft>
                <a:spcPts val="0"/>
              </a:spcAft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3000</a:t>
            </a:r>
          </a:p>
          <a:p>
            <a:pPr algn="r" defTabSz="912046" eaLnBrk="0" hangingPunct="0">
              <a:lnSpc>
                <a:spcPct val="90000"/>
              </a:lnSpc>
              <a:spcBef>
                <a:spcPts val="3447"/>
              </a:spcBef>
              <a:spcAft>
                <a:spcPts val="0"/>
              </a:spcAft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2000</a:t>
            </a:r>
          </a:p>
          <a:p>
            <a:pPr algn="r" defTabSz="912046" eaLnBrk="0" hangingPunct="0">
              <a:lnSpc>
                <a:spcPct val="90000"/>
              </a:lnSpc>
              <a:spcBef>
                <a:spcPts val="3447"/>
              </a:spcBef>
              <a:spcAft>
                <a:spcPts val="0"/>
              </a:spcAft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1000</a:t>
            </a:r>
          </a:p>
          <a:p>
            <a:pPr algn="r" defTabSz="912046" eaLnBrk="0" hangingPunct="0">
              <a:lnSpc>
                <a:spcPct val="90000"/>
              </a:lnSpc>
              <a:spcBef>
                <a:spcPts val="3447"/>
              </a:spcBef>
              <a:spcAft>
                <a:spcPts val="0"/>
              </a:spcAft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0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7" name="Text Box 62"/>
          <p:cNvSpPr txBox="1">
            <a:spLocks noChangeArrowheads="1"/>
          </p:cNvSpPr>
          <p:nvPr/>
        </p:nvSpPr>
        <p:spPr bwMode="auto">
          <a:xfrm>
            <a:off x="5049533" y="1891184"/>
            <a:ext cx="1199491" cy="292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defTabSz="912046" eaLnBrk="0" hangingPunct="0">
              <a:tabLst>
                <a:tab pos="393544" algn="l"/>
                <a:tab pos="759801" algn="l"/>
                <a:tab pos="1140420" algn="l"/>
                <a:tab pos="1510985" algn="l"/>
                <a:tab pos="1894475" algn="l"/>
                <a:tab pos="2270784" algn="l"/>
                <a:tab pos="2645657" algn="l"/>
                <a:tab pos="3034890" algn="l"/>
                <a:tab pos="3376725" algn="l"/>
                <a:tab pos="3761649" algn="l"/>
                <a:tab pos="4103491" algn="l"/>
              </a:tabLst>
            </a:pPr>
            <a:r>
              <a:rPr lang="tr-TR" sz="13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Başlangıç dozu</a:t>
            </a:r>
            <a:endParaRPr lang="en-GB" sz="1300" b="1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3453849" y="6017760"/>
            <a:ext cx="1007515" cy="3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algn="ctr" defTabSz="912046" eaLnBrk="0" hangingPunct="0"/>
            <a:r>
              <a:rPr lang="tr-TR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Ön tedavi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69" name="Text Box 72"/>
          <p:cNvSpPr txBox="1">
            <a:spLocks noChangeArrowheads="1"/>
          </p:cNvSpPr>
          <p:nvPr/>
        </p:nvSpPr>
        <p:spPr bwMode="auto">
          <a:xfrm>
            <a:off x="4855882" y="6017767"/>
            <a:ext cx="2121647" cy="3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184" tIns="45594" rIns="91184" bIns="45594">
            <a:spAutoFit/>
          </a:bodyPr>
          <a:lstStyle/>
          <a:p>
            <a:pPr algn="ctr" defTabSz="912046" eaLnBrk="0" hangingPunct="0"/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O</a:t>
            </a:r>
            <a:r>
              <a:rPr lang="tr-TR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k</a:t>
            </a:r>
            <a:r>
              <a:rPr lang="en-GB" sz="1600" b="1" dirty="0" err="1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treotid</a:t>
            </a:r>
            <a:r>
              <a:rPr lang="tr-TR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 tedavisi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0" name="Text Box 73"/>
          <p:cNvSpPr txBox="1">
            <a:spLocks noChangeArrowheads="1"/>
          </p:cNvSpPr>
          <p:nvPr/>
        </p:nvSpPr>
        <p:spPr bwMode="auto">
          <a:xfrm rot="16200000">
            <a:off x="514545" y="3571943"/>
            <a:ext cx="3522114" cy="3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algn="ctr" defTabSz="912046" eaLnBrk="0" hangingPunct="0"/>
            <a:r>
              <a:rPr lang="en-GB" sz="1600" b="1" dirty="0" err="1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Pla</a:t>
            </a:r>
            <a:r>
              <a:rPr lang="tr-TR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z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ma peptid</a:t>
            </a:r>
            <a:r>
              <a:rPr lang="tr-TR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 konsantrasyonu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 (pg/mL)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1" name="Text Box 74"/>
          <p:cNvSpPr txBox="1">
            <a:spLocks noChangeArrowheads="1"/>
          </p:cNvSpPr>
          <p:nvPr/>
        </p:nvSpPr>
        <p:spPr bwMode="auto">
          <a:xfrm>
            <a:off x="43207" y="4895115"/>
            <a:ext cx="2095734" cy="1569406"/>
          </a:xfrm>
          <a:prstGeom prst="rect">
            <a:avLst/>
          </a:prstGeom>
          <a:solidFill>
            <a:srgbClr val="043265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184" tIns="45594" rIns="91184" bIns="45594">
            <a:spAutoFit/>
          </a:bodyPr>
          <a:lstStyle/>
          <a:p>
            <a:pPr algn="ctr" defTabSz="912046" eaLnBrk="0" hangingPunct="0"/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Dolaşımdaki </a:t>
            </a:r>
            <a:r>
              <a:rPr lang="tr-TR" sz="1600" dirty="0" err="1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peptidlerin</a:t>
            </a:r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 </a:t>
            </a:r>
          </a:p>
          <a:p>
            <a:pPr algn="ctr" defTabSz="912046" eaLnBrk="0" hangingPunct="0"/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artışı, karsinoid hastalık </a:t>
            </a:r>
          </a:p>
          <a:p>
            <a:pPr algn="ctr" defTabSz="912046" eaLnBrk="0" hangingPunct="0"/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semptomlarına katkı sağlamaktadır</a:t>
            </a:r>
            <a:endParaRPr lang="en-GB" sz="1600" dirty="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2" name="Text Box 75"/>
          <p:cNvSpPr txBox="1">
            <a:spLocks noChangeArrowheads="1"/>
          </p:cNvSpPr>
          <p:nvPr/>
        </p:nvSpPr>
        <p:spPr bwMode="auto">
          <a:xfrm>
            <a:off x="6918755" y="4910753"/>
            <a:ext cx="2121714" cy="1815627"/>
          </a:xfrm>
          <a:prstGeom prst="rect">
            <a:avLst/>
          </a:prstGeom>
          <a:solidFill>
            <a:srgbClr val="043265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184" tIns="45594" rIns="91184" bIns="45594">
            <a:spAutoFit/>
          </a:bodyPr>
          <a:lstStyle/>
          <a:p>
            <a:pPr algn="ctr" defTabSz="912046" eaLnBrk="0" hangingPunct="0"/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O</a:t>
            </a:r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k</a:t>
            </a:r>
            <a:r>
              <a:rPr lang="en-GB" sz="1600" dirty="0" err="1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treotid</a:t>
            </a:r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nörohormonların</a:t>
            </a:r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 </a:t>
            </a:r>
          </a:p>
          <a:p>
            <a:pPr algn="ctr" defTabSz="912046" eaLnBrk="0" hangingPunct="0"/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salgısını azaltmaktadır ve </a:t>
            </a:r>
          </a:p>
          <a:p>
            <a:pPr algn="ctr" defTabSz="912046" eaLnBrk="0" hangingPunct="0"/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bu şekilde </a:t>
            </a:r>
            <a:r>
              <a:rPr lang="tr-TR" sz="1600" dirty="0" err="1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semptomatolojide</a:t>
            </a:r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 </a:t>
            </a:r>
          </a:p>
          <a:p>
            <a:pPr algn="ctr" defTabSz="912046" eaLnBrk="0" hangingPunct="0"/>
            <a:r>
              <a:rPr lang="tr-TR" sz="16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iyileşme sağlamaktadır</a:t>
            </a:r>
            <a:endParaRPr lang="en-GB" sz="1600" dirty="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3" name="Line 63"/>
          <p:cNvSpPr>
            <a:spLocks noChangeShapeType="1"/>
          </p:cNvSpPr>
          <p:nvPr/>
        </p:nvSpPr>
        <p:spPr bwMode="auto">
          <a:xfrm>
            <a:off x="7372208" y="2183439"/>
            <a:ext cx="214560" cy="0"/>
          </a:xfrm>
          <a:prstGeom prst="line">
            <a:avLst/>
          </a:prstGeom>
          <a:noFill/>
          <a:ln w="38100" cmpd="sng">
            <a:solidFill>
              <a:srgbClr val="A50021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US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4" name="Line 64"/>
          <p:cNvSpPr>
            <a:spLocks noChangeShapeType="1"/>
          </p:cNvSpPr>
          <p:nvPr/>
        </p:nvSpPr>
        <p:spPr bwMode="auto">
          <a:xfrm>
            <a:off x="7372208" y="2639750"/>
            <a:ext cx="214560" cy="0"/>
          </a:xfrm>
          <a:prstGeom prst="line">
            <a:avLst/>
          </a:prstGeom>
          <a:noFill/>
          <a:ln w="38100" cmpd="sng">
            <a:solidFill>
              <a:srgbClr val="FF660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US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5" name="Line 65"/>
          <p:cNvSpPr>
            <a:spLocks noChangeShapeType="1"/>
          </p:cNvSpPr>
          <p:nvPr/>
        </p:nvSpPr>
        <p:spPr bwMode="auto">
          <a:xfrm>
            <a:off x="7372208" y="3096060"/>
            <a:ext cx="214560" cy="0"/>
          </a:xfrm>
          <a:prstGeom prst="line">
            <a:avLst/>
          </a:prstGeom>
          <a:noFill/>
          <a:ln w="38100" cmpd="sng">
            <a:solidFill>
              <a:srgbClr val="0066CC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US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6" name="Line 66"/>
          <p:cNvSpPr>
            <a:spLocks noChangeShapeType="1"/>
          </p:cNvSpPr>
          <p:nvPr/>
        </p:nvSpPr>
        <p:spPr bwMode="auto">
          <a:xfrm>
            <a:off x="7372211" y="3552370"/>
            <a:ext cx="216000" cy="0"/>
          </a:xfrm>
          <a:prstGeom prst="line">
            <a:avLst/>
          </a:prstGeom>
          <a:noFill/>
          <a:ln w="38100" cmpd="sng">
            <a:solidFill>
              <a:srgbClr val="00B050"/>
            </a:solidFill>
            <a:round/>
            <a:headEnd/>
            <a:tailEnd/>
          </a:ln>
        </p:spPr>
        <p:txBody>
          <a:bodyPr wrap="none" lIns="82728" tIns="41364" rIns="82728" bIns="41364" anchor="ctr"/>
          <a:lstStyle/>
          <a:p>
            <a:pPr eaLnBrk="0" hangingPunct="0"/>
            <a:endParaRPr lang="en-US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7" name="Text Box 67"/>
          <p:cNvSpPr txBox="1">
            <a:spLocks noChangeArrowheads="1"/>
          </p:cNvSpPr>
          <p:nvPr/>
        </p:nvSpPr>
        <p:spPr bwMode="auto">
          <a:xfrm>
            <a:off x="7593467" y="1988840"/>
            <a:ext cx="1114788" cy="3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algn="ctr" defTabSz="912046" eaLnBrk="0" hangingPunct="0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N</a:t>
            </a: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ö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rotensin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8" name="Text Box 68"/>
          <p:cNvSpPr txBox="1">
            <a:spLocks noChangeArrowheads="1"/>
          </p:cNvSpPr>
          <p:nvPr/>
        </p:nvSpPr>
        <p:spPr bwMode="auto">
          <a:xfrm>
            <a:off x="7609877" y="2446111"/>
            <a:ext cx="458262" cy="3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algn="ctr" defTabSz="912046" eaLnBrk="0" hangingPunct="0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VIP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9" name="Text Box 69"/>
          <p:cNvSpPr txBox="1">
            <a:spLocks noChangeArrowheads="1"/>
          </p:cNvSpPr>
          <p:nvPr/>
        </p:nvSpPr>
        <p:spPr bwMode="auto">
          <a:xfrm>
            <a:off x="7609877" y="2903385"/>
            <a:ext cx="396146" cy="3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algn="ctr" defTabSz="912046" eaLnBrk="0" hangingPunct="0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PP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80" name="Text Box 70"/>
          <p:cNvSpPr txBox="1">
            <a:spLocks noChangeArrowheads="1"/>
          </p:cNvSpPr>
          <p:nvPr/>
        </p:nvSpPr>
        <p:spPr bwMode="auto">
          <a:xfrm>
            <a:off x="7609877" y="3360652"/>
            <a:ext cx="784073" cy="3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84" tIns="45594" rIns="91184" bIns="45594">
            <a:spAutoFit/>
          </a:bodyPr>
          <a:lstStyle/>
          <a:p>
            <a:pPr algn="ctr" defTabSz="912046" eaLnBrk="0" hangingPunct="0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Lucida Sans Unicode" pitchFamily="34" charset="0"/>
              </a:rPr>
              <a:t>Motilin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8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  <a:cs typeface="Times New Roman" pitchFamily="18" charset="0"/>
              </a:rPr>
              <a:t>Based on Atlas of Gastroenterology by Tadataka Yamada, Don </a:t>
            </a:r>
            <a:r>
              <a:rPr lang="en-GB" dirty="0" smtClean="0">
                <a:solidFill>
                  <a:prstClr val="black"/>
                </a:solidFill>
                <a:cs typeface="Times New Roman" pitchFamily="18" charset="0"/>
              </a:rPr>
              <a:t>W </a:t>
            </a:r>
            <a:r>
              <a:rPr lang="en-GB" dirty="0">
                <a:solidFill>
                  <a:prstClr val="black"/>
                </a:solidFill>
                <a:cs typeface="Times New Roman" pitchFamily="18" charset="0"/>
              </a:rPr>
              <a:t>Powell – </a:t>
            </a:r>
            <a:r>
              <a:rPr lang="en-GB" dirty="0" smtClean="0">
                <a:solidFill>
                  <a:prstClr val="black"/>
                </a:solidFill>
                <a:cs typeface="Times New Roman" pitchFamily="18" charset="0"/>
              </a:rPr>
              <a:t>2011.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0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Somatostatin analoglarının tolerabilitesi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5416" y="1922226"/>
            <a:ext cx="4738671" cy="39703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İshal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37.3</a:t>
            </a: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en-GB" dirty="0" err="1" smtClean="0">
                <a:solidFill>
                  <a:prstClr val="black"/>
                </a:solidFill>
                <a:latin typeface="Calibri" pitchFamily="34" charset="0"/>
              </a:rPr>
              <a:t>Steator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e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28.6</a:t>
            </a:r>
            <a:r>
              <a:rPr lang="en-GB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endParaRPr lang="en-GB" dirty="0">
              <a:solidFill>
                <a:prstClr val="black"/>
              </a:solidFill>
              <a:latin typeface="Calibri" pitchFamily="34" charset="0"/>
            </a:endParaRPr>
          </a:p>
          <a:p>
            <a:pPr defTabSz="225402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en-GB" dirty="0" err="1" smtClean="0">
                <a:solidFill>
                  <a:prstClr val="black"/>
                </a:solidFill>
                <a:latin typeface="Calibri" pitchFamily="34" charset="0"/>
              </a:rPr>
              <a:t>Flatul</a:t>
            </a:r>
            <a:r>
              <a:rPr lang="tr-TR" dirty="0" err="1" smtClean="0">
                <a:solidFill>
                  <a:prstClr val="black"/>
                </a:solidFill>
                <a:latin typeface="Calibri" pitchFamily="34" charset="0"/>
              </a:rPr>
              <a:t>ans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28.1</a:t>
            </a:r>
            <a:endParaRPr lang="en-GB" dirty="0">
              <a:solidFill>
                <a:prstClr val="black"/>
              </a:solidFill>
              <a:latin typeface="Calibri" pitchFamily="34" charset="0"/>
            </a:endParaRP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425" algn="l"/>
              </a:tabLst>
            </a:pP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Enjeksiyon yerinde ağrı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28.1</a:t>
            </a:r>
            <a:endParaRPr lang="en-GB" dirty="0">
              <a:solidFill>
                <a:prstClr val="black"/>
              </a:solidFill>
              <a:latin typeface="Calibri" pitchFamily="34" charset="0"/>
            </a:endParaRP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Safra taşları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17.9</a:t>
            </a:r>
            <a:endParaRPr lang="en-GB" dirty="0">
              <a:solidFill>
                <a:prstClr val="black"/>
              </a:solidFill>
              <a:latin typeface="Calibri" pitchFamily="34" charset="0"/>
            </a:endParaRP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en-GB" dirty="0" err="1" smtClean="0">
                <a:solidFill>
                  <a:prstClr val="black"/>
                </a:solidFill>
                <a:latin typeface="Calibri" pitchFamily="34" charset="0"/>
              </a:rPr>
              <a:t>Eme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11.5</a:t>
            </a:r>
            <a:endParaRPr lang="en-GB" dirty="0">
              <a:solidFill>
                <a:prstClr val="black"/>
              </a:solidFill>
              <a:latin typeface="Calibri" pitchFamily="34" charset="0"/>
            </a:endParaRP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tr-TR" dirty="0" err="1" smtClean="0">
                <a:solidFill>
                  <a:prstClr val="black"/>
                </a:solidFill>
                <a:latin typeface="Calibri" pitchFamily="34" charset="0"/>
              </a:rPr>
              <a:t>iperglisemi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10.8</a:t>
            </a:r>
            <a:endParaRPr lang="en-GB" dirty="0">
              <a:solidFill>
                <a:prstClr val="black"/>
              </a:solidFill>
              <a:latin typeface="Calibri" pitchFamily="34" charset="0"/>
            </a:endParaRP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Brad</a:t>
            </a:r>
            <a:r>
              <a:rPr lang="tr-TR" dirty="0" err="1" smtClean="0">
                <a:solidFill>
                  <a:prstClr val="black"/>
                </a:solidFill>
                <a:latin typeface="Calibri" pitchFamily="34" charset="0"/>
              </a:rPr>
              <a:t>ikardi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4.3</a:t>
            </a:r>
            <a:endParaRPr lang="en-GB" dirty="0">
              <a:solidFill>
                <a:prstClr val="black"/>
              </a:solidFill>
              <a:latin typeface="Calibri" pitchFamily="34" charset="0"/>
            </a:endParaRP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GB" dirty="0" err="1" smtClean="0">
                <a:solidFill>
                  <a:prstClr val="black"/>
                </a:solidFill>
                <a:latin typeface="Calibri" pitchFamily="34" charset="0"/>
              </a:rPr>
              <a:t>olan</a:t>
            </a:r>
            <a:r>
              <a:rPr lang="tr-TR" dirty="0" err="1" smtClean="0">
                <a:solidFill>
                  <a:prstClr val="black"/>
                </a:solidFill>
                <a:latin typeface="Calibri" pitchFamily="34" charset="0"/>
              </a:rPr>
              <a:t>jit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4.3</a:t>
            </a:r>
          </a:p>
          <a:p>
            <a:pPr defTabSz="457153">
              <a:lnSpc>
                <a:spcPct val="140000"/>
              </a:lnSpc>
              <a:buClr>
                <a:srgbClr val="FF6600"/>
              </a:buClr>
              <a:tabLst>
                <a:tab pos="2511165" algn="l"/>
              </a:tabLst>
            </a:pPr>
            <a:r>
              <a:rPr lang="en-GB" dirty="0" err="1" smtClean="0">
                <a:solidFill>
                  <a:prstClr val="black"/>
                </a:solidFill>
                <a:latin typeface="Calibri" pitchFamily="34" charset="0"/>
              </a:rPr>
              <a:t>Septi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semi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	&lt;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53646" y="2614704"/>
            <a:ext cx="4870824" cy="1878205"/>
          </a:xfrm>
          <a:prstGeom prst="rect">
            <a:avLst/>
          </a:prstGeom>
          <a:solidFill>
            <a:srgbClr val="04326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0" tIns="45715" rIns="91430" bIns="45715" anchor="ctr"/>
          <a:lstStyle/>
          <a:p>
            <a:pPr marL="358775" indent="-179388" defTabSz="179388">
              <a:buFont typeface="Arial"/>
              <a:buChar char="•"/>
            </a:pPr>
            <a:r>
              <a:rPr lang="tr-TR" sz="2400" dirty="0" smtClean="0">
                <a:solidFill>
                  <a:srgbClr val="F8F8F8"/>
                </a:solidFill>
                <a:latin typeface="Calibri" pitchFamily="34" charset="0"/>
              </a:rPr>
              <a:t>Çoğu yan etki geçicidir</a:t>
            </a:r>
            <a:endParaRPr lang="en-GB" sz="2400" dirty="0">
              <a:solidFill>
                <a:srgbClr val="F8F8F8"/>
              </a:solidFill>
              <a:latin typeface="Calibri" pitchFamily="34" charset="0"/>
            </a:endParaRPr>
          </a:p>
          <a:p>
            <a:pPr marL="358775" indent="-179388" defTabSz="179388">
              <a:buFont typeface="Arial"/>
              <a:buChar char="•"/>
            </a:pPr>
            <a:r>
              <a:rPr lang="tr-TR" sz="2400" dirty="0" smtClean="0">
                <a:solidFill>
                  <a:srgbClr val="F8F8F8"/>
                </a:solidFill>
                <a:latin typeface="Calibri" pitchFamily="34" charset="0"/>
              </a:rPr>
              <a:t>25 yıldan uzun deneyim</a:t>
            </a:r>
            <a:endParaRPr lang="en-GB" sz="2400" dirty="0">
              <a:solidFill>
                <a:srgbClr val="F8F8F8"/>
              </a:solidFill>
              <a:latin typeface="Calibri" pitchFamily="34" charset="0"/>
            </a:endParaRPr>
          </a:p>
          <a:p>
            <a:pPr marL="358775" indent="-179388" defTabSz="179388">
              <a:buFont typeface="Arial"/>
              <a:buChar char="•"/>
            </a:pPr>
            <a:r>
              <a:rPr lang="tr-TR" sz="2400" dirty="0" smtClean="0">
                <a:solidFill>
                  <a:srgbClr val="F8F8F8"/>
                </a:solidFill>
                <a:latin typeface="Calibri" pitchFamily="34" charset="0"/>
              </a:rPr>
              <a:t>Çok iyi uzun süreli tolerabilite</a:t>
            </a:r>
            <a:endParaRPr lang="en-GB" sz="2400" dirty="0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pPr defTabSz="457153"/>
            <a:r>
              <a:rPr lang="en-GB" dirty="0">
                <a:solidFill>
                  <a:prstClr val="black"/>
                </a:solidFill>
              </a:rPr>
              <a:t>Shah T &amp; Caplin </a:t>
            </a:r>
            <a:r>
              <a:rPr lang="en-GB" dirty="0" smtClean="0">
                <a:solidFill>
                  <a:prstClr val="black"/>
                </a:solidFill>
              </a:rPr>
              <a:t>ME. </a:t>
            </a:r>
            <a:r>
              <a:rPr lang="en-GB" i="1" dirty="0">
                <a:solidFill>
                  <a:prstClr val="black"/>
                </a:solidFill>
              </a:rPr>
              <a:t>Best Pract Res Clin Gastroenterol</a:t>
            </a:r>
            <a:r>
              <a:rPr lang="en-GB" dirty="0">
                <a:solidFill>
                  <a:prstClr val="black"/>
                </a:solidFill>
              </a:rPr>
              <a:t>. 2005; 19(4): 617-636</a:t>
            </a:r>
            <a:r>
              <a:rPr lang="en-GB" dirty="0" smtClean="0">
                <a:solidFill>
                  <a:prstClr val="black"/>
                </a:solidFill>
              </a:rPr>
              <a:t>. Original </a:t>
            </a:r>
            <a:r>
              <a:rPr lang="en-GB" dirty="0">
                <a:solidFill>
                  <a:prstClr val="black"/>
                </a:solidFill>
              </a:rPr>
              <a:t>data from Arnold R, et al. </a:t>
            </a:r>
            <a:r>
              <a:rPr lang="de-CH" i="1" dirty="0">
                <a:solidFill>
                  <a:prstClr val="black"/>
                </a:solidFill>
              </a:rPr>
              <a:t>Gut</a:t>
            </a:r>
            <a:r>
              <a:rPr lang="de-CH" dirty="0">
                <a:solidFill>
                  <a:prstClr val="black"/>
                </a:solidFill>
              </a:rPr>
              <a:t>. 1996; 38(3): 430-</a:t>
            </a:r>
            <a:r>
              <a:rPr lang="de-CH" dirty="0" smtClean="0">
                <a:solidFill>
                  <a:prstClr val="black"/>
                </a:solidFill>
              </a:rPr>
              <a:t>438</a:t>
            </a:r>
            <a:r>
              <a:rPr lang="en-GB" dirty="0" smtClean="0">
                <a:solidFill>
                  <a:prstClr val="black"/>
                </a:solidFill>
              </a:rPr>
              <a:t>; </a:t>
            </a:r>
            <a:r>
              <a:rPr lang="en-GB" dirty="0">
                <a:solidFill>
                  <a:prstClr val="black"/>
                </a:solidFill>
              </a:rPr>
              <a:t>Öberg K, et al. </a:t>
            </a:r>
            <a:r>
              <a:rPr lang="de-CH" i="1" dirty="0"/>
              <a:t>Acta Oncol</a:t>
            </a:r>
            <a:r>
              <a:rPr lang="de-CH" dirty="0"/>
              <a:t>. 1991; 30(4): 503-507</a:t>
            </a:r>
            <a:r>
              <a:rPr lang="en-GB" dirty="0">
                <a:solidFill>
                  <a:prstClr val="black"/>
                </a:solidFill>
              </a:rPr>
              <a:t>; Trendle MC, et al. </a:t>
            </a:r>
            <a:r>
              <a:rPr lang="de-CH" i="1" dirty="0">
                <a:solidFill>
                  <a:prstClr val="black"/>
                </a:solidFill>
              </a:rPr>
              <a:t>Cancer</a:t>
            </a:r>
            <a:r>
              <a:rPr lang="de-CH" dirty="0">
                <a:solidFill>
                  <a:prstClr val="black"/>
                </a:solidFill>
              </a:rPr>
              <a:t>. 1997; 79(4): 830-834.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1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Semptom kontrolünde püf noktalar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 smtClean="0"/>
              <a:t>Radyolojik stabil hastalıkta veya yavaş büyüyen tümörde ve CS semptomlarında artış varsa klinik pratikte </a:t>
            </a:r>
            <a:r>
              <a:rPr lang="tr-TR" sz="2800" b="1" dirty="0" err="1" smtClean="0"/>
              <a:t>SSA’larını</a:t>
            </a:r>
            <a:r>
              <a:rPr lang="tr-TR" sz="2800" b="1" dirty="0" smtClean="0"/>
              <a:t> 4 haftada bir uygulama yerine 3 bazen de 2 haftada bir uygulamaya geçilebilir semptom kontrolü için (</a:t>
            </a:r>
            <a:r>
              <a:rPr lang="tr-TR" sz="2800" b="1" dirty="0" err="1" smtClean="0"/>
              <a:t>prospektif</a:t>
            </a:r>
            <a:r>
              <a:rPr lang="tr-TR" sz="2800" b="1" dirty="0" smtClean="0"/>
              <a:t> data olmasa da)</a:t>
            </a:r>
          </a:p>
          <a:p>
            <a:endParaRPr lang="tr-TR" sz="2800" b="1" dirty="0" smtClean="0"/>
          </a:p>
          <a:p>
            <a:r>
              <a:rPr lang="tr-TR" sz="2800" dirty="0" smtClean="0"/>
              <a:t>Alternatif olarak  kurtarma </a:t>
            </a:r>
            <a:r>
              <a:rPr lang="tr-TR" sz="2800" dirty="0" err="1" smtClean="0"/>
              <a:t>subkutan</a:t>
            </a:r>
            <a:r>
              <a:rPr lang="tr-TR" sz="2800" dirty="0" smtClean="0"/>
              <a:t> </a:t>
            </a:r>
            <a:r>
              <a:rPr lang="tr-TR" sz="2800" dirty="0" err="1" smtClean="0"/>
              <a:t>oktreotid</a:t>
            </a:r>
            <a:r>
              <a:rPr lang="tr-TR" sz="2800" dirty="0" smtClean="0"/>
              <a:t> </a:t>
            </a:r>
            <a:r>
              <a:rPr lang="tr-TR" sz="2800" dirty="0" err="1" smtClean="0"/>
              <a:t>injeksiyonları</a:t>
            </a:r>
            <a:r>
              <a:rPr lang="tr-TR" sz="2800" dirty="0" smtClean="0"/>
              <a:t> yapılabilir özellikle </a:t>
            </a:r>
            <a:r>
              <a:rPr lang="tr-TR" sz="2800" dirty="0" err="1" smtClean="0"/>
              <a:t>intermitan</a:t>
            </a:r>
            <a:r>
              <a:rPr lang="tr-TR" sz="2800" dirty="0" smtClean="0"/>
              <a:t> semptomları artış gösteren vakalarda</a:t>
            </a:r>
          </a:p>
          <a:p>
            <a:endParaRPr lang="tr-TR" sz="2800" b="1" dirty="0" smtClean="0"/>
          </a:p>
          <a:p>
            <a:r>
              <a:rPr lang="tr-TR" sz="2800" b="1" dirty="0" err="1" smtClean="0"/>
              <a:t>Endikasyon</a:t>
            </a:r>
            <a:r>
              <a:rPr lang="tr-TR" sz="2800" b="1" dirty="0" smtClean="0"/>
              <a:t> dışı </a:t>
            </a:r>
            <a:r>
              <a:rPr lang="tr-TR" sz="2800" b="1" dirty="0" err="1" smtClean="0"/>
              <a:t>pasireotid</a:t>
            </a:r>
            <a:r>
              <a:rPr lang="tr-TR" sz="2800" b="1" dirty="0" smtClean="0"/>
              <a:t> LAR (opsiyonlar bittiğinde)</a:t>
            </a:r>
          </a:p>
          <a:p>
            <a:endParaRPr lang="tr-TR" sz="2800" b="1" dirty="0" smtClean="0"/>
          </a:p>
          <a:p>
            <a:r>
              <a:rPr lang="tr-TR" sz="2800" dirty="0" smtClean="0"/>
              <a:t>SSA’ </a:t>
            </a:r>
            <a:r>
              <a:rPr lang="tr-TR" sz="2800" dirty="0" err="1" smtClean="0"/>
              <a:t>larına</a:t>
            </a:r>
            <a:r>
              <a:rPr lang="tr-TR" sz="2800" dirty="0" smtClean="0"/>
              <a:t> </a:t>
            </a:r>
            <a:r>
              <a:rPr lang="tr-TR" sz="2800" dirty="0" err="1" smtClean="0"/>
              <a:t>refrakter</a:t>
            </a:r>
            <a:r>
              <a:rPr lang="tr-TR" sz="2800" dirty="0" smtClean="0"/>
              <a:t> olgularda </a:t>
            </a:r>
            <a:r>
              <a:rPr lang="tr-TR" sz="2800" dirty="0" err="1" smtClean="0"/>
              <a:t>secondline</a:t>
            </a:r>
            <a:r>
              <a:rPr lang="tr-TR" sz="2800" dirty="0" smtClean="0"/>
              <a:t> IFN-alfa (3-5 </a:t>
            </a:r>
            <a:r>
              <a:rPr lang="tr-TR" sz="2800" dirty="0" err="1" smtClean="0"/>
              <a:t>mIU</a:t>
            </a:r>
            <a:r>
              <a:rPr lang="tr-TR" sz="2800" dirty="0" smtClean="0"/>
              <a:t> haftada 3 kez) semptom kontrolünde kullanılabilir (YE: </a:t>
            </a:r>
            <a:r>
              <a:rPr lang="tr-TR" sz="2800" dirty="0" err="1" smtClean="0"/>
              <a:t>yorgunluk,kilo</a:t>
            </a:r>
            <a:r>
              <a:rPr lang="tr-TR" sz="2800" dirty="0" smtClean="0"/>
              <a:t> kaybı ve depresyon)</a:t>
            </a:r>
          </a:p>
          <a:p>
            <a:endParaRPr lang="tr-TR" sz="2200" b="1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46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GENEL BAKIŞ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NET</a:t>
            </a:r>
            <a:r>
              <a:rPr lang="tr-TR" dirty="0"/>
              <a:t>’</a:t>
            </a:r>
            <a:r>
              <a:rPr lang="tr-TR" dirty="0" err="1"/>
              <a:t>lerin</a:t>
            </a:r>
            <a:r>
              <a:rPr lang="tr-TR" dirty="0"/>
              <a:t> %60’dan fazlası tanı sırasında </a:t>
            </a:r>
            <a:r>
              <a:rPr lang="tr-TR" dirty="0" err="1"/>
              <a:t>metastatiktir</a:t>
            </a:r>
            <a:r>
              <a:rPr lang="tr-TR" dirty="0"/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dirty="0"/>
              <a:t>Tarihsel olarak</a:t>
            </a:r>
            <a:r>
              <a:rPr lang="en-GB" dirty="0"/>
              <a:t>, </a:t>
            </a:r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NET’leri</a:t>
            </a:r>
            <a:r>
              <a:rPr lang="tr-TR" dirty="0"/>
              <a:t> olan hastalar için medyan </a:t>
            </a:r>
            <a:r>
              <a:rPr lang="tr-TR" dirty="0" err="1"/>
              <a:t>sağkalım</a:t>
            </a:r>
            <a:r>
              <a:rPr lang="tr-TR" dirty="0"/>
              <a:t> </a:t>
            </a:r>
            <a:r>
              <a:rPr lang="en-GB" dirty="0"/>
              <a:t>33 </a:t>
            </a:r>
            <a:r>
              <a:rPr lang="tr-TR" dirty="0" smtClean="0"/>
              <a:t>aydır</a:t>
            </a:r>
            <a:r>
              <a:rPr lang="tr-TR" baseline="30000" dirty="0" smtClean="0"/>
              <a:t>.</a:t>
            </a:r>
            <a:endParaRPr lang="tr-TR" baseline="300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dirty="0" err="1"/>
              <a:t>NET’lerin</a:t>
            </a:r>
            <a:r>
              <a:rPr lang="tr-TR" dirty="0"/>
              <a:t> büyük kısmı </a:t>
            </a:r>
            <a:r>
              <a:rPr lang="tr-TR" dirty="0" err="1"/>
              <a:t>sekretuar</a:t>
            </a:r>
            <a:r>
              <a:rPr lang="tr-TR" dirty="0"/>
              <a:t> (fonksiyonel) değildir; fakat bazıları semptomlara yol </a:t>
            </a:r>
            <a:r>
              <a:rPr lang="tr-TR" dirty="0" smtClean="0"/>
              <a:t>açmaktadır.</a:t>
            </a:r>
            <a:endParaRPr lang="en-GB" dirty="0"/>
          </a:p>
          <a:p>
            <a:pPr algn="just">
              <a:spcAft>
                <a:spcPts val="600"/>
              </a:spcAft>
            </a:pPr>
            <a:r>
              <a:rPr lang="tr-TR" dirty="0"/>
              <a:t>GI </a:t>
            </a:r>
            <a:r>
              <a:rPr lang="tr-TR" dirty="0" err="1"/>
              <a:t>NET’lerin</a:t>
            </a:r>
            <a:r>
              <a:rPr lang="tr-TR" dirty="0"/>
              <a:t> %</a:t>
            </a:r>
            <a:r>
              <a:rPr lang="en-GB" dirty="0"/>
              <a:t>80–90</a:t>
            </a:r>
            <a:r>
              <a:rPr lang="tr-TR" dirty="0"/>
              <a:t>’ı </a:t>
            </a:r>
            <a:r>
              <a:rPr lang="tr-TR" dirty="0" err="1"/>
              <a:t>somatostatin</a:t>
            </a:r>
            <a:r>
              <a:rPr lang="tr-TR" dirty="0"/>
              <a:t> reseptörleri </a:t>
            </a:r>
            <a:r>
              <a:rPr lang="en-GB" dirty="0"/>
              <a:t>(</a:t>
            </a:r>
            <a:r>
              <a:rPr lang="en-GB" dirty="0" err="1"/>
              <a:t>sstr</a:t>
            </a:r>
            <a:r>
              <a:rPr lang="en-GB" dirty="0"/>
              <a:t> 2,5)</a:t>
            </a:r>
            <a:r>
              <a:rPr lang="tr-TR" dirty="0"/>
              <a:t> ekspresyonu </a:t>
            </a:r>
            <a:r>
              <a:rPr lang="tr-TR" dirty="0" smtClean="0"/>
              <a:t>yapmaktadır.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1389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832648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/>
              <a:t>Telotristat</a:t>
            </a:r>
            <a:r>
              <a:rPr lang="tr-TR" b="1" dirty="0"/>
              <a:t> etil (</a:t>
            </a:r>
            <a:r>
              <a:rPr lang="tr-TR" b="1" dirty="0" err="1"/>
              <a:t>triptofan</a:t>
            </a:r>
            <a:r>
              <a:rPr lang="tr-TR" b="1" dirty="0"/>
              <a:t> </a:t>
            </a:r>
            <a:r>
              <a:rPr lang="tr-TR" b="1" dirty="0" err="1"/>
              <a:t>hidroksilaz</a:t>
            </a:r>
            <a:r>
              <a:rPr lang="tr-TR" b="1" dirty="0"/>
              <a:t> inhibitörü)(</a:t>
            </a:r>
            <a:r>
              <a:rPr lang="tr-TR" b="1" dirty="0" err="1"/>
              <a:t>serotonin</a:t>
            </a:r>
            <a:r>
              <a:rPr lang="tr-TR" b="1" dirty="0"/>
              <a:t> sentezinde hız sınırlayıcı enzim</a:t>
            </a:r>
            <a:r>
              <a:rPr lang="tr-TR" b="1" dirty="0" smtClean="0"/>
              <a:t>) TELESTAR </a:t>
            </a:r>
            <a:r>
              <a:rPr lang="tr-TR" b="1" dirty="0"/>
              <a:t>faz III çalışmasında </a:t>
            </a:r>
            <a:r>
              <a:rPr lang="tr-TR" b="1" dirty="0" err="1"/>
              <a:t>refrakter</a:t>
            </a:r>
            <a:r>
              <a:rPr lang="tr-TR" b="1" dirty="0"/>
              <a:t> CS da etkinliği kanıtlandı.</a:t>
            </a:r>
          </a:p>
          <a:p>
            <a:r>
              <a:rPr lang="tr-TR" dirty="0" err="1"/>
              <a:t>Progresif</a:t>
            </a:r>
            <a:r>
              <a:rPr lang="tr-TR" dirty="0"/>
              <a:t> hastalıkta PRRT semptom kontrolünde düşünülebilir.</a:t>
            </a:r>
          </a:p>
          <a:p>
            <a:r>
              <a:rPr lang="tr-TR" b="1" dirty="0"/>
              <a:t>Kontrol altına alınmayan semptomlarda </a:t>
            </a:r>
            <a:r>
              <a:rPr lang="tr-TR" b="1" dirty="0" err="1"/>
              <a:t>Everolimus</a:t>
            </a:r>
            <a:r>
              <a:rPr lang="tr-TR" b="1" dirty="0"/>
              <a:t>(özellikle met </a:t>
            </a:r>
            <a:r>
              <a:rPr lang="tr-TR" b="1" dirty="0" err="1"/>
              <a:t>insülinoma</a:t>
            </a:r>
            <a:r>
              <a:rPr lang="tr-TR" b="1" dirty="0"/>
              <a:t> ve </a:t>
            </a:r>
            <a:r>
              <a:rPr lang="tr-TR" b="1" dirty="0" err="1"/>
              <a:t>refrakter</a:t>
            </a:r>
            <a:r>
              <a:rPr lang="tr-TR" b="1" dirty="0"/>
              <a:t> CS), </a:t>
            </a:r>
            <a:r>
              <a:rPr lang="tr-TR" b="1" dirty="0" err="1"/>
              <a:t>diazoxide</a:t>
            </a:r>
            <a:r>
              <a:rPr lang="tr-TR" b="1" dirty="0"/>
              <a:t> (met </a:t>
            </a:r>
            <a:r>
              <a:rPr lang="tr-TR" b="1" dirty="0" err="1"/>
              <a:t>insülinoma</a:t>
            </a:r>
            <a:r>
              <a:rPr lang="tr-TR" b="1" dirty="0"/>
              <a:t>),  PPI (met </a:t>
            </a:r>
            <a:r>
              <a:rPr lang="tr-TR" b="1" dirty="0" err="1"/>
              <a:t>gastrinoma</a:t>
            </a:r>
            <a:r>
              <a:rPr lang="tr-TR" b="1" dirty="0"/>
              <a:t>)</a:t>
            </a:r>
          </a:p>
          <a:p>
            <a:r>
              <a:rPr lang="tr-TR" dirty="0"/>
              <a:t>SSA’ </a:t>
            </a:r>
            <a:r>
              <a:rPr lang="tr-TR" dirty="0" err="1" smtClean="0"/>
              <a:t>lar</a:t>
            </a:r>
            <a:r>
              <a:rPr lang="tr-TR" dirty="0" smtClean="0"/>
              <a:t> </a:t>
            </a:r>
            <a:r>
              <a:rPr lang="tr-TR" dirty="0"/>
              <a:t>fonksiyonel  </a:t>
            </a:r>
            <a:r>
              <a:rPr lang="tr-TR" dirty="0" err="1"/>
              <a:t>Pan</a:t>
            </a:r>
            <a:r>
              <a:rPr lang="tr-TR" dirty="0"/>
              <a:t> –NET (VIP, </a:t>
            </a:r>
            <a:r>
              <a:rPr lang="tr-TR" dirty="0" err="1"/>
              <a:t>glukagon</a:t>
            </a:r>
            <a:r>
              <a:rPr lang="tr-TR" dirty="0"/>
              <a:t>, ve diğer </a:t>
            </a:r>
            <a:r>
              <a:rPr lang="tr-TR" dirty="0" err="1"/>
              <a:t>biyoaktif</a:t>
            </a:r>
            <a:r>
              <a:rPr lang="tr-TR" dirty="0"/>
              <a:t> salgılayan tümörlerde)standart tedavi</a:t>
            </a:r>
          </a:p>
          <a:p>
            <a:r>
              <a:rPr lang="tr-TR" b="1" dirty="0"/>
              <a:t>PRRT; </a:t>
            </a:r>
            <a:r>
              <a:rPr lang="tr-TR" b="1" dirty="0" err="1"/>
              <a:t>Fonk</a:t>
            </a:r>
            <a:r>
              <a:rPr lang="tr-TR" b="1" dirty="0"/>
              <a:t> </a:t>
            </a:r>
            <a:r>
              <a:rPr lang="tr-TR" b="1" dirty="0" err="1"/>
              <a:t>Pan-NET’lerde</a:t>
            </a:r>
            <a:r>
              <a:rPr lang="tr-TR" b="1" dirty="0"/>
              <a:t> semptom kontrolünde </a:t>
            </a:r>
            <a:r>
              <a:rPr lang="tr-TR" b="1" dirty="0" err="1"/>
              <a:t>SSA’larına</a:t>
            </a:r>
            <a:r>
              <a:rPr lang="tr-TR" b="1" dirty="0"/>
              <a:t> </a:t>
            </a:r>
            <a:r>
              <a:rPr lang="tr-TR" b="1" dirty="0" err="1"/>
              <a:t>refrakter</a:t>
            </a:r>
            <a:r>
              <a:rPr lang="tr-TR" b="1" dirty="0"/>
              <a:t> olgularda etkili bir tedavidir. </a:t>
            </a:r>
          </a:p>
          <a:p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0" y="36620"/>
            <a:ext cx="9036496" cy="94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Semptom kontrolünde püf noktalar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ANTİPROLİFERATİF TEDAVİ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 seçimi için </a:t>
            </a:r>
            <a:r>
              <a:rPr lang="tr-TR" dirty="0" err="1" smtClean="0"/>
              <a:t>prediktif</a:t>
            </a:r>
            <a:r>
              <a:rPr lang="tr-TR" dirty="0" smtClean="0"/>
              <a:t> faktör yok</a:t>
            </a:r>
          </a:p>
          <a:p>
            <a:r>
              <a:rPr lang="tr-TR" dirty="0" smtClean="0"/>
              <a:t>Tedavi seçimi tümörün patolojik ve klinik </a:t>
            </a:r>
            <a:r>
              <a:rPr lang="tr-TR" dirty="0" err="1" smtClean="0"/>
              <a:t>özelliklerine,tümör</a:t>
            </a:r>
            <a:r>
              <a:rPr lang="tr-TR" dirty="0" smtClean="0"/>
              <a:t> yaygınlığına, büyüme </a:t>
            </a:r>
            <a:r>
              <a:rPr lang="tr-TR" dirty="0" err="1" smtClean="0"/>
              <a:t>paternine</a:t>
            </a:r>
            <a:r>
              <a:rPr lang="tr-TR" dirty="0" smtClean="0"/>
              <a:t> ve SSTR görüntüleme sonuçlarına göre yapılır.</a:t>
            </a:r>
          </a:p>
          <a:p>
            <a:r>
              <a:rPr lang="tr-TR" dirty="0" smtClean="0"/>
              <a:t>Genelde sıralı tedavi seçimleri; ajanın etkinlik kanıtına, hastanın </a:t>
            </a:r>
            <a:r>
              <a:rPr lang="tr-TR" dirty="0" err="1" smtClean="0"/>
              <a:t>komorbiditelerine</a:t>
            </a:r>
            <a:r>
              <a:rPr lang="tr-TR" dirty="0" smtClean="0"/>
              <a:t> ve ilaca erişilebilirliğe göre 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2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ANTİPROLİFERATİF TEDAVİ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HEDEFE YÖNELİK TEDAVİLER</a:t>
            </a:r>
          </a:p>
          <a:p>
            <a:pPr>
              <a:buFont typeface="Wingdings" pitchFamily="2" charset="2"/>
              <a:buChar char="q"/>
            </a:pPr>
            <a:r>
              <a:rPr lang="tr-TR" dirty="0" err="1" smtClean="0"/>
              <a:t>SSA’ları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IFN-alfa</a:t>
            </a:r>
          </a:p>
          <a:p>
            <a:pPr>
              <a:buFont typeface="Wingdings" pitchFamily="2" charset="2"/>
              <a:buChar char="q"/>
            </a:pPr>
            <a:r>
              <a:rPr lang="tr-TR" dirty="0" err="1" smtClean="0"/>
              <a:t>Everelimus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err="1" smtClean="0"/>
              <a:t>Sunitinib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r>
              <a:rPr lang="tr-TR" b="1" dirty="0" smtClean="0"/>
              <a:t>SİSTEMİK KT</a:t>
            </a:r>
          </a:p>
          <a:p>
            <a:r>
              <a:rPr lang="tr-TR" b="1" dirty="0" smtClean="0"/>
              <a:t>PRRT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741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62988" y="6156325"/>
            <a:ext cx="481012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D94751-6548-4794-AB83-3080F9DCB397}" type="slidenum">
              <a:rPr lang="en-GB" sz="900">
                <a:solidFill>
                  <a:srgbClr val="7F7F7F"/>
                </a:solidFill>
              </a:rPr>
              <a:pPr/>
              <a:t>33</a:t>
            </a:fld>
            <a:endParaRPr lang="en-GB" sz="900">
              <a:solidFill>
                <a:srgbClr val="7F7F7F"/>
              </a:solidFill>
            </a:endParaRPr>
          </a:p>
        </p:txBody>
      </p:sp>
      <p:sp>
        <p:nvSpPr>
          <p:cNvPr id="81923" name="Line 2"/>
          <p:cNvSpPr>
            <a:spLocks noChangeShapeType="1"/>
          </p:cNvSpPr>
          <p:nvPr/>
        </p:nvSpPr>
        <p:spPr bwMode="auto">
          <a:xfrm flipV="1">
            <a:off x="6829425" y="2536825"/>
            <a:ext cx="17463" cy="148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800">
              <a:latin typeface="+mn-lt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31775"/>
            <a:ext cx="8229600" cy="9112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923222"/>
                </a:solidFill>
              </a:rPr>
              <a:t>Somatostatin</a:t>
            </a:r>
            <a:r>
              <a:rPr lang="en-US" sz="2800" b="1" dirty="0" smtClean="0">
                <a:solidFill>
                  <a:srgbClr val="923222"/>
                </a:solidFill>
              </a:rPr>
              <a:t> receptor-mediated effects of </a:t>
            </a:r>
            <a:r>
              <a:rPr lang="en-US" sz="2800" b="1" dirty="0" err="1" smtClean="0">
                <a:solidFill>
                  <a:srgbClr val="923222"/>
                </a:solidFill>
              </a:rPr>
              <a:t>somatostatin</a:t>
            </a:r>
            <a:r>
              <a:rPr lang="en-US" sz="2800" b="1" dirty="0" smtClean="0">
                <a:solidFill>
                  <a:srgbClr val="923222"/>
                </a:solidFill>
              </a:rPr>
              <a:t> analogs on tumor</a:t>
            </a:r>
            <a:r>
              <a:rPr lang="tr-TR" sz="2800" b="1" dirty="0" smtClean="0">
                <a:solidFill>
                  <a:srgbClr val="923222"/>
                </a:solidFill>
              </a:rPr>
              <a:t> </a:t>
            </a:r>
            <a:r>
              <a:rPr lang="tr-TR" sz="2800" b="1" dirty="0" err="1" smtClean="0">
                <a:solidFill>
                  <a:srgbClr val="923222"/>
                </a:solidFill>
              </a:rPr>
              <a:t>cells</a:t>
            </a:r>
            <a:endParaRPr lang="en-US" sz="2800" b="1" dirty="0" smtClean="0">
              <a:solidFill>
                <a:srgbClr val="923222"/>
              </a:solidFill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444625" y="4838700"/>
            <a:ext cx="13271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82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Inhibition of growth factor effects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6675" y="6594475"/>
            <a:ext cx="338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1000" b="1"/>
              <a:t>Susini C &amp; Buscail L.</a:t>
            </a:r>
            <a:r>
              <a:rPr lang="en-GB" sz="1000" b="1" i="1"/>
              <a:t> </a:t>
            </a:r>
            <a:r>
              <a:rPr lang="en-US" sz="1000" b="1" i="1"/>
              <a:t>Ann Oncol</a:t>
            </a:r>
            <a:r>
              <a:rPr lang="en-US" sz="1000" b="1"/>
              <a:t> 2006;17:1733</a:t>
            </a:r>
            <a:r>
              <a:rPr lang="en-GB" sz="1000" b="1"/>
              <a:t>–17</a:t>
            </a:r>
            <a:r>
              <a:rPr lang="en-US" sz="1000" b="1"/>
              <a:t>42</a:t>
            </a:r>
            <a:endParaRPr lang="en-GB" sz="1000" b="1" i="1"/>
          </a:p>
        </p:txBody>
      </p:sp>
      <p:grpSp>
        <p:nvGrpSpPr>
          <p:cNvPr id="19463" name="35 Grup"/>
          <p:cNvGrpSpPr>
            <a:grpSpLocks/>
          </p:cNvGrpSpPr>
          <p:nvPr/>
        </p:nvGrpSpPr>
        <p:grpSpPr bwMode="auto">
          <a:xfrm>
            <a:off x="179388" y="1341438"/>
            <a:ext cx="8705850" cy="3905250"/>
            <a:chOff x="204788" y="1795463"/>
            <a:chExt cx="8705850" cy="3905250"/>
          </a:xfrm>
        </p:grpSpPr>
        <p:sp>
          <p:nvSpPr>
            <p:cNvPr id="81932" name="Line 11"/>
            <p:cNvSpPr>
              <a:spLocks noChangeShapeType="1"/>
            </p:cNvSpPr>
            <p:nvPr/>
          </p:nvSpPr>
          <p:spPr bwMode="auto">
            <a:xfrm>
              <a:off x="5270500" y="4127500"/>
              <a:ext cx="0" cy="368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800">
                <a:latin typeface="+mn-lt"/>
              </a:endParaRPr>
            </a:p>
          </p:txBody>
        </p:sp>
        <p:sp>
          <p:nvSpPr>
            <p:cNvPr id="81933" name="Line 12"/>
            <p:cNvSpPr>
              <a:spLocks noChangeShapeType="1"/>
            </p:cNvSpPr>
            <p:nvPr/>
          </p:nvSpPr>
          <p:spPr bwMode="auto">
            <a:xfrm>
              <a:off x="6835775" y="4138613"/>
              <a:ext cx="0" cy="368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800">
                <a:latin typeface="+mn-lt"/>
              </a:endParaRPr>
            </a:p>
          </p:txBody>
        </p:sp>
        <p:sp>
          <p:nvSpPr>
            <p:cNvPr id="81934" name="Line 13"/>
            <p:cNvSpPr>
              <a:spLocks noChangeShapeType="1"/>
            </p:cNvSpPr>
            <p:nvPr/>
          </p:nvSpPr>
          <p:spPr bwMode="auto">
            <a:xfrm>
              <a:off x="8267700" y="4135438"/>
              <a:ext cx="0" cy="400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800">
                <a:latin typeface="+mn-lt"/>
              </a:endParaRPr>
            </a:p>
          </p:txBody>
        </p:sp>
        <p:grpSp>
          <p:nvGrpSpPr>
            <p:cNvPr id="19470" name="34 Grup"/>
            <p:cNvGrpSpPr>
              <a:grpSpLocks/>
            </p:cNvGrpSpPr>
            <p:nvPr/>
          </p:nvGrpSpPr>
          <p:grpSpPr bwMode="auto">
            <a:xfrm>
              <a:off x="204788" y="1795463"/>
              <a:ext cx="8705850" cy="3905250"/>
              <a:chOff x="204788" y="1795463"/>
              <a:chExt cx="8705850" cy="3905250"/>
            </a:xfrm>
          </p:grpSpPr>
          <p:sp>
            <p:nvSpPr>
              <p:cNvPr id="81930" name="Line 9"/>
              <p:cNvSpPr>
                <a:spLocks noChangeShapeType="1"/>
              </p:cNvSpPr>
              <p:nvPr/>
            </p:nvSpPr>
            <p:spPr bwMode="auto">
              <a:xfrm>
                <a:off x="2044700" y="4111625"/>
                <a:ext cx="0" cy="368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800">
                  <a:latin typeface="+mn-lt"/>
                </a:endParaRPr>
              </a:p>
            </p:txBody>
          </p:sp>
          <p:sp>
            <p:nvSpPr>
              <p:cNvPr id="81931" name="Line 10"/>
              <p:cNvSpPr>
                <a:spLocks noChangeShapeType="1"/>
              </p:cNvSpPr>
              <p:nvPr/>
            </p:nvSpPr>
            <p:spPr bwMode="auto">
              <a:xfrm>
                <a:off x="3357563" y="4113213"/>
                <a:ext cx="0" cy="393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800">
                  <a:latin typeface="+mn-lt"/>
                </a:endParaRPr>
              </a:p>
            </p:txBody>
          </p:sp>
          <p:sp>
            <p:nvSpPr>
              <p:cNvPr id="81936" name="Line 15"/>
              <p:cNvSpPr>
                <a:spLocks noChangeShapeType="1"/>
              </p:cNvSpPr>
              <p:nvPr/>
            </p:nvSpPr>
            <p:spPr bwMode="auto">
              <a:xfrm>
                <a:off x="4613275" y="2178050"/>
                <a:ext cx="0" cy="368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800">
                  <a:latin typeface="+mn-lt"/>
                </a:endParaRPr>
              </a:p>
            </p:txBody>
          </p:sp>
          <p:grpSp>
            <p:nvGrpSpPr>
              <p:cNvPr id="19474" name="33 Grup"/>
              <p:cNvGrpSpPr>
                <a:grpSpLocks/>
              </p:cNvGrpSpPr>
              <p:nvPr/>
            </p:nvGrpSpPr>
            <p:grpSpPr bwMode="auto">
              <a:xfrm>
                <a:off x="204788" y="1795463"/>
                <a:ext cx="8705850" cy="3905250"/>
                <a:chOff x="204788" y="1795463"/>
                <a:chExt cx="8705850" cy="3905250"/>
              </a:xfrm>
            </p:grpSpPr>
            <p:sp>
              <p:nvSpPr>
                <p:cNvPr id="819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016125" y="2541588"/>
                  <a:ext cx="9525" cy="13779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sz="1800">
                    <a:latin typeface="+mn-lt"/>
                  </a:endParaRPr>
                </a:p>
              </p:txBody>
            </p:sp>
            <p:sp>
              <p:nvSpPr>
                <p:cNvPr id="71782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859338" y="3573463"/>
                  <a:ext cx="4013200" cy="646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INDIRECT ANTIPROLIFERATIVE EFFECT</a:t>
                  </a:r>
                  <a:endPara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81929" name="Line 8"/>
                <p:cNvSpPr>
                  <a:spLocks noChangeShapeType="1"/>
                </p:cNvSpPr>
                <p:nvPr/>
              </p:nvSpPr>
              <p:spPr bwMode="auto">
                <a:xfrm>
                  <a:off x="773113" y="4070350"/>
                  <a:ext cx="0" cy="3683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sz="1800">
                    <a:latin typeface="+mn-lt"/>
                  </a:endParaRPr>
                </a:p>
              </p:txBody>
            </p:sp>
            <p:sp>
              <p:nvSpPr>
                <p:cNvPr id="8193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032000" y="2540000"/>
                  <a:ext cx="4800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sz="1800">
                    <a:latin typeface="+mn-lt"/>
                  </a:endParaRPr>
                </a:p>
              </p:txBody>
            </p:sp>
            <p:sp>
              <p:nvSpPr>
                <p:cNvPr id="7178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1275" y="1795463"/>
                  <a:ext cx="4000500" cy="369887"/>
                </a:xfrm>
                <a:prstGeom prst="rect">
                  <a:avLst/>
                </a:pr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S</a:t>
                  </a:r>
                  <a:r>
                    <a:rPr lang="sv-SE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omatostatin analogs</a:t>
                  </a:r>
                  <a:endParaRPr lang="sv-SE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78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7825" y="2400300"/>
                  <a:ext cx="2927350" cy="9239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Binding</a:t>
                  </a: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 on </a:t>
                  </a: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the</a:t>
                  </a: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somatostatin</a:t>
                  </a: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receptor</a:t>
                  </a: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 of </a:t>
                  </a: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tumo</a:t>
                  </a: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</a:rPr>
                    <a:t>cells</a:t>
                  </a:r>
                  <a:endParaRPr lang="sv-SE" sz="1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78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50825" y="3573463"/>
                  <a:ext cx="3754438" cy="646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DIRECT ANTIPROLIFERATIVE EFFECT</a:t>
                  </a:r>
                  <a:endPara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7845" name="Oval 21"/>
                <p:cNvSpPr>
                  <a:spLocks noChangeArrowheads="1"/>
                </p:cNvSpPr>
                <p:nvPr/>
              </p:nvSpPr>
              <p:spPr bwMode="auto">
                <a:xfrm>
                  <a:off x="1450975" y="4464050"/>
                  <a:ext cx="1241425" cy="1128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8194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573213" y="4595813"/>
                  <a:ext cx="1103312" cy="830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Inhibition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of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growth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factor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effects</a:t>
                  </a:r>
                  <a:endPara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7847" name="Oval 23"/>
                <p:cNvSpPr>
                  <a:spLocks noChangeArrowheads="1"/>
                </p:cNvSpPr>
                <p:nvPr/>
              </p:nvSpPr>
              <p:spPr bwMode="auto">
                <a:xfrm>
                  <a:off x="204788" y="4475163"/>
                  <a:ext cx="1241425" cy="11287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8194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77813" y="4746625"/>
                  <a:ext cx="1055687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Inhibition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of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cell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cycle</a:t>
                  </a:r>
                  <a:endPara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7849" name="Oval 25"/>
                <p:cNvSpPr>
                  <a:spLocks noChangeArrowheads="1"/>
                </p:cNvSpPr>
                <p:nvPr/>
              </p:nvSpPr>
              <p:spPr bwMode="auto">
                <a:xfrm>
                  <a:off x="2738438" y="4486275"/>
                  <a:ext cx="1241425" cy="1128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8194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852738" y="4729163"/>
                  <a:ext cx="1055687" cy="6461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Pro-</a:t>
                  </a:r>
                  <a:r>
                    <a:rPr lang="en-US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apoptoti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c</a:t>
                  </a:r>
                  <a:r>
                    <a:rPr lang="en-US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effect</a:t>
                  </a:r>
                  <a:endPara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1785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826125" y="2374900"/>
                  <a:ext cx="2668588" cy="915988"/>
                </a:xfrm>
                <a:prstGeom prst="rect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v-SE" sz="1800" b="1" dirty="0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v-SE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S</a:t>
                  </a: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ystemic</a:t>
                  </a:r>
                  <a:r>
                    <a:rPr lang="tr-TR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8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effect</a:t>
                  </a:r>
                  <a:endParaRPr lang="sv-SE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v-SE" sz="1800" b="1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717852" name="Oval 28"/>
                <p:cNvSpPr>
                  <a:spLocks noChangeArrowheads="1"/>
                </p:cNvSpPr>
                <p:nvPr/>
              </p:nvSpPr>
              <p:spPr bwMode="auto">
                <a:xfrm>
                  <a:off x="7669213" y="4572000"/>
                  <a:ext cx="1241425" cy="1128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717853" name="Oval 29"/>
                <p:cNvSpPr>
                  <a:spLocks noChangeArrowheads="1"/>
                </p:cNvSpPr>
                <p:nvPr/>
              </p:nvSpPr>
              <p:spPr bwMode="auto">
                <a:xfrm>
                  <a:off x="6221413" y="4557713"/>
                  <a:ext cx="1241425" cy="11287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717854" name="Oval 30"/>
                <p:cNvSpPr>
                  <a:spLocks noChangeArrowheads="1"/>
                </p:cNvSpPr>
                <p:nvPr/>
              </p:nvSpPr>
              <p:spPr bwMode="auto">
                <a:xfrm>
                  <a:off x="4465638" y="4522788"/>
                  <a:ext cx="1647825" cy="11684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2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819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603750" y="4608513"/>
                  <a:ext cx="1455738" cy="9064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tIns="82800" bIns="82800"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Inhibition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of 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release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of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growth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factor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and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tropic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hormones</a:t>
                  </a:r>
                  <a:endPara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8195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670800" y="4748213"/>
                  <a:ext cx="1201738" cy="7207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tIns="82800" bIns="82800"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Modulation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of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immun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system</a:t>
                  </a:r>
                  <a:endPara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819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169025" y="4810125"/>
                  <a:ext cx="1341438" cy="5365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tIns="82800" bIns="82800">
                  <a:spAutoFit/>
                </a:bodyPr>
                <a:lstStyle/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Inhibition</a:t>
                  </a:r>
                  <a:r>
                    <a:rPr lang="tr-TR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 of </a:t>
                  </a:r>
                  <a:r>
                    <a:rPr lang="tr-TR" sz="1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angiogenesis</a:t>
                  </a:r>
                  <a:endPara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</p:grpSp>
      <p:sp>
        <p:nvSpPr>
          <p:cNvPr id="19464" name="Rectangle 33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38" name="37 Metin kutusu"/>
          <p:cNvSpPr txBox="1">
            <a:spLocks noChangeArrowheads="1"/>
          </p:cNvSpPr>
          <p:nvPr/>
        </p:nvSpPr>
        <p:spPr bwMode="auto">
          <a:xfrm>
            <a:off x="250825" y="5373688"/>
            <a:ext cx="4059238" cy="1200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en-US" sz="1200" dirty="0"/>
              <a:t>MAPK ERK1/2 which affects expression of p21</a:t>
            </a:r>
            <a:r>
              <a:rPr lang="en-US" sz="1200" baseline="30000" dirty="0"/>
              <a:t>Cip1</a:t>
            </a:r>
            <a:r>
              <a:rPr lang="en-US" sz="1200" dirty="0"/>
              <a:t> or </a:t>
            </a:r>
            <a:endParaRPr lang="tr-TR" sz="1200" dirty="0"/>
          </a:p>
          <a:p>
            <a:pPr algn="ctr" eaLnBrk="1" hangingPunct="1"/>
            <a:r>
              <a:rPr lang="en-US" sz="1200" dirty="0"/>
              <a:t>p27</a:t>
            </a:r>
            <a:r>
              <a:rPr lang="en-US" sz="1200" baseline="30000" dirty="0"/>
              <a:t>Kip1</a:t>
            </a:r>
            <a:r>
              <a:rPr lang="en-US" sz="1200" dirty="0"/>
              <a:t> </a:t>
            </a:r>
            <a:r>
              <a:rPr lang="en-US" sz="1200" dirty="0" err="1"/>
              <a:t>cyclin</a:t>
            </a:r>
            <a:r>
              <a:rPr lang="en-US" sz="1200" dirty="0"/>
              <a:t>-dependent kinase inhibitors</a:t>
            </a:r>
            <a:endParaRPr lang="tr-TR" sz="1200" dirty="0"/>
          </a:p>
          <a:p>
            <a:pPr algn="ctr" eaLnBrk="1" hangingPunct="1">
              <a:buFont typeface="Arial" pitchFamily="34" charset="0"/>
              <a:buChar char="•"/>
            </a:pPr>
            <a:r>
              <a:rPr lang="tr-TR" sz="1200" dirty="0"/>
              <a:t>B</a:t>
            </a:r>
            <a:r>
              <a:rPr lang="en-US" sz="1200" dirty="0" err="1"/>
              <a:t>inding</a:t>
            </a:r>
            <a:r>
              <a:rPr lang="en-US" sz="1200" dirty="0"/>
              <a:t> of </a:t>
            </a:r>
            <a:r>
              <a:rPr lang="en-US" sz="1200" dirty="0" err="1"/>
              <a:t>somatostatin</a:t>
            </a:r>
            <a:r>
              <a:rPr lang="en-US" sz="1200" dirty="0"/>
              <a:t> to sst</a:t>
            </a:r>
            <a:r>
              <a:rPr lang="en-US" sz="1200" baseline="-25000" dirty="0"/>
              <a:t>3</a:t>
            </a:r>
            <a:r>
              <a:rPr lang="en-US" sz="1200" dirty="0"/>
              <a:t> inhibits VEGF-induced </a:t>
            </a:r>
            <a:endParaRPr lang="tr-TR" sz="1200" dirty="0"/>
          </a:p>
          <a:p>
            <a:pPr algn="ctr" eaLnBrk="1" hangingPunct="1"/>
            <a:r>
              <a:rPr lang="en-US" sz="1200" dirty="0"/>
              <a:t>ERK1/2 activation and cell proliferation </a:t>
            </a:r>
            <a:endParaRPr lang="tr-TR" sz="1200" dirty="0"/>
          </a:p>
          <a:p>
            <a:pPr algn="ctr" eaLnBrk="1" hangingPunct="1">
              <a:buFont typeface="Arial" pitchFamily="34" charset="0"/>
              <a:buChar char="•"/>
            </a:pPr>
            <a:r>
              <a:rPr lang="en-US" sz="1200" dirty="0" err="1"/>
              <a:t>Connexin</a:t>
            </a:r>
            <a:r>
              <a:rPr lang="en-US" sz="1200" dirty="0"/>
              <a:t> overexpression results in the density-induced </a:t>
            </a:r>
            <a:endParaRPr lang="tr-TR" sz="1200" dirty="0"/>
          </a:p>
          <a:p>
            <a:pPr algn="ctr" eaLnBrk="1" hangingPunct="1"/>
            <a:r>
              <a:rPr lang="en-US" sz="1200" dirty="0"/>
              <a:t>inhibition of the growth of human pancreatic cancer cells</a:t>
            </a:r>
            <a:endParaRPr lang="tr-TR" sz="1200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4510029" y="5516563"/>
            <a:ext cx="4633971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tr-TR" sz="1200" b="1" dirty="0" err="1"/>
              <a:t>Tumor</a:t>
            </a:r>
            <a:r>
              <a:rPr lang="tr-TR" sz="1200" b="1" dirty="0"/>
              <a:t> </a:t>
            </a:r>
            <a:r>
              <a:rPr lang="tr-TR" sz="1200" b="1" dirty="0" err="1"/>
              <a:t>suppressor</a:t>
            </a:r>
            <a:r>
              <a:rPr lang="tr-TR" sz="1200" b="1" dirty="0"/>
              <a:t> protein p53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en-US" sz="1200" b="1" dirty="0"/>
              <a:t>Bcl-2-associated protein (BAX) and acidic </a:t>
            </a:r>
            <a:r>
              <a:rPr lang="en-US" sz="1200" b="1" dirty="0" err="1"/>
              <a:t>endonuclease</a:t>
            </a:r>
            <a:r>
              <a:rPr lang="tr-TR" sz="1200" b="1" dirty="0"/>
              <a:t> 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en-US" sz="1200" b="1" dirty="0" err="1"/>
              <a:t>Upregulation</a:t>
            </a:r>
            <a:r>
              <a:rPr lang="en-US" sz="1200" b="1" dirty="0"/>
              <a:t> of the TRAIL and </a:t>
            </a:r>
            <a:r>
              <a:rPr lang="en-US" sz="1200" b="1" dirty="0" err="1"/>
              <a:t>TNFα</a:t>
            </a:r>
            <a:r>
              <a:rPr lang="en-US" sz="1200" b="1" dirty="0"/>
              <a:t> receptors, </a:t>
            </a:r>
            <a:r>
              <a:rPr lang="tr-TR" sz="1200" b="1" dirty="0"/>
              <a:t> </a:t>
            </a:r>
            <a:r>
              <a:rPr lang="en-US" sz="1200" b="1" dirty="0"/>
              <a:t>DR4</a:t>
            </a:r>
            <a:endParaRPr lang="tr-TR" sz="1200" b="1" dirty="0"/>
          </a:p>
          <a:p>
            <a:pPr algn="ctr" eaLnBrk="1" hangingPunct="1">
              <a:defRPr/>
            </a:pPr>
            <a:r>
              <a:rPr lang="en-US" sz="1200" b="1" dirty="0"/>
              <a:t> and TNFRI and </a:t>
            </a:r>
            <a:r>
              <a:rPr lang="en-US" sz="1200" b="1" dirty="0" err="1"/>
              <a:t>downregulation</a:t>
            </a:r>
            <a:r>
              <a:rPr lang="en-US" sz="1200" b="1" dirty="0"/>
              <a:t> of the</a:t>
            </a:r>
            <a:r>
              <a:rPr lang="tr-TR" sz="1200" b="1" dirty="0"/>
              <a:t> </a:t>
            </a:r>
            <a:r>
              <a:rPr lang="en-US" sz="1200" b="1" dirty="0"/>
              <a:t> anti-apoptotic </a:t>
            </a:r>
            <a:endParaRPr lang="tr-TR" sz="1200" b="1" dirty="0"/>
          </a:p>
          <a:p>
            <a:pPr algn="ctr" eaLnBrk="1" hangingPunct="1">
              <a:defRPr/>
            </a:pPr>
            <a:r>
              <a:rPr lang="tr-TR" sz="1200" b="1" dirty="0"/>
              <a:t> </a:t>
            </a:r>
            <a:r>
              <a:rPr lang="en-US" sz="1200" b="1" dirty="0"/>
              <a:t>mitochondrial Bcl-2 protein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624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2564" y="457200"/>
            <a:ext cx="6266260" cy="2463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2800" dirty="0"/>
              <a:t>Orta Barsak (</a:t>
            </a:r>
            <a:r>
              <a:rPr lang="en-US" sz="2800" dirty="0" err="1">
                <a:solidFill>
                  <a:srgbClr val="993300"/>
                </a:solidFill>
              </a:rPr>
              <a:t>Midgut</a:t>
            </a:r>
            <a:r>
              <a:rPr lang="tr-TR" sz="2800" dirty="0">
                <a:solidFill>
                  <a:srgbClr val="993300"/>
                </a:solidFill>
              </a:rPr>
              <a:t>) Kökenli</a:t>
            </a:r>
            <a:r>
              <a:rPr lang="en-US" sz="2800" dirty="0">
                <a:solidFill>
                  <a:srgbClr val="993300"/>
                </a:solidFill>
              </a:rPr>
              <a:t> </a:t>
            </a:r>
            <a:r>
              <a:rPr lang="tr-TR" sz="2800" dirty="0">
                <a:solidFill>
                  <a:srgbClr val="993300"/>
                </a:solidFill>
              </a:rPr>
              <a:t>NET Hastalarında</a:t>
            </a:r>
            <a:r>
              <a:rPr lang="en-US" sz="2800" dirty="0">
                <a:solidFill>
                  <a:srgbClr val="993300"/>
                </a:solidFill>
              </a:rPr>
              <a:t> O</a:t>
            </a:r>
            <a:r>
              <a:rPr lang="tr-TR" sz="2800" dirty="0"/>
              <a:t>k</a:t>
            </a:r>
            <a:r>
              <a:rPr lang="en-US" sz="2800" dirty="0" err="1">
                <a:solidFill>
                  <a:srgbClr val="993300"/>
                </a:solidFill>
              </a:rPr>
              <a:t>treotid</a:t>
            </a:r>
            <a:r>
              <a:rPr lang="en-US" sz="2800" dirty="0">
                <a:solidFill>
                  <a:srgbClr val="993300"/>
                </a:solidFill>
              </a:rPr>
              <a:t> LAR</a:t>
            </a:r>
            <a:r>
              <a:rPr lang="tr-TR" sz="2800" dirty="0">
                <a:solidFill>
                  <a:srgbClr val="993300"/>
                </a:solidFill>
              </a:rPr>
              <a:t>’</a:t>
            </a:r>
            <a:r>
              <a:rPr lang="tr-TR" sz="2800" dirty="0" err="1">
                <a:solidFill>
                  <a:srgbClr val="993300"/>
                </a:solidFill>
              </a:rPr>
              <a:t>ın</a:t>
            </a:r>
            <a:r>
              <a:rPr lang="tr-TR" sz="2800" dirty="0">
                <a:solidFill>
                  <a:srgbClr val="993300"/>
                </a:solidFill>
              </a:rPr>
              <a:t> Tümör Kontrolü Üzerine Etkinliğini</a:t>
            </a:r>
            <a:r>
              <a:rPr lang="en-US" sz="2800" dirty="0">
                <a:solidFill>
                  <a:srgbClr val="993300"/>
                </a:solidFill>
              </a:rPr>
              <a:t> </a:t>
            </a:r>
            <a:r>
              <a:rPr lang="tr-TR" sz="2800" dirty="0">
                <a:solidFill>
                  <a:srgbClr val="993300"/>
                </a:solidFill>
              </a:rPr>
              <a:t>Araştıran </a:t>
            </a:r>
            <a:r>
              <a:rPr lang="en-US" sz="2800" dirty="0">
                <a:solidFill>
                  <a:srgbClr val="993300"/>
                </a:solidFill>
              </a:rPr>
              <a:t>P</a:t>
            </a:r>
            <a:r>
              <a:rPr lang="tr-TR" sz="2800" dirty="0" err="1">
                <a:solidFill>
                  <a:srgbClr val="993300"/>
                </a:solidFill>
              </a:rPr>
              <a:t>lasebo</a:t>
            </a:r>
            <a:r>
              <a:rPr lang="tr-TR" sz="2800" dirty="0">
                <a:solidFill>
                  <a:srgbClr val="993300"/>
                </a:solidFill>
              </a:rPr>
              <a:t> Kontrollü</a:t>
            </a:r>
            <a:r>
              <a:rPr lang="en-US" sz="2800" dirty="0">
                <a:solidFill>
                  <a:srgbClr val="993300"/>
                </a:solidFill>
              </a:rPr>
              <a:t>, </a:t>
            </a:r>
            <a:r>
              <a:rPr lang="tr-TR" sz="2800" dirty="0">
                <a:solidFill>
                  <a:srgbClr val="993300"/>
                </a:solidFill>
              </a:rPr>
              <a:t>Çift Kör</a:t>
            </a:r>
            <a:r>
              <a:rPr lang="en-US" sz="2800" dirty="0">
                <a:solidFill>
                  <a:srgbClr val="993300"/>
                </a:solidFill>
              </a:rPr>
              <a:t>, </a:t>
            </a:r>
            <a:r>
              <a:rPr lang="en-US" sz="2800" dirty="0" err="1">
                <a:solidFill>
                  <a:srgbClr val="993300"/>
                </a:solidFill>
              </a:rPr>
              <a:t>Prospe</a:t>
            </a:r>
            <a:r>
              <a:rPr lang="tr-TR" sz="2800" dirty="0">
                <a:solidFill>
                  <a:srgbClr val="993300"/>
                </a:solidFill>
              </a:rPr>
              <a:t>k</a:t>
            </a:r>
            <a:r>
              <a:rPr lang="en-US" sz="2800" dirty="0" err="1">
                <a:solidFill>
                  <a:srgbClr val="993300"/>
                </a:solidFill>
              </a:rPr>
              <a:t>ti</a:t>
            </a:r>
            <a:r>
              <a:rPr lang="tr-TR" sz="2800" dirty="0">
                <a:solidFill>
                  <a:srgbClr val="993300"/>
                </a:solidFill>
              </a:rPr>
              <a:t>f</a:t>
            </a:r>
            <a:r>
              <a:rPr lang="en-US" sz="2800" dirty="0">
                <a:solidFill>
                  <a:srgbClr val="993300"/>
                </a:solidFill>
              </a:rPr>
              <a:t> Randomize </a:t>
            </a:r>
            <a:r>
              <a:rPr lang="tr-TR" sz="2800" dirty="0">
                <a:solidFill>
                  <a:srgbClr val="993300"/>
                </a:solidFill>
              </a:rPr>
              <a:t>Çalışma:</a:t>
            </a:r>
            <a:r>
              <a:rPr lang="en-US" sz="2800" dirty="0">
                <a:solidFill>
                  <a:srgbClr val="993300"/>
                </a:solidFill>
              </a:rPr>
              <a:t/>
            </a:r>
            <a:br>
              <a:rPr lang="en-US" sz="2800" dirty="0">
                <a:solidFill>
                  <a:srgbClr val="993300"/>
                </a:solidFill>
              </a:rPr>
            </a:br>
            <a:r>
              <a:rPr lang="en-US" sz="2800" dirty="0"/>
              <a:t> </a:t>
            </a:r>
            <a:r>
              <a:rPr lang="en-US" sz="2800" dirty="0">
                <a:solidFill>
                  <a:srgbClr val="E44C16"/>
                </a:solidFill>
              </a:rPr>
              <a:t>PROMID</a:t>
            </a:r>
            <a:r>
              <a:rPr lang="en-US" sz="2800" dirty="0"/>
              <a:t> </a:t>
            </a:r>
            <a:r>
              <a:rPr lang="tr-TR" sz="2800" dirty="0"/>
              <a:t>Çalışması</a:t>
            </a:r>
            <a:endParaRPr lang="en-US" sz="2800" dirty="0"/>
          </a:p>
        </p:txBody>
      </p:sp>
      <p:sp>
        <p:nvSpPr>
          <p:cNvPr id="109571" name="Subtitle 11"/>
          <p:cNvSpPr>
            <a:spLocks/>
          </p:cNvSpPr>
          <p:nvPr/>
        </p:nvSpPr>
        <p:spPr bwMode="auto">
          <a:xfrm>
            <a:off x="1485900" y="3473450"/>
            <a:ext cx="6172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40000"/>
              </a:spcBef>
              <a:spcAft>
                <a:spcPct val="0"/>
              </a:spcAft>
              <a:buClr>
                <a:srgbClr val="FCAF17"/>
              </a:buClr>
              <a:defRPr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Rudolf Arnold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457200" fontAlgn="base">
              <a:spcBef>
                <a:spcPct val="40000"/>
              </a:spcBef>
              <a:spcAft>
                <a:spcPct val="0"/>
              </a:spcAft>
              <a:buClr>
                <a:srgbClr val="FCAF17"/>
              </a:buClr>
              <a:defRPr/>
            </a:pPr>
            <a:r>
              <a:rPr lang="tr-TR">
                <a:solidFill>
                  <a:srgbClr val="000000"/>
                </a:solidFill>
                <a:latin typeface="Arial" charset="0"/>
                <a:cs typeface="Arial" charset="0"/>
              </a:rPr>
              <a:t>İç Hastalıkları Departmanı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, Philipps </a:t>
            </a:r>
            <a:r>
              <a:rPr lang="tr-TR">
                <a:solidFill>
                  <a:srgbClr val="000000"/>
                </a:solidFill>
                <a:latin typeface="Arial" charset="0"/>
                <a:cs typeface="Arial" charset="0"/>
              </a:rPr>
              <a:t>Üniversitesi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, Marburg, </a:t>
            </a:r>
            <a:r>
              <a:rPr lang="tr-TR">
                <a:solidFill>
                  <a:srgbClr val="000000"/>
                </a:solidFill>
                <a:latin typeface="Arial" charset="0"/>
                <a:cs typeface="Arial" charset="0"/>
              </a:rPr>
              <a:t>Almanya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9572" name="Picture 4" descr="Marbur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756" y="4797425"/>
            <a:ext cx="1563291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10949" y="6550226"/>
            <a:ext cx="508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Rinke et al. 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J </a:t>
            </a:r>
            <a:r>
              <a:rPr lang="en-US" sz="1200" i="1" dirty="0" err="1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Clin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Oncol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 27:4656-4663. © 2009 by American Society of Clinical Oncology</a:t>
            </a:r>
            <a:endParaRPr lang="tr-TR" sz="1200" dirty="0">
              <a:solidFill>
                <a:srgbClr val="000000"/>
              </a:solidFill>
              <a:latin typeface="News Gothic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1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PROMID: </a:t>
            </a:r>
            <a:r>
              <a:rPr lang="tr-TR" sz="3600" dirty="0" smtClean="0"/>
              <a:t>Çalışm</a:t>
            </a:r>
            <a:r>
              <a:rPr lang="tr-TR" dirty="0" smtClean="0"/>
              <a:t>a tasarımı</a:t>
            </a:r>
            <a:endParaRPr lang="en-GB" sz="3600" dirty="0"/>
          </a:p>
        </p:txBody>
      </p:sp>
      <p:sp>
        <p:nvSpPr>
          <p:cNvPr id="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000" b="1" dirty="0" smtClean="0">
                <a:cs typeface="Arial" charset="0"/>
              </a:rPr>
              <a:t>Faz </a:t>
            </a:r>
            <a:r>
              <a:rPr lang="en-GB" sz="2000" b="1" dirty="0" smtClean="0">
                <a:cs typeface="Arial" charset="0"/>
              </a:rPr>
              <a:t>III </a:t>
            </a:r>
            <a:r>
              <a:rPr lang="en-GB" sz="2000" b="1" dirty="0" err="1" smtClean="0">
                <a:cs typeface="Arial" charset="0"/>
              </a:rPr>
              <a:t>randomi</a:t>
            </a:r>
            <a:r>
              <a:rPr lang="tr-TR" sz="2000" b="1" dirty="0" smtClean="0">
                <a:cs typeface="Arial" charset="0"/>
              </a:rPr>
              <a:t>ze, çift kör</a:t>
            </a:r>
            <a:r>
              <a:rPr lang="en-GB" sz="2000" b="1" dirty="0" smtClean="0">
                <a:cs typeface="Arial" charset="0"/>
              </a:rPr>
              <a:t>, </a:t>
            </a:r>
            <a:r>
              <a:rPr lang="tr-TR" sz="2000" b="1" dirty="0" smtClean="0">
                <a:cs typeface="Arial" charset="0"/>
              </a:rPr>
              <a:t>plasebo kontrollü çalışma</a:t>
            </a:r>
            <a:endParaRPr lang="en-GB" sz="2000" b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7544" y="4747369"/>
            <a:ext cx="45720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457153"/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Birincil sonlanım noktası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180975" indent="-180975" defTabSz="457153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ümör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progresyonuna kadar geçen süre</a:t>
            </a:r>
            <a:endParaRPr lang="en-GB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572000" y="4738782"/>
            <a:ext cx="3654425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457153">
              <a:spcBef>
                <a:spcPct val="60000"/>
              </a:spcBef>
            </a:pP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İkincil sonlanım noktaları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:</a:t>
            </a:r>
            <a:endParaRPr lang="en-GB" b="1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85738" lvl="1" indent="-185738" defTabSz="457153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Obje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ktif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tümör yanıtı oranı</a:t>
            </a:r>
            <a:endParaRPr lang="en-GB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85738" lvl="1" indent="-185738" defTabSz="457153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emptom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kontrolü</a:t>
            </a:r>
            <a:endParaRPr lang="en-GB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85738" lvl="1" indent="-185738" defTabSz="457153">
              <a:buFont typeface="Arial" pitchFamily="34" charset="0"/>
              <a:buChar char="•"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Toplam sağkalım</a:t>
            </a:r>
            <a:endParaRPr lang="en-GB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9" name="Group 23"/>
          <p:cNvGrpSpPr/>
          <p:nvPr/>
        </p:nvGrpSpPr>
        <p:grpSpPr>
          <a:xfrm>
            <a:off x="251521" y="2286624"/>
            <a:ext cx="8440924" cy="2338388"/>
            <a:chOff x="422105" y="1931451"/>
            <a:chExt cx="8440924" cy="2338388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22105" y="2017176"/>
              <a:ext cx="2661346" cy="2200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4607" indent="-174607" defTabSz="766684">
                <a:lnSpc>
                  <a:spcPct val="90000"/>
                </a:lnSpc>
                <a:spcBef>
                  <a:spcPct val="20000"/>
                </a:spcBef>
              </a:pPr>
              <a:r>
                <a:rPr lang="tr-TR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Hastalar</a:t>
              </a: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: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 marL="174607" indent="-174607" defTabSz="766684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tr-TR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İyi farklılaşmış orta barsak kökenli </a:t>
              </a:r>
              <a:r>
                <a:rPr lang="tr-TR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NET’leri</a:t>
              </a:r>
              <a:endParaRPr lang="en-GB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 marL="174607" indent="-174607" defTabSz="766684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</a:t>
              </a:r>
              <a:r>
                <a:rPr lang="tr-TR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edavi</a:t>
              </a:r>
              <a:r>
                <a:rPr lang="tr-TR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tr-TR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naiv</a:t>
              </a:r>
              <a:endParaRPr lang="en-GB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 marL="174607" indent="-174607" defTabSz="766684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Lo</a:t>
              </a:r>
              <a:r>
                <a:rPr lang="tr-TR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kal olarak </a:t>
              </a:r>
              <a:r>
                <a:rPr lang="tr-TR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opere</a:t>
              </a:r>
              <a:r>
                <a:rPr lang="tr-TR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edilemeyen ya da metastaz yapmış</a:t>
              </a:r>
              <a:endParaRPr lang="en-GB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 marL="174607" indent="-174607" defTabSz="766684">
                <a:lnSpc>
                  <a:spcPct val="90000"/>
                </a:lnSpc>
                <a:spcBef>
                  <a:spcPct val="20000"/>
                </a:spcBef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 </a:t>
              </a:r>
              <a:r>
                <a:rPr lang="en-GB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N=85</a:t>
              </a:r>
              <a:endParaRPr lang="en-GB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11" name="Group 22"/>
            <p:cNvGrpSpPr/>
            <p:nvPr/>
          </p:nvGrpSpPr>
          <p:grpSpPr>
            <a:xfrm>
              <a:off x="3118375" y="1931451"/>
              <a:ext cx="5744654" cy="2338388"/>
              <a:chOff x="3118375" y="1931451"/>
              <a:chExt cx="5744654" cy="2338388"/>
            </a:xfrm>
          </p:grpSpPr>
          <p:grpSp>
            <p:nvGrpSpPr>
              <p:cNvPr id="12" name="Group 21"/>
              <p:cNvGrpSpPr/>
              <p:nvPr/>
            </p:nvGrpSpPr>
            <p:grpSpPr>
              <a:xfrm>
                <a:off x="3118375" y="1931451"/>
                <a:ext cx="4157662" cy="2338388"/>
                <a:chOff x="3118375" y="1931451"/>
                <a:chExt cx="4157662" cy="2338388"/>
              </a:xfrm>
            </p:grpSpPr>
            <p:sp>
              <p:nvSpPr>
                <p:cNvPr id="14" name="Rectangle 27"/>
                <p:cNvSpPr>
                  <a:spLocks noChangeArrowheads="1"/>
                </p:cNvSpPr>
                <p:nvPr/>
              </p:nvSpPr>
              <p:spPr bwMode="auto">
                <a:xfrm>
                  <a:off x="4607450" y="3234789"/>
                  <a:ext cx="2668587" cy="83026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153"/>
                  <a:endParaRPr lang="en-GB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" name="Rectangle 26"/>
                <p:cNvSpPr>
                  <a:spLocks noChangeArrowheads="1"/>
                </p:cNvSpPr>
                <p:nvPr/>
              </p:nvSpPr>
              <p:spPr bwMode="auto">
                <a:xfrm>
                  <a:off x="4607450" y="2066389"/>
                  <a:ext cx="2668587" cy="830262"/>
                </a:xfrm>
                <a:prstGeom prst="rect">
                  <a:avLst/>
                </a:prstGeom>
                <a:solidFill>
                  <a:srgbClr val="990033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153"/>
                  <a:endParaRPr lang="en-GB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" name="Rectangle 25"/>
                <p:cNvSpPr>
                  <a:spLocks noChangeArrowheads="1"/>
                </p:cNvSpPr>
                <p:nvPr/>
              </p:nvSpPr>
              <p:spPr bwMode="auto">
                <a:xfrm>
                  <a:off x="3118375" y="1931451"/>
                  <a:ext cx="425450" cy="2338388"/>
                </a:xfrm>
                <a:prstGeom prst="rect">
                  <a:avLst/>
                </a:prstGeom>
                <a:solidFill>
                  <a:srgbClr val="0099CC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153"/>
                  <a:endParaRPr lang="en-GB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88425" y="2047339"/>
                  <a:ext cx="2305050" cy="860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153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GB" b="1" dirty="0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O</a:t>
                  </a:r>
                  <a:r>
                    <a:rPr lang="tr-TR" b="1" dirty="0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k</a:t>
                  </a:r>
                  <a:r>
                    <a:rPr lang="en-GB" b="1" dirty="0" err="1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treotid</a:t>
                  </a:r>
                  <a:r>
                    <a:rPr lang="en-GB" b="1" dirty="0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 </a:t>
                  </a:r>
                  <a:r>
                    <a:rPr lang="en-GB" b="1" dirty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LAR </a:t>
                  </a:r>
                </a:p>
                <a:p>
                  <a:pPr algn="ctr" defTabSz="457153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GB" b="1" dirty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30 mg im / 28 </a:t>
                  </a:r>
                  <a:r>
                    <a:rPr lang="tr-TR" b="1" dirty="0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gün</a:t>
                  </a:r>
                  <a:endParaRPr lang="en-GB" b="1" dirty="0">
                    <a:solidFill>
                      <a:srgbClr val="FFFFFF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09062" y="3208330"/>
                  <a:ext cx="2295525" cy="86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153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GB" sz="2000" b="1" dirty="0">
                    <a:solidFill>
                      <a:srgbClr val="FFFFFF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  <a:p>
                  <a:pPr algn="ctr" defTabSz="457153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GB" b="1" dirty="0" err="1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Pla</a:t>
                  </a:r>
                  <a:r>
                    <a:rPr lang="tr-TR" b="1" dirty="0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s</a:t>
                  </a:r>
                  <a:r>
                    <a:rPr lang="en-GB" b="1" dirty="0" err="1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ebo</a:t>
                  </a:r>
                  <a:endParaRPr lang="en-GB" b="1" dirty="0">
                    <a:solidFill>
                      <a:srgbClr val="FFFFFF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  <a:p>
                  <a:pPr algn="ctr" defTabSz="457153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GB" b="1" dirty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im / 28 </a:t>
                  </a:r>
                  <a:r>
                    <a:rPr lang="tr-TR" b="1" dirty="0" smtClean="0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gün</a:t>
                  </a:r>
                  <a:endParaRPr lang="en-GB" b="1" dirty="0">
                    <a:solidFill>
                      <a:srgbClr val="FFFFFF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  <a:p>
                  <a:pPr algn="ctr" defTabSz="457153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GB" sz="2000" b="1" dirty="0">
                    <a:solidFill>
                      <a:srgbClr val="FFFFFF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57886" y="1948915"/>
                  <a:ext cx="355600" cy="229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457153"/>
                  <a:r>
                    <a:rPr lang="en-GB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R</a:t>
                  </a:r>
                  <a:endParaRPr lang="tr-TR" sz="1100" b="1" dirty="0" smtClean="0">
                    <a:solidFill>
                      <a:schemeClr val="bg1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  <a:p>
                  <a:pPr algn="ctr" defTabSz="457153"/>
                  <a:r>
                    <a:rPr lang="en-GB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ANDOM</a:t>
                  </a:r>
                  <a:endParaRPr lang="tr-TR" sz="1100" b="1" dirty="0" smtClean="0">
                    <a:solidFill>
                      <a:schemeClr val="bg1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  <a:p>
                  <a:pPr algn="ctr" defTabSz="457153"/>
                  <a:r>
                    <a:rPr lang="tr-TR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İ</a:t>
                  </a:r>
                </a:p>
                <a:p>
                  <a:pPr algn="ctr" defTabSz="457153"/>
                  <a:r>
                    <a:rPr lang="tr-TR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Z</a:t>
                  </a:r>
                </a:p>
                <a:p>
                  <a:pPr algn="ctr" defTabSz="457153"/>
                  <a:r>
                    <a:rPr lang="tr-TR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A</a:t>
                  </a:r>
                </a:p>
                <a:p>
                  <a:pPr algn="ctr" defTabSz="457153"/>
                  <a:r>
                    <a:rPr lang="tr-TR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S</a:t>
                  </a:r>
                </a:p>
                <a:p>
                  <a:pPr algn="ctr" defTabSz="457153"/>
                  <a:r>
                    <a:rPr lang="tr-TR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Y</a:t>
                  </a:r>
                </a:p>
                <a:p>
                  <a:pPr algn="ctr" defTabSz="457153"/>
                  <a:r>
                    <a:rPr lang="tr-TR" sz="1100" b="1" dirty="0" smtClean="0">
                      <a:solidFill>
                        <a:schemeClr val="bg1"/>
                      </a:solidFill>
                      <a:latin typeface="Calibri" pitchFamily="34" charset="0"/>
                      <a:ea typeface="MS PGothic" pitchFamily="34" charset="-128"/>
                      <a:cs typeface="Arial" pitchFamily="34" charset="0"/>
                    </a:rPr>
                    <a:t>ON</a:t>
                  </a:r>
                  <a:endParaRPr lang="en-GB" sz="1100" b="1" dirty="0">
                    <a:solidFill>
                      <a:schemeClr val="bg1"/>
                    </a:solidFill>
                    <a:latin typeface="Calibri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20" name="Group 18"/>
                <p:cNvGrpSpPr>
                  <a:grpSpLocks/>
                </p:cNvGrpSpPr>
                <p:nvPr/>
              </p:nvGrpSpPr>
              <p:grpSpPr bwMode="auto">
                <a:xfrm>
                  <a:off x="3943875" y="2469614"/>
                  <a:ext cx="647700" cy="1214437"/>
                  <a:chOff x="2115" y="1434"/>
                  <a:chExt cx="624" cy="1006"/>
                </a:xfrm>
              </p:grpSpPr>
              <p:cxnSp>
                <p:nvCxnSpPr>
                  <p:cNvPr id="24" name="Straight Arrow Connector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15" y="1434"/>
                    <a:ext cx="624" cy="1"/>
                  </a:xfrm>
                  <a:prstGeom prst="straightConnector1">
                    <a:avLst/>
                  </a:prstGeom>
                  <a:noFill/>
                  <a:ln w="28575" cmpd="sng">
                    <a:solidFill>
                      <a:srgbClr val="1086C1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5" name="Straight Arrow Connector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15" y="2439"/>
                    <a:ext cx="624" cy="1"/>
                  </a:xfrm>
                  <a:prstGeom prst="straightConnector1">
                    <a:avLst/>
                  </a:prstGeom>
                  <a:noFill/>
                  <a:ln w="28575" cmpd="sng">
                    <a:solidFill>
                      <a:srgbClr val="1086C1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auto">
                <a:xfrm>
                  <a:off x="3951812" y="2452151"/>
                  <a:ext cx="3175" cy="1230313"/>
                </a:xfrm>
                <a:prstGeom prst="line">
                  <a:avLst/>
                </a:prstGeom>
                <a:noFill/>
                <a:ln w="28575" cmpd="sng">
                  <a:solidFill>
                    <a:srgbClr val="1086C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153"/>
                  <a:endParaRPr lang="en-GB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>
                  <a:off x="3550175" y="3079214"/>
                  <a:ext cx="393700" cy="0"/>
                </a:xfrm>
                <a:prstGeom prst="line">
                  <a:avLst/>
                </a:prstGeom>
                <a:noFill/>
                <a:ln w="28575" cmpd="sng">
                  <a:solidFill>
                    <a:srgbClr val="1086C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153"/>
                  <a:endParaRPr lang="en-GB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531831" y="2668051"/>
                  <a:ext cx="41710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153"/>
                  <a:r>
                    <a:rPr lang="en-GB" sz="1400" b="1" dirty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1:1</a:t>
                  </a:r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7434787" y="2279820"/>
                <a:ext cx="1428242" cy="18158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153" eaLnBrk="0" hangingPunct="0"/>
                <a:r>
                  <a:rPr lang="en-GB" sz="16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Treatment 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/>
                </a:r>
                <a:b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</a:br>
                <a: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until CT/MRI </a:t>
                </a:r>
                <a:r>
                  <a:rPr lang="tr-TR" sz="16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ile belgelenmiş tümör progresyonu ya da ölüme kadar tedavi</a:t>
                </a:r>
                <a:endParaRPr lang="en-GB" sz="1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GB" altLang="ja-JP" dirty="0" smtClean="0">
                <a:solidFill>
                  <a:srgbClr val="000000"/>
                </a:solidFill>
                <a:cs typeface="Arial" pitchFamily="34" charset="0"/>
              </a:rPr>
              <a:t>Rinke </a:t>
            </a:r>
            <a:r>
              <a:rPr lang="en-GB" altLang="ja-JP" dirty="0">
                <a:solidFill>
                  <a:srgbClr val="000000"/>
                </a:solidFill>
                <a:cs typeface="Arial" pitchFamily="34" charset="0"/>
              </a:rPr>
              <a:t>A, et al</a:t>
            </a:r>
            <a:r>
              <a:rPr lang="en-GB" altLang="ja-JP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GB" altLang="ja-JP" i="1" dirty="0" smtClean="0">
                <a:solidFill>
                  <a:srgbClr val="000000"/>
                </a:solidFill>
                <a:cs typeface="Arial" pitchFamily="34" charset="0"/>
              </a:rPr>
              <a:t>J </a:t>
            </a:r>
            <a:r>
              <a:rPr lang="en-GB" altLang="ja-JP" i="1" dirty="0">
                <a:solidFill>
                  <a:srgbClr val="000000"/>
                </a:solidFill>
                <a:cs typeface="Arial" pitchFamily="34" charset="0"/>
              </a:rPr>
              <a:t>Clin Oncol</a:t>
            </a:r>
            <a:r>
              <a:rPr lang="en-GB" altLang="ja-JP" dirty="0" smtClean="0">
                <a:solidFill>
                  <a:srgbClr val="000000"/>
                </a:solidFill>
                <a:cs typeface="Arial" pitchFamily="34" charset="0"/>
              </a:rPr>
              <a:t>. 2009</a:t>
            </a:r>
            <a:r>
              <a:rPr lang="en-GB" altLang="ja-JP" dirty="0">
                <a:solidFill>
                  <a:srgbClr val="000000"/>
                </a:solidFill>
                <a:cs typeface="Arial" pitchFamily="34" charset="0"/>
              </a:rPr>
              <a:t>; 27(28): 4656-4663.</a:t>
            </a:r>
          </a:p>
        </p:txBody>
      </p:sp>
    </p:spTree>
    <p:extLst>
      <p:ext uri="{BB962C8B-B14F-4D97-AF65-F5344CB8AC3E}">
        <p14:creationId xmlns:p14="http://schemas.microsoft.com/office/powerpoint/2010/main" val="36362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66688"/>
            <a:ext cx="6172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Hasta popülasyonu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40960" cy="4772759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tr-TR" sz="2000" dirty="0"/>
              <a:t>Yeni tanı almış ya da tedavisi başarısız olan hastalar</a:t>
            </a:r>
            <a:endParaRPr lang="en-US" sz="2000" dirty="0"/>
          </a:p>
          <a:p>
            <a:pPr eaLnBrk="1" hangingPunct="1">
              <a:spcBef>
                <a:spcPct val="30000"/>
              </a:spcBef>
            </a:pPr>
            <a:r>
              <a:rPr lang="tr-TR" sz="2000" dirty="0"/>
              <a:t>Lokal olarak </a:t>
            </a:r>
            <a:r>
              <a:rPr lang="tr-TR" sz="2000" b="1" u="sng" dirty="0"/>
              <a:t>inoperabl</a:t>
            </a:r>
            <a:r>
              <a:rPr lang="en-US" sz="2000" b="1" u="sng" dirty="0"/>
              <a:t> </a:t>
            </a:r>
            <a:r>
              <a:rPr lang="tr-TR" sz="2000" b="1" u="sng" dirty="0"/>
              <a:t>ya da </a:t>
            </a:r>
            <a:r>
              <a:rPr lang="en-US" sz="2000" b="1" u="sng" dirty="0" err="1"/>
              <a:t>metastati</a:t>
            </a:r>
            <a:r>
              <a:rPr lang="tr-TR" sz="2000" b="1" u="sng" dirty="0"/>
              <a:t>k, iyi </a:t>
            </a:r>
            <a:r>
              <a:rPr lang="en-US" sz="2000" b="1" u="sng" dirty="0" err="1"/>
              <a:t>difer</a:t>
            </a:r>
            <a:r>
              <a:rPr lang="tr-TR" sz="2000" b="1" u="sng" dirty="0"/>
              <a:t>a</a:t>
            </a:r>
            <a:r>
              <a:rPr lang="en-US" sz="2000" b="1" u="sng" dirty="0"/>
              <a:t>n</a:t>
            </a:r>
            <a:r>
              <a:rPr lang="tr-TR" sz="2000" b="1" u="sng" dirty="0"/>
              <a:t>siye,</a:t>
            </a:r>
            <a:r>
              <a:rPr lang="en-US" sz="2000" b="1" u="sng" dirty="0"/>
              <a:t> </a:t>
            </a:r>
            <a:r>
              <a:rPr lang="tr-TR" sz="2000" b="1" u="sng" dirty="0"/>
              <a:t>orta barsak </a:t>
            </a:r>
            <a:r>
              <a:rPr lang="tr-TR" sz="2000" dirty="0"/>
              <a:t>kökenli </a:t>
            </a:r>
            <a:r>
              <a:rPr lang="en-US" sz="2000" dirty="0"/>
              <a:t>NET</a:t>
            </a:r>
            <a:r>
              <a:rPr lang="tr-TR" sz="2000" dirty="0"/>
              <a:t>’ler</a:t>
            </a:r>
            <a:endParaRPr lang="en-US" sz="2000" dirty="0"/>
          </a:p>
          <a:p>
            <a:pPr eaLnBrk="1" hangingPunct="1">
              <a:spcBef>
                <a:spcPct val="30000"/>
              </a:spcBef>
            </a:pPr>
            <a:r>
              <a:rPr lang="tr-TR" sz="2000" dirty="0"/>
              <a:t>Fonksiyonel olarak</a:t>
            </a:r>
            <a:r>
              <a:rPr lang="en-US" sz="2000" dirty="0"/>
              <a:t> </a:t>
            </a:r>
            <a:r>
              <a:rPr lang="en-US" sz="2000" b="1" u="sng" dirty="0"/>
              <a:t>a</a:t>
            </a:r>
            <a:r>
              <a:rPr lang="tr-TR" sz="2000" b="1" u="sng" dirty="0"/>
              <a:t>ktif ya da inaktif</a:t>
            </a:r>
            <a:r>
              <a:rPr lang="en-US" sz="2000" b="1" u="sng" dirty="0"/>
              <a:t> </a:t>
            </a:r>
            <a:r>
              <a:rPr lang="tr-TR" sz="2000" dirty="0"/>
              <a:t>orta barsak kökenli </a:t>
            </a:r>
            <a:r>
              <a:rPr lang="en-US" sz="2000" dirty="0"/>
              <a:t>NET</a:t>
            </a:r>
            <a:r>
              <a:rPr lang="tr-TR" sz="2000" dirty="0"/>
              <a:t>’ler</a:t>
            </a:r>
            <a:endParaRPr lang="en-US" sz="2000" dirty="0"/>
          </a:p>
          <a:p>
            <a:pPr eaLnBrk="1" hangingPunct="1">
              <a:spcBef>
                <a:spcPct val="30000"/>
              </a:spcBef>
            </a:pPr>
            <a:r>
              <a:rPr lang="tr-TR" sz="2000" dirty="0"/>
              <a:t>Orta barsakta lokalize primer tümör ya da</a:t>
            </a:r>
            <a:r>
              <a:rPr lang="en-US" sz="2000" dirty="0"/>
              <a:t> </a:t>
            </a:r>
            <a:r>
              <a:rPr lang="tr-TR" sz="2000" b="1" dirty="0"/>
              <a:t>orta barsak dışında primer tümör kanıtı yoksa primeri bilinmeyen</a:t>
            </a:r>
            <a:r>
              <a:rPr lang="en-US" sz="2000" b="1" dirty="0"/>
              <a:t> </a:t>
            </a:r>
            <a:r>
              <a:rPr lang="tr-TR" sz="2000" b="1" dirty="0"/>
              <a:t>tümörler </a:t>
            </a:r>
            <a:r>
              <a:rPr lang="tr-TR" sz="2000" dirty="0"/>
              <a:t>de çalışmaya alınmıştır.</a:t>
            </a:r>
          </a:p>
          <a:p>
            <a:pPr eaLnBrk="1" hangingPunct="1">
              <a:spcBef>
                <a:spcPct val="30000"/>
              </a:spcBef>
            </a:pPr>
            <a:r>
              <a:rPr lang="tr-TR" sz="2000" dirty="0"/>
              <a:t>Küratif tedavi seçeneği yok.</a:t>
            </a:r>
          </a:p>
          <a:p>
            <a:pPr eaLnBrk="1" hangingPunct="1">
              <a:spcBef>
                <a:spcPct val="30000"/>
              </a:spcBef>
            </a:pPr>
            <a:r>
              <a:rPr lang="tr-TR" sz="2000" dirty="0"/>
              <a:t>B</a:t>
            </a:r>
            <a:r>
              <a:rPr lang="en-US" sz="2000" dirty="0"/>
              <a:t>T </a:t>
            </a:r>
            <a:r>
              <a:rPr lang="tr-TR" sz="2000" dirty="0"/>
              <a:t>ya da</a:t>
            </a:r>
            <a:r>
              <a:rPr lang="en-US" sz="2000" dirty="0"/>
              <a:t> MRI</a:t>
            </a:r>
            <a:r>
              <a:rPr lang="tr-TR" sz="2000" dirty="0"/>
              <a:t> ile ölçülebilen tümör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sz="2000" dirty="0"/>
          </a:p>
          <a:p>
            <a:pPr eaLnBrk="1" hangingPunct="1">
              <a:spcBef>
                <a:spcPct val="3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270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590"/>
            <a:ext cx="792088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Hasta Özellikleri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222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59890"/>
              </p:ext>
            </p:extLst>
          </p:nvPr>
        </p:nvGraphicFramePr>
        <p:xfrm>
          <a:off x="467544" y="908720"/>
          <a:ext cx="8352928" cy="5145344"/>
        </p:xfrm>
        <a:graphic>
          <a:graphicData uri="http://schemas.openxmlformats.org/drawingml/2006/table">
            <a:tbl>
              <a:tblPr/>
              <a:tblGrid>
                <a:gridCol w="3695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treotid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LAR (n=42)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ebo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(n=43)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(n=85)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Medyan yaş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yıl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değer aralığı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63.5 (54–70)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61.0 (52–67)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62.0 (54–68)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Cinsiyet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erkek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kadın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(%)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47.6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52.4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46.5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49.4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Tanıdan bu yana geçen zaman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aylar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değer aralığı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7.5 (3.5–19.8)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 (1.8–8.9)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 (2.5–14.3)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Karnofsky 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Skoru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≤80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&gt;80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83.3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88.4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85.9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inoid 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sendrom’lu hastalar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40.5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37.2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38.8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 odak rezeksiyonu yapılmış olanlar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69.1           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62.8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65.9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1520825" marR="0" lvl="0" indent="-152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 Tümör Yükü</a:t>
                      </a:r>
                    </a:p>
                    <a:p>
                      <a:pPr marL="1520825" marR="0" lvl="0" indent="-152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0–10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10–25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25–50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16.7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59.5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11.9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11.6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62.8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9.3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11.6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14.1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61.2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10.6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8.2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Pozitif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Octreoscan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’li hastalar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76.2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72.1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74.1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Ki-67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endeksi 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’ye kadar olan hastalar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97.6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93.0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95.3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Yükselmiş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CgA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61.9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69.8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AF17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65.9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10948" y="6294158"/>
            <a:ext cx="508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Rinke et al. 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J </a:t>
            </a:r>
            <a:r>
              <a:rPr lang="en-US" sz="1200" i="1" dirty="0" err="1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Clin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Oncol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 27:4656-4663. © 2009 by American Society of Clinical Oncology</a:t>
            </a:r>
            <a:endParaRPr lang="tr-TR" sz="1200" dirty="0">
              <a:solidFill>
                <a:srgbClr val="000000"/>
              </a:solidFill>
              <a:latin typeface="News Gothic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8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O</a:t>
            </a:r>
            <a:r>
              <a:rPr lang="tr-TR" sz="2800" dirty="0"/>
              <a:t>k</a:t>
            </a:r>
            <a:r>
              <a:rPr lang="en-US" sz="2800" dirty="0" err="1"/>
              <a:t>treotid</a:t>
            </a:r>
            <a:r>
              <a:rPr lang="en-US" sz="2800" dirty="0"/>
              <a:t> LAR</a:t>
            </a:r>
            <a:r>
              <a:rPr lang="tr-TR" sz="2800" dirty="0"/>
              <a:t>, tümör progresyonuna kadar geçen süreyi</a:t>
            </a:r>
            <a:r>
              <a:rPr lang="en-US" sz="2800" dirty="0"/>
              <a:t> </a:t>
            </a:r>
            <a:r>
              <a:rPr lang="tr-TR" sz="2800" dirty="0"/>
              <a:t>anlamlı olarak 2 katından fazla uzatmıştır.</a:t>
            </a:r>
            <a:endParaRPr lang="en-US" sz="2800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412081" y="1412875"/>
            <a:ext cx="6349604" cy="641350"/>
          </a:xfrm>
          <a:prstGeom prst="rect">
            <a:avLst/>
          </a:prstGeom>
          <a:solidFill>
            <a:srgbClr val="F5EBD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tr-TR" b="1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en-GB" b="1">
                <a:solidFill>
                  <a:srgbClr val="000000"/>
                </a:solidFill>
                <a:latin typeface="Arial" charset="0"/>
                <a:cs typeface="Arial" charset="0"/>
              </a:rPr>
              <a:t>treotid LAR vs pla</a:t>
            </a:r>
            <a:r>
              <a:rPr lang="tr-TR" b="1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GB" b="1">
                <a:solidFill>
                  <a:srgbClr val="000000"/>
                </a:solidFill>
                <a:latin typeface="Arial" charset="0"/>
                <a:cs typeface="Arial" charset="0"/>
              </a:rPr>
              <a:t>ebo</a:t>
            </a:r>
            <a:r>
              <a:rPr lang="en-GB" b="1" i="1">
                <a:solidFill>
                  <a:srgbClr val="000000"/>
                </a:solidFill>
                <a:latin typeface="Arial" charset="0"/>
                <a:cs typeface="Arial" charset="0"/>
              </a:rPr>
              <a:t> P</a:t>
            </a:r>
            <a:r>
              <a:rPr lang="en-GB" b="1">
                <a:solidFill>
                  <a:srgbClr val="000000"/>
                </a:solidFill>
                <a:latin typeface="Arial" charset="0"/>
                <a:cs typeface="Arial" charset="0"/>
              </a:rPr>
              <a:t>=0.000072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/>
                </a:solidFill>
                <a:latin typeface="Arial" charset="0"/>
                <a:cs typeface="Arial" charset="0"/>
              </a:rPr>
              <a:t>HR= 0.34 [95% CI: 0.20–0.59]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412081" y="2257427"/>
            <a:ext cx="6101955" cy="3876675"/>
            <a:chOff x="1057" y="1422"/>
            <a:chExt cx="4294" cy="2442"/>
          </a:xfrm>
        </p:grpSpPr>
        <p:sp>
          <p:nvSpPr>
            <p:cNvPr id="120838" name="Rectangle 5"/>
            <p:cNvSpPr>
              <a:spLocks noChangeAspect="1" noChangeArrowheads="1"/>
            </p:cNvSpPr>
            <p:nvPr/>
          </p:nvSpPr>
          <p:spPr bwMode="auto">
            <a:xfrm>
              <a:off x="3126" y="1846"/>
              <a:ext cx="2225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O</a:t>
              </a: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k</a:t>
              </a:r>
              <a:r>
                <a:rPr lang="en-US" sz="1400" b="1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treotid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LAR: 42 </a:t>
              </a: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hasta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/ 26 </a:t>
              </a: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olay</a:t>
              </a:r>
              <a:endParaRPr lang="en-US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Medyan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Times New Roman" pitchFamily="18" charset="0"/>
                </a:rPr>
                <a:t>14.3 </a:t>
              </a:r>
              <a:r>
                <a:rPr lang="tr-TR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Times New Roman" pitchFamily="18" charset="0"/>
                </a:rPr>
                <a:t>ay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Times New Roman" pitchFamily="18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[95% CI: 11.0–28.8]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Pla</a:t>
              </a: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s</a:t>
              </a:r>
              <a:r>
                <a:rPr lang="en-US" sz="1400" b="1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ebo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: 43  </a:t>
              </a: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hasta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/ 40 </a:t>
              </a: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olay</a:t>
              </a:r>
              <a:endParaRPr lang="en-US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tr-TR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Medyan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Times New Roman" pitchFamily="18" charset="0"/>
                </a:rPr>
                <a:t>6.0 </a:t>
              </a:r>
              <a:r>
                <a:rPr lang="tr-TR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Times New Roman" pitchFamily="18" charset="0"/>
                </a:rPr>
                <a:t>ay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Times New Roman" pitchFamily="18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[95% CI: 3.7–9.4]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839" name="Line 6"/>
            <p:cNvSpPr>
              <a:spLocks noChangeAspect="1" noChangeShapeType="1"/>
            </p:cNvSpPr>
            <p:nvPr/>
          </p:nvSpPr>
          <p:spPr bwMode="auto">
            <a:xfrm>
              <a:off x="2951" y="2466"/>
              <a:ext cx="12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0" name="Line 7"/>
            <p:cNvSpPr>
              <a:spLocks noChangeAspect="1" noChangeShapeType="1"/>
            </p:cNvSpPr>
            <p:nvPr/>
          </p:nvSpPr>
          <p:spPr bwMode="auto">
            <a:xfrm>
              <a:off x="2950" y="1997"/>
              <a:ext cx="127" cy="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1" name="Rectangle 8"/>
            <p:cNvSpPr>
              <a:spLocks noChangeAspect="1" noChangeArrowheads="1"/>
            </p:cNvSpPr>
            <p:nvPr/>
          </p:nvSpPr>
          <p:spPr bwMode="auto">
            <a:xfrm>
              <a:off x="2638" y="3704"/>
              <a:ext cx="90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Zaman</a:t>
              </a: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(</a:t>
              </a:r>
              <a:r>
                <a:rPr lang="tr-TR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Aylar</a:t>
              </a: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20842" name="Rectangle 9"/>
            <p:cNvSpPr>
              <a:spLocks noChangeAspect="1" noChangeArrowheads="1"/>
            </p:cNvSpPr>
            <p:nvPr/>
          </p:nvSpPr>
          <p:spPr bwMode="auto">
            <a:xfrm rot="-5400000">
              <a:off x="414" y="2414"/>
              <a:ext cx="14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Progresyonsuz Yüzde</a:t>
              </a:r>
              <a:endParaRPr 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843" name="Line 10"/>
            <p:cNvSpPr>
              <a:spLocks noChangeAspect="1" noChangeShapeType="1"/>
            </p:cNvSpPr>
            <p:nvPr/>
          </p:nvSpPr>
          <p:spPr bwMode="auto">
            <a:xfrm>
              <a:off x="1447" y="1467"/>
              <a:ext cx="0" cy="20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4" name="Line 11"/>
            <p:cNvSpPr>
              <a:spLocks noChangeAspect="1" noChangeShapeType="1"/>
            </p:cNvSpPr>
            <p:nvPr/>
          </p:nvSpPr>
          <p:spPr bwMode="auto">
            <a:xfrm>
              <a:off x="1427" y="3526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5" name="Line 12"/>
            <p:cNvSpPr>
              <a:spLocks noChangeAspect="1" noChangeShapeType="1"/>
            </p:cNvSpPr>
            <p:nvPr/>
          </p:nvSpPr>
          <p:spPr bwMode="auto">
            <a:xfrm>
              <a:off x="1427" y="301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6" name="Line 13"/>
            <p:cNvSpPr>
              <a:spLocks noChangeAspect="1" noChangeShapeType="1"/>
            </p:cNvSpPr>
            <p:nvPr/>
          </p:nvSpPr>
          <p:spPr bwMode="auto">
            <a:xfrm>
              <a:off x="1427" y="249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7" name="Line 14"/>
            <p:cNvSpPr>
              <a:spLocks noChangeAspect="1" noChangeShapeType="1"/>
            </p:cNvSpPr>
            <p:nvPr/>
          </p:nvSpPr>
          <p:spPr bwMode="auto">
            <a:xfrm>
              <a:off x="1427" y="198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8" name="Line 15"/>
            <p:cNvSpPr>
              <a:spLocks noChangeAspect="1" noChangeShapeType="1"/>
            </p:cNvSpPr>
            <p:nvPr/>
          </p:nvSpPr>
          <p:spPr bwMode="auto">
            <a:xfrm>
              <a:off x="1427" y="146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49" name="Line 16"/>
            <p:cNvSpPr>
              <a:spLocks noChangeAspect="1" noChangeShapeType="1"/>
            </p:cNvSpPr>
            <p:nvPr/>
          </p:nvSpPr>
          <p:spPr bwMode="auto">
            <a:xfrm>
              <a:off x="1447" y="3526"/>
              <a:ext cx="31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0" name="Line 17"/>
            <p:cNvSpPr>
              <a:spLocks noChangeAspect="1" noChangeShapeType="1"/>
            </p:cNvSpPr>
            <p:nvPr/>
          </p:nvSpPr>
          <p:spPr bwMode="auto">
            <a:xfrm flipV="1">
              <a:off x="1447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1" name="Line 18"/>
            <p:cNvSpPr>
              <a:spLocks noChangeAspect="1" noChangeShapeType="1"/>
            </p:cNvSpPr>
            <p:nvPr/>
          </p:nvSpPr>
          <p:spPr bwMode="auto">
            <a:xfrm flipV="1">
              <a:off x="1693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2" name="Line 19"/>
            <p:cNvSpPr>
              <a:spLocks noChangeAspect="1" noChangeShapeType="1"/>
            </p:cNvSpPr>
            <p:nvPr/>
          </p:nvSpPr>
          <p:spPr bwMode="auto">
            <a:xfrm flipV="1">
              <a:off x="1938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3" name="Line 20"/>
            <p:cNvSpPr>
              <a:spLocks noChangeAspect="1" noChangeShapeType="1"/>
            </p:cNvSpPr>
            <p:nvPr/>
          </p:nvSpPr>
          <p:spPr bwMode="auto">
            <a:xfrm flipV="1">
              <a:off x="2177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4" name="Line 21"/>
            <p:cNvSpPr>
              <a:spLocks noChangeAspect="1" noChangeShapeType="1"/>
            </p:cNvSpPr>
            <p:nvPr/>
          </p:nvSpPr>
          <p:spPr bwMode="auto">
            <a:xfrm flipV="1">
              <a:off x="2423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5" name="Line 22"/>
            <p:cNvSpPr>
              <a:spLocks noChangeAspect="1" noChangeShapeType="1"/>
            </p:cNvSpPr>
            <p:nvPr/>
          </p:nvSpPr>
          <p:spPr bwMode="auto">
            <a:xfrm flipV="1">
              <a:off x="2668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6" name="Line 23"/>
            <p:cNvSpPr>
              <a:spLocks noChangeAspect="1" noChangeShapeType="1"/>
            </p:cNvSpPr>
            <p:nvPr/>
          </p:nvSpPr>
          <p:spPr bwMode="auto">
            <a:xfrm flipV="1">
              <a:off x="2914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7" name="Line 24"/>
            <p:cNvSpPr>
              <a:spLocks noChangeAspect="1" noChangeShapeType="1"/>
            </p:cNvSpPr>
            <p:nvPr/>
          </p:nvSpPr>
          <p:spPr bwMode="auto">
            <a:xfrm flipV="1">
              <a:off x="3153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8" name="Line 25"/>
            <p:cNvSpPr>
              <a:spLocks noChangeAspect="1" noChangeShapeType="1"/>
            </p:cNvSpPr>
            <p:nvPr/>
          </p:nvSpPr>
          <p:spPr bwMode="auto">
            <a:xfrm flipV="1">
              <a:off x="3398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59" name="Line 26"/>
            <p:cNvSpPr>
              <a:spLocks noChangeAspect="1" noChangeShapeType="1"/>
            </p:cNvSpPr>
            <p:nvPr/>
          </p:nvSpPr>
          <p:spPr bwMode="auto">
            <a:xfrm flipV="1">
              <a:off x="3644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60" name="Line 27"/>
            <p:cNvSpPr>
              <a:spLocks noChangeAspect="1" noChangeShapeType="1"/>
            </p:cNvSpPr>
            <p:nvPr/>
          </p:nvSpPr>
          <p:spPr bwMode="auto">
            <a:xfrm flipV="1">
              <a:off x="3890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61" name="Line 28"/>
            <p:cNvSpPr>
              <a:spLocks noChangeAspect="1" noChangeShapeType="1"/>
            </p:cNvSpPr>
            <p:nvPr/>
          </p:nvSpPr>
          <p:spPr bwMode="auto">
            <a:xfrm flipV="1">
              <a:off x="4129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62" name="Line 29"/>
            <p:cNvSpPr>
              <a:spLocks noChangeAspect="1" noChangeShapeType="1"/>
            </p:cNvSpPr>
            <p:nvPr/>
          </p:nvSpPr>
          <p:spPr bwMode="auto">
            <a:xfrm flipV="1">
              <a:off x="4374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63" name="Line 30"/>
            <p:cNvSpPr>
              <a:spLocks noChangeAspect="1" noChangeShapeType="1"/>
            </p:cNvSpPr>
            <p:nvPr/>
          </p:nvSpPr>
          <p:spPr bwMode="auto">
            <a:xfrm flipV="1">
              <a:off x="4620" y="352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64" name="Freeform 31"/>
            <p:cNvSpPr>
              <a:spLocks noChangeAspect="1"/>
            </p:cNvSpPr>
            <p:nvPr/>
          </p:nvSpPr>
          <p:spPr bwMode="auto">
            <a:xfrm>
              <a:off x="1447" y="1467"/>
              <a:ext cx="1261" cy="2059"/>
            </a:xfrm>
            <a:custGeom>
              <a:avLst/>
              <a:gdLst>
                <a:gd name="T0" fmla="*/ 2147483647 w 190"/>
                <a:gd name="T1" fmla="*/ 0 h 324"/>
                <a:gd name="T2" fmla="*/ 2147483647 w 190"/>
                <a:gd name="T3" fmla="*/ 2147483647 h 324"/>
                <a:gd name="T4" fmla="*/ 2147483647 w 190"/>
                <a:gd name="T5" fmla="*/ 2147483647 h 324"/>
                <a:gd name="T6" fmla="*/ 2147483647 w 190"/>
                <a:gd name="T7" fmla="*/ 2147483647 h 324"/>
                <a:gd name="T8" fmla="*/ 2147483647 w 190"/>
                <a:gd name="T9" fmla="*/ 2147483647 h 324"/>
                <a:gd name="T10" fmla="*/ 2147483647 w 190"/>
                <a:gd name="T11" fmla="*/ 2147483647 h 324"/>
                <a:gd name="T12" fmla="*/ 2147483647 w 190"/>
                <a:gd name="T13" fmla="*/ 2147483647 h 324"/>
                <a:gd name="T14" fmla="*/ 2147483647 w 190"/>
                <a:gd name="T15" fmla="*/ 2147483647 h 324"/>
                <a:gd name="T16" fmla="*/ 2147483647 w 190"/>
                <a:gd name="T17" fmla="*/ 2147483647 h 324"/>
                <a:gd name="T18" fmla="*/ 2147483647 w 190"/>
                <a:gd name="T19" fmla="*/ 2147483647 h 324"/>
                <a:gd name="T20" fmla="*/ 2147483647 w 190"/>
                <a:gd name="T21" fmla="*/ 2147483647 h 324"/>
                <a:gd name="T22" fmla="*/ 2147483647 w 190"/>
                <a:gd name="T23" fmla="*/ 2147483647 h 324"/>
                <a:gd name="T24" fmla="*/ 2147483647 w 190"/>
                <a:gd name="T25" fmla="*/ 2147483647 h 324"/>
                <a:gd name="T26" fmla="*/ 2147483647 w 190"/>
                <a:gd name="T27" fmla="*/ 2147483647 h 324"/>
                <a:gd name="T28" fmla="*/ 2147483647 w 190"/>
                <a:gd name="T29" fmla="*/ 2147483647 h 324"/>
                <a:gd name="T30" fmla="*/ 2147483647 w 190"/>
                <a:gd name="T31" fmla="*/ 2147483647 h 324"/>
                <a:gd name="T32" fmla="*/ 2147483647 w 190"/>
                <a:gd name="T33" fmla="*/ 2147483647 h 324"/>
                <a:gd name="T34" fmla="*/ 2147483647 w 190"/>
                <a:gd name="T35" fmla="*/ 2147483647 h 324"/>
                <a:gd name="T36" fmla="*/ 2147483647 w 190"/>
                <a:gd name="T37" fmla="*/ 2147483647 h 324"/>
                <a:gd name="T38" fmla="*/ 2147483647 w 190"/>
                <a:gd name="T39" fmla="*/ 2147483647 h 324"/>
                <a:gd name="T40" fmla="*/ 2147483647 w 190"/>
                <a:gd name="T41" fmla="*/ 2147483647 h 324"/>
                <a:gd name="T42" fmla="*/ 2147483647 w 190"/>
                <a:gd name="T43" fmla="*/ 2147483647 h 324"/>
                <a:gd name="T44" fmla="*/ 2147483647 w 190"/>
                <a:gd name="T45" fmla="*/ 2147483647 h 324"/>
                <a:gd name="T46" fmla="*/ 2147483647 w 190"/>
                <a:gd name="T47" fmla="*/ 2147483647 h 324"/>
                <a:gd name="T48" fmla="*/ 2147483647 w 190"/>
                <a:gd name="T49" fmla="*/ 2147483647 h 324"/>
                <a:gd name="T50" fmla="*/ 2147483647 w 190"/>
                <a:gd name="T51" fmla="*/ 2147483647 h 324"/>
                <a:gd name="T52" fmla="*/ 2147483647 w 190"/>
                <a:gd name="T53" fmla="*/ 2147483647 h 324"/>
                <a:gd name="T54" fmla="*/ 2147483647 w 190"/>
                <a:gd name="T55" fmla="*/ 2147483647 h 324"/>
                <a:gd name="T56" fmla="*/ 2147483647 w 190"/>
                <a:gd name="T57" fmla="*/ 2147483647 h 324"/>
                <a:gd name="T58" fmla="*/ 2147483647 w 190"/>
                <a:gd name="T59" fmla="*/ 2147483647 h 324"/>
                <a:gd name="T60" fmla="*/ 2147483647 w 190"/>
                <a:gd name="T61" fmla="*/ 2147483647 h 324"/>
                <a:gd name="T62" fmla="*/ 2147483647 w 190"/>
                <a:gd name="T63" fmla="*/ 2147483647 h 324"/>
                <a:gd name="T64" fmla="*/ 2147483647 w 190"/>
                <a:gd name="T65" fmla="*/ 2147483647 h 324"/>
                <a:gd name="T66" fmla="*/ 2147483647 w 190"/>
                <a:gd name="T67" fmla="*/ 2147483647 h 324"/>
                <a:gd name="T68" fmla="*/ 2147483647 w 190"/>
                <a:gd name="T69" fmla="*/ 2147483647 h 324"/>
                <a:gd name="T70" fmla="*/ 2147483647 w 190"/>
                <a:gd name="T71" fmla="*/ 2147483647 h 324"/>
                <a:gd name="T72" fmla="*/ 2147483647 w 190"/>
                <a:gd name="T73" fmla="*/ 2147483647 h 324"/>
                <a:gd name="T74" fmla="*/ 2147483647 w 190"/>
                <a:gd name="T75" fmla="*/ 2147483647 h 3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0"/>
                <a:gd name="T115" fmla="*/ 0 h 324"/>
                <a:gd name="T116" fmla="*/ 190 w 190"/>
                <a:gd name="T117" fmla="*/ 324 h 3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0" h="324">
                  <a:moveTo>
                    <a:pt x="0" y="0"/>
                  </a:moveTo>
                  <a:lnTo>
                    <a:pt x="11" y="0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23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45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22" y="98"/>
                  </a:lnTo>
                  <a:lnTo>
                    <a:pt x="23" y="98"/>
                  </a:lnTo>
                  <a:lnTo>
                    <a:pt x="23" y="105"/>
                  </a:lnTo>
                  <a:lnTo>
                    <a:pt x="23" y="113"/>
                  </a:lnTo>
                  <a:lnTo>
                    <a:pt x="33" y="113"/>
                  </a:lnTo>
                  <a:lnTo>
                    <a:pt x="33" y="121"/>
                  </a:lnTo>
                  <a:lnTo>
                    <a:pt x="34" y="121"/>
                  </a:lnTo>
                  <a:lnTo>
                    <a:pt x="34" y="128"/>
                  </a:lnTo>
                  <a:lnTo>
                    <a:pt x="35" y="128"/>
                  </a:lnTo>
                  <a:lnTo>
                    <a:pt x="35" y="136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6" y="158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8" y="173"/>
                  </a:lnTo>
                  <a:lnTo>
                    <a:pt x="51" y="173"/>
                  </a:lnTo>
                  <a:lnTo>
                    <a:pt x="51" y="181"/>
                  </a:lnTo>
                  <a:lnTo>
                    <a:pt x="51" y="188"/>
                  </a:lnTo>
                  <a:lnTo>
                    <a:pt x="54" y="188"/>
                  </a:lnTo>
                  <a:lnTo>
                    <a:pt x="54" y="196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6" y="211"/>
                  </a:lnTo>
                  <a:lnTo>
                    <a:pt x="58" y="211"/>
                  </a:lnTo>
                  <a:lnTo>
                    <a:pt x="58" y="219"/>
                  </a:lnTo>
                  <a:lnTo>
                    <a:pt x="62" y="219"/>
                  </a:lnTo>
                  <a:lnTo>
                    <a:pt x="65" y="219"/>
                  </a:lnTo>
                  <a:lnTo>
                    <a:pt x="65" y="227"/>
                  </a:lnTo>
                  <a:lnTo>
                    <a:pt x="68" y="227"/>
                  </a:lnTo>
                  <a:lnTo>
                    <a:pt x="68" y="235"/>
                  </a:lnTo>
                  <a:lnTo>
                    <a:pt x="72" y="235"/>
                  </a:lnTo>
                  <a:lnTo>
                    <a:pt x="72" y="243"/>
                  </a:lnTo>
                  <a:lnTo>
                    <a:pt x="72" y="251"/>
                  </a:lnTo>
                  <a:lnTo>
                    <a:pt x="84" y="251"/>
                  </a:lnTo>
                  <a:lnTo>
                    <a:pt x="84" y="259"/>
                  </a:lnTo>
                  <a:lnTo>
                    <a:pt x="84" y="267"/>
                  </a:lnTo>
                  <a:lnTo>
                    <a:pt x="88" y="267"/>
                  </a:lnTo>
                  <a:lnTo>
                    <a:pt x="89" y="267"/>
                  </a:lnTo>
                  <a:lnTo>
                    <a:pt x="89" y="277"/>
                  </a:lnTo>
                  <a:lnTo>
                    <a:pt x="99" y="277"/>
                  </a:lnTo>
                  <a:lnTo>
                    <a:pt x="99" y="286"/>
                  </a:lnTo>
                  <a:lnTo>
                    <a:pt x="105" y="286"/>
                  </a:lnTo>
                  <a:lnTo>
                    <a:pt x="105" y="296"/>
                  </a:lnTo>
                  <a:lnTo>
                    <a:pt x="115" y="296"/>
                  </a:lnTo>
                  <a:lnTo>
                    <a:pt x="115" y="305"/>
                  </a:lnTo>
                  <a:lnTo>
                    <a:pt x="132" y="305"/>
                  </a:lnTo>
                  <a:lnTo>
                    <a:pt x="132" y="315"/>
                  </a:lnTo>
                  <a:lnTo>
                    <a:pt x="190" y="315"/>
                  </a:lnTo>
                  <a:lnTo>
                    <a:pt x="190" y="324"/>
                  </a:lnTo>
                </a:path>
              </a:pathLst>
            </a:custGeom>
            <a:noFill/>
            <a:ln w="238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65" name="Freeform 32"/>
            <p:cNvSpPr>
              <a:spLocks noChangeAspect="1"/>
            </p:cNvSpPr>
            <p:nvPr/>
          </p:nvSpPr>
          <p:spPr bwMode="auto">
            <a:xfrm>
              <a:off x="1447" y="1467"/>
              <a:ext cx="2980" cy="1557"/>
            </a:xfrm>
            <a:custGeom>
              <a:avLst/>
              <a:gdLst>
                <a:gd name="T0" fmla="*/ 0 w 449"/>
                <a:gd name="T1" fmla="*/ 0 h 245"/>
                <a:gd name="T2" fmla="*/ 2147483647 w 449"/>
                <a:gd name="T3" fmla="*/ 2147483647 h 245"/>
                <a:gd name="T4" fmla="*/ 2147483647 w 449"/>
                <a:gd name="T5" fmla="*/ 2147483647 h 245"/>
                <a:gd name="T6" fmla="*/ 2147483647 w 449"/>
                <a:gd name="T7" fmla="*/ 2147483647 h 245"/>
                <a:gd name="T8" fmla="*/ 2147483647 w 449"/>
                <a:gd name="T9" fmla="*/ 2147483647 h 245"/>
                <a:gd name="T10" fmla="*/ 2147483647 w 449"/>
                <a:gd name="T11" fmla="*/ 2147483647 h 245"/>
                <a:gd name="T12" fmla="*/ 2147483647 w 449"/>
                <a:gd name="T13" fmla="*/ 2147483647 h 245"/>
                <a:gd name="T14" fmla="*/ 2147483647 w 449"/>
                <a:gd name="T15" fmla="*/ 2147483647 h 245"/>
                <a:gd name="T16" fmla="*/ 2147483647 w 449"/>
                <a:gd name="T17" fmla="*/ 2147483647 h 245"/>
                <a:gd name="T18" fmla="*/ 2147483647 w 449"/>
                <a:gd name="T19" fmla="*/ 2147483647 h 245"/>
                <a:gd name="T20" fmla="*/ 2147483647 w 449"/>
                <a:gd name="T21" fmla="*/ 2147483647 h 245"/>
                <a:gd name="T22" fmla="*/ 2147483647 w 449"/>
                <a:gd name="T23" fmla="*/ 2147483647 h 245"/>
                <a:gd name="T24" fmla="*/ 2147483647 w 449"/>
                <a:gd name="T25" fmla="*/ 2147483647 h 245"/>
                <a:gd name="T26" fmla="*/ 2147483647 w 449"/>
                <a:gd name="T27" fmla="*/ 2147483647 h 245"/>
                <a:gd name="T28" fmla="*/ 2147483647 w 449"/>
                <a:gd name="T29" fmla="*/ 2147483647 h 245"/>
                <a:gd name="T30" fmla="*/ 2147483647 w 449"/>
                <a:gd name="T31" fmla="*/ 2147483647 h 245"/>
                <a:gd name="T32" fmla="*/ 2147483647 w 449"/>
                <a:gd name="T33" fmla="*/ 2147483647 h 245"/>
                <a:gd name="T34" fmla="*/ 2147483647 w 449"/>
                <a:gd name="T35" fmla="*/ 2147483647 h 245"/>
                <a:gd name="T36" fmla="*/ 2147483647 w 449"/>
                <a:gd name="T37" fmla="*/ 2147483647 h 245"/>
                <a:gd name="T38" fmla="*/ 2147483647 w 449"/>
                <a:gd name="T39" fmla="*/ 2147483647 h 245"/>
                <a:gd name="T40" fmla="*/ 2147483647 w 449"/>
                <a:gd name="T41" fmla="*/ 2147483647 h 245"/>
                <a:gd name="T42" fmla="*/ 2147483647 w 449"/>
                <a:gd name="T43" fmla="*/ 2147483647 h 245"/>
                <a:gd name="T44" fmla="*/ 2147483647 w 449"/>
                <a:gd name="T45" fmla="*/ 2147483647 h 245"/>
                <a:gd name="T46" fmla="*/ 2147483647 w 449"/>
                <a:gd name="T47" fmla="*/ 2147483647 h 245"/>
                <a:gd name="T48" fmla="*/ 2147483647 w 449"/>
                <a:gd name="T49" fmla="*/ 2147483647 h 245"/>
                <a:gd name="T50" fmla="*/ 2147483647 w 449"/>
                <a:gd name="T51" fmla="*/ 2147483647 h 245"/>
                <a:gd name="T52" fmla="*/ 2147483647 w 449"/>
                <a:gd name="T53" fmla="*/ 2147483647 h 245"/>
                <a:gd name="T54" fmla="*/ 2147483647 w 449"/>
                <a:gd name="T55" fmla="*/ 2147483647 h 245"/>
                <a:gd name="T56" fmla="*/ 2147483647 w 449"/>
                <a:gd name="T57" fmla="*/ 2147483647 h 245"/>
                <a:gd name="T58" fmla="*/ 2147483647 w 449"/>
                <a:gd name="T59" fmla="*/ 2147483647 h 245"/>
                <a:gd name="T60" fmla="*/ 2147483647 w 449"/>
                <a:gd name="T61" fmla="*/ 2147483647 h 245"/>
                <a:gd name="T62" fmla="*/ 2147483647 w 449"/>
                <a:gd name="T63" fmla="*/ 2147483647 h 245"/>
                <a:gd name="T64" fmla="*/ 2147483647 w 449"/>
                <a:gd name="T65" fmla="*/ 2147483647 h 245"/>
                <a:gd name="T66" fmla="*/ 2147483647 w 449"/>
                <a:gd name="T67" fmla="*/ 2147483647 h 2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9"/>
                <a:gd name="T103" fmla="*/ 0 h 245"/>
                <a:gd name="T104" fmla="*/ 449 w 449"/>
                <a:gd name="T105" fmla="*/ 245 h 2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9" h="24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7" y="16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40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56"/>
                  </a:lnTo>
                  <a:lnTo>
                    <a:pt x="34" y="56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5" y="73"/>
                  </a:lnTo>
                  <a:lnTo>
                    <a:pt x="38" y="73"/>
                  </a:lnTo>
                  <a:lnTo>
                    <a:pt x="46" y="73"/>
                  </a:lnTo>
                  <a:lnTo>
                    <a:pt x="46" y="82"/>
                  </a:lnTo>
                  <a:lnTo>
                    <a:pt x="50" y="82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6" y="90"/>
                  </a:lnTo>
                  <a:lnTo>
                    <a:pt x="56" y="99"/>
                  </a:lnTo>
                  <a:lnTo>
                    <a:pt x="63" y="99"/>
                  </a:lnTo>
                  <a:lnTo>
                    <a:pt x="63" y="108"/>
                  </a:lnTo>
                  <a:lnTo>
                    <a:pt x="68" y="108"/>
                  </a:lnTo>
                  <a:lnTo>
                    <a:pt x="68" y="117"/>
                  </a:lnTo>
                  <a:lnTo>
                    <a:pt x="69" y="117"/>
                  </a:lnTo>
                  <a:lnTo>
                    <a:pt x="69" y="126"/>
                  </a:lnTo>
                  <a:lnTo>
                    <a:pt x="70" y="126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2" y="144"/>
                  </a:lnTo>
                  <a:lnTo>
                    <a:pt x="81" y="144"/>
                  </a:lnTo>
                  <a:lnTo>
                    <a:pt x="81" y="153"/>
                  </a:lnTo>
                  <a:lnTo>
                    <a:pt x="87" y="153"/>
                  </a:lnTo>
                  <a:lnTo>
                    <a:pt x="87" y="162"/>
                  </a:lnTo>
                  <a:lnTo>
                    <a:pt x="96" y="162"/>
                  </a:lnTo>
                  <a:lnTo>
                    <a:pt x="96" y="171"/>
                  </a:lnTo>
                  <a:lnTo>
                    <a:pt x="137" y="171"/>
                  </a:lnTo>
                  <a:lnTo>
                    <a:pt x="137" y="180"/>
                  </a:lnTo>
                  <a:lnTo>
                    <a:pt x="150" y="180"/>
                  </a:lnTo>
                  <a:lnTo>
                    <a:pt x="162" y="180"/>
                  </a:lnTo>
                  <a:lnTo>
                    <a:pt x="162" y="190"/>
                  </a:lnTo>
                  <a:lnTo>
                    <a:pt x="166" y="190"/>
                  </a:lnTo>
                  <a:lnTo>
                    <a:pt x="166" y="199"/>
                  </a:lnTo>
                  <a:lnTo>
                    <a:pt x="176" y="199"/>
                  </a:lnTo>
                  <a:lnTo>
                    <a:pt x="176" y="209"/>
                  </a:lnTo>
                  <a:lnTo>
                    <a:pt x="180" y="209"/>
                  </a:lnTo>
                  <a:lnTo>
                    <a:pt x="180" y="219"/>
                  </a:lnTo>
                  <a:lnTo>
                    <a:pt x="238" y="219"/>
                  </a:lnTo>
                  <a:lnTo>
                    <a:pt x="299" y="219"/>
                  </a:lnTo>
                  <a:lnTo>
                    <a:pt x="308" y="219"/>
                  </a:lnTo>
                  <a:lnTo>
                    <a:pt x="315" y="219"/>
                  </a:lnTo>
                  <a:lnTo>
                    <a:pt x="323" y="219"/>
                  </a:lnTo>
                  <a:lnTo>
                    <a:pt x="362" y="219"/>
                  </a:lnTo>
                  <a:lnTo>
                    <a:pt x="368" y="219"/>
                  </a:lnTo>
                  <a:lnTo>
                    <a:pt x="368" y="245"/>
                  </a:lnTo>
                  <a:lnTo>
                    <a:pt x="416" y="245"/>
                  </a:lnTo>
                  <a:lnTo>
                    <a:pt x="422" y="245"/>
                  </a:lnTo>
                  <a:lnTo>
                    <a:pt x="449" y="245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News Gothic MT" pitchFamily="34" charset="0"/>
                <a:cs typeface="Arial" charset="0"/>
              </a:endParaRPr>
            </a:p>
          </p:txBody>
        </p:sp>
        <p:sp>
          <p:nvSpPr>
            <p:cNvPr id="120866" name="Rectangle 33"/>
            <p:cNvSpPr>
              <a:spLocks noChangeAspect="1" noChangeArrowheads="1"/>
            </p:cNvSpPr>
            <p:nvPr/>
          </p:nvSpPr>
          <p:spPr bwMode="auto">
            <a:xfrm>
              <a:off x="1360" y="3481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20867" name="Rectangle 34"/>
            <p:cNvSpPr>
              <a:spLocks noChangeAspect="1" noChangeArrowheads="1"/>
            </p:cNvSpPr>
            <p:nvPr/>
          </p:nvSpPr>
          <p:spPr bwMode="auto">
            <a:xfrm>
              <a:off x="1237" y="2967"/>
              <a:ext cx="20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0.25</a:t>
              </a:r>
            </a:p>
          </p:txBody>
        </p:sp>
        <p:sp>
          <p:nvSpPr>
            <p:cNvPr id="120868" name="Rectangle 35"/>
            <p:cNvSpPr>
              <a:spLocks noChangeAspect="1" noChangeArrowheads="1"/>
            </p:cNvSpPr>
            <p:nvPr/>
          </p:nvSpPr>
          <p:spPr bwMode="auto">
            <a:xfrm>
              <a:off x="1287" y="2452"/>
              <a:ext cx="1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0.5</a:t>
              </a:r>
            </a:p>
          </p:txBody>
        </p:sp>
        <p:sp>
          <p:nvSpPr>
            <p:cNvPr id="120869" name="Rectangle 36"/>
            <p:cNvSpPr>
              <a:spLocks noChangeAspect="1" noChangeArrowheads="1"/>
            </p:cNvSpPr>
            <p:nvPr/>
          </p:nvSpPr>
          <p:spPr bwMode="auto">
            <a:xfrm>
              <a:off x="1237" y="1937"/>
              <a:ext cx="20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0.75</a:t>
              </a:r>
            </a:p>
          </p:txBody>
        </p:sp>
        <p:sp>
          <p:nvSpPr>
            <p:cNvPr id="120870" name="Rectangle 37"/>
            <p:cNvSpPr>
              <a:spLocks noChangeAspect="1" noChangeArrowheads="1"/>
            </p:cNvSpPr>
            <p:nvPr/>
          </p:nvSpPr>
          <p:spPr bwMode="auto">
            <a:xfrm>
              <a:off x="1360" y="1422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20871" name="Rectangle 38"/>
            <p:cNvSpPr>
              <a:spLocks noChangeAspect="1" noChangeArrowheads="1"/>
            </p:cNvSpPr>
            <p:nvPr/>
          </p:nvSpPr>
          <p:spPr bwMode="auto">
            <a:xfrm>
              <a:off x="1433" y="35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20872" name="Rectangle 39"/>
            <p:cNvSpPr>
              <a:spLocks noChangeAspect="1" noChangeArrowheads="1"/>
            </p:cNvSpPr>
            <p:nvPr/>
          </p:nvSpPr>
          <p:spPr bwMode="auto">
            <a:xfrm>
              <a:off x="1679" y="358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20873" name="Rectangle 40"/>
            <p:cNvSpPr>
              <a:spLocks noChangeAspect="1" noChangeArrowheads="1"/>
            </p:cNvSpPr>
            <p:nvPr/>
          </p:nvSpPr>
          <p:spPr bwMode="auto">
            <a:xfrm>
              <a:off x="1896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12</a:t>
              </a:r>
            </a:p>
          </p:txBody>
        </p:sp>
        <p:sp>
          <p:nvSpPr>
            <p:cNvPr id="120874" name="Rectangle 41"/>
            <p:cNvSpPr>
              <a:spLocks noChangeAspect="1" noChangeArrowheads="1"/>
            </p:cNvSpPr>
            <p:nvPr/>
          </p:nvSpPr>
          <p:spPr bwMode="auto">
            <a:xfrm>
              <a:off x="2134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18</a:t>
              </a:r>
            </a:p>
          </p:txBody>
        </p:sp>
        <p:sp>
          <p:nvSpPr>
            <p:cNvPr id="120875" name="Rectangle 42"/>
            <p:cNvSpPr>
              <a:spLocks noChangeAspect="1" noChangeArrowheads="1"/>
            </p:cNvSpPr>
            <p:nvPr/>
          </p:nvSpPr>
          <p:spPr bwMode="auto">
            <a:xfrm>
              <a:off x="2380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24</a:t>
              </a:r>
            </a:p>
          </p:txBody>
        </p:sp>
        <p:sp>
          <p:nvSpPr>
            <p:cNvPr id="120876" name="Rectangle 43"/>
            <p:cNvSpPr>
              <a:spLocks noChangeAspect="1" noChangeArrowheads="1"/>
            </p:cNvSpPr>
            <p:nvPr/>
          </p:nvSpPr>
          <p:spPr bwMode="auto">
            <a:xfrm>
              <a:off x="2626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30</a:t>
              </a:r>
            </a:p>
          </p:txBody>
        </p:sp>
        <p:sp>
          <p:nvSpPr>
            <p:cNvPr id="120877" name="Rectangle 44"/>
            <p:cNvSpPr>
              <a:spLocks noChangeAspect="1" noChangeArrowheads="1"/>
            </p:cNvSpPr>
            <p:nvPr/>
          </p:nvSpPr>
          <p:spPr bwMode="auto">
            <a:xfrm>
              <a:off x="2872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36</a:t>
              </a:r>
            </a:p>
          </p:txBody>
        </p:sp>
        <p:sp>
          <p:nvSpPr>
            <p:cNvPr id="120878" name="Rectangle 45"/>
            <p:cNvSpPr>
              <a:spLocks noChangeAspect="1" noChangeArrowheads="1"/>
            </p:cNvSpPr>
            <p:nvPr/>
          </p:nvSpPr>
          <p:spPr bwMode="auto">
            <a:xfrm>
              <a:off x="3110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42</a:t>
              </a:r>
            </a:p>
          </p:txBody>
        </p:sp>
        <p:sp>
          <p:nvSpPr>
            <p:cNvPr id="120879" name="Rectangle 46"/>
            <p:cNvSpPr>
              <a:spLocks noChangeAspect="1" noChangeArrowheads="1"/>
            </p:cNvSpPr>
            <p:nvPr/>
          </p:nvSpPr>
          <p:spPr bwMode="auto">
            <a:xfrm>
              <a:off x="3356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48</a:t>
              </a:r>
            </a:p>
          </p:txBody>
        </p:sp>
        <p:sp>
          <p:nvSpPr>
            <p:cNvPr id="120880" name="Rectangle 47"/>
            <p:cNvSpPr>
              <a:spLocks noChangeAspect="1" noChangeArrowheads="1"/>
            </p:cNvSpPr>
            <p:nvPr/>
          </p:nvSpPr>
          <p:spPr bwMode="auto">
            <a:xfrm>
              <a:off x="3602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54</a:t>
              </a:r>
            </a:p>
          </p:txBody>
        </p:sp>
        <p:sp>
          <p:nvSpPr>
            <p:cNvPr id="120881" name="Rectangle 48"/>
            <p:cNvSpPr>
              <a:spLocks noChangeAspect="1" noChangeArrowheads="1"/>
            </p:cNvSpPr>
            <p:nvPr/>
          </p:nvSpPr>
          <p:spPr bwMode="auto">
            <a:xfrm>
              <a:off x="3848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120882" name="Rectangle 49"/>
            <p:cNvSpPr>
              <a:spLocks noChangeAspect="1" noChangeArrowheads="1"/>
            </p:cNvSpPr>
            <p:nvPr/>
          </p:nvSpPr>
          <p:spPr bwMode="auto">
            <a:xfrm>
              <a:off x="4086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66</a:t>
              </a:r>
            </a:p>
          </p:txBody>
        </p:sp>
        <p:sp>
          <p:nvSpPr>
            <p:cNvPr id="120883" name="Rectangle 50"/>
            <p:cNvSpPr>
              <a:spLocks noChangeAspect="1" noChangeArrowheads="1"/>
            </p:cNvSpPr>
            <p:nvPr/>
          </p:nvSpPr>
          <p:spPr bwMode="auto">
            <a:xfrm>
              <a:off x="4332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72</a:t>
              </a:r>
            </a:p>
          </p:txBody>
        </p:sp>
        <p:sp>
          <p:nvSpPr>
            <p:cNvPr id="120884" name="Rectangle 51"/>
            <p:cNvSpPr>
              <a:spLocks noChangeAspect="1" noChangeArrowheads="1"/>
            </p:cNvSpPr>
            <p:nvPr/>
          </p:nvSpPr>
          <p:spPr bwMode="auto">
            <a:xfrm>
              <a:off x="4578" y="3583"/>
              <a:ext cx="1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78</a:t>
              </a:r>
            </a:p>
          </p:txBody>
        </p:sp>
      </p:grpSp>
      <p:sp>
        <p:nvSpPr>
          <p:cNvPr id="120837" name="Text Box 52"/>
          <p:cNvSpPr txBox="1">
            <a:spLocks noChangeArrowheads="1"/>
          </p:cNvSpPr>
          <p:nvPr/>
        </p:nvSpPr>
        <p:spPr bwMode="auto">
          <a:xfrm>
            <a:off x="1203724" y="6100765"/>
            <a:ext cx="2012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Based on the conservative ITT analysis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56216" y="6316682"/>
            <a:ext cx="508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Rinke et al. 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J </a:t>
            </a:r>
            <a:r>
              <a:rPr lang="en-US" sz="1200" i="1" dirty="0" err="1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Clin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Oncol</a:t>
            </a:r>
            <a:r>
              <a:rPr lang="en-US" sz="1200" i="1" dirty="0">
                <a:solidFill>
                  <a:srgbClr val="000000"/>
                </a:solidFill>
                <a:latin typeface="News Gothic MT" pitchFamily="34" charset="0"/>
                <a:cs typeface="Arial" charset="0"/>
              </a:rPr>
              <a:t> 27:4656-4663. © 2009 by American Society of Clinical Oncology</a:t>
            </a:r>
            <a:endParaRPr lang="tr-TR" sz="1200" dirty="0">
              <a:solidFill>
                <a:srgbClr val="000000"/>
              </a:solidFill>
              <a:latin typeface="News Gothic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1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" y="116632"/>
            <a:ext cx="905629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400" b="1" dirty="0" err="1" smtClean="0"/>
              <a:t>Emriyonik</a:t>
            </a:r>
            <a:r>
              <a:rPr lang="tr-TR" sz="2400" b="1" dirty="0" smtClean="0"/>
              <a:t> kökene göre </a:t>
            </a:r>
            <a:r>
              <a:rPr lang="tr-TR" sz="2400" b="1" dirty="0" err="1" smtClean="0"/>
              <a:t>NET’lerin</a:t>
            </a:r>
            <a:r>
              <a:rPr lang="tr-TR" sz="2400" b="1" dirty="0" smtClean="0"/>
              <a:t> sınıflandırılması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3419475" cy="2160587"/>
          </a:xfrm>
          <a:solidFill>
            <a:srgbClr val="FEE7BA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sz="2000" b="1" smtClean="0"/>
              <a:t>Foregut</a:t>
            </a:r>
          </a:p>
          <a:p>
            <a:pPr lvl="1" eaLnBrk="1" hangingPunct="1"/>
            <a:r>
              <a:rPr lang="tr-TR" sz="1600" smtClean="0"/>
              <a:t>Timus</a:t>
            </a:r>
          </a:p>
          <a:p>
            <a:pPr lvl="1" eaLnBrk="1" hangingPunct="1"/>
            <a:r>
              <a:rPr lang="tr-TR" sz="1600" smtClean="0"/>
              <a:t>Akciğer*</a:t>
            </a:r>
          </a:p>
          <a:p>
            <a:pPr lvl="1" eaLnBrk="1" hangingPunct="1"/>
            <a:r>
              <a:rPr lang="tr-TR" sz="1600" smtClean="0"/>
              <a:t>Mide</a:t>
            </a:r>
          </a:p>
          <a:p>
            <a:pPr lvl="1" eaLnBrk="1" hangingPunct="1"/>
            <a:r>
              <a:rPr lang="tr-TR" sz="1600" smtClean="0"/>
              <a:t>Duodenum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3132138" y="1268413"/>
            <a:ext cx="3095625" cy="2160587"/>
          </a:xfrm>
          <a:solidFill>
            <a:srgbClr val="FEE3AC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sz="2000" b="1" dirty="0" err="1" smtClean="0"/>
              <a:t>Midgut</a:t>
            </a:r>
            <a:endParaRPr lang="tr-TR" sz="2000" b="1" dirty="0" smtClean="0"/>
          </a:p>
          <a:p>
            <a:pPr lvl="1" eaLnBrk="1" hangingPunct="1"/>
            <a:r>
              <a:rPr lang="tr-TR" sz="1600" dirty="0" err="1" smtClean="0"/>
              <a:t>Jejenum</a:t>
            </a:r>
            <a:r>
              <a:rPr lang="tr-TR" sz="1600" dirty="0" smtClean="0"/>
              <a:t>/</a:t>
            </a:r>
            <a:r>
              <a:rPr lang="tr-TR" sz="1600" dirty="0" err="1" smtClean="0"/>
              <a:t>ileum</a:t>
            </a:r>
            <a:r>
              <a:rPr lang="tr-TR" sz="1600" dirty="0" smtClean="0"/>
              <a:t>**</a:t>
            </a:r>
          </a:p>
          <a:p>
            <a:pPr lvl="1" eaLnBrk="1" hangingPunct="1"/>
            <a:r>
              <a:rPr lang="tr-TR" sz="1600" dirty="0" err="1" smtClean="0"/>
              <a:t>Apendiks</a:t>
            </a:r>
            <a:endParaRPr lang="tr-TR" sz="1600" dirty="0" smtClean="0"/>
          </a:p>
          <a:p>
            <a:pPr lvl="1" eaLnBrk="1" hangingPunct="1"/>
            <a:r>
              <a:rPr lang="tr-TR" sz="1600" dirty="0" err="1" smtClean="0"/>
              <a:t>Çekum</a:t>
            </a:r>
            <a:endParaRPr lang="tr-TR" sz="1600" dirty="0" smtClean="0"/>
          </a:p>
          <a:p>
            <a:pPr lvl="1" eaLnBrk="1" hangingPunct="1"/>
            <a:r>
              <a:rPr lang="tr-TR" sz="1600" dirty="0" smtClean="0"/>
              <a:t>Çıkan kolon</a:t>
            </a:r>
          </a:p>
          <a:p>
            <a:pPr eaLnBrk="1" hangingPunct="1"/>
            <a:endParaRPr lang="tr-TR" sz="1800" dirty="0" smtClean="0"/>
          </a:p>
        </p:txBody>
      </p:sp>
      <p:sp>
        <p:nvSpPr>
          <p:cNvPr id="4101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6227763" y="1268413"/>
            <a:ext cx="2916237" cy="2160587"/>
          </a:xfrm>
          <a:solidFill>
            <a:srgbClr val="FEE7BA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sz="2000" b="1" smtClean="0"/>
              <a:t>Hindgut</a:t>
            </a:r>
          </a:p>
          <a:p>
            <a:pPr lvl="1" eaLnBrk="1" hangingPunct="1"/>
            <a:r>
              <a:rPr lang="tr-TR" sz="1600" smtClean="0"/>
              <a:t>Transvers/inen/sigmoid kolon</a:t>
            </a:r>
          </a:p>
          <a:p>
            <a:pPr lvl="1" eaLnBrk="1" hangingPunct="1"/>
            <a:r>
              <a:rPr lang="tr-TR" sz="1600" smtClean="0"/>
              <a:t>Rektum</a:t>
            </a:r>
          </a:p>
          <a:p>
            <a:pPr lvl="1" eaLnBrk="1" hangingPunct="1"/>
            <a:r>
              <a:rPr lang="tr-TR" sz="1600" smtClean="0"/>
              <a:t>Genitoüriner sistem</a:t>
            </a:r>
          </a:p>
          <a:p>
            <a:pPr lvl="1" eaLnBrk="1" hangingPunct="1"/>
            <a:endParaRPr lang="tr-TR" sz="1600" smtClean="0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051050" y="1341438"/>
            <a:ext cx="936625" cy="415925"/>
          </a:xfrm>
          <a:prstGeom prst="rect">
            <a:avLst/>
          </a:prstGeom>
          <a:solidFill>
            <a:srgbClr val="72C35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/>
              <a:t>%15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5148263" y="1341438"/>
            <a:ext cx="1008062" cy="415925"/>
          </a:xfrm>
          <a:prstGeom prst="rect">
            <a:avLst/>
          </a:prstGeom>
          <a:solidFill>
            <a:srgbClr val="72C35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/>
              <a:t>%60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8432800" y="1341438"/>
            <a:ext cx="711200" cy="415925"/>
          </a:xfrm>
          <a:prstGeom prst="rect">
            <a:avLst/>
          </a:prstGeom>
          <a:solidFill>
            <a:srgbClr val="72C35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/>
              <a:t>%25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611188" y="2997200"/>
            <a:ext cx="2403475" cy="355600"/>
          </a:xfrm>
          <a:prstGeom prst="rect">
            <a:avLst/>
          </a:prstGeom>
          <a:solidFill>
            <a:srgbClr val="C6EFFE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1600"/>
              <a:t>Karsinoid sendrom nadir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3492500" y="2997200"/>
            <a:ext cx="2517775" cy="355600"/>
          </a:xfrm>
          <a:prstGeom prst="rect">
            <a:avLst/>
          </a:prstGeom>
          <a:solidFill>
            <a:srgbClr val="C6EFFE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1600"/>
              <a:t>**Karsinoid sendrom %30</a:t>
            </a: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6367463" y="2924175"/>
            <a:ext cx="2776537" cy="355600"/>
          </a:xfrm>
          <a:prstGeom prst="rect">
            <a:avLst/>
          </a:prstGeom>
          <a:solidFill>
            <a:srgbClr val="C6EFFE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1600"/>
              <a:t>Karsinoid sendrom çok nadir</a:t>
            </a:r>
          </a:p>
        </p:txBody>
      </p:sp>
      <p:pic>
        <p:nvPicPr>
          <p:cNvPr id="4108" name="Picture 17" descr="Resi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7866" r="5688" b="12039"/>
          <a:stretch>
            <a:fillRect/>
          </a:stretch>
        </p:blipFill>
        <p:spPr bwMode="auto">
          <a:xfrm>
            <a:off x="2124075" y="3478213"/>
            <a:ext cx="49688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18"/>
          <p:cNvSpPr>
            <a:spLocks noChangeArrowheads="1"/>
          </p:cNvSpPr>
          <p:nvPr/>
        </p:nvSpPr>
        <p:spPr bwMode="auto">
          <a:xfrm>
            <a:off x="7235825" y="6308725"/>
            <a:ext cx="1512888" cy="4333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10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E38B8-0464-4709-A204-A490FC5E6963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700" b="1" dirty="0" smtClean="0">
                <a:solidFill>
                  <a:srgbClr val="FF0000"/>
                </a:solidFill>
              </a:rPr>
              <a:t>PROMID </a:t>
            </a:r>
            <a:r>
              <a:rPr lang="tr-TR" sz="2700" b="1" dirty="0" smtClean="0">
                <a:solidFill>
                  <a:srgbClr val="FF0000"/>
                </a:solidFill>
              </a:rPr>
              <a:t>çalışması </a:t>
            </a:r>
            <a:r>
              <a:rPr lang="en-GB" sz="2700" b="1" dirty="0" smtClean="0">
                <a:solidFill>
                  <a:srgbClr val="FF0000"/>
                </a:solidFill>
              </a:rPr>
              <a:t>O</a:t>
            </a:r>
            <a:r>
              <a:rPr lang="tr-TR" sz="2700" b="1" dirty="0" smtClean="0">
                <a:solidFill>
                  <a:srgbClr val="FF0000"/>
                </a:solidFill>
              </a:rPr>
              <a:t>k</a:t>
            </a:r>
            <a:r>
              <a:rPr lang="en-GB" sz="2700" b="1" dirty="0" err="1" smtClean="0">
                <a:solidFill>
                  <a:srgbClr val="FF0000"/>
                </a:solidFill>
              </a:rPr>
              <a:t>treotid</a:t>
            </a:r>
            <a:r>
              <a:rPr lang="en-GB" sz="2700" b="1" dirty="0" smtClean="0">
                <a:solidFill>
                  <a:srgbClr val="FF0000"/>
                </a:solidFill>
              </a:rPr>
              <a:t> LAR 30mg</a:t>
            </a:r>
            <a:r>
              <a:rPr lang="tr-TR" sz="2700" b="1" dirty="0" smtClean="0">
                <a:solidFill>
                  <a:srgbClr val="FF0000"/>
                </a:solidFill>
              </a:rPr>
              <a:t>’</a:t>
            </a:r>
            <a:r>
              <a:rPr lang="tr-TR" sz="2700" b="1" dirty="0" err="1" smtClean="0">
                <a:solidFill>
                  <a:srgbClr val="FF0000"/>
                </a:solidFill>
              </a:rPr>
              <a:t>ın</a:t>
            </a:r>
            <a:r>
              <a:rPr lang="tr-TR" sz="2700" b="1" dirty="0" smtClean="0">
                <a:solidFill>
                  <a:srgbClr val="FF0000"/>
                </a:solidFill>
              </a:rPr>
              <a:t> Anti-Tümör Aktivitesini doğrulamıştır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 dirty="0"/>
              <a:t>NET </a:t>
            </a:r>
            <a:r>
              <a:rPr lang="tr-TR" sz="2000" dirty="0" err="1"/>
              <a:t>insidansı</a:t>
            </a:r>
            <a:r>
              <a:rPr lang="tr-TR" sz="2000" dirty="0"/>
              <a:t> yıllar içinde çarpıcı biçimde artmaktadır.</a:t>
            </a:r>
            <a:endParaRPr lang="en-GB" sz="2000" dirty="0"/>
          </a:p>
          <a:p>
            <a:pPr eaLnBrk="1" hangingPunct="1"/>
            <a:r>
              <a:rPr lang="en-US" sz="2000" dirty="0"/>
              <a:t>O</a:t>
            </a:r>
            <a:r>
              <a:rPr lang="tr-TR" sz="2000" dirty="0"/>
              <a:t>k</a:t>
            </a:r>
            <a:r>
              <a:rPr lang="en-US" sz="2000" dirty="0" err="1"/>
              <a:t>treotid</a:t>
            </a:r>
            <a:r>
              <a:rPr lang="tr-TR" sz="2000" dirty="0"/>
              <a:t>’in klinik kullanıma girmesiyle ilerlemiş </a:t>
            </a:r>
            <a:r>
              <a:rPr lang="tr-TR" sz="2000" dirty="0" err="1"/>
              <a:t>NET’li</a:t>
            </a:r>
            <a:r>
              <a:rPr lang="tr-TR" sz="2000" dirty="0"/>
              <a:t> hastalarda </a:t>
            </a:r>
            <a:r>
              <a:rPr lang="tr-TR" sz="2000" dirty="0" err="1"/>
              <a:t>sağkalımın</a:t>
            </a:r>
            <a:r>
              <a:rPr lang="tr-TR" sz="2000" dirty="0"/>
              <a:t> arttığı bildirilmektedir.</a:t>
            </a:r>
            <a:r>
              <a:rPr lang="en-GB" sz="2000" dirty="0"/>
              <a:t> </a:t>
            </a:r>
          </a:p>
          <a:p>
            <a:pPr eaLnBrk="1" hangingPunct="1"/>
            <a:r>
              <a:rPr lang="en-GB" sz="2000" dirty="0"/>
              <a:t>O</a:t>
            </a:r>
            <a:r>
              <a:rPr lang="tr-TR" sz="2000" dirty="0"/>
              <a:t>k</a:t>
            </a:r>
            <a:r>
              <a:rPr lang="en-GB" sz="2000" dirty="0" err="1"/>
              <a:t>treotid</a:t>
            </a:r>
            <a:r>
              <a:rPr lang="en-GB" sz="2000" dirty="0"/>
              <a:t> LAR 30mg</a:t>
            </a:r>
            <a:r>
              <a:rPr lang="tr-TR" sz="2000" dirty="0"/>
              <a:t>, </a:t>
            </a:r>
            <a:r>
              <a:rPr lang="tr-TR" sz="2000" dirty="0" err="1"/>
              <a:t>metastatik</a:t>
            </a:r>
            <a:r>
              <a:rPr lang="tr-TR" sz="2000" dirty="0"/>
              <a:t> orta bağırsak kökenli </a:t>
            </a:r>
            <a:r>
              <a:rPr lang="tr-TR" sz="2000" dirty="0" err="1"/>
              <a:t>NET’li</a:t>
            </a:r>
            <a:r>
              <a:rPr lang="tr-TR" sz="2000" dirty="0"/>
              <a:t> hastalarda </a:t>
            </a:r>
            <a:r>
              <a:rPr lang="tr-TR" sz="2000" dirty="0" err="1"/>
              <a:t>TTP’yi</a:t>
            </a:r>
            <a:r>
              <a:rPr lang="tr-TR" sz="2000" dirty="0"/>
              <a:t> anlamlı oranda uzatmıştır.</a:t>
            </a:r>
            <a:endParaRPr lang="en-GB" sz="2000" dirty="0"/>
          </a:p>
          <a:p>
            <a:pPr lvl="1" eaLnBrk="1" hangingPunct="1"/>
            <a:r>
              <a:rPr lang="tr-TR" sz="1800" dirty="0"/>
              <a:t>Ok</a:t>
            </a:r>
            <a:r>
              <a:rPr lang="en-GB" sz="1800" dirty="0" err="1"/>
              <a:t>treotid</a:t>
            </a:r>
            <a:r>
              <a:rPr lang="en-GB" sz="1800" dirty="0"/>
              <a:t> LAR</a:t>
            </a:r>
            <a:r>
              <a:rPr lang="tr-TR" sz="1800" dirty="0"/>
              <a:t>, </a:t>
            </a:r>
            <a:r>
              <a:rPr lang="tr-TR" sz="1800" dirty="0" err="1"/>
              <a:t>plaseboya</a:t>
            </a:r>
            <a:r>
              <a:rPr lang="tr-TR" sz="1800" dirty="0"/>
              <a:t> oranla hastalık </a:t>
            </a:r>
            <a:r>
              <a:rPr lang="tr-TR" sz="1800" dirty="0" err="1"/>
              <a:t>progresyonu</a:t>
            </a:r>
            <a:r>
              <a:rPr lang="tr-TR" sz="1800" dirty="0"/>
              <a:t> riskinde %67 azalma sağlar.</a:t>
            </a:r>
            <a:endParaRPr lang="en-GB" sz="1800" dirty="0"/>
          </a:p>
          <a:p>
            <a:pPr lvl="1" eaLnBrk="1" hangingPunct="1"/>
            <a:r>
              <a:rPr lang="tr-TR" sz="1800" dirty="0" err="1"/>
              <a:t>Oktreotid</a:t>
            </a:r>
            <a:r>
              <a:rPr lang="tr-TR" sz="1800" dirty="0"/>
              <a:t> LAR 30 mg ile </a:t>
            </a:r>
            <a:r>
              <a:rPr lang="en-US" sz="1800" dirty="0"/>
              <a:t>med</a:t>
            </a:r>
            <a:r>
              <a:rPr lang="tr-TR" sz="1800" dirty="0"/>
              <a:t>y</a:t>
            </a:r>
            <a:r>
              <a:rPr lang="en-US" sz="1800" dirty="0"/>
              <a:t>an TTP 15.6</a:t>
            </a:r>
            <a:r>
              <a:rPr lang="tr-TR" sz="1800" dirty="0"/>
              <a:t> ay olurken,</a:t>
            </a:r>
            <a:r>
              <a:rPr lang="en-US" sz="1800" dirty="0"/>
              <a:t> </a:t>
            </a:r>
            <a:r>
              <a:rPr lang="tr-TR" sz="1800" dirty="0" err="1"/>
              <a:t>plasebo</a:t>
            </a:r>
            <a:r>
              <a:rPr lang="tr-TR" sz="1800" dirty="0"/>
              <a:t> ile </a:t>
            </a:r>
            <a:r>
              <a:rPr lang="en-US" sz="1800" dirty="0"/>
              <a:t>5.9</a:t>
            </a:r>
            <a:r>
              <a:rPr lang="tr-TR" sz="1800" dirty="0"/>
              <a:t> ay olmuştur. (</a:t>
            </a:r>
            <a:r>
              <a:rPr lang="en-US" sz="1800" dirty="0"/>
              <a:t>p=0.000017</a:t>
            </a:r>
            <a:r>
              <a:rPr lang="tr-TR" sz="1800" dirty="0"/>
              <a:t>)</a:t>
            </a:r>
            <a:endParaRPr lang="en-GB" sz="1800" dirty="0"/>
          </a:p>
          <a:p>
            <a:pPr eaLnBrk="1" hangingPunct="1"/>
            <a:r>
              <a:rPr lang="tr-TR" sz="2000" b="1" dirty="0">
                <a:solidFill>
                  <a:srgbClr val="FF0000"/>
                </a:solidFill>
              </a:rPr>
              <a:t>Uzamış </a:t>
            </a:r>
            <a:r>
              <a:rPr lang="en-GB" sz="2000" b="1" dirty="0">
                <a:solidFill>
                  <a:srgbClr val="FF0000"/>
                </a:solidFill>
              </a:rPr>
              <a:t>TTP</a:t>
            </a:r>
            <a:r>
              <a:rPr lang="tr-TR" sz="2000" b="1" dirty="0">
                <a:solidFill>
                  <a:srgbClr val="FF0000"/>
                </a:solidFill>
              </a:rPr>
              <a:t>,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>
                <a:solidFill>
                  <a:srgbClr val="FF0000"/>
                </a:solidFill>
              </a:rPr>
              <a:t>tümörün fonksiyonel durumu, </a:t>
            </a:r>
            <a:r>
              <a:rPr lang="tr-TR" sz="2000" b="1" dirty="0" err="1">
                <a:solidFill>
                  <a:srgbClr val="FF0000"/>
                </a:solidFill>
              </a:rPr>
              <a:t>CgA</a:t>
            </a:r>
            <a:r>
              <a:rPr lang="tr-TR" sz="2000" b="1" dirty="0">
                <a:solidFill>
                  <a:srgbClr val="FF0000"/>
                </a:solidFill>
              </a:rPr>
              <a:t> yüksekliği ve </a:t>
            </a:r>
            <a:r>
              <a:rPr lang="tr-TR" sz="2000" b="1" dirty="0" err="1">
                <a:solidFill>
                  <a:srgbClr val="FF0000"/>
                </a:solidFill>
              </a:rPr>
              <a:t>hepatik</a:t>
            </a:r>
            <a:r>
              <a:rPr lang="tr-TR" sz="2000" b="1" dirty="0">
                <a:solidFill>
                  <a:srgbClr val="FF0000"/>
                </a:solidFill>
              </a:rPr>
              <a:t> tümör yükü gibi hasta alt gruplarından bağımsız olarak gerçekleşmiştir</a:t>
            </a:r>
            <a:r>
              <a:rPr lang="tr-TR" sz="2000" dirty="0"/>
              <a:t>.</a:t>
            </a:r>
            <a:endParaRPr lang="en-GB" sz="2000" dirty="0"/>
          </a:p>
        </p:txBody>
      </p:sp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1043608" y="5805264"/>
            <a:ext cx="271343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Arnold R. Presented at ASCO 2009</a:t>
            </a:r>
          </a:p>
        </p:txBody>
      </p:sp>
    </p:spTree>
    <p:extLst>
      <p:ext uri="{BB962C8B-B14F-4D97-AF65-F5344CB8AC3E}">
        <p14:creationId xmlns:p14="http://schemas.microsoft.com/office/powerpoint/2010/main" val="274438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4" y="44624"/>
            <a:ext cx="8928993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6" y="1556793"/>
            <a:ext cx="8770651" cy="505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39752" y="1556793"/>
            <a:ext cx="4968552" cy="252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Pan-NETs</a:t>
            </a:r>
            <a:r>
              <a:rPr lang="tr-TR" dirty="0" smtClean="0"/>
              <a:t> ve </a:t>
            </a:r>
            <a:r>
              <a:rPr lang="tr-TR" dirty="0" err="1" smtClean="0"/>
              <a:t>midgut</a:t>
            </a:r>
            <a:r>
              <a:rPr lang="tr-TR" dirty="0" smtClean="0"/>
              <a:t> tümörler</a:t>
            </a:r>
          </a:p>
          <a:p>
            <a:pPr algn="ctr"/>
            <a:r>
              <a:rPr lang="tr-TR" dirty="0" err="1" smtClean="0"/>
              <a:t>Lanreotid</a:t>
            </a:r>
            <a:r>
              <a:rPr lang="tr-TR" dirty="0" smtClean="0"/>
              <a:t> PFS &gt;27 ay</a:t>
            </a:r>
          </a:p>
          <a:p>
            <a:pPr algn="ctr"/>
            <a:r>
              <a:rPr lang="tr-TR" dirty="0" err="1" smtClean="0"/>
              <a:t>Plasebo</a:t>
            </a:r>
            <a:r>
              <a:rPr lang="tr-TR" dirty="0" smtClean="0"/>
              <a:t> 18 ay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2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" y="116632"/>
            <a:ext cx="8887362" cy="6009531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Lanreotid</a:t>
            </a:r>
            <a:r>
              <a:rPr lang="tr-TR" b="1" dirty="0" smtClean="0">
                <a:solidFill>
                  <a:srgbClr val="FF0000"/>
                </a:solidFill>
              </a:rPr>
              <a:t> ve </a:t>
            </a:r>
            <a:r>
              <a:rPr lang="tr-TR" b="1" dirty="0" err="1" smtClean="0">
                <a:solidFill>
                  <a:srgbClr val="FF0000"/>
                </a:solidFill>
              </a:rPr>
              <a:t>oktreotid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, ileri evre yavaş ilerleyen SSTR pozitif, Ki67%10 ‘a kadar olan </a:t>
            </a:r>
            <a:r>
              <a:rPr lang="tr-TR" b="1" dirty="0"/>
              <a:t>GI ve </a:t>
            </a:r>
            <a:r>
              <a:rPr lang="tr-TR" b="1" dirty="0" err="1" smtClean="0"/>
              <a:t>Pan-NET’lerde</a:t>
            </a:r>
            <a:r>
              <a:rPr lang="tr-TR" b="1" dirty="0" smtClean="0"/>
              <a:t> tümör büyüme kontrolünde ilk basamak olarak önerilebilir</a:t>
            </a:r>
            <a:r>
              <a:rPr lang="tr-TR" dirty="0" smtClean="0"/>
              <a:t>.</a:t>
            </a:r>
          </a:p>
          <a:p>
            <a:pPr algn="ctr"/>
            <a:r>
              <a:rPr lang="tr-TR" dirty="0" smtClean="0"/>
              <a:t>CS ‘u olan hastalarda ve bazı ender fonksiyonel </a:t>
            </a:r>
            <a:r>
              <a:rPr lang="tr-TR" dirty="0" err="1" smtClean="0"/>
              <a:t>Pan</a:t>
            </a:r>
            <a:r>
              <a:rPr lang="tr-TR" dirty="0" smtClean="0"/>
              <a:t>-NET(</a:t>
            </a:r>
            <a:r>
              <a:rPr lang="tr-TR" dirty="0" err="1" smtClean="0"/>
              <a:t>Vipoma</a:t>
            </a:r>
            <a:r>
              <a:rPr lang="tr-TR" dirty="0" smtClean="0"/>
              <a:t> ve </a:t>
            </a:r>
            <a:r>
              <a:rPr lang="tr-TR" dirty="0" err="1" smtClean="0"/>
              <a:t>Glukogonoma</a:t>
            </a:r>
            <a:r>
              <a:rPr lang="tr-TR" dirty="0" smtClean="0"/>
              <a:t>)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line</a:t>
            </a:r>
            <a:r>
              <a:rPr lang="tr-TR" dirty="0" smtClean="0"/>
              <a:t> tedavi standart </a:t>
            </a:r>
            <a:r>
              <a:rPr lang="tr-TR" dirty="0" err="1" smtClean="0"/>
              <a:t>SSA’lardır</a:t>
            </a:r>
            <a:r>
              <a:rPr lang="tr-TR" dirty="0" smtClean="0"/>
              <a:t>.</a:t>
            </a:r>
          </a:p>
          <a:p>
            <a:pPr algn="ctr"/>
            <a:r>
              <a:rPr lang="tr-TR" dirty="0" smtClean="0"/>
              <a:t>Fonksiyonel </a:t>
            </a:r>
            <a:r>
              <a:rPr lang="tr-TR" dirty="0" err="1" smtClean="0"/>
              <a:t>NET’lerde</a:t>
            </a:r>
            <a:r>
              <a:rPr lang="tr-TR" dirty="0" smtClean="0"/>
              <a:t> </a:t>
            </a:r>
            <a:r>
              <a:rPr lang="tr-TR" dirty="0" err="1" smtClean="0"/>
              <a:t>lokorejionel</a:t>
            </a:r>
            <a:r>
              <a:rPr lang="tr-TR" dirty="0" smtClean="0"/>
              <a:t> tedaviler, SSA tedavisini takiben erken yapılmalıdır. Sonraki </a:t>
            </a:r>
            <a:r>
              <a:rPr lang="tr-TR" dirty="0" err="1" smtClean="0"/>
              <a:t>hormonal</a:t>
            </a:r>
            <a:r>
              <a:rPr lang="tr-TR" dirty="0" smtClean="0"/>
              <a:t> semptomların kontrolü ve </a:t>
            </a:r>
            <a:r>
              <a:rPr lang="tr-TR" dirty="0" err="1" smtClean="0"/>
              <a:t>komlikasyonları</a:t>
            </a:r>
            <a:r>
              <a:rPr lang="tr-TR" dirty="0" smtClean="0"/>
              <a:t> ( </a:t>
            </a:r>
            <a:r>
              <a:rPr lang="tr-TR" dirty="0" err="1" smtClean="0"/>
              <a:t>karsinoid</a:t>
            </a:r>
            <a:r>
              <a:rPr lang="tr-TR" dirty="0" smtClean="0"/>
              <a:t> kriz gibi) </a:t>
            </a:r>
            <a:r>
              <a:rPr lang="tr-TR" dirty="0" err="1" smtClean="0"/>
              <a:t>önlemekiçin</a:t>
            </a:r>
            <a:r>
              <a:rPr lang="tr-TR" dirty="0" smtClean="0"/>
              <a:t>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7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EVEROLİMUS</a:t>
            </a:r>
            <a:r>
              <a:rPr lang="tr-TR" sz="3600" dirty="0" smtClean="0">
                <a:solidFill>
                  <a:schemeClr val="tx1"/>
                </a:solidFill>
              </a:rPr>
              <a:t/>
            </a:r>
            <a:br>
              <a:rPr lang="tr-TR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RADIANT </a:t>
            </a:r>
            <a:r>
              <a:rPr lang="tr-TR" sz="3600" dirty="0" smtClean="0">
                <a:solidFill>
                  <a:schemeClr val="tx1"/>
                </a:solidFill>
              </a:rPr>
              <a:t>çalışma programı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(</a:t>
            </a:r>
            <a:r>
              <a:rPr lang="en-US" sz="2400" i="1" u="sng" dirty="0">
                <a:solidFill>
                  <a:schemeClr val="tx1"/>
                </a:solidFill>
              </a:rPr>
              <a:t>RAD</a:t>
            </a:r>
            <a:r>
              <a:rPr lang="en-US" sz="2400" i="1" dirty="0">
                <a:solidFill>
                  <a:schemeClr val="tx1"/>
                </a:solidFill>
              </a:rPr>
              <a:t>001 </a:t>
            </a:r>
            <a:r>
              <a:rPr lang="en-US" sz="2400" i="1" u="sng" dirty="0">
                <a:solidFill>
                  <a:schemeClr val="tx1"/>
                </a:solidFill>
              </a:rPr>
              <a:t>I</a:t>
            </a:r>
            <a:r>
              <a:rPr lang="en-US" sz="2400" i="1" dirty="0">
                <a:solidFill>
                  <a:schemeClr val="tx1"/>
                </a:solidFill>
              </a:rPr>
              <a:t>n </a:t>
            </a:r>
            <a:r>
              <a:rPr lang="en-US" sz="2400" i="1" u="sng" dirty="0">
                <a:solidFill>
                  <a:schemeClr val="tx1"/>
                </a:solidFill>
              </a:rPr>
              <a:t>A</a:t>
            </a:r>
            <a:r>
              <a:rPr lang="en-US" sz="2400" i="1" dirty="0">
                <a:solidFill>
                  <a:schemeClr val="tx1"/>
                </a:solidFill>
              </a:rPr>
              <a:t>dvanced </a:t>
            </a:r>
            <a:r>
              <a:rPr lang="en-US" sz="2400" i="1" u="sng" dirty="0">
                <a:solidFill>
                  <a:schemeClr val="tx1"/>
                </a:solidFill>
              </a:rPr>
              <a:t>N</a:t>
            </a:r>
            <a:r>
              <a:rPr lang="en-US" sz="2400" i="1" dirty="0">
                <a:solidFill>
                  <a:schemeClr val="tx1"/>
                </a:solidFill>
              </a:rPr>
              <a:t>euroendocrine </a:t>
            </a:r>
            <a:r>
              <a:rPr lang="en-US" sz="2400" i="1" u="sng" dirty="0" smtClean="0">
                <a:solidFill>
                  <a:schemeClr val="tx1"/>
                </a:solidFill>
              </a:rPr>
              <a:t>T</a:t>
            </a:r>
            <a:r>
              <a:rPr lang="en-US" sz="2400" i="1" dirty="0" smtClean="0">
                <a:solidFill>
                  <a:schemeClr val="tx1"/>
                </a:solidFill>
              </a:rPr>
              <a:t>umours</a:t>
            </a:r>
            <a:r>
              <a:rPr lang="en-US" sz="2400" i="1" dirty="0">
                <a:solidFill>
                  <a:schemeClr val="tx1"/>
                </a:solidFill>
              </a:rPr>
              <a:t>)</a:t>
            </a:r>
            <a:endParaRPr lang="en-GB" sz="2400" i="1" dirty="0"/>
          </a:p>
        </p:txBody>
      </p:sp>
      <p:graphicFrame>
        <p:nvGraphicFramePr>
          <p:cNvPr id="189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84499"/>
              </p:ext>
            </p:extLst>
          </p:nvPr>
        </p:nvGraphicFramePr>
        <p:xfrm>
          <a:off x="323528" y="2276872"/>
          <a:ext cx="8229603" cy="252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7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488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144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tr-TR" sz="1400" noProof="0" dirty="0" smtClean="0">
                          <a:latin typeface="Calibri" panose="020F0502020204030204" pitchFamily="34" charset="0"/>
                        </a:rPr>
                        <a:t>Çalışma</a:t>
                      </a:r>
                      <a:endParaRPr lang="en-GB" sz="14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 anchor="ctr"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tr-TR" sz="1400" noProof="0" dirty="0" smtClean="0">
                          <a:latin typeface="Calibri" panose="020F0502020204030204" pitchFamily="34" charset="0"/>
                        </a:rPr>
                        <a:t>Faz</a:t>
                      </a:r>
                      <a:endParaRPr lang="en-GB" sz="14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 anchor="ctr"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tr-TR" sz="1400" noProof="0" dirty="0" smtClean="0">
                          <a:latin typeface="Calibri" panose="020F0502020204030204" pitchFamily="34" charset="0"/>
                        </a:rPr>
                        <a:t>Hastalar</a:t>
                      </a:r>
                      <a:endParaRPr lang="en-GB" sz="14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 anchor="ctr"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400" noProof="0" dirty="0" smtClean="0"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tr-TR" sz="1400" noProof="0" dirty="0" err="1" smtClean="0">
                          <a:latin typeface="Calibri" panose="020F0502020204030204" pitchFamily="34" charset="0"/>
                        </a:rPr>
                        <a:t>edavi</a:t>
                      </a:r>
                      <a:r>
                        <a:rPr lang="tr-TR" sz="1400" noProof="0" dirty="0" smtClean="0">
                          <a:latin typeface="Calibri" panose="020F0502020204030204" pitchFamily="34" charset="0"/>
                        </a:rPr>
                        <a:t> kolları</a:t>
                      </a:r>
                      <a:endParaRPr lang="en-GB" sz="14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 anchor="ctr"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tr-TR" sz="1400" noProof="0" dirty="0" smtClean="0">
                          <a:latin typeface="Calibri" panose="020F0502020204030204" pitchFamily="34" charset="0"/>
                        </a:rPr>
                        <a:t>Birincil</a:t>
                      </a:r>
                      <a:r>
                        <a:rPr lang="tr-TR" sz="1400" baseline="0" noProof="0" dirty="0" smtClean="0">
                          <a:latin typeface="Calibri" panose="020F0502020204030204" pitchFamily="34" charset="0"/>
                        </a:rPr>
                        <a:t> sonlanım noktaları</a:t>
                      </a:r>
                      <a:endParaRPr lang="en-GB" sz="14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 anchor="ctr"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tr-TR" sz="1400" noProof="0" dirty="0" smtClean="0">
                          <a:latin typeface="Calibri" panose="020F0502020204030204" pitchFamily="34" charset="0"/>
                        </a:rPr>
                        <a:t>İkincil sonlanım noktaları</a:t>
                      </a:r>
                      <a:endParaRPr lang="en-GB" sz="14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 anchor="ctr">
                    <a:solidFill>
                      <a:srgbClr val="0432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70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b="1" noProof="0" dirty="0" smtClean="0">
                          <a:latin typeface="Calibri" panose="020F0502020204030204" pitchFamily="34" charset="0"/>
                        </a:rPr>
                        <a:t>RADIANT-3</a:t>
                      </a:r>
                      <a:endParaRPr lang="en-GB" sz="1200" b="1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b="0" noProof="0" dirty="0" smtClean="0">
                          <a:latin typeface="Calibri" panose="020F0502020204030204" pitchFamily="34" charset="0"/>
                        </a:rPr>
                        <a:t>III</a:t>
                      </a:r>
                      <a:endParaRPr lang="en-GB" sz="1200" b="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Progresif ileri </a:t>
                      </a:r>
                      <a:r>
                        <a:rPr lang="tr-TR" sz="1200" b="0" noProof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pNET’li</a:t>
                      </a:r>
                      <a:r>
                        <a:rPr lang="tr-TR" sz="1200" b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hastalar</a:t>
                      </a:r>
                      <a:endParaRPr lang="en-GB" sz="1200" b="0" noProof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N=410 </a:t>
                      </a:r>
                    </a:p>
                  </a:txBody>
                  <a:tcPr marL="85968" marR="85968"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noProof="0" dirty="0" smtClean="0">
                          <a:latin typeface="Calibri" panose="020F0502020204030204" pitchFamily="34" charset="0"/>
                        </a:rPr>
                        <a:t>Everolimus + </a:t>
                      </a: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en iyi destekleyici bakım</a:t>
                      </a:r>
                      <a:endParaRPr lang="en-GB" sz="1200" noProof="0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karşısında</a:t>
                      </a:r>
                      <a:endParaRPr lang="en-GB" sz="1200" noProof="0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noProof="0" dirty="0" err="1" smtClean="0">
                          <a:latin typeface="Calibri" panose="020F0502020204030204" pitchFamily="34" charset="0"/>
                        </a:rPr>
                        <a:t>pla</a:t>
                      </a: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200" noProof="0" dirty="0" err="1" smtClean="0">
                          <a:latin typeface="Calibri" panose="020F0502020204030204" pitchFamily="34" charset="0"/>
                        </a:rPr>
                        <a:t>ebo</a:t>
                      </a:r>
                      <a:r>
                        <a:rPr lang="en-GB" sz="1200" noProof="0" dirty="0" smtClean="0"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en iyi destekleyici bakım</a:t>
                      </a:r>
                      <a:endParaRPr lang="en-GB" sz="12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None/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PFS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tabLst>
                          <a:tab pos="446088" algn="l"/>
                        </a:tabLst>
                      </a:pPr>
                      <a:r>
                        <a:rPr lang="tr-TR" sz="1200" i="1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İstatistiksel</a:t>
                      </a:r>
                      <a:r>
                        <a:rPr lang="tr-TR" sz="1200" i="1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sınır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tabLst>
                          <a:tab pos="446088" algn="l"/>
                        </a:tabLst>
                      </a:pPr>
                      <a:r>
                        <a:rPr lang="en-GB" sz="1200" i="1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P</a:t>
                      </a:r>
                      <a:r>
                        <a:rPr lang="en-GB" sz="1200" i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≤0.025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endParaRPr lang="en-GB" sz="12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None/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OS,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en-GB" sz="1200" noProof="0" dirty="0" err="1" smtClean="0">
                          <a:latin typeface="Calibri" panose="020F0502020204030204" pitchFamily="34" charset="0"/>
                        </a:rPr>
                        <a:t>obje</a:t>
                      </a:r>
                      <a:r>
                        <a:rPr lang="tr-TR" sz="1200" noProof="0" dirty="0" err="1" smtClean="0">
                          <a:latin typeface="Calibri" panose="020F0502020204030204" pitchFamily="34" charset="0"/>
                        </a:rPr>
                        <a:t>ktif</a:t>
                      </a: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 yanıt oranı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b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i</a:t>
                      </a:r>
                      <a:r>
                        <a:rPr lang="tr-TR" sz="1200" noProof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yobelirteçler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tr-TR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güvenlilik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PK</a:t>
                      </a:r>
                    </a:p>
                  </a:txBody>
                  <a:tcPr marL="85968" marR="85968"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2329"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Calibri" panose="020F0502020204030204" pitchFamily="34" charset="0"/>
                        </a:rPr>
                        <a:t>RADIANT-4</a:t>
                      </a:r>
                    </a:p>
                  </a:txBody>
                  <a:tcPr marL="85968" marR="85968"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b="0" noProof="0" dirty="0" smtClean="0">
                          <a:latin typeface="Calibri" panose="020F0502020204030204" pitchFamily="34" charset="0"/>
                        </a:rPr>
                        <a:t>III</a:t>
                      </a:r>
                      <a:endParaRPr lang="en-GB" sz="1200" b="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rPr>
                        <a:t>İyi farklılaşmış, ileri, progresif,</a:t>
                      </a:r>
                      <a:r>
                        <a:rPr lang="tr-TR" sz="12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rPr>
                        <a:t> fonksiyonel olmayan </a:t>
                      </a:r>
                      <a:r>
                        <a:rPr lang="tr-TR" sz="1200" b="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rPr>
                        <a:t>NET’li</a:t>
                      </a:r>
                      <a:r>
                        <a:rPr lang="tr-TR" sz="12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rPr>
                        <a:t> hastalar </a:t>
                      </a:r>
                      <a:r>
                        <a:rPr lang="en-GB" sz="1200" b="0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rPr>
                        <a:t>N=302</a:t>
                      </a:r>
                      <a:endParaRPr lang="en-GB" sz="1200" b="0" i="1" noProof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5968" marR="85968"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noProof="0" dirty="0" smtClean="0">
                          <a:latin typeface="Calibri" panose="020F0502020204030204" pitchFamily="34" charset="0"/>
                        </a:rPr>
                        <a:t>Everolimus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karşısında</a:t>
                      </a:r>
                      <a:endParaRPr lang="en-GB" sz="1200" noProof="0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noProof="0" dirty="0" err="1" smtClean="0">
                          <a:latin typeface="Calibri" panose="020F0502020204030204" pitchFamily="34" charset="0"/>
                        </a:rPr>
                        <a:t>Pla</a:t>
                      </a: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200" noProof="0" dirty="0" err="1" smtClean="0">
                          <a:latin typeface="Calibri" panose="020F0502020204030204" pitchFamily="34" charset="0"/>
                        </a:rPr>
                        <a:t>ebo</a:t>
                      </a:r>
                      <a:endParaRPr lang="en-GB" sz="12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</a:pPr>
                      <a:r>
                        <a:rPr lang="en-GB" sz="1200" noProof="0" dirty="0" smtClean="0">
                          <a:latin typeface="Calibri" panose="020F0502020204030204" pitchFamily="34" charset="0"/>
                        </a:rPr>
                        <a:t>PFS</a:t>
                      </a:r>
                      <a:endParaRPr lang="en-GB" sz="1200" noProof="0" dirty="0">
                        <a:latin typeface="Calibri" panose="020F0502020204030204" pitchFamily="34" charset="0"/>
                      </a:endParaRPr>
                    </a:p>
                  </a:txBody>
                  <a:tcPr marL="85968" marR="85968"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-4763" algn="l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None/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OS, </a:t>
                      </a:r>
                      <a:r>
                        <a:rPr lang="en-GB" sz="1200" noProof="0" dirty="0" err="1" smtClean="0">
                          <a:latin typeface="Calibri" panose="020F0502020204030204" pitchFamily="34" charset="0"/>
                        </a:rPr>
                        <a:t>obje</a:t>
                      </a:r>
                      <a:r>
                        <a:rPr lang="tr-TR" sz="1200" noProof="0" dirty="0" err="1" smtClean="0">
                          <a:latin typeface="Calibri" panose="020F0502020204030204" pitchFamily="34" charset="0"/>
                        </a:rPr>
                        <a:t>ktif</a:t>
                      </a:r>
                      <a:r>
                        <a:rPr lang="tr-TR" sz="1200" noProof="0" dirty="0" smtClean="0">
                          <a:latin typeface="Calibri" panose="020F0502020204030204" pitchFamily="34" charset="0"/>
                        </a:rPr>
                        <a:t> yanıt oranı</a:t>
                      </a:r>
                      <a:r>
                        <a:rPr lang="en-GB" sz="1200" noProof="0" dirty="0" smtClean="0"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GB" sz="1200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hastalık kontrol oranı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tr-TR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güvenlilik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HRQoL (FACT-G),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WHO PS,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b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i</a:t>
                      </a:r>
                      <a:r>
                        <a:rPr lang="tr-TR" sz="1200" noProof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yobelirteç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,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/>
                          <a:cs typeface="Arial" pitchFamily="34" charset="0"/>
                        </a:rPr>
                        <a:t>PK</a:t>
                      </a:r>
                    </a:p>
                  </a:txBody>
                  <a:tcPr marL="85968" marR="85968"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pPr marL="0" indent="0">
              <a:lnSpc>
                <a:spcPts val="1100"/>
              </a:lnSpc>
              <a:spcBef>
                <a:spcPts val="0"/>
              </a:spcBef>
            </a:pPr>
            <a:r>
              <a:rPr lang="en-GB" dirty="0" smtClean="0">
                <a:solidFill>
                  <a:prstClr val="black"/>
                </a:solidFill>
              </a:rPr>
              <a:t>HRQoL, </a:t>
            </a:r>
            <a:r>
              <a:rPr lang="tr-TR" dirty="0" smtClean="0">
                <a:solidFill>
                  <a:prstClr val="black"/>
                </a:solidFill>
              </a:rPr>
              <a:t>sağlıkla bağlantılı yaşam kalitesi</a:t>
            </a:r>
            <a:r>
              <a:rPr lang="en-GB" dirty="0" smtClean="0">
                <a:solidFill>
                  <a:prstClr val="black"/>
                </a:solidFill>
              </a:rPr>
              <a:t>; PK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tr-TR" dirty="0" smtClean="0">
                <a:solidFill>
                  <a:prstClr val="black"/>
                </a:solidFill>
              </a:rPr>
              <a:t>farmakokinetik</a:t>
            </a:r>
            <a:r>
              <a:rPr lang="en-GB" dirty="0" smtClean="0">
                <a:solidFill>
                  <a:prstClr val="black"/>
                </a:solidFill>
              </a:rPr>
              <a:t>; </a:t>
            </a:r>
            <a:r>
              <a:rPr lang="en-GB" dirty="0">
                <a:solidFill>
                  <a:prstClr val="black"/>
                </a:solidFill>
              </a:rPr>
              <a:t>WHO PS, </a:t>
            </a:r>
            <a:r>
              <a:rPr lang="tr-TR" dirty="0" smtClean="0">
                <a:solidFill>
                  <a:prstClr val="black"/>
                </a:solidFill>
              </a:rPr>
              <a:t>Dünya Sağlık Örgütü Performans Durumu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883" y="2204999"/>
            <a:ext cx="3079729" cy="31058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  <a:cs typeface="Arial" charset="0"/>
              </a:rPr>
              <a:t>RADIANT-3: </a:t>
            </a:r>
            <a:r>
              <a:rPr lang="tr-TR" sz="3600" b="1" dirty="0" smtClean="0">
                <a:solidFill>
                  <a:srgbClr val="FF0000"/>
                </a:solidFill>
                <a:cs typeface="Arial" charset="0"/>
              </a:rPr>
              <a:t>Çalışma tasarımı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51507" y="5064534"/>
            <a:ext cx="2613025" cy="10772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Clr>
                <a:srgbClr val="FF6600"/>
              </a:buClr>
            </a:pPr>
            <a:r>
              <a:rPr lang="tr-TR" sz="1600" b="1" u="sng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Birincil sonlanım noktası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: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PFS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İstatistiksel sınır </a:t>
            </a:r>
            <a:r>
              <a:rPr lang="en-GB" sz="1600" i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P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≤0.025</a:t>
            </a:r>
          </a:p>
          <a:p>
            <a:pPr marL="117475" indent="-117475" defTabSz="457200">
              <a:buClr>
                <a:srgbClr val="FF6600"/>
              </a:buClr>
            </a:pPr>
            <a:endParaRPr lang="en-GB" sz="1600" dirty="0">
              <a:solidFill>
                <a:srgbClr val="000000"/>
              </a:solidFill>
              <a:latin typeface="Calibri" pitchFamily="34" charset="0"/>
              <a:ea typeface="MS PGothic"/>
              <a:cs typeface="Arial" charset="0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402013" y="2205000"/>
            <a:ext cx="5068887" cy="2769280"/>
            <a:chOff x="3402013" y="1558925"/>
            <a:chExt cx="5068887" cy="276928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673600" y="1558925"/>
              <a:ext cx="2346325" cy="884238"/>
            </a:xfrm>
            <a:prstGeom prst="rect">
              <a:avLst/>
            </a:prstGeom>
            <a:solidFill>
              <a:srgbClr val="FF66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600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673600" y="3159125"/>
              <a:ext cx="2346325" cy="927100"/>
            </a:xfrm>
            <a:prstGeom prst="rect">
              <a:avLst/>
            </a:prstGeom>
            <a:solidFill>
              <a:srgbClr val="99003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  </a:t>
              </a:r>
              <a:endParaRPr lang="en-GB" sz="16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664851" y="1589865"/>
              <a:ext cx="233997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Everolimus 10 mg/</a:t>
              </a:r>
              <a:r>
                <a:rPr lang="tr-TR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g</a:t>
              </a:r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 +</a:t>
              </a:r>
            </a:p>
            <a:p>
              <a:pPr algn="ctr" defTabSz="457200"/>
              <a:r>
                <a:rPr lang="tr-TR" sz="1600" b="1" dirty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e</a:t>
              </a:r>
              <a:r>
                <a:rPr lang="tr-TR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 iyi destekleyici bakım</a:t>
              </a:r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*</a:t>
              </a:r>
              <a:endParaRPr lang="en-GB" sz="1600" b="1" baseline="30000" dirty="0" smtClean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  <a:p>
              <a:pPr algn="ctr" defTabSz="457200"/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n=207</a:t>
              </a:r>
              <a:endParaRPr lang="en-GB" sz="16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719638" y="3163888"/>
              <a:ext cx="2257425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defTabSz="457200"/>
              <a:r>
                <a:rPr lang="en-GB" sz="1600" b="1" dirty="0" err="1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Pla</a:t>
              </a:r>
              <a:r>
                <a:rPr lang="tr-TR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s</a:t>
              </a:r>
              <a:r>
                <a:rPr lang="en-GB" sz="1600" b="1" dirty="0" err="1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ebo</a:t>
              </a:r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 +</a:t>
              </a:r>
            </a:p>
            <a:p>
              <a:pPr algn="ctr" defTabSz="457200"/>
              <a:r>
                <a:rPr lang="tr-TR" sz="1600" b="1" dirty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e</a:t>
              </a:r>
              <a:r>
                <a:rPr lang="tr-TR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 iyi destekleyici bakım</a:t>
              </a:r>
              <a:r>
                <a:rPr lang="en-GB" sz="1600" b="1" baseline="30000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*</a:t>
              </a:r>
            </a:p>
            <a:p>
              <a:pPr algn="ctr" defTabSz="457200"/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n=203</a:t>
              </a:r>
              <a:endParaRPr lang="en-GB" sz="16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3402013" y="4064680"/>
              <a:ext cx="5068887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457200">
                <a:lnSpc>
                  <a:spcPct val="95000"/>
                </a:lnSpc>
                <a:buClr>
                  <a:srgbClr val="FFFFFF"/>
                </a:buClr>
                <a:buSzPct val="110000"/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12 haftada bir </a:t>
              </a:r>
              <a:r>
                <a:rPr lang="tr-TR" sz="1400" i="1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multifazik</a:t>
              </a: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GB" sz="1400" i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CT </a:t>
              </a: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ya da</a:t>
              </a:r>
              <a:r>
                <a:rPr lang="en-GB" sz="1400" i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MRI </a:t>
              </a: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gerçekleştirilmiştir</a:t>
              </a:r>
              <a:endParaRPr lang="en-GB" sz="1600" i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56681" y="2423021"/>
              <a:ext cx="137953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0" hangingPunct="0"/>
              <a:r>
                <a:rPr lang="tr-TR" sz="14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Hastalık progresyonuna kadar tedavi</a:t>
              </a:r>
              <a:endParaRPr lang="en-GB" sz="14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Bent-Up Arrow 18"/>
            <p:cNvSpPr>
              <a:spLocks/>
            </p:cNvSpPr>
            <p:nvPr/>
          </p:nvSpPr>
          <p:spPr bwMode="auto">
            <a:xfrm>
              <a:off x="5723713" y="2493218"/>
              <a:ext cx="938213" cy="531812"/>
            </a:xfrm>
            <a:custGeom>
              <a:avLst/>
              <a:gdLst>
                <a:gd name="T0" fmla="*/ 10 w 1166813"/>
                <a:gd name="T1" fmla="*/ 0 h 531812"/>
                <a:gd name="T2" fmla="*/ 8 w 1166813"/>
                <a:gd name="T3" fmla="*/ 132953 h 531812"/>
                <a:gd name="T4" fmla="*/ 0 w 1166813"/>
                <a:gd name="T5" fmla="*/ 465335 h 531812"/>
                <a:gd name="T6" fmla="*/ 5 w 1166813"/>
                <a:gd name="T7" fmla="*/ 531812 h 531812"/>
                <a:gd name="T8" fmla="*/ 10 w 1166813"/>
                <a:gd name="T9" fmla="*/ 332382 h 531812"/>
                <a:gd name="T10" fmla="*/ 11 w 1166813"/>
                <a:gd name="T11" fmla="*/ 132953 h 531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6813"/>
                <a:gd name="T19" fmla="*/ 398859 h 531812"/>
                <a:gd name="T20" fmla="*/ 1100337 w 1166813"/>
                <a:gd name="T21" fmla="*/ 531812 h 5318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6813" h="531812">
                  <a:moveTo>
                    <a:pt x="0" y="398859"/>
                  </a:moveTo>
                  <a:lnTo>
                    <a:pt x="967384" y="398859"/>
                  </a:lnTo>
                  <a:lnTo>
                    <a:pt x="967384" y="132953"/>
                  </a:lnTo>
                  <a:lnTo>
                    <a:pt x="900907" y="132953"/>
                  </a:lnTo>
                  <a:lnTo>
                    <a:pt x="1033860" y="0"/>
                  </a:lnTo>
                  <a:lnTo>
                    <a:pt x="1166813" y="132953"/>
                  </a:lnTo>
                  <a:lnTo>
                    <a:pt x="1100337" y="132953"/>
                  </a:lnTo>
                  <a:lnTo>
                    <a:pt x="1100337" y="531812"/>
                  </a:lnTo>
                  <a:lnTo>
                    <a:pt x="0" y="531812"/>
                  </a:lnTo>
                  <a:lnTo>
                    <a:pt x="0" y="398859"/>
                  </a:lnTo>
                  <a:close/>
                </a:path>
              </a:pathLst>
            </a:custGeom>
            <a:solidFill>
              <a:srgbClr val="1086C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GB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4662488" y="2474945"/>
              <a:ext cx="1112837" cy="56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lnSpc>
                  <a:spcPct val="85000"/>
                </a:lnSpc>
              </a:pPr>
              <a:r>
                <a:rPr lang="tr-TR" sz="12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PD tarihinde çapraz geçişe izin verilmiştir</a:t>
              </a:r>
              <a:endParaRPr lang="en-GB" sz="12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729038" y="2489200"/>
              <a:ext cx="4171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GB" sz="14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1:1</a:t>
              </a:r>
              <a:endParaRPr lang="en-GB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3425825" y="1717675"/>
              <a:ext cx="344488" cy="2220913"/>
            </a:xfrm>
            <a:prstGeom prst="rect">
              <a:avLst/>
            </a:prstGeom>
            <a:solidFill>
              <a:srgbClr val="1086C1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R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A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D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O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M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İ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Z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A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S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Y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O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</a:t>
              </a:r>
              <a:endParaRPr lang="en-GB" sz="12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4160838" y="2005013"/>
              <a:ext cx="487362" cy="1644650"/>
              <a:chOff x="1840" y="1430"/>
              <a:chExt cx="624" cy="1023"/>
            </a:xfrm>
          </p:grpSpPr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1840" y="1434"/>
                <a:ext cx="624" cy="1"/>
              </a:xfrm>
              <a:prstGeom prst="straightConnector1">
                <a:avLst/>
              </a:prstGeom>
              <a:noFill/>
              <a:ln w="28575" cmpd="sng">
                <a:solidFill>
                  <a:srgbClr val="1086C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Straight Arrow Connector 19"/>
              <p:cNvCxnSpPr>
                <a:cxnSpLocks noChangeShapeType="1"/>
              </p:cNvCxnSpPr>
              <p:nvPr/>
            </p:nvCxnSpPr>
            <p:spPr bwMode="auto">
              <a:xfrm>
                <a:off x="1840" y="2439"/>
                <a:ext cx="624" cy="1"/>
              </a:xfrm>
              <a:prstGeom prst="straightConnector1">
                <a:avLst/>
              </a:prstGeom>
              <a:noFill/>
              <a:ln w="28575" cmpd="sng">
                <a:solidFill>
                  <a:srgbClr val="1086C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1844" y="1430"/>
                <a:ext cx="2" cy="1023"/>
              </a:xfrm>
              <a:prstGeom prst="line">
                <a:avLst/>
              </a:prstGeom>
              <a:noFill/>
              <a:ln w="28575" cmpd="sng">
                <a:solidFill>
                  <a:srgbClr val="1086C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GB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3767138" y="2832100"/>
              <a:ext cx="393700" cy="0"/>
            </a:xfrm>
            <a:prstGeom prst="line">
              <a:avLst/>
            </a:prstGeom>
            <a:noFill/>
            <a:ln w="28575" cmpd="sng">
              <a:solidFill>
                <a:srgbClr val="1086C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GB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44613" y="5067230"/>
            <a:ext cx="3408363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Clr>
                <a:srgbClr val="FF6600"/>
              </a:buClr>
            </a:pPr>
            <a:r>
              <a:rPr lang="tr-TR" sz="1600" b="1" u="sng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İkincil sonlanım noktaları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: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Toplam sağkalım</a:t>
            </a:r>
            <a:endParaRPr lang="en-GB" sz="1600" dirty="0" smtClean="0">
              <a:solidFill>
                <a:srgbClr val="000000"/>
              </a:solidFill>
              <a:latin typeface="Calibri" pitchFamily="34" charset="0"/>
              <a:ea typeface="MS PGothic"/>
              <a:cs typeface="Arial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Obje</a:t>
            </a:r>
            <a:r>
              <a:rPr lang="tr-TR" sz="1600" dirty="0" err="1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ktif</a:t>
            </a: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 yanıt oranı</a:t>
            </a:r>
            <a:endParaRPr lang="en-GB" sz="1600" dirty="0" smtClean="0">
              <a:solidFill>
                <a:srgbClr val="000000"/>
              </a:solidFill>
              <a:latin typeface="Calibri" pitchFamily="34" charset="0"/>
              <a:ea typeface="MS PGothic"/>
              <a:cs typeface="Arial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Bi</a:t>
            </a:r>
            <a:r>
              <a:rPr lang="tr-TR" sz="1600" dirty="0" err="1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yobelirteçler</a:t>
            </a:r>
            <a:endParaRPr lang="en-GB" sz="1600" dirty="0" smtClean="0">
              <a:solidFill>
                <a:srgbClr val="000000"/>
              </a:solidFill>
              <a:latin typeface="Calibri" pitchFamily="34" charset="0"/>
              <a:ea typeface="MS PGothic"/>
              <a:cs typeface="Arial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Güvenlilik</a:t>
            </a:r>
            <a:endParaRPr lang="en-GB" sz="1600" dirty="0" smtClean="0">
              <a:solidFill>
                <a:srgbClr val="000000"/>
              </a:solidFill>
              <a:latin typeface="Calibri" pitchFamily="34" charset="0"/>
              <a:ea typeface="MS PGothic"/>
              <a:cs typeface="Arial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Farmakokinetik</a:t>
            </a:r>
            <a:endParaRPr lang="en-GB" sz="1600" dirty="0">
              <a:solidFill>
                <a:srgbClr val="000000"/>
              </a:solidFill>
              <a:latin typeface="Calibri" pitchFamily="34" charset="0"/>
              <a:ea typeface="MS PGothic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67729" y="2200121"/>
            <a:ext cx="2867025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F6600"/>
              </a:buClr>
              <a:tabLst>
                <a:tab pos="233363" algn="l"/>
              </a:tabLst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Progresif, ileri pankreatik  </a:t>
            </a:r>
            <a:r>
              <a:rPr lang="tr-TR" sz="1600" b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NET’si</a:t>
            </a: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olan hastalar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N=410 </a:t>
            </a:r>
          </a:p>
          <a:p>
            <a:pPr marL="285750" lvl="1" indent="-285750" defTabSz="457200">
              <a:lnSpc>
                <a:spcPct val="90000"/>
              </a:lnSpc>
              <a:spcAft>
                <a:spcPts val="300"/>
              </a:spcAft>
              <a:buClr>
                <a:srgbClr val="2D2D8A">
                  <a:lumMod val="75000"/>
                </a:srgbClr>
              </a:buClr>
              <a:buFont typeface="Arial"/>
              <a:buChar char="•"/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İleri düşük ya da orta dereceli </a:t>
            </a:r>
            <a:r>
              <a:rPr lang="tr-TR" sz="1400" dirty="0" err="1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pNET</a:t>
            </a:r>
            <a:endParaRPr lang="en-GB" sz="1400" dirty="0" smtClean="0">
              <a:solidFill>
                <a:srgbClr val="000000"/>
              </a:solidFill>
              <a:latin typeface="Calibri" pitchFamily="34" charset="0"/>
              <a:ea typeface="Malgun Gothic"/>
              <a:cs typeface="Arial" charset="0"/>
            </a:endParaRPr>
          </a:p>
          <a:p>
            <a:pPr marL="285750" lvl="1" indent="-285750" defTabSz="457200">
              <a:lnSpc>
                <a:spcPct val="90000"/>
              </a:lnSpc>
              <a:spcAft>
                <a:spcPts val="300"/>
              </a:spcAft>
              <a:buClr>
                <a:srgbClr val="2D2D8A">
                  <a:lumMod val="75000"/>
                </a:srgbClr>
              </a:buClr>
              <a:buFont typeface="Arial"/>
              <a:buChar char="•"/>
              <a:tabLst>
                <a:tab pos="17621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Rad</a:t>
            </a:r>
            <a:r>
              <a:rPr lang="tr-TR" sz="1400" dirty="0" err="1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yolojik</a:t>
            </a: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 progresyon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/>
            </a:r>
            <a:b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≤12 </a:t>
            </a: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ay</a:t>
            </a:r>
            <a:endParaRPr lang="en-GB" sz="1400" dirty="0" smtClean="0">
              <a:solidFill>
                <a:srgbClr val="000000"/>
              </a:solidFill>
              <a:latin typeface="Calibri" pitchFamily="34" charset="0"/>
              <a:ea typeface="Malgun Gothic"/>
              <a:cs typeface="Arial" charset="0"/>
            </a:endParaRPr>
          </a:p>
          <a:p>
            <a:pPr marL="285750" lvl="1" indent="-285750" defTabSz="457200">
              <a:lnSpc>
                <a:spcPct val="90000"/>
              </a:lnSpc>
              <a:spcAft>
                <a:spcPts val="300"/>
              </a:spcAft>
              <a:buClr>
                <a:srgbClr val="2D2D8A">
                  <a:lumMod val="75000"/>
                </a:srgbClr>
              </a:buClr>
              <a:buFont typeface="Arial"/>
              <a:buChar char="•"/>
              <a:tabLst>
                <a:tab pos="176213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Daha önce anti-tümör tedavisine izin verilmiştir</a:t>
            </a:r>
            <a:endParaRPr lang="en-GB" sz="1400" dirty="0" smtClean="0">
              <a:solidFill>
                <a:srgbClr val="000000"/>
              </a:solidFill>
              <a:latin typeface="Calibri" pitchFamily="34" charset="0"/>
              <a:ea typeface="Malgun Gothic"/>
              <a:cs typeface="Arial" charset="0"/>
            </a:endParaRPr>
          </a:p>
          <a:p>
            <a:pPr marL="285750" lvl="1" indent="-285750" defTabSz="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D2D8A">
                  <a:lumMod val="75000"/>
                </a:srgbClr>
              </a:buClr>
              <a:buFont typeface="Arial"/>
              <a:buChar char="•"/>
              <a:tabLst>
                <a:tab pos="17621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WHO PS ≤2</a:t>
            </a:r>
          </a:p>
          <a:p>
            <a:pPr defTabSz="457200">
              <a:buClr>
                <a:srgbClr val="FF6600"/>
              </a:buClr>
              <a:tabLst>
                <a:tab pos="233363" algn="l"/>
              </a:tabLst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Aşağıdakiler yoluyla sınıflandırılmıştır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:</a:t>
            </a:r>
          </a:p>
          <a:p>
            <a:pPr marL="336550" lvl="1" indent="-285750" defTabSz="457200">
              <a:buClr>
                <a:srgbClr val="2D2D8A">
                  <a:lumMod val="75000"/>
                </a:srgbClr>
              </a:buClr>
              <a:buFont typeface="Arial"/>
              <a:buChar char="•"/>
              <a:tabLst>
                <a:tab pos="23336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WHO PS</a:t>
            </a:r>
          </a:p>
          <a:p>
            <a:pPr marL="336550" lvl="1" indent="-285750" defTabSz="457200">
              <a:buClr>
                <a:srgbClr val="2D2D8A">
                  <a:lumMod val="75000"/>
                </a:srgbClr>
              </a:buClr>
              <a:buFont typeface="Arial"/>
              <a:buChar char="•"/>
              <a:tabLst>
                <a:tab pos="233363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Daha önceki kemoterapi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5187" y="5949281"/>
            <a:ext cx="5578526" cy="687610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buClr>
                <a:srgbClr val="FFFFFF"/>
              </a:buClr>
              <a:buSzPct val="110000"/>
            </a:pPr>
            <a:r>
              <a:rPr lang="en-GB" dirty="0" err="1" smtClean="0">
                <a:solidFill>
                  <a:srgbClr val="000000"/>
                </a:solidFill>
                <a:cs typeface="Arial" charset="0"/>
              </a:rPr>
              <a:t>Randomi</a:t>
            </a:r>
            <a:r>
              <a:rPr lang="tr-TR" dirty="0" err="1" smtClean="0">
                <a:solidFill>
                  <a:srgbClr val="000000"/>
                </a:solidFill>
                <a:cs typeface="Arial" charset="0"/>
              </a:rPr>
              <a:t>zasyon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: A</a:t>
            </a:r>
            <a:r>
              <a:rPr lang="tr-TR" dirty="0" err="1" smtClean="0">
                <a:solidFill>
                  <a:srgbClr val="000000"/>
                </a:solidFill>
                <a:cs typeface="Arial" charset="0"/>
              </a:rPr>
              <a:t>ğustos</a:t>
            </a:r>
            <a:r>
              <a:rPr lang="tr-TR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2007</a:t>
            </a:r>
            <a:r>
              <a:rPr lang="en-CA" dirty="0">
                <a:latin typeface="Calibri"/>
                <a:cs typeface="Calibri"/>
              </a:rPr>
              <a:t>–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May</a:t>
            </a:r>
            <a:r>
              <a:rPr lang="tr-TR" dirty="0" smtClean="0">
                <a:solidFill>
                  <a:srgbClr val="000000"/>
                </a:solidFill>
                <a:cs typeface="Arial" charset="0"/>
              </a:rPr>
              <a:t>ıs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 2009. *</a:t>
            </a:r>
            <a:r>
              <a:rPr lang="tr-TR" dirty="0" smtClean="0">
                <a:solidFill>
                  <a:srgbClr val="000000"/>
                </a:solidFill>
                <a:cs typeface="Arial" charset="0"/>
              </a:rPr>
              <a:t>Eşzamanlı 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somatostatin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</a:rPr>
              <a:t>analog</a:t>
            </a:r>
            <a:r>
              <a:rPr lang="tr-TR" dirty="0" err="1" smtClean="0">
                <a:solidFill>
                  <a:srgbClr val="000000"/>
                </a:solidFill>
                <a:cs typeface="Arial" charset="0"/>
              </a:rPr>
              <a:t>larına</a:t>
            </a:r>
            <a:r>
              <a:rPr lang="tr-TR" dirty="0" smtClean="0">
                <a:solidFill>
                  <a:srgbClr val="000000"/>
                </a:solidFill>
                <a:cs typeface="Arial" charset="0"/>
              </a:rPr>
              <a:t> izin verilmiştir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ts val="0"/>
              </a:spcBef>
            </a:pPr>
            <a:r>
              <a:rPr lang="en-GB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Yao </a:t>
            </a:r>
            <a:r>
              <a:rPr lang="en-GB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JC, </a:t>
            </a:r>
            <a:r>
              <a:rPr lang="en-GB" dirty="0">
                <a:solidFill>
                  <a:prstClr val="black"/>
                </a:solidFill>
                <a:latin typeface="Calibri"/>
                <a:cs typeface="Arial" charset="0"/>
              </a:rPr>
              <a:t>et al. </a:t>
            </a:r>
            <a:r>
              <a:rPr lang="en-GB" i="1" dirty="0">
                <a:solidFill>
                  <a:prstClr val="black"/>
                </a:solidFill>
                <a:latin typeface="Calibri"/>
                <a:cs typeface="Arial" charset="0"/>
              </a:rPr>
              <a:t>N Engl J Med. </a:t>
            </a:r>
            <a:r>
              <a:rPr lang="en-GB" dirty="0">
                <a:solidFill>
                  <a:prstClr val="black"/>
                </a:solidFill>
                <a:latin typeface="Calibri"/>
                <a:cs typeface="Arial" charset="0"/>
              </a:rPr>
              <a:t>2011; 364: 514-523.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91657" y="1660273"/>
            <a:ext cx="5973763" cy="384969"/>
          </a:xfrm>
          <a:prstGeom prst="roundRect">
            <a:avLst/>
          </a:prstGeom>
          <a:solidFill>
            <a:srgbClr val="0432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bg1"/>
                </a:solidFill>
                <a:latin typeface="Calibri"/>
                <a:cs typeface="Calibri"/>
              </a:rPr>
              <a:t>Faz </a:t>
            </a:r>
            <a:r>
              <a:rPr lang="en-GB" b="1" dirty="0" smtClean="0">
                <a:solidFill>
                  <a:schemeClr val="bg1"/>
                </a:solidFill>
                <a:latin typeface="Calibri"/>
                <a:cs typeface="Calibri"/>
              </a:rPr>
              <a:t>III </a:t>
            </a:r>
            <a:r>
              <a:rPr lang="tr-TR" b="1" dirty="0" smtClean="0">
                <a:solidFill>
                  <a:schemeClr val="bg1"/>
                </a:solidFill>
                <a:latin typeface="Calibri"/>
                <a:cs typeface="Calibri"/>
              </a:rPr>
              <a:t>çift kör</a:t>
            </a:r>
            <a:r>
              <a:rPr lang="en-GB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latin typeface="Calibri"/>
                <a:cs typeface="Calibri"/>
              </a:rPr>
              <a:t>pla</a:t>
            </a:r>
            <a:r>
              <a:rPr lang="tr-TR" b="1" dirty="0" err="1" smtClean="0">
                <a:solidFill>
                  <a:schemeClr val="bg1"/>
                </a:solidFill>
                <a:latin typeface="Calibri"/>
                <a:cs typeface="Calibri"/>
              </a:rPr>
              <a:t>sebo</a:t>
            </a:r>
            <a:r>
              <a:rPr lang="tr-TR" b="1" dirty="0" smtClean="0">
                <a:solidFill>
                  <a:schemeClr val="bg1"/>
                </a:solidFill>
                <a:latin typeface="Calibri"/>
                <a:cs typeface="Calibri"/>
              </a:rPr>
              <a:t> kontrollü çalışma</a:t>
            </a:r>
            <a:endParaRPr lang="en-GB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1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RADIANT-3: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Hasta başlangıç özellikleri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88522"/>
              </p:ext>
            </p:extLst>
          </p:nvPr>
        </p:nvGraphicFramePr>
        <p:xfrm>
          <a:off x="833438" y="1700808"/>
          <a:ext cx="7458075" cy="4500008"/>
        </p:xfrm>
        <a:graphic>
          <a:graphicData uri="http://schemas.openxmlformats.org/drawingml/2006/table">
            <a:tbl>
              <a:tblPr/>
              <a:tblGrid>
                <a:gridCol w="3519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5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3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Everolimus (n=207)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Pla</a:t>
                      </a:r>
                      <a:r>
                        <a:rPr kumimoji="0" lang="tr-T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</a:t>
                      </a:r>
                      <a:r>
                        <a:rPr kumimoji="0" lang="en-GB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ebo</a:t>
                      </a: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(n=203)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Med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an 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yaş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y</a:t>
                      </a:r>
                      <a:r>
                        <a:rPr kumimoji="0" lang="tr-T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ıl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aralık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58 (23</a:t>
                      </a:r>
                      <a:r>
                        <a:rPr lang="en-CA" sz="160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87)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57 (20</a:t>
                      </a:r>
                      <a:r>
                        <a:rPr lang="en-CA" sz="160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82)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Erkek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kadın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(%)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53:47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58:42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7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WHO PS (%)  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  0 / 1 / 2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67 / 30 / 3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66 / 32 / 3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5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Hastalık bölgelerinin sayısı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(%)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  1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25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31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  2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41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32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  ≥3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34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38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09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Histolo</a:t>
                      </a:r>
                      <a:r>
                        <a:rPr kumimoji="0" lang="tr-T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jik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farklılaşma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(%)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 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İyi farklılaşmış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82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84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 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Orta düzeyde farklılaşmış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17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 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Bilinmiyor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1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1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99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Daha önceki tedavi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(%)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0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Somatostatin </a:t>
                      </a:r>
                      <a:r>
                        <a:rPr kumimoji="0" lang="en-GB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analog</a:t>
                      </a:r>
                      <a:r>
                        <a:rPr kumimoji="0" lang="tr-T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ları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49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50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    </a:t>
                      </a:r>
                      <a:r>
                        <a:rPr kumimoji="0" lang="tr-T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Kemoterapi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50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>
                          <a:tab pos="190500" algn="l"/>
                        </a:tabLst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50</a:t>
                      </a:r>
                    </a:p>
                  </a:txBody>
                  <a:tcPr marL="87521" marR="87521" marT="43756" marB="4375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Yao JC, et al.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i="1" dirty="0">
                <a:solidFill>
                  <a:srgbClr val="000000"/>
                </a:solidFill>
                <a:cs typeface="Arial" pitchFamily="34" charset="0"/>
              </a:rPr>
              <a:t>N Engl J Med.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2011; 364: 514-523; 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itchFamily="34" charset="0"/>
              </a:rPr>
              <a:t>Yao JC, et al. </a:t>
            </a:r>
            <a:r>
              <a:rPr lang="en-US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Ann Oncol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itchFamily="34" charset="0"/>
              </a:rPr>
              <a:t>. 2010; 21(suppl. 8): Abstract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LBA9.</a:t>
            </a: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RADIANT-3: </a:t>
            </a:r>
            <a:r>
              <a:rPr lang="tr-TR" b="1" dirty="0" smtClean="0">
                <a:solidFill>
                  <a:srgbClr val="FF0000"/>
                </a:solidFill>
              </a:rPr>
              <a:t>Araştırıcı incelemesine göre </a:t>
            </a:r>
            <a:r>
              <a:rPr lang="en-US" b="1" dirty="0" smtClean="0">
                <a:solidFill>
                  <a:srgbClr val="FF0000"/>
                </a:solidFill>
              </a:rPr>
              <a:t>PFS</a:t>
            </a:r>
            <a:endParaRPr lang="de-CH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1161" y="1698392"/>
            <a:ext cx="7584489" cy="3707115"/>
            <a:chOff x="791161" y="1634252"/>
            <a:chExt cx="7584489" cy="3707115"/>
          </a:xfrm>
        </p:grpSpPr>
        <p:sp>
          <p:nvSpPr>
            <p:cNvPr id="8" name="Text Box 155"/>
            <p:cNvSpPr txBox="1">
              <a:spLocks noChangeArrowheads="1"/>
            </p:cNvSpPr>
            <p:nvPr/>
          </p:nvSpPr>
          <p:spPr bwMode="auto">
            <a:xfrm>
              <a:off x="5026496" y="1732286"/>
              <a:ext cx="3338130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tabLst>
                  <a:tab pos="1828800" algn="dec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Kaplan</a:t>
              </a:r>
              <a:r>
                <a:rPr lang="en-CA" b="1" dirty="0">
                  <a:latin typeface="Calibri"/>
                  <a:cs typeface="Calibri"/>
                </a:rPr>
                <a:t>–</a:t>
              </a:r>
              <a:r>
                <a:rPr lang="en-GB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Meier med</a:t>
              </a:r>
              <a:r>
                <a:rPr lang="tr-TR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y</a:t>
              </a:r>
              <a:r>
                <a:rPr lang="en-GB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an PFS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tabLst>
                  <a:tab pos="1828800" algn="dec"/>
                </a:tabLst>
              </a:pPr>
              <a:r>
                <a:rPr lang="en-GB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Everolimus:	11.0 </a:t>
              </a:r>
              <a:r>
                <a:rPr lang="tr-TR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ay</a:t>
              </a:r>
              <a:endParaRPr lang="en-GB" sz="1600" dirty="0" smtClean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1200"/>
                </a:spcAft>
                <a:tabLst>
                  <a:tab pos="1828800" algn="dec"/>
                </a:tabLst>
              </a:pPr>
              <a:r>
                <a:rPr lang="en-GB" sz="1600" dirty="0" err="1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Pla</a:t>
              </a:r>
              <a:r>
                <a:rPr lang="tr-TR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s</a:t>
              </a:r>
              <a:r>
                <a:rPr lang="en-GB" sz="1600" dirty="0" err="1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ebo</a:t>
              </a:r>
              <a:r>
                <a:rPr lang="en-GB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:	4.6 </a:t>
              </a:r>
              <a:r>
                <a:rPr lang="tr-TR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ay</a:t>
              </a:r>
              <a:endParaRPr lang="en-GB" sz="1600" dirty="0" smtClean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tabLst>
                  <a:tab pos="1828800" algn="dec"/>
                </a:tabLst>
              </a:pPr>
              <a:r>
                <a:rPr lang="en-GB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HR=0.35; </a:t>
              </a:r>
              <a:r>
                <a:rPr lang="tr-TR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%</a:t>
              </a:r>
              <a:r>
                <a:rPr lang="en-GB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95 CI: 0.27</a:t>
              </a:r>
              <a:r>
                <a:rPr lang="en-CA" sz="1600" dirty="0">
                  <a:latin typeface="Calibri"/>
                  <a:cs typeface="Calibri"/>
                </a:rPr>
                <a:t>–</a:t>
              </a:r>
              <a:r>
                <a:rPr lang="en-GB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0.45</a:t>
              </a:r>
              <a:br>
                <a:rPr lang="en-GB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</a:br>
              <a:r>
                <a:rPr lang="en-GB" sz="1600" i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P</a:t>
              </a:r>
              <a:r>
                <a:rPr lang="en-GB" sz="16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&lt;0.0001</a:t>
              </a:r>
              <a:endParaRPr lang="en-GB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1562840" y="5002813"/>
              <a:ext cx="67008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Zaman</a:t>
              </a:r>
              <a:r>
                <a:rPr lang="en-US" sz="1600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(</a:t>
              </a:r>
              <a:r>
                <a:rPr lang="tr-TR" sz="1600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ay</a:t>
              </a:r>
              <a:r>
                <a:rPr lang="en-US" sz="1600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)</a:t>
              </a:r>
              <a:endParaRPr lang="en-US" sz="1600" b="1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77900" y="1634252"/>
              <a:ext cx="5461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100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47750" y="2183527"/>
              <a:ext cx="476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80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 rot="16200000">
              <a:off x="-483394" y="3035807"/>
              <a:ext cx="28876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Olayın olmadığı hastalar</a:t>
              </a:r>
              <a:r>
                <a:rPr lang="en-US" sz="1600" b="1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(%)</a:t>
              </a:r>
              <a:endParaRPr lang="en-US" sz="1600" b="1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1884363" y="3921742"/>
              <a:ext cx="219880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4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Sansürleme süreleri</a:t>
              </a:r>
              <a:endParaRPr lang="en-US" sz="14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Everolimus (n/N = 109/207)</a:t>
              </a:r>
              <a:endParaRPr lang="en-US" sz="14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Pla</a:t>
              </a:r>
              <a:r>
                <a:rPr lang="tr-TR" sz="14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d</a:t>
              </a:r>
              <a:r>
                <a:rPr lang="en-US" sz="1400" dirty="0" err="1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ebo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(n/N = 165/203)</a:t>
              </a:r>
              <a:endParaRPr lang="en-US" sz="14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" name="AutoShape 56"/>
            <p:cNvSpPr>
              <a:spLocks noChangeArrowheads="1"/>
            </p:cNvSpPr>
            <p:nvPr/>
          </p:nvSpPr>
          <p:spPr bwMode="auto">
            <a:xfrm rot="10800000">
              <a:off x="1616075" y="447270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1500188" y="1793002"/>
              <a:ext cx="80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1500188" y="2350214"/>
              <a:ext cx="80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139825" y="2747089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60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1500188" y="2905839"/>
              <a:ext cx="80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139825" y="3305889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40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1500188" y="3464639"/>
              <a:ext cx="80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139825" y="3864689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20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500188" y="4023439"/>
              <a:ext cx="80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239838" y="4407614"/>
              <a:ext cx="2841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0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>
              <a:off x="1500188" y="4566364"/>
              <a:ext cx="80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587500" y="1708864"/>
              <a:ext cx="6788150" cy="2968625"/>
            </a:xfrm>
            <a:custGeom>
              <a:avLst/>
              <a:gdLst>
                <a:gd name="T0" fmla="*/ 0 w 2298"/>
                <a:gd name="T1" fmla="*/ 0 h 1377"/>
                <a:gd name="T2" fmla="*/ 0 w 2298"/>
                <a:gd name="T3" fmla="*/ 2147483647 h 1377"/>
                <a:gd name="T4" fmla="*/ 2147483647 w 2298"/>
                <a:gd name="T5" fmla="*/ 2147483647 h 1377"/>
                <a:gd name="T6" fmla="*/ 0 60000 65536"/>
                <a:gd name="T7" fmla="*/ 0 60000 65536"/>
                <a:gd name="T8" fmla="*/ 0 60000 65536"/>
                <a:gd name="T9" fmla="*/ 0 w 2298"/>
                <a:gd name="T10" fmla="*/ 0 h 1377"/>
                <a:gd name="T11" fmla="*/ 2298 w 2298"/>
                <a:gd name="T12" fmla="*/ 1377 h 1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8" h="1377">
                  <a:moveTo>
                    <a:pt x="0" y="0"/>
                  </a:moveTo>
                  <a:lnTo>
                    <a:pt x="0" y="1377"/>
                  </a:lnTo>
                  <a:lnTo>
                    <a:pt x="2298" y="1377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698625" y="4726702"/>
              <a:ext cx="284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0</a:t>
              </a: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833563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108200" y="4726702"/>
              <a:ext cx="284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</a:t>
              </a: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25107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2525713" y="4726702"/>
              <a:ext cx="2841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4</a:t>
              </a: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671763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943225" y="4726702"/>
              <a:ext cx="284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6</a:t>
              </a: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079750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3352800" y="4726702"/>
              <a:ext cx="284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8</a:t>
              </a: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350202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740150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10</a:t>
              </a: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919538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4152900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12</a:t>
              </a: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434657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4554538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14</a:t>
              </a: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4768850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4981575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16</a:t>
              </a: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516572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5394325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18</a:t>
              </a: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558482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5829300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20</a:t>
              </a: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600392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6223000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22</a:t>
              </a: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642302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6637338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24</a:t>
              </a:r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684212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7064375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26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7261225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4" name="Text Box 156"/>
            <p:cNvSpPr txBox="1">
              <a:spLocks noChangeArrowheads="1"/>
            </p:cNvSpPr>
            <p:nvPr/>
          </p:nvSpPr>
          <p:spPr bwMode="auto">
            <a:xfrm>
              <a:off x="7480300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28</a:t>
              </a:r>
            </a:p>
          </p:txBody>
        </p:sp>
        <p:sp>
          <p:nvSpPr>
            <p:cNvPr id="55" name="Line 157"/>
            <p:cNvSpPr>
              <a:spLocks noChangeShapeType="1"/>
            </p:cNvSpPr>
            <p:nvPr/>
          </p:nvSpPr>
          <p:spPr bwMode="auto">
            <a:xfrm>
              <a:off x="7683500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6" name="Text Box 158"/>
            <p:cNvSpPr txBox="1">
              <a:spLocks noChangeArrowheads="1"/>
            </p:cNvSpPr>
            <p:nvPr/>
          </p:nvSpPr>
          <p:spPr bwMode="auto">
            <a:xfrm>
              <a:off x="7904163" y="4726702"/>
              <a:ext cx="384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30</a:t>
              </a:r>
            </a:p>
          </p:txBody>
        </p:sp>
        <p:sp>
          <p:nvSpPr>
            <p:cNvPr id="57" name="Line 159"/>
            <p:cNvSpPr>
              <a:spLocks noChangeShapeType="1"/>
            </p:cNvSpPr>
            <p:nvPr/>
          </p:nvSpPr>
          <p:spPr bwMode="auto">
            <a:xfrm>
              <a:off x="8104188" y="4679077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1668463" y="4074239"/>
              <a:ext cx="65087" cy="635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9" name="AutoShape 52"/>
            <p:cNvSpPr>
              <a:spLocks noChangeArrowheads="1"/>
            </p:cNvSpPr>
            <p:nvPr/>
          </p:nvSpPr>
          <p:spPr bwMode="auto">
            <a:xfrm rot="10800000">
              <a:off x="1784350" y="4075827"/>
              <a:ext cx="82550" cy="71437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1624013" y="4275852"/>
              <a:ext cx="65087" cy="6508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1846263" y="4275852"/>
              <a:ext cx="63500" cy="6508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2" name="AutoShape 55"/>
            <p:cNvSpPr>
              <a:spLocks noChangeArrowheads="1"/>
            </p:cNvSpPr>
            <p:nvPr/>
          </p:nvSpPr>
          <p:spPr bwMode="auto">
            <a:xfrm rot="10800000">
              <a:off x="1835150" y="4475877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1649413" y="4310777"/>
              <a:ext cx="225425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1644650" y="4513977"/>
              <a:ext cx="223838" cy="0"/>
            </a:xfrm>
            <a:prstGeom prst="line">
              <a:avLst/>
            </a:prstGeom>
            <a:solidFill>
              <a:srgbClr val="990033"/>
            </a:solidFill>
            <a:ln w="28575">
              <a:solidFill>
                <a:srgbClr val="9900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5" name="Freeform 246"/>
            <p:cNvSpPr>
              <a:spLocks/>
            </p:cNvSpPr>
            <p:nvPr/>
          </p:nvSpPr>
          <p:spPr bwMode="auto">
            <a:xfrm>
              <a:off x="1841500" y="1799352"/>
              <a:ext cx="6143625" cy="2700337"/>
            </a:xfrm>
            <a:custGeom>
              <a:avLst/>
              <a:gdLst>
                <a:gd name="T0" fmla="*/ 2147483647 w 3948"/>
                <a:gd name="T1" fmla="*/ 0 h 1623"/>
                <a:gd name="T2" fmla="*/ 2147483647 w 3948"/>
                <a:gd name="T3" fmla="*/ 2147483647 h 1623"/>
                <a:gd name="T4" fmla="*/ 2147483647 w 3948"/>
                <a:gd name="T5" fmla="*/ 2147483647 h 1623"/>
                <a:gd name="T6" fmla="*/ 2147483647 w 3948"/>
                <a:gd name="T7" fmla="*/ 2147483647 h 1623"/>
                <a:gd name="T8" fmla="*/ 2147483647 w 3948"/>
                <a:gd name="T9" fmla="*/ 2147483647 h 1623"/>
                <a:gd name="T10" fmla="*/ 2147483647 w 3948"/>
                <a:gd name="T11" fmla="*/ 2147483647 h 1623"/>
                <a:gd name="T12" fmla="*/ 2147483647 w 3948"/>
                <a:gd name="T13" fmla="*/ 2147483647 h 1623"/>
                <a:gd name="T14" fmla="*/ 2147483647 w 3948"/>
                <a:gd name="T15" fmla="*/ 2147483647 h 1623"/>
                <a:gd name="T16" fmla="*/ 2147483647 w 3948"/>
                <a:gd name="T17" fmla="*/ 2147483647 h 1623"/>
                <a:gd name="T18" fmla="*/ 2147483647 w 3948"/>
                <a:gd name="T19" fmla="*/ 2147483647 h 1623"/>
                <a:gd name="T20" fmla="*/ 2147483647 w 3948"/>
                <a:gd name="T21" fmla="*/ 2147483647 h 1623"/>
                <a:gd name="T22" fmla="*/ 2147483647 w 3948"/>
                <a:gd name="T23" fmla="*/ 2147483647 h 1623"/>
                <a:gd name="T24" fmla="*/ 2147483647 w 3948"/>
                <a:gd name="T25" fmla="*/ 2147483647 h 1623"/>
                <a:gd name="T26" fmla="*/ 2147483647 w 3948"/>
                <a:gd name="T27" fmla="*/ 2147483647 h 1623"/>
                <a:gd name="T28" fmla="*/ 2147483647 w 3948"/>
                <a:gd name="T29" fmla="*/ 2147483647 h 1623"/>
                <a:gd name="T30" fmla="*/ 2147483647 w 3948"/>
                <a:gd name="T31" fmla="*/ 2147483647 h 1623"/>
                <a:gd name="T32" fmla="*/ 2147483647 w 3948"/>
                <a:gd name="T33" fmla="*/ 2147483647 h 1623"/>
                <a:gd name="T34" fmla="*/ 2147483647 w 3948"/>
                <a:gd name="T35" fmla="*/ 2147483647 h 1623"/>
                <a:gd name="T36" fmla="*/ 2147483647 w 3948"/>
                <a:gd name="T37" fmla="*/ 2147483647 h 1623"/>
                <a:gd name="T38" fmla="*/ 2147483647 w 3948"/>
                <a:gd name="T39" fmla="*/ 2147483647 h 1623"/>
                <a:gd name="T40" fmla="*/ 2147483647 w 3948"/>
                <a:gd name="T41" fmla="*/ 2147483647 h 1623"/>
                <a:gd name="T42" fmla="*/ 2147483647 w 3948"/>
                <a:gd name="T43" fmla="*/ 2147483647 h 1623"/>
                <a:gd name="T44" fmla="*/ 2147483647 w 3948"/>
                <a:gd name="T45" fmla="*/ 2147483647 h 1623"/>
                <a:gd name="T46" fmla="*/ 2147483647 w 3948"/>
                <a:gd name="T47" fmla="*/ 2147483647 h 1623"/>
                <a:gd name="T48" fmla="*/ 2147483647 w 3948"/>
                <a:gd name="T49" fmla="*/ 2147483647 h 1623"/>
                <a:gd name="T50" fmla="*/ 2147483647 w 3948"/>
                <a:gd name="T51" fmla="*/ 2147483647 h 1623"/>
                <a:gd name="T52" fmla="*/ 2147483647 w 3948"/>
                <a:gd name="T53" fmla="*/ 2147483647 h 1623"/>
                <a:gd name="T54" fmla="*/ 2147483647 w 3948"/>
                <a:gd name="T55" fmla="*/ 2147483647 h 1623"/>
                <a:gd name="T56" fmla="*/ 2147483647 w 3948"/>
                <a:gd name="T57" fmla="*/ 2147483647 h 1623"/>
                <a:gd name="T58" fmla="*/ 2147483647 w 3948"/>
                <a:gd name="T59" fmla="*/ 2147483647 h 1623"/>
                <a:gd name="T60" fmla="*/ 2147483647 w 3948"/>
                <a:gd name="T61" fmla="*/ 2147483647 h 1623"/>
                <a:gd name="T62" fmla="*/ 2147483647 w 3948"/>
                <a:gd name="T63" fmla="*/ 2147483647 h 1623"/>
                <a:gd name="T64" fmla="*/ 2147483647 w 3948"/>
                <a:gd name="T65" fmla="*/ 2147483647 h 1623"/>
                <a:gd name="T66" fmla="*/ 2147483647 w 3948"/>
                <a:gd name="T67" fmla="*/ 2147483647 h 16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48"/>
                <a:gd name="T103" fmla="*/ 0 h 1623"/>
                <a:gd name="T104" fmla="*/ 3948 w 3948"/>
                <a:gd name="T105" fmla="*/ 1623 h 16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48" h="1623">
                  <a:moveTo>
                    <a:pt x="0" y="0"/>
                  </a:moveTo>
                  <a:lnTo>
                    <a:pt x="102" y="0"/>
                  </a:lnTo>
                  <a:lnTo>
                    <a:pt x="114" y="39"/>
                  </a:lnTo>
                  <a:lnTo>
                    <a:pt x="129" y="60"/>
                  </a:lnTo>
                  <a:lnTo>
                    <a:pt x="177" y="60"/>
                  </a:lnTo>
                  <a:lnTo>
                    <a:pt x="192" y="81"/>
                  </a:lnTo>
                  <a:lnTo>
                    <a:pt x="225" y="87"/>
                  </a:lnTo>
                  <a:lnTo>
                    <a:pt x="255" y="114"/>
                  </a:lnTo>
                  <a:lnTo>
                    <a:pt x="255" y="168"/>
                  </a:lnTo>
                  <a:lnTo>
                    <a:pt x="291" y="174"/>
                  </a:lnTo>
                  <a:lnTo>
                    <a:pt x="315" y="228"/>
                  </a:lnTo>
                  <a:lnTo>
                    <a:pt x="321" y="258"/>
                  </a:lnTo>
                  <a:lnTo>
                    <a:pt x="333" y="285"/>
                  </a:lnTo>
                  <a:lnTo>
                    <a:pt x="351" y="321"/>
                  </a:lnTo>
                  <a:lnTo>
                    <a:pt x="357" y="363"/>
                  </a:lnTo>
                  <a:lnTo>
                    <a:pt x="357" y="405"/>
                  </a:lnTo>
                  <a:lnTo>
                    <a:pt x="366" y="444"/>
                  </a:lnTo>
                  <a:lnTo>
                    <a:pt x="369" y="516"/>
                  </a:lnTo>
                  <a:lnTo>
                    <a:pt x="372" y="579"/>
                  </a:lnTo>
                  <a:lnTo>
                    <a:pt x="384" y="636"/>
                  </a:lnTo>
                  <a:lnTo>
                    <a:pt x="396" y="669"/>
                  </a:lnTo>
                  <a:lnTo>
                    <a:pt x="405" y="705"/>
                  </a:lnTo>
                  <a:lnTo>
                    <a:pt x="420" y="738"/>
                  </a:lnTo>
                  <a:lnTo>
                    <a:pt x="438" y="777"/>
                  </a:lnTo>
                  <a:lnTo>
                    <a:pt x="480" y="780"/>
                  </a:lnTo>
                  <a:lnTo>
                    <a:pt x="510" y="801"/>
                  </a:lnTo>
                  <a:lnTo>
                    <a:pt x="576" y="810"/>
                  </a:lnTo>
                  <a:lnTo>
                    <a:pt x="606" y="846"/>
                  </a:lnTo>
                  <a:lnTo>
                    <a:pt x="630" y="858"/>
                  </a:lnTo>
                  <a:lnTo>
                    <a:pt x="675" y="885"/>
                  </a:lnTo>
                  <a:lnTo>
                    <a:pt x="705" y="906"/>
                  </a:lnTo>
                  <a:lnTo>
                    <a:pt x="717" y="942"/>
                  </a:lnTo>
                  <a:lnTo>
                    <a:pt x="732" y="984"/>
                  </a:lnTo>
                  <a:lnTo>
                    <a:pt x="732" y="1029"/>
                  </a:lnTo>
                  <a:lnTo>
                    <a:pt x="729" y="1080"/>
                  </a:lnTo>
                  <a:lnTo>
                    <a:pt x="759" y="1104"/>
                  </a:lnTo>
                  <a:lnTo>
                    <a:pt x="771" y="1131"/>
                  </a:lnTo>
                  <a:lnTo>
                    <a:pt x="813" y="1131"/>
                  </a:lnTo>
                  <a:lnTo>
                    <a:pt x="834" y="1146"/>
                  </a:lnTo>
                  <a:lnTo>
                    <a:pt x="852" y="1146"/>
                  </a:lnTo>
                  <a:lnTo>
                    <a:pt x="948" y="1161"/>
                  </a:lnTo>
                  <a:lnTo>
                    <a:pt x="1017" y="1167"/>
                  </a:lnTo>
                  <a:lnTo>
                    <a:pt x="1065" y="1194"/>
                  </a:lnTo>
                  <a:lnTo>
                    <a:pt x="1086" y="1194"/>
                  </a:lnTo>
                  <a:lnTo>
                    <a:pt x="1104" y="1209"/>
                  </a:lnTo>
                  <a:lnTo>
                    <a:pt x="1113" y="1248"/>
                  </a:lnTo>
                  <a:lnTo>
                    <a:pt x="1131" y="1281"/>
                  </a:lnTo>
                  <a:lnTo>
                    <a:pt x="1143" y="1317"/>
                  </a:lnTo>
                  <a:lnTo>
                    <a:pt x="1152" y="1335"/>
                  </a:lnTo>
                  <a:lnTo>
                    <a:pt x="1191" y="1341"/>
                  </a:lnTo>
                  <a:lnTo>
                    <a:pt x="1209" y="1350"/>
                  </a:lnTo>
                  <a:lnTo>
                    <a:pt x="1212" y="1377"/>
                  </a:lnTo>
                  <a:lnTo>
                    <a:pt x="1329" y="1377"/>
                  </a:lnTo>
                  <a:lnTo>
                    <a:pt x="1440" y="1389"/>
                  </a:lnTo>
                  <a:lnTo>
                    <a:pt x="1599" y="1407"/>
                  </a:lnTo>
                  <a:lnTo>
                    <a:pt x="1608" y="1425"/>
                  </a:lnTo>
                  <a:lnTo>
                    <a:pt x="1857" y="1425"/>
                  </a:lnTo>
                  <a:lnTo>
                    <a:pt x="1872" y="1449"/>
                  </a:lnTo>
                  <a:lnTo>
                    <a:pt x="1977" y="1449"/>
                  </a:lnTo>
                  <a:lnTo>
                    <a:pt x="1983" y="1485"/>
                  </a:lnTo>
                  <a:lnTo>
                    <a:pt x="2031" y="1485"/>
                  </a:lnTo>
                  <a:lnTo>
                    <a:pt x="2037" y="1518"/>
                  </a:lnTo>
                  <a:lnTo>
                    <a:pt x="2592" y="1518"/>
                  </a:lnTo>
                  <a:lnTo>
                    <a:pt x="2604" y="1563"/>
                  </a:lnTo>
                  <a:lnTo>
                    <a:pt x="2670" y="1563"/>
                  </a:lnTo>
                  <a:lnTo>
                    <a:pt x="2679" y="1597"/>
                  </a:lnTo>
                  <a:lnTo>
                    <a:pt x="2679" y="1623"/>
                  </a:lnTo>
                  <a:lnTo>
                    <a:pt x="3948" y="1620"/>
                  </a:lnTo>
                </a:path>
              </a:pathLst>
            </a:custGeom>
            <a:noFill/>
            <a:ln w="28575">
              <a:solidFill>
                <a:srgbClr val="990033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6" name="Freeform 247"/>
            <p:cNvSpPr>
              <a:spLocks/>
            </p:cNvSpPr>
            <p:nvPr/>
          </p:nvSpPr>
          <p:spPr bwMode="auto">
            <a:xfrm>
              <a:off x="1838325" y="1799352"/>
              <a:ext cx="5194300" cy="2225675"/>
            </a:xfrm>
            <a:custGeom>
              <a:avLst/>
              <a:gdLst>
                <a:gd name="T0" fmla="*/ 2147483647 w 3339"/>
                <a:gd name="T1" fmla="*/ 2147483647 h 1338"/>
                <a:gd name="T2" fmla="*/ 2147483647 w 3339"/>
                <a:gd name="T3" fmla="*/ 2147483647 h 1338"/>
                <a:gd name="T4" fmla="*/ 2147483647 w 3339"/>
                <a:gd name="T5" fmla="*/ 2147483647 h 1338"/>
                <a:gd name="T6" fmla="*/ 2147483647 w 3339"/>
                <a:gd name="T7" fmla="*/ 2147483647 h 1338"/>
                <a:gd name="T8" fmla="*/ 2147483647 w 3339"/>
                <a:gd name="T9" fmla="*/ 2147483647 h 1338"/>
                <a:gd name="T10" fmla="*/ 2147483647 w 3339"/>
                <a:gd name="T11" fmla="*/ 2147483647 h 1338"/>
                <a:gd name="T12" fmla="*/ 2147483647 w 3339"/>
                <a:gd name="T13" fmla="*/ 2147483647 h 1338"/>
                <a:gd name="T14" fmla="*/ 2147483647 w 3339"/>
                <a:gd name="T15" fmla="*/ 2147483647 h 1338"/>
                <a:gd name="T16" fmla="*/ 2147483647 w 3339"/>
                <a:gd name="T17" fmla="*/ 2147483647 h 1338"/>
                <a:gd name="T18" fmla="*/ 2147483647 w 3339"/>
                <a:gd name="T19" fmla="*/ 2147483647 h 1338"/>
                <a:gd name="T20" fmla="*/ 2147483647 w 3339"/>
                <a:gd name="T21" fmla="*/ 2147483647 h 1338"/>
                <a:gd name="T22" fmla="*/ 2147483647 w 3339"/>
                <a:gd name="T23" fmla="*/ 2147483647 h 1338"/>
                <a:gd name="T24" fmla="*/ 2147483647 w 3339"/>
                <a:gd name="T25" fmla="*/ 2147483647 h 1338"/>
                <a:gd name="T26" fmla="*/ 2147483647 w 3339"/>
                <a:gd name="T27" fmla="*/ 2147483647 h 1338"/>
                <a:gd name="T28" fmla="*/ 2147483647 w 3339"/>
                <a:gd name="T29" fmla="*/ 2147483647 h 1338"/>
                <a:gd name="T30" fmla="*/ 2147483647 w 3339"/>
                <a:gd name="T31" fmla="*/ 2147483647 h 1338"/>
                <a:gd name="T32" fmla="*/ 2147483647 w 3339"/>
                <a:gd name="T33" fmla="*/ 2147483647 h 1338"/>
                <a:gd name="T34" fmla="*/ 2147483647 w 3339"/>
                <a:gd name="T35" fmla="*/ 2147483647 h 1338"/>
                <a:gd name="T36" fmla="*/ 2147483647 w 3339"/>
                <a:gd name="T37" fmla="*/ 2147483647 h 1338"/>
                <a:gd name="T38" fmla="*/ 2147483647 w 3339"/>
                <a:gd name="T39" fmla="*/ 2147483647 h 1338"/>
                <a:gd name="T40" fmla="*/ 2147483647 w 3339"/>
                <a:gd name="T41" fmla="*/ 2147483647 h 1338"/>
                <a:gd name="T42" fmla="*/ 2147483647 w 3339"/>
                <a:gd name="T43" fmla="*/ 2147483647 h 1338"/>
                <a:gd name="T44" fmla="*/ 2147483647 w 3339"/>
                <a:gd name="T45" fmla="*/ 2147483647 h 1338"/>
                <a:gd name="T46" fmla="*/ 2147483647 w 3339"/>
                <a:gd name="T47" fmla="*/ 2147483647 h 1338"/>
                <a:gd name="T48" fmla="*/ 2147483647 w 3339"/>
                <a:gd name="T49" fmla="*/ 2147483647 h 1338"/>
                <a:gd name="T50" fmla="*/ 2147483647 w 3339"/>
                <a:gd name="T51" fmla="*/ 2147483647 h 1338"/>
                <a:gd name="T52" fmla="*/ 2147483647 w 3339"/>
                <a:gd name="T53" fmla="*/ 2147483647 h 1338"/>
                <a:gd name="T54" fmla="*/ 2147483647 w 3339"/>
                <a:gd name="T55" fmla="*/ 2147483647 h 1338"/>
                <a:gd name="T56" fmla="*/ 2147483647 w 3339"/>
                <a:gd name="T57" fmla="*/ 2147483647 h 1338"/>
                <a:gd name="T58" fmla="*/ 2147483647 w 3339"/>
                <a:gd name="T59" fmla="*/ 2147483647 h 1338"/>
                <a:gd name="T60" fmla="*/ 2147483647 w 3339"/>
                <a:gd name="T61" fmla="*/ 2147483647 h 1338"/>
                <a:gd name="T62" fmla="*/ 2147483647 w 3339"/>
                <a:gd name="T63" fmla="*/ 2147483647 h 1338"/>
                <a:gd name="T64" fmla="*/ 2147483647 w 3339"/>
                <a:gd name="T65" fmla="*/ 2147483647 h 1338"/>
                <a:gd name="T66" fmla="*/ 2147483647 w 3339"/>
                <a:gd name="T67" fmla="*/ 2147483647 h 1338"/>
                <a:gd name="T68" fmla="*/ 2147483647 w 3339"/>
                <a:gd name="T69" fmla="*/ 2147483647 h 1338"/>
                <a:gd name="T70" fmla="*/ 2147483647 w 3339"/>
                <a:gd name="T71" fmla="*/ 2147483647 h 1338"/>
                <a:gd name="T72" fmla="*/ 2147483647 w 3339"/>
                <a:gd name="T73" fmla="*/ 2147483647 h 1338"/>
                <a:gd name="T74" fmla="*/ 2147483647 w 3339"/>
                <a:gd name="T75" fmla="*/ 2147483647 h 1338"/>
                <a:gd name="T76" fmla="*/ 2147483647 w 3339"/>
                <a:gd name="T77" fmla="*/ 2147483647 h 1338"/>
                <a:gd name="T78" fmla="*/ 2147483647 w 3339"/>
                <a:gd name="T79" fmla="*/ 2147483647 h 1338"/>
                <a:gd name="T80" fmla="*/ 2147483647 w 3339"/>
                <a:gd name="T81" fmla="*/ 2147483647 h 1338"/>
                <a:gd name="T82" fmla="*/ 2147483647 w 3339"/>
                <a:gd name="T83" fmla="*/ 2147483647 h 1338"/>
                <a:gd name="T84" fmla="*/ 2147483647 w 3339"/>
                <a:gd name="T85" fmla="*/ 2147483647 h 1338"/>
                <a:gd name="T86" fmla="*/ 2147483647 w 3339"/>
                <a:gd name="T87" fmla="*/ 2147483647 h 1338"/>
                <a:gd name="T88" fmla="*/ 2147483647 w 3339"/>
                <a:gd name="T89" fmla="*/ 2147483647 h 1338"/>
                <a:gd name="T90" fmla="*/ 2147483647 w 3339"/>
                <a:gd name="T91" fmla="*/ 2147483647 h 1338"/>
                <a:gd name="T92" fmla="*/ 2147483647 w 3339"/>
                <a:gd name="T93" fmla="*/ 2147483647 h 1338"/>
                <a:gd name="T94" fmla="*/ 2147483647 w 3339"/>
                <a:gd name="T95" fmla="*/ 2147483647 h 1338"/>
                <a:gd name="T96" fmla="*/ 2147483647 w 3339"/>
                <a:gd name="T97" fmla="*/ 2147483647 h 1338"/>
                <a:gd name="T98" fmla="*/ 2147483647 w 3339"/>
                <a:gd name="T99" fmla="*/ 2147483647 h 1338"/>
                <a:gd name="T100" fmla="*/ 2147483647 w 3339"/>
                <a:gd name="T101" fmla="*/ 2147483647 h 1338"/>
                <a:gd name="T102" fmla="*/ 2147483647 w 3339"/>
                <a:gd name="T103" fmla="*/ 2147483647 h 1338"/>
                <a:gd name="T104" fmla="*/ 2147483647 w 3339"/>
                <a:gd name="T105" fmla="*/ 2147483647 h 1338"/>
                <a:gd name="T106" fmla="*/ 2147483647 w 3339"/>
                <a:gd name="T107" fmla="*/ 2147483647 h 1338"/>
                <a:gd name="T108" fmla="*/ 2147483647 w 3339"/>
                <a:gd name="T109" fmla="*/ 2147483647 h 1338"/>
                <a:gd name="T110" fmla="*/ 2147483647 w 3339"/>
                <a:gd name="T111" fmla="*/ 2147483647 h 1338"/>
                <a:gd name="T112" fmla="*/ 2147483647 w 3339"/>
                <a:gd name="T113" fmla="*/ 2147483647 h 1338"/>
                <a:gd name="T114" fmla="*/ 2147483647 w 3339"/>
                <a:gd name="T115" fmla="*/ 2147483647 h 1338"/>
                <a:gd name="T116" fmla="*/ 2147483647 w 3339"/>
                <a:gd name="T117" fmla="*/ 2147483647 h 1338"/>
                <a:gd name="T118" fmla="*/ 2147483647 w 3339"/>
                <a:gd name="T119" fmla="*/ 2147483647 h 1338"/>
                <a:gd name="T120" fmla="*/ 2147483647 w 3339"/>
                <a:gd name="T121" fmla="*/ 0 h 1338"/>
                <a:gd name="T122" fmla="*/ 0 w 3339"/>
                <a:gd name="T123" fmla="*/ 0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39"/>
                <a:gd name="T187" fmla="*/ 0 h 1338"/>
                <a:gd name="T188" fmla="*/ 3339 w 3339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39" h="1338">
                  <a:moveTo>
                    <a:pt x="3339" y="1338"/>
                  </a:moveTo>
                  <a:lnTo>
                    <a:pt x="3039" y="1338"/>
                  </a:lnTo>
                  <a:lnTo>
                    <a:pt x="3039" y="1179"/>
                  </a:lnTo>
                  <a:lnTo>
                    <a:pt x="2613" y="1179"/>
                  </a:lnTo>
                  <a:lnTo>
                    <a:pt x="2598" y="1140"/>
                  </a:lnTo>
                  <a:lnTo>
                    <a:pt x="2517" y="1140"/>
                  </a:lnTo>
                  <a:lnTo>
                    <a:pt x="2517" y="1116"/>
                  </a:lnTo>
                  <a:lnTo>
                    <a:pt x="2430" y="1116"/>
                  </a:lnTo>
                  <a:lnTo>
                    <a:pt x="2424" y="1093"/>
                  </a:lnTo>
                  <a:lnTo>
                    <a:pt x="2232" y="1093"/>
                  </a:lnTo>
                  <a:lnTo>
                    <a:pt x="2208" y="1068"/>
                  </a:lnTo>
                  <a:lnTo>
                    <a:pt x="2208" y="1044"/>
                  </a:lnTo>
                  <a:lnTo>
                    <a:pt x="2061" y="1044"/>
                  </a:lnTo>
                  <a:lnTo>
                    <a:pt x="2061" y="1026"/>
                  </a:lnTo>
                  <a:lnTo>
                    <a:pt x="1980" y="1026"/>
                  </a:lnTo>
                  <a:lnTo>
                    <a:pt x="1974" y="1005"/>
                  </a:lnTo>
                  <a:lnTo>
                    <a:pt x="1866" y="1005"/>
                  </a:lnTo>
                  <a:lnTo>
                    <a:pt x="1863" y="954"/>
                  </a:lnTo>
                  <a:lnTo>
                    <a:pt x="1833" y="924"/>
                  </a:lnTo>
                  <a:lnTo>
                    <a:pt x="1671" y="924"/>
                  </a:lnTo>
                  <a:lnTo>
                    <a:pt x="1671" y="900"/>
                  </a:lnTo>
                  <a:lnTo>
                    <a:pt x="1521" y="900"/>
                  </a:lnTo>
                  <a:lnTo>
                    <a:pt x="1458" y="792"/>
                  </a:lnTo>
                  <a:lnTo>
                    <a:pt x="1437" y="759"/>
                  </a:lnTo>
                  <a:lnTo>
                    <a:pt x="1278" y="759"/>
                  </a:lnTo>
                  <a:lnTo>
                    <a:pt x="1245" y="747"/>
                  </a:lnTo>
                  <a:lnTo>
                    <a:pt x="1146" y="741"/>
                  </a:lnTo>
                  <a:lnTo>
                    <a:pt x="1101" y="678"/>
                  </a:lnTo>
                  <a:lnTo>
                    <a:pt x="1092" y="612"/>
                  </a:lnTo>
                  <a:lnTo>
                    <a:pt x="1059" y="582"/>
                  </a:lnTo>
                  <a:lnTo>
                    <a:pt x="1029" y="582"/>
                  </a:lnTo>
                  <a:lnTo>
                    <a:pt x="1002" y="567"/>
                  </a:lnTo>
                  <a:lnTo>
                    <a:pt x="978" y="561"/>
                  </a:lnTo>
                  <a:lnTo>
                    <a:pt x="975" y="537"/>
                  </a:lnTo>
                  <a:lnTo>
                    <a:pt x="918" y="540"/>
                  </a:lnTo>
                  <a:lnTo>
                    <a:pt x="912" y="519"/>
                  </a:lnTo>
                  <a:lnTo>
                    <a:pt x="843" y="522"/>
                  </a:lnTo>
                  <a:lnTo>
                    <a:pt x="798" y="510"/>
                  </a:lnTo>
                  <a:lnTo>
                    <a:pt x="774" y="498"/>
                  </a:lnTo>
                  <a:lnTo>
                    <a:pt x="741" y="444"/>
                  </a:lnTo>
                  <a:lnTo>
                    <a:pt x="732" y="387"/>
                  </a:lnTo>
                  <a:lnTo>
                    <a:pt x="708" y="354"/>
                  </a:lnTo>
                  <a:lnTo>
                    <a:pt x="678" y="342"/>
                  </a:lnTo>
                  <a:lnTo>
                    <a:pt x="612" y="342"/>
                  </a:lnTo>
                  <a:lnTo>
                    <a:pt x="603" y="324"/>
                  </a:lnTo>
                  <a:lnTo>
                    <a:pt x="582" y="318"/>
                  </a:lnTo>
                  <a:lnTo>
                    <a:pt x="528" y="300"/>
                  </a:lnTo>
                  <a:lnTo>
                    <a:pt x="525" y="282"/>
                  </a:lnTo>
                  <a:lnTo>
                    <a:pt x="465" y="282"/>
                  </a:lnTo>
                  <a:lnTo>
                    <a:pt x="465" y="270"/>
                  </a:lnTo>
                  <a:lnTo>
                    <a:pt x="408" y="270"/>
                  </a:lnTo>
                  <a:lnTo>
                    <a:pt x="375" y="216"/>
                  </a:lnTo>
                  <a:lnTo>
                    <a:pt x="372" y="168"/>
                  </a:lnTo>
                  <a:lnTo>
                    <a:pt x="360" y="132"/>
                  </a:lnTo>
                  <a:lnTo>
                    <a:pt x="360" y="90"/>
                  </a:lnTo>
                  <a:lnTo>
                    <a:pt x="336" y="63"/>
                  </a:lnTo>
                  <a:lnTo>
                    <a:pt x="309" y="60"/>
                  </a:lnTo>
                  <a:lnTo>
                    <a:pt x="300" y="51"/>
                  </a:lnTo>
                  <a:lnTo>
                    <a:pt x="276" y="30"/>
                  </a:lnTo>
                  <a:lnTo>
                    <a:pt x="201" y="24"/>
                  </a:lnTo>
                  <a:lnTo>
                    <a:pt x="18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7" name="AutoShape 163"/>
            <p:cNvSpPr>
              <a:spLocks noChangeArrowheads="1"/>
            </p:cNvSpPr>
            <p:nvPr/>
          </p:nvSpPr>
          <p:spPr bwMode="auto">
            <a:xfrm rot="10800000">
              <a:off x="7939088" y="44536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8" name="Rectangle 165"/>
            <p:cNvSpPr>
              <a:spLocks noChangeArrowheads="1"/>
            </p:cNvSpPr>
            <p:nvPr/>
          </p:nvSpPr>
          <p:spPr bwMode="auto">
            <a:xfrm>
              <a:off x="6999288" y="4004389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69" name="Rectangle 166"/>
            <p:cNvSpPr>
              <a:spLocks noChangeArrowheads="1"/>
            </p:cNvSpPr>
            <p:nvPr/>
          </p:nvSpPr>
          <p:spPr bwMode="auto">
            <a:xfrm>
              <a:off x="6456363" y="3734514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0" name="Rectangle 167"/>
            <p:cNvSpPr>
              <a:spLocks noChangeArrowheads="1"/>
            </p:cNvSpPr>
            <p:nvPr/>
          </p:nvSpPr>
          <p:spPr bwMode="auto">
            <a:xfrm>
              <a:off x="6389688" y="3734514"/>
              <a:ext cx="65087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1" name="Rectangle 168"/>
            <p:cNvSpPr>
              <a:spLocks noChangeArrowheads="1"/>
            </p:cNvSpPr>
            <p:nvPr/>
          </p:nvSpPr>
          <p:spPr bwMode="auto">
            <a:xfrm>
              <a:off x="6070600" y="3734514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2" name="Rectangle 169"/>
            <p:cNvSpPr>
              <a:spLocks noChangeArrowheads="1"/>
            </p:cNvSpPr>
            <p:nvPr/>
          </p:nvSpPr>
          <p:spPr bwMode="auto">
            <a:xfrm>
              <a:off x="6027738" y="3734514"/>
              <a:ext cx="65087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3" name="Rectangle 170"/>
            <p:cNvSpPr>
              <a:spLocks noChangeArrowheads="1"/>
            </p:cNvSpPr>
            <p:nvPr/>
          </p:nvSpPr>
          <p:spPr bwMode="auto">
            <a:xfrm>
              <a:off x="5883275" y="3734514"/>
              <a:ext cx="65088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4" name="Rectangle 171"/>
            <p:cNvSpPr>
              <a:spLocks noChangeArrowheads="1"/>
            </p:cNvSpPr>
            <p:nvPr/>
          </p:nvSpPr>
          <p:spPr bwMode="auto">
            <a:xfrm>
              <a:off x="5861050" y="3734514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5" name="Rectangle 172"/>
            <p:cNvSpPr>
              <a:spLocks noChangeArrowheads="1"/>
            </p:cNvSpPr>
            <p:nvPr/>
          </p:nvSpPr>
          <p:spPr bwMode="auto">
            <a:xfrm>
              <a:off x="5845175" y="3677364"/>
              <a:ext cx="65088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6" name="Rectangle 173"/>
            <p:cNvSpPr>
              <a:spLocks noChangeArrowheads="1"/>
            </p:cNvSpPr>
            <p:nvPr/>
          </p:nvSpPr>
          <p:spPr bwMode="auto">
            <a:xfrm>
              <a:off x="5837238" y="3677364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5522913" y="35868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5430838" y="35868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9" name="Rectangle 176"/>
            <p:cNvSpPr>
              <a:spLocks noChangeArrowheads="1"/>
            </p:cNvSpPr>
            <p:nvPr/>
          </p:nvSpPr>
          <p:spPr bwMode="auto">
            <a:xfrm>
              <a:off x="5308600" y="3586877"/>
              <a:ext cx="65088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0" name="Rectangle 177"/>
            <p:cNvSpPr>
              <a:spLocks noChangeArrowheads="1"/>
            </p:cNvSpPr>
            <p:nvPr/>
          </p:nvSpPr>
          <p:spPr bwMode="auto">
            <a:xfrm>
              <a:off x="5281613" y="35868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1" name="Rectangle 178"/>
            <p:cNvSpPr>
              <a:spLocks noChangeArrowheads="1"/>
            </p:cNvSpPr>
            <p:nvPr/>
          </p:nvSpPr>
          <p:spPr bwMode="auto">
            <a:xfrm>
              <a:off x="5246688" y="3542427"/>
              <a:ext cx="65087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2" name="AutoShape 179"/>
            <p:cNvSpPr>
              <a:spLocks noChangeArrowheads="1"/>
            </p:cNvSpPr>
            <p:nvPr/>
          </p:nvSpPr>
          <p:spPr bwMode="auto">
            <a:xfrm rot="10800000">
              <a:off x="5313363" y="4290139"/>
              <a:ext cx="80962" cy="71438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3" name="AutoShape 180"/>
            <p:cNvSpPr>
              <a:spLocks noChangeArrowheads="1"/>
            </p:cNvSpPr>
            <p:nvPr/>
          </p:nvSpPr>
          <p:spPr bwMode="auto">
            <a:xfrm rot="10800000">
              <a:off x="4729163" y="41742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4" name="AutoShape 181"/>
            <p:cNvSpPr>
              <a:spLocks noChangeArrowheads="1"/>
            </p:cNvSpPr>
            <p:nvPr/>
          </p:nvSpPr>
          <p:spPr bwMode="auto">
            <a:xfrm rot="10800000">
              <a:off x="4713288" y="41742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5" name="AutoShape 182"/>
            <p:cNvSpPr>
              <a:spLocks noChangeArrowheads="1"/>
            </p:cNvSpPr>
            <p:nvPr/>
          </p:nvSpPr>
          <p:spPr bwMode="auto">
            <a:xfrm rot="10800000">
              <a:off x="4699000" y="41742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6" name="AutoShape 183"/>
            <p:cNvSpPr>
              <a:spLocks noChangeArrowheads="1"/>
            </p:cNvSpPr>
            <p:nvPr/>
          </p:nvSpPr>
          <p:spPr bwMode="auto">
            <a:xfrm rot="10800000">
              <a:off x="4687888" y="41742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7" name="AutoShape 184"/>
            <p:cNvSpPr>
              <a:spLocks noChangeArrowheads="1"/>
            </p:cNvSpPr>
            <p:nvPr/>
          </p:nvSpPr>
          <p:spPr bwMode="auto">
            <a:xfrm rot="10800000">
              <a:off x="4687888" y="4134564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8" name="AutoShape 185"/>
            <p:cNvSpPr>
              <a:spLocks noChangeArrowheads="1"/>
            </p:cNvSpPr>
            <p:nvPr/>
          </p:nvSpPr>
          <p:spPr bwMode="auto">
            <a:xfrm rot="10800000">
              <a:off x="4672013" y="4134564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9" name="AutoShape 186"/>
            <p:cNvSpPr>
              <a:spLocks noChangeArrowheads="1"/>
            </p:cNvSpPr>
            <p:nvPr/>
          </p:nvSpPr>
          <p:spPr bwMode="auto">
            <a:xfrm rot="10800000">
              <a:off x="4284663" y="4112339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0" name="AutoShape 187"/>
            <p:cNvSpPr>
              <a:spLocks noChangeArrowheads="1"/>
            </p:cNvSpPr>
            <p:nvPr/>
          </p:nvSpPr>
          <p:spPr bwMode="auto">
            <a:xfrm rot="10800000">
              <a:off x="4157663" y="4105989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1" name="AutoShape 188"/>
            <p:cNvSpPr>
              <a:spLocks noChangeArrowheads="1"/>
            </p:cNvSpPr>
            <p:nvPr/>
          </p:nvSpPr>
          <p:spPr bwMode="auto">
            <a:xfrm rot="10800000">
              <a:off x="4140200" y="4105989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2" name="AutoShape 189"/>
            <p:cNvSpPr>
              <a:spLocks noChangeArrowheads="1"/>
            </p:cNvSpPr>
            <p:nvPr/>
          </p:nvSpPr>
          <p:spPr bwMode="auto">
            <a:xfrm rot="10800000">
              <a:off x="4110038" y="4105989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3" name="AutoShape 190"/>
            <p:cNvSpPr>
              <a:spLocks noChangeArrowheads="1"/>
            </p:cNvSpPr>
            <p:nvPr/>
          </p:nvSpPr>
          <p:spPr bwMode="auto">
            <a:xfrm rot="10800000">
              <a:off x="3716338" y="4017089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4" name="AutoShape 191"/>
            <p:cNvSpPr>
              <a:spLocks noChangeArrowheads="1"/>
            </p:cNvSpPr>
            <p:nvPr/>
          </p:nvSpPr>
          <p:spPr bwMode="auto">
            <a:xfrm rot="10800000">
              <a:off x="3683000" y="4005977"/>
              <a:ext cx="84138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5" name="AutoShape 192"/>
            <p:cNvSpPr>
              <a:spLocks noChangeArrowheads="1"/>
            </p:cNvSpPr>
            <p:nvPr/>
          </p:nvSpPr>
          <p:spPr bwMode="auto">
            <a:xfrm rot="10800000">
              <a:off x="3659188" y="399010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6" name="AutoShape 193"/>
            <p:cNvSpPr>
              <a:spLocks noChangeArrowheads="1"/>
            </p:cNvSpPr>
            <p:nvPr/>
          </p:nvSpPr>
          <p:spPr bwMode="auto">
            <a:xfrm rot="10800000">
              <a:off x="3648075" y="3991689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7" name="Rectangle 194"/>
            <p:cNvSpPr>
              <a:spLocks noChangeArrowheads="1"/>
            </p:cNvSpPr>
            <p:nvPr/>
          </p:nvSpPr>
          <p:spPr bwMode="auto">
            <a:xfrm>
              <a:off x="4813300" y="34471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8" name="Rectangle 196"/>
            <p:cNvSpPr>
              <a:spLocks noChangeArrowheads="1"/>
            </p:cNvSpPr>
            <p:nvPr/>
          </p:nvSpPr>
          <p:spPr bwMode="auto">
            <a:xfrm>
              <a:off x="4751388" y="3447177"/>
              <a:ext cx="65087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9" name="Rectangle 197"/>
            <p:cNvSpPr>
              <a:spLocks noChangeArrowheads="1"/>
            </p:cNvSpPr>
            <p:nvPr/>
          </p:nvSpPr>
          <p:spPr bwMode="auto">
            <a:xfrm>
              <a:off x="4738688" y="34471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0" name="Rectangle 198"/>
            <p:cNvSpPr>
              <a:spLocks noChangeArrowheads="1"/>
            </p:cNvSpPr>
            <p:nvPr/>
          </p:nvSpPr>
          <p:spPr bwMode="auto">
            <a:xfrm>
              <a:off x="4716463" y="3420189"/>
              <a:ext cx="65087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1" name="Rectangle 199"/>
            <p:cNvSpPr>
              <a:spLocks noChangeArrowheads="1"/>
            </p:cNvSpPr>
            <p:nvPr/>
          </p:nvSpPr>
          <p:spPr bwMode="auto">
            <a:xfrm>
              <a:off x="4695825" y="3420189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2" name="Rectangle 200"/>
            <p:cNvSpPr>
              <a:spLocks noChangeArrowheads="1"/>
            </p:cNvSpPr>
            <p:nvPr/>
          </p:nvSpPr>
          <p:spPr bwMode="auto">
            <a:xfrm>
              <a:off x="4699000" y="3366214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3" name="Rectangle 201"/>
            <p:cNvSpPr>
              <a:spLocks noChangeArrowheads="1"/>
            </p:cNvSpPr>
            <p:nvPr/>
          </p:nvSpPr>
          <p:spPr bwMode="auto">
            <a:xfrm>
              <a:off x="4683125" y="3342402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4" name="Rectangle 202"/>
            <p:cNvSpPr>
              <a:spLocks noChangeArrowheads="1"/>
            </p:cNvSpPr>
            <p:nvPr/>
          </p:nvSpPr>
          <p:spPr bwMode="auto">
            <a:xfrm>
              <a:off x="4652963" y="3304302"/>
              <a:ext cx="63500" cy="730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5" name="Rectangle 203"/>
            <p:cNvSpPr>
              <a:spLocks noChangeArrowheads="1"/>
            </p:cNvSpPr>
            <p:nvPr/>
          </p:nvSpPr>
          <p:spPr bwMode="auto">
            <a:xfrm>
              <a:off x="4252913" y="3278902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6" name="Rectangle 204"/>
            <p:cNvSpPr>
              <a:spLocks noChangeArrowheads="1"/>
            </p:cNvSpPr>
            <p:nvPr/>
          </p:nvSpPr>
          <p:spPr bwMode="auto">
            <a:xfrm>
              <a:off x="4159250" y="3231277"/>
              <a:ext cx="65088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7" name="Rectangle 205"/>
            <p:cNvSpPr>
              <a:spLocks noChangeArrowheads="1"/>
            </p:cNvSpPr>
            <p:nvPr/>
          </p:nvSpPr>
          <p:spPr bwMode="auto">
            <a:xfrm>
              <a:off x="4135438" y="32312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8" name="AutoShape 206"/>
            <p:cNvSpPr>
              <a:spLocks noChangeArrowheads="1"/>
            </p:cNvSpPr>
            <p:nvPr/>
          </p:nvSpPr>
          <p:spPr bwMode="auto">
            <a:xfrm rot="10800000">
              <a:off x="3565525" y="38821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9" name="AutoShape 207"/>
            <p:cNvSpPr>
              <a:spLocks noChangeArrowheads="1"/>
            </p:cNvSpPr>
            <p:nvPr/>
          </p:nvSpPr>
          <p:spPr bwMode="auto">
            <a:xfrm rot="10800000">
              <a:off x="3548063" y="3850402"/>
              <a:ext cx="82550" cy="74612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0" name="AutoShape 208"/>
            <p:cNvSpPr>
              <a:spLocks noChangeArrowheads="1"/>
            </p:cNvSpPr>
            <p:nvPr/>
          </p:nvSpPr>
          <p:spPr bwMode="auto">
            <a:xfrm rot="10800000">
              <a:off x="3522663" y="3834527"/>
              <a:ext cx="82550" cy="74612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1" name="AutoShape 209"/>
            <p:cNvSpPr>
              <a:spLocks noChangeArrowheads="1"/>
            </p:cNvSpPr>
            <p:nvPr/>
          </p:nvSpPr>
          <p:spPr bwMode="auto">
            <a:xfrm rot="10800000">
              <a:off x="3536950" y="3848814"/>
              <a:ext cx="82550" cy="74613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2" name="AutoShape 210"/>
            <p:cNvSpPr>
              <a:spLocks noChangeArrowheads="1"/>
            </p:cNvSpPr>
            <p:nvPr/>
          </p:nvSpPr>
          <p:spPr bwMode="auto">
            <a:xfrm rot="10800000">
              <a:off x="2932113" y="33868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3" name="AutoShape 211"/>
            <p:cNvSpPr>
              <a:spLocks noChangeArrowheads="1"/>
            </p:cNvSpPr>
            <p:nvPr/>
          </p:nvSpPr>
          <p:spPr bwMode="auto">
            <a:xfrm rot="10800000">
              <a:off x="2887663" y="3250327"/>
              <a:ext cx="82550" cy="74612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4" name="AutoShape 212"/>
            <p:cNvSpPr>
              <a:spLocks noChangeArrowheads="1"/>
            </p:cNvSpPr>
            <p:nvPr/>
          </p:nvSpPr>
          <p:spPr bwMode="auto">
            <a:xfrm rot="10800000">
              <a:off x="2533650" y="3051889"/>
              <a:ext cx="82550" cy="71438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5" name="Rectangle 213"/>
            <p:cNvSpPr>
              <a:spLocks noChangeArrowheads="1"/>
            </p:cNvSpPr>
            <p:nvPr/>
          </p:nvSpPr>
          <p:spPr bwMode="auto">
            <a:xfrm>
              <a:off x="4124325" y="3194764"/>
              <a:ext cx="65088" cy="730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6" name="Rectangle 214"/>
            <p:cNvSpPr>
              <a:spLocks noChangeArrowheads="1"/>
            </p:cNvSpPr>
            <p:nvPr/>
          </p:nvSpPr>
          <p:spPr bwMode="auto">
            <a:xfrm>
              <a:off x="4114800" y="3163014"/>
              <a:ext cx="65088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7" name="Rectangle 215"/>
            <p:cNvSpPr>
              <a:spLocks noChangeArrowheads="1"/>
            </p:cNvSpPr>
            <p:nvPr/>
          </p:nvSpPr>
          <p:spPr bwMode="auto">
            <a:xfrm>
              <a:off x="4105275" y="3132852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8" name="Rectangle 216"/>
            <p:cNvSpPr>
              <a:spLocks noChangeArrowheads="1"/>
            </p:cNvSpPr>
            <p:nvPr/>
          </p:nvSpPr>
          <p:spPr bwMode="auto">
            <a:xfrm>
              <a:off x="4076700" y="3096339"/>
              <a:ext cx="65088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9" name="Rectangle 217"/>
            <p:cNvSpPr>
              <a:spLocks noChangeArrowheads="1"/>
            </p:cNvSpPr>
            <p:nvPr/>
          </p:nvSpPr>
          <p:spPr bwMode="auto">
            <a:xfrm>
              <a:off x="3979863" y="3042364"/>
              <a:ext cx="65087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0" name="Rectangle 218"/>
            <p:cNvSpPr>
              <a:spLocks noChangeArrowheads="1"/>
            </p:cNvSpPr>
            <p:nvPr/>
          </p:nvSpPr>
          <p:spPr bwMode="auto">
            <a:xfrm>
              <a:off x="3840163" y="3040777"/>
              <a:ext cx="65087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1" name="Rectangle 219"/>
            <p:cNvSpPr>
              <a:spLocks noChangeArrowheads="1"/>
            </p:cNvSpPr>
            <p:nvPr/>
          </p:nvSpPr>
          <p:spPr bwMode="auto">
            <a:xfrm>
              <a:off x="3602038" y="3002677"/>
              <a:ext cx="201612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2" name="Rectangle 220"/>
            <p:cNvSpPr>
              <a:spLocks noChangeArrowheads="1"/>
            </p:cNvSpPr>
            <p:nvPr/>
          </p:nvSpPr>
          <p:spPr bwMode="auto">
            <a:xfrm>
              <a:off x="3573463" y="2966164"/>
              <a:ext cx="65087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3" name="Rectangle 221"/>
            <p:cNvSpPr>
              <a:spLocks noChangeArrowheads="1"/>
            </p:cNvSpPr>
            <p:nvPr/>
          </p:nvSpPr>
          <p:spPr bwMode="auto">
            <a:xfrm>
              <a:off x="3556000" y="2950289"/>
              <a:ext cx="63500" cy="730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4" name="Rectangle 222"/>
            <p:cNvSpPr>
              <a:spLocks noChangeArrowheads="1"/>
            </p:cNvSpPr>
            <p:nvPr/>
          </p:nvSpPr>
          <p:spPr bwMode="auto">
            <a:xfrm>
              <a:off x="3541713" y="2921714"/>
              <a:ext cx="63500" cy="698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5" name="Rectangle 223"/>
            <p:cNvSpPr>
              <a:spLocks noChangeArrowheads="1"/>
            </p:cNvSpPr>
            <p:nvPr/>
          </p:nvSpPr>
          <p:spPr bwMode="auto">
            <a:xfrm>
              <a:off x="3524250" y="2853452"/>
              <a:ext cx="65088" cy="730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6" name="Rectangle 224"/>
            <p:cNvSpPr>
              <a:spLocks noChangeArrowheads="1"/>
            </p:cNvSpPr>
            <p:nvPr/>
          </p:nvSpPr>
          <p:spPr bwMode="auto">
            <a:xfrm>
              <a:off x="3498850" y="2807414"/>
              <a:ext cx="63500" cy="698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7" name="Rectangle 225"/>
            <p:cNvSpPr>
              <a:spLocks noChangeArrowheads="1"/>
            </p:cNvSpPr>
            <p:nvPr/>
          </p:nvSpPr>
          <p:spPr bwMode="auto">
            <a:xfrm>
              <a:off x="3160713" y="26597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8" name="Rectangle 226"/>
            <p:cNvSpPr>
              <a:spLocks noChangeArrowheads="1"/>
            </p:cNvSpPr>
            <p:nvPr/>
          </p:nvSpPr>
          <p:spPr bwMode="auto">
            <a:xfrm>
              <a:off x="3062288" y="26343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9" name="Rectangle 227"/>
            <p:cNvSpPr>
              <a:spLocks noChangeArrowheads="1"/>
            </p:cNvSpPr>
            <p:nvPr/>
          </p:nvSpPr>
          <p:spPr bwMode="auto">
            <a:xfrm>
              <a:off x="3013075" y="261532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0" name="Rectangle 228"/>
            <p:cNvSpPr>
              <a:spLocks noChangeArrowheads="1"/>
            </p:cNvSpPr>
            <p:nvPr/>
          </p:nvSpPr>
          <p:spPr bwMode="auto">
            <a:xfrm>
              <a:off x="2986088" y="2555002"/>
              <a:ext cx="63500" cy="730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1" name="Rectangle 229"/>
            <p:cNvSpPr>
              <a:spLocks noChangeArrowheads="1"/>
            </p:cNvSpPr>
            <p:nvPr/>
          </p:nvSpPr>
          <p:spPr bwMode="auto">
            <a:xfrm>
              <a:off x="2957513" y="2481977"/>
              <a:ext cx="61912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2" name="Rectangle 230"/>
            <p:cNvSpPr>
              <a:spLocks noChangeArrowheads="1"/>
            </p:cNvSpPr>
            <p:nvPr/>
          </p:nvSpPr>
          <p:spPr bwMode="auto">
            <a:xfrm>
              <a:off x="2925763" y="2396252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3" name="Rectangle 231"/>
            <p:cNvSpPr>
              <a:spLocks noChangeArrowheads="1"/>
            </p:cNvSpPr>
            <p:nvPr/>
          </p:nvSpPr>
          <p:spPr bwMode="auto">
            <a:xfrm>
              <a:off x="2443163" y="2207339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4" name="AutoShape 232"/>
            <p:cNvSpPr>
              <a:spLocks noChangeArrowheads="1"/>
            </p:cNvSpPr>
            <p:nvPr/>
          </p:nvSpPr>
          <p:spPr bwMode="auto">
            <a:xfrm rot="10800000">
              <a:off x="2382838" y="2701052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5" name="AutoShape 233"/>
            <p:cNvSpPr>
              <a:spLocks noChangeArrowheads="1"/>
            </p:cNvSpPr>
            <p:nvPr/>
          </p:nvSpPr>
          <p:spPr bwMode="auto">
            <a:xfrm rot="10800000">
              <a:off x="2370138" y="2481977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6" name="AutoShape 234"/>
            <p:cNvSpPr>
              <a:spLocks noChangeArrowheads="1"/>
            </p:cNvSpPr>
            <p:nvPr/>
          </p:nvSpPr>
          <p:spPr bwMode="auto">
            <a:xfrm rot="10800000">
              <a:off x="2341563" y="2361327"/>
              <a:ext cx="82550" cy="74612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7" name="AutoShape 235"/>
            <p:cNvSpPr>
              <a:spLocks noChangeArrowheads="1"/>
            </p:cNvSpPr>
            <p:nvPr/>
          </p:nvSpPr>
          <p:spPr bwMode="auto">
            <a:xfrm rot="10800000">
              <a:off x="2314575" y="2229564"/>
              <a:ext cx="80963" cy="74613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8" name="Rectangle 236"/>
            <p:cNvSpPr>
              <a:spLocks noChangeArrowheads="1"/>
            </p:cNvSpPr>
            <p:nvPr/>
          </p:nvSpPr>
          <p:spPr bwMode="auto">
            <a:xfrm>
              <a:off x="2424113" y="2194639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9" name="Rectangle 237"/>
            <p:cNvSpPr>
              <a:spLocks noChangeArrowheads="1"/>
            </p:cNvSpPr>
            <p:nvPr/>
          </p:nvSpPr>
          <p:spPr bwMode="auto">
            <a:xfrm>
              <a:off x="2414588" y="2174002"/>
              <a:ext cx="63500" cy="730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0" name="Rectangle 238"/>
            <p:cNvSpPr>
              <a:spLocks noChangeArrowheads="1"/>
            </p:cNvSpPr>
            <p:nvPr/>
          </p:nvSpPr>
          <p:spPr bwMode="auto">
            <a:xfrm>
              <a:off x="2393950" y="2123202"/>
              <a:ext cx="65088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1" name="Rectangle 239"/>
            <p:cNvSpPr>
              <a:spLocks noChangeArrowheads="1"/>
            </p:cNvSpPr>
            <p:nvPr/>
          </p:nvSpPr>
          <p:spPr bwMode="auto">
            <a:xfrm>
              <a:off x="2371725" y="1999377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2" name="AutoShape 240"/>
            <p:cNvSpPr>
              <a:spLocks noChangeArrowheads="1"/>
            </p:cNvSpPr>
            <p:nvPr/>
          </p:nvSpPr>
          <p:spPr bwMode="auto">
            <a:xfrm rot="10800000">
              <a:off x="2192338" y="1977152"/>
              <a:ext cx="82550" cy="71437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3" name="AutoShape 241"/>
            <p:cNvSpPr>
              <a:spLocks noChangeArrowheads="1"/>
            </p:cNvSpPr>
            <p:nvPr/>
          </p:nvSpPr>
          <p:spPr bwMode="auto">
            <a:xfrm rot="10800000">
              <a:off x="1982788" y="1804114"/>
              <a:ext cx="82550" cy="74613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4" name="Rectangle 242"/>
            <p:cNvSpPr>
              <a:spLocks noChangeArrowheads="1"/>
            </p:cNvSpPr>
            <p:nvPr/>
          </p:nvSpPr>
          <p:spPr bwMode="auto">
            <a:xfrm>
              <a:off x="2222500" y="1829514"/>
              <a:ext cx="63500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5" name="Rectangle 243"/>
            <p:cNvSpPr>
              <a:spLocks noChangeArrowheads="1"/>
            </p:cNvSpPr>
            <p:nvPr/>
          </p:nvSpPr>
          <p:spPr bwMode="auto">
            <a:xfrm>
              <a:off x="2152650" y="1819989"/>
              <a:ext cx="61913" cy="714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6" name="Rectangle 244"/>
            <p:cNvSpPr>
              <a:spLocks noChangeArrowheads="1"/>
            </p:cNvSpPr>
            <p:nvPr/>
          </p:nvSpPr>
          <p:spPr bwMode="auto">
            <a:xfrm>
              <a:off x="1819275" y="1761252"/>
              <a:ext cx="63500" cy="714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7" name="AutoShape 245"/>
            <p:cNvSpPr>
              <a:spLocks noChangeArrowheads="1"/>
            </p:cNvSpPr>
            <p:nvPr/>
          </p:nvSpPr>
          <p:spPr bwMode="auto">
            <a:xfrm rot="10800000">
              <a:off x="1792288" y="1766014"/>
              <a:ext cx="82550" cy="73025"/>
            </a:xfrm>
            <a:prstGeom prst="triangle">
              <a:avLst>
                <a:gd name="adj" fmla="val 50000"/>
              </a:avLst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48" name="Rectangle 162"/>
          <p:cNvSpPr>
            <a:spLocks noChangeArrowheads="1"/>
          </p:cNvSpPr>
          <p:nvPr/>
        </p:nvSpPr>
        <p:spPr bwMode="auto">
          <a:xfrm>
            <a:off x="563270" y="5475780"/>
            <a:ext cx="8163764" cy="646331"/>
          </a:xfrm>
          <a:prstGeom prst="rect">
            <a:avLst/>
          </a:prstGeom>
          <a:solidFill>
            <a:srgbClr val="043265"/>
          </a:solidFill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Calibri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Progresyon riskinde %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65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 azalma</a:t>
            </a:r>
            <a:endParaRPr lang="en-GB" dirty="0" smtClean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 148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pla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s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ebo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hastası, progresyon tarihinde </a:t>
            </a:r>
            <a:r>
              <a:rPr lang="tr-TR" dirty="0" err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everolimusa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 geçiş yapmıştır</a:t>
            </a:r>
            <a:endParaRPr lang="en-GB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  <a:ea typeface="MS PGothic" pitchFamily="34" charset="-128"/>
              </a:rPr>
              <a:t>P</a:t>
            </a: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-</a:t>
            </a:r>
            <a:r>
              <a:rPr lang="tr-TR" dirty="0">
                <a:solidFill>
                  <a:srgbClr val="000000"/>
                </a:solidFill>
                <a:ea typeface="MS PGothic" pitchFamily="34" charset="-128"/>
              </a:rPr>
              <a:t>değeri, </a:t>
            </a:r>
            <a:r>
              <a:rPr lang="tr-TR" dirty="0" smtClean="0">
                <a:solidFill>
                  <a:srgbClr val="000000"/>
                </a:solidFill>
                <a:ea typeface="MS PGothic" pitchFamily="34" charset="-128"/>
              </a:rPr>
              <a:t>sınıflandırılmış tek taraflı </a:t>
            </a:r>
            <a:r>
              <a:rPr lang="tr-TR" dirty="0" err="1" smtClean="0">
                <a:solidFill>
                  <a:srgbClr val="000000"/>
                </a:solidFill>
                <a:ea typeface="MS PGothic" pitchFamily="34" charset="-128"/>
              </a:rPr>
              <a:t>log</a:t>
            </a:r>
            <a:r>
              <a:rPr lang="tr-TR" dirty="0" smtClean="0">
                <a:solidFill>
                  <a:srgbClr val="000000"/>
                </a:solidFill>
                <a:ea typeface="MS PGothic" pitchFamily="34" charset="-128"/>
              </a:rPr>
              <a:t>-sıra </a:t>
            </a:r>
            <a:r>
              <a:rPr lang="tr-TR" dirty="0">
                <a:solidFill>
                  <a:srgbClr val="000000"/>
                </a:solidFill>
                <a:ea typeface="MS PGothic" pitchFamily="34" charset="-128"/>
              </a:rPr>
              <a:t>testinden elde edilmiştir;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HR</a:t>
            </a:r>
            <a:r>
              <a:rPr lang="tr-TR" dirty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tr-TR" dirty="0" smtClean="0">
                <a:solidFill>
                  <a:srgbClr val="000000"/>
                </a:solidFill>
                <a:ea typeface="MS PGothic" pitchFamily="34" charset="-128"/>
              </a:rPr>
              <a:t>sınıflandırılmış ayarlanmamış </a:t>
            </a:r>
            <a:r>
              <a:rPr lang="tr-TR" dirty="0" err="1" smtClean="0">
                <a:solidFill>
                  <a:srgbClr val="000000"/>
                </a:solidFill>
                <a:ea typeface="MS PGothic" pitchFamily="34" charset="-128"/>
              </a:rPr>
              <a:t>Cox</a:t>
            </a:r>
            <a:r>
              <a:rPr lang="tr-TR" dirty="0" smtClean="0">
                <a:solidFill>
                  <a:srgbClr val="000000"/>
                </a:solidFill>
                <a:ea typeface="MS PGothic" pitchFamily="34" charset="-128"/>
              </a:rPr>
              <a:t> modelinden </a:t>
            </a:r>
            <a:r>
              <a:rPr lang="tr-TR" dirty="0">
                <a:solidFill>
                  <a:srgbClr val="000000"/>
                </a:solidFill>
                <a:ea typeface="MS PGothic" pitchFamily="34" charset="-128"/>
              </a:rPr>
              <a:t>elde edilmiştir</a:t>
            </a: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.</a:t>
            </a:r>
            <a:endParaRPr lang="en-US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Yao 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itchFamily="34" charset="0"/>
              </a:rPr>
              <a:t>JC, et al. </a:t>
            </a:r>
            <a:r>
              <a:rPr lang="en-US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N Engl J Med. 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itchFamily="34" charset="0"/>
              </a:rPr>
              <a:t>2011; 364: 514-523.</a:t>
            </a:r>
          </a:p>
        </p:txBody>
      </p:sp>
    </p:spTree>
    <p:extLst>
      <p:ext uri="{BB962C8B-B14F-4D97-AF65-F5344CB8AC3E}">
        <p14:creationId xmlns:p14="http://schemas.microsoft.com/office/powerpoint/2010/main" val="2534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RADIANT-3: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Everolimus </a:t>
            </a:r>
            <a:r>
              <a:rPr lang="tr-TR" b="1" dirty="0" smtClean="0">
                <a:solidFill>
                  <a:srgbClr val="FF0000"/>
                </a:solidFill>
                <a:cs typeface="Arial" charset="0"/>
              </a:rPr>
              <a:t>uzun süreli bir PFS faydası sağlamıştır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11325"/>
              </p:ext>
            </p:extLst>
          </p:nvPr>
        </p:nvGraphicFramePr>
        <p:xfrm>
          <a:off x="466725" y="1916832"/>
          <a:ext cx="8297863" cy="3592515"/>
        </p:xfrm>
        <a:graphic>
          <a:graphicData uri="http://schemas.openxmlformats.org/drawingml/2006/table">
            <a:tbl>
              <a:tblPr/>
              <a:tblGrid>
                <a:gridCol w="4230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97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Everolimus 10 mg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n=207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Pla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ebo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n=203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PFS; Kaplan</a:t>
                      </a:r>
                      <a:r>
                        <a:rPr lang="en-CA" sz="180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Meier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tahminleri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 CI)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3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84.0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78.0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88.4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58.5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51.2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65.0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6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69.5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62.4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75.5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31.9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25.4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38.5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12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45.6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37.7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53.1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15.4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21.2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18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34.2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25.9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42.7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8.9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16.3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yan tedavi süresi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AD24"/>
                        </a:buClr>
                        <a:buSzTx/>
                        <a:buFont typeface="Arial" pitchFamily="34" charset="0"/>
                        <a:buNone/>
                        <a:tabLst>
                          <a:tab pos="190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8.79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0.3–27.5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AD24"/>
                        </a:buClr>
                        <a:buSzTx/>
                        <a:buFont typeface="Arial" pitchFamily="34" charset="0"/>
                        <a:buNone/>
                        <a:tabLst>
                          <a:tab pos="190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3.74 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0.0–37.8</a:t>
                      </a:r>
                      <a:r>
                        <a:rPr kumimoji="0" 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Med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an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takip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17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 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Arial" pitchFamily="34" charset="0"/>
              </a:rPr>
              <a:t>Yao JC, et al. </a:t>
            </a:r>
            <a:r>
              <a:rPr lang="en-US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Ann Oncol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itchFamily="34" charset="0"/>
              </a:rPr>
              <a:t>. 2010; 21(suppl. 8): Abstract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BA9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itchFamily="34" charset="0"/>
              </a:rPr>
              <a:t>; </a:t>
            </a:r>
            <a:r>
              <a:rPr lang="en-GB" dirty="0">
                <a:solidFill>
                  <a:srgbClr val="000000"/>
                </a:solidFill>
                <a:latin typeface="Calibri"/>
                <a:cs typeface="Arial" pitchFamily="34" charset="0"/>
              </a:rPr>
              <a:t>Yao JC, et al. </a:t>
            </a:r>
            <a:r>
              <a:rPr lang="en-GB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N Engl J Med. </a:t>
            </a:r>
            <a:r>
              <a:rPr lang="en-GB" dirty="0">
                <a:solidFill>
                  <a:srgbClr val="000000"/>
                </a:solidFill>
                <a:latin typeface="Calibri"/>
                <a:cs typeface="Arial" pitchFamily="34" charset="0"/>
              </a:rPr>
              <a:t>2011; 364: 514-523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.</a:t>
            </a:r>
            <a:endParaRPr lang="en-GB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Arial" charset="0"/>
              </a:rPr>
              <a:t>RADIANT-3: </a:t>
            </a:r>
            <a:r>
              <a:rPr lang="tr-TR" sz="4000" b="1" dirty="0" smtClean="0">
                <a:solidFill>
                  <a:srgbClr val="FF0000"/>
                </a:solidFill>
                <a:cs typeface="Arial" charset="0"/>
              </a:rPr>
              <a:t>Özet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/>
              <a:t>Bu çalışma, ileri </a:t>
            </a:r>
            <a:r>
              <a:rPr lang="tr-TR" sz="2200" dirty="0" err="1" smtClean="0"/>
              <a:t>pNET’de</a:t>
            </a:r>
            <a:r>
              <a:rPr lang="tr-TR" sz="2200" dirty="0" smtClean="0"/>
              <a:t> bugüne kadar yapılmış en büyük plasebo kontrollü, Faz III klinik çalışmadır</a:t>
            </a:r>
            <a:endParaRPr lang="en-GB" sz="22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Everolimus</a:t>
            </a:r>
            <a:r>
              <a:rPr lang="en-US" sz="2200" dirty="0" smtClean="0"/>
              <a:t> </a:t>
            </a:r>
            <a:r>
              <a:rPr lang="tr-TR" sz="2200" dirty="0" smtClean="0"/>
              <a:t>medyan </a:t>
            </a:r>
            <a:r>
              <a:rPr lang="tr-TR" sz="2200" dirty="0" err="1" smtClean="0"/>
              <a:t>PFS’yi</a:t>
            </a:r>
            <a:r>
              <a:rPr lang="tr-TR" sz="2200" dirty="0" smtClean="0"/>
              <a:t> 6.4 ay uzatmıştır</a:t>
            </a:r>
            <a:r>
              <a:rPr lang="en-US" sz="2200" dirty="0" smtClean="0"/>
              <a:t> (</a:t>
            </a:r>
            <a:r>
              <a:rPr lang="tr-TR" sz="2200" dirty="0" smtClean="0"/>
              <a:t>plasebo karşısında anlamlı</a:t>
            </a:r>
            <a:r>
              <a:rPr lang="en-US" sz="2200" dirty="0" smtClean="0"/>
              <a:t>)</a:t>
            </a:r>
            <a:endParaRPr lang="en-US" sz="22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 smtClean="0"/>
              <a:t>Uzun süreli fayda</a:t>
            </a:r>
            <a:r>
              <a:rPr lang="en-GB" sz="2200" dirty="0" smtClean="0"/>
              <a:t>: 18-</a:t>
            </a:r>
            <a:r>
              <a:rPr lang="tr-TR" sz="2200" dirty="0" smtClean="0"/>
              <a:t>aylık </a:t>
            </a:r>
            <a:r>
              <a:rPr lang="en-GB" sz="2200" dirty="0" smtClean="0"/>
              <a:t>PFS </a:t>
            </a:r>
            <a:r>
              <a:rPr lang="tr-TR" sz="2200" dirty="0" smtClean="0"/>
              <a:t>oranı %</a:t>
            </a:r>
            <a:r>
              <a:rPr lang="en-GB" sz="2200" dirty="0" smtClean="0"/>
              <a:t>34</a:t>
            </a:r>
            <a:r>
              <a:rPr lang="tr-TR" sz="2200" dirty="0" smtClean="0"/>
              <a:t>; </a:t>
            </a:r>
            <a:r>
              <a:rPr lang="tr-TR" sz="2200" dirty="0" err="1" smtClean="0"/>
              <a:t>plaseboda</a:t>
            </a:r>
            <a:r>
              <a:rPr lang="tr-TR" sz="2200" dirty="0" smtClean="0"/>
              <a:t> %</a:t>
            </a:r>
            <a:r>
              <a:rPr lang="en-GB" sz="2200" dirty="0" smtClean="0"/>
              <a:t>9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/>
              <a:t>Tüm alt gruplarda tutarlı</a:t>
            </a:r>
            <a:endParaRPr lang="en-GB" sz="20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Everolimus</a:t>
            </a:r>
            <a:r>
              <a:rPr lang="tr-TR" sz="2200" dirty="0" smtClean="0"/>
              <a:t>, plasebo ile karşılaştırıldığında medyan </a:t>
            </a:r>
            <a:r>
              <a:rPr lang="tr-TR" sz="2200" dirty="0" err="1" smtClean="0"/>
              <a:t>OS’yi</a:t>
            </a:r>
            <a:r>
              <a:rPr lang="tr-TR" sz="2200" dirty="0" smtClean="0"/>
              <a:t> uzatmıştır</a:t>
            </a:r>
            <a:r>
              <a:rPr lang="en-US" altLang="en-US" sz="2200" dirty="0" smtClean="0">
                <a:cs typeface="Arial" pitchFamily="34" charset="0"/>
              </a:rPr>
              <a:t/>
            </a:r>
            <a:br>
              <a:rPr lang="en-US" altLang="en-US" sz="2200" dirty="0" smtClean="0">
                <a:cs typeface="Arial" pitchFamily="34" charset="0"/>
              </a:rPr>
            </a:br>
            <a:r>
              <a:rPr lang="en-US" altLang="en-US" sz="2200" dirty="0" smtClean="0">
                <a:cs typeface="Arial" pitchFamily="34" charset="0"/>
              </a:rPr>
              <a:t>(44.02 </a:t>
            </a:r>
            <a:r>
              <a:rPr lang="tr-TR" altLang="en-US" sz="2200" dirty="0" smtClean="0">
                <a:cs typeface="Arial" pitchFamily="34" charset="0"/>
              </a:rPr>
              <a:t>ay karşısında</a:t>
            </a:r>
            <a:r>
              <a:rPr lang="en-US" altLang="en-US" sz="2200" dirty="0" smtClean="0">
                <a:cs typeface="Arial" pitchFamily="34" charset="0"/>
              </a:rPr>
              <a:t> </a:t>
            </a:r>
            <a:r>
              <a:rPr lang="en-US" altLang="en-US" sz="2200" dirty="0">
                <a:cs typeface="Arial" pitchFamily="34" charset="0"/>
              </a:rPr>
              <a:t>37.68 </a:t>
            </a:r>
            <a:r>
              <a:rPr lang="tr-TR" altLang="en-US" sz="2200" dirty="0" smtClean="0">
                <a:cs typeface="Arial" pitchFamily="34" charset="0"/>
              </a:rPr>
              <a:t>ay</a:t>
            </a:r>
            <a:r>
              <a:rPr lang="en-US" altLang="en-US" sz="2200" dirty="0" smtClean="0">
                <a:cs typeface="Arial" pitchFamily="34" charset="0"/>
              </a:rPr>
              <a:t>; </a:t>
            </a:r>
            <a:r>
              <a:rPr lang="tr-TR" altLang="en-US" sz="2200" dirty="0" smtClean="0">
                <a:cs typeface="Arial" pitchFamily="34" charset="0"/>
              </a:rPr>
              <a:t>istatistiksel olarak anlamlı değil</a:t>
            </a:r>
            <a:r>
              <a:rPr lang="en-US" altLang="en-US" sz="2200" dirty="0" smtClean="0">
                <a:cs typeface="Arial" pitchFamily="34" charset="0"/>
              </a:rPr>
              <a:t>, HR 0.94, </a:t>
            </a:r>
            <a:r>
              <a:rPr lang="en-US" altLang="en-US" sz="2200" i="1" dirty="0" smtClean="0">
                <a:cs typeface="Arial" pitchFamily="34" charset="0"/>
              </a:rPr>
              <a:t>P</a:t>
            </a:r>
            <a:r>
              <a:rPr lang="en-US" altLang="en-US" sz="2200" dirty="0" smtClean="0"/>
              <a:t>=</a:t>
            </a:r>
            <a:r>
              <a:rPr lang="en-US" altLang="en-US" sz="2200" dirty="0" smtClean="0">
                <a:cs typeface="Arial" pitchFamily="34" charset="0"/>
              </a:rPr>
              <a:t>0.3)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dirty="0" smtClean="0">
                <a:cs typeface="Arial" pitchFamily="34" charset="0"/>
              </a:rPr>
              <a:t>RPSFT anal</a:t>
            </a:r>
            <a:r>
              <a:rPr lang="tr-TR" altLang="en-US" sz="2200" dirty="0" smtClean="0">
                <a:cs typeface="Arial" pitchFamily="34" charset="0"/>
              </a:rPr>
              <a:t>izi</a:t>
            </a:r>
            <a:r>
              <a:rPr lang="en-US" altLang="en-US" sz="2200" dirty="0" smtClean="0">
                <a:cs typeface="Arial" pitchFamily="34" charset="0"/>
              </a:rPr>
              <a:t>*</a:t>
            </a:r>
            <a:r>
              <a:rPr lang="tr-TR" altLang="en-US" sz="2200" dirty="0" smtClean="0">
                <a:cs typeface="Arial" pitchFamily="34" charset="0"/>
              </a:rPr>
              <a:t>, plasebo karşısında </a:t>
            </a:r>
            <a:r>
              <a:rPr lang="tr-TR" altLang="en-US" sz="2200" dirty="0" err="1" smtClean="0">
                <a:cs typeface="Arial" pitchFamily="34" charset="0"/>
              </a:rPr>
              <a:t>everolimusla</a:t>
            </a:r>
            <a:r>
              <a:rPr lang="tr-TR" altLang="en-US" sz="2200" dirty="0" smtClean="0">
                <a:cs typeface="Arial" pitchFamily="34" charset="0"/>
              </a:rPr>
              <a:t> bir sağkalım faydası elde edildiğini göstermiştir</a:t>
            </a:r>
            <a:endParaRPr lang="en-GB" sz="22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Everolimus </a:t>
            </a:r>
            <a:r>
              <a:rPr lang="tr-TR" sz="2200" dirty="0" smtClean="0"/>
              <a:t>kabul edilebilir bir güvenlilik profiline sahiptir</a:t>
            </a:r>
            <a:endParaRPr lang="en-GB" sz="2200" dirty="0" smtClean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altLang="en-US" dirty="0" smtClean="0">
                <a:cs typeface="Arial" pitchFamily="34" charset="0"/>
              </a:rPr>
              <a:t>*</a:t>
            </a:r>
            <a:r>
              <a:rPr lang="tr-TR" altLang="en-US" dirty="0" smtClean="0">
                <a:cs typeface="Arial" pitchFamily="34" charset="0"/>
              </a:rPr>
              <a:t>Çapraz geçiş yanlılığı için ayarlama</a:t>
            </a:r>
            <a:r>
              <a:rPr lang="en-US" altLang="en-US" dirty="0" smtClean="0">
                <a:cs typeface="Arial" pitchFamily="34" charset="0"/>
              </a:rPr>
              <a:t>. </a:t>
            </a:r>
            <a:br>
              <a:rPr lang="en-US" altLang="en-US" dirty="0" smtClean="0"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</a:rPr>
              <a:t>Yao </a:t>
            </a:r>
            <a:r>
              <a:rPr lang="en-GB" dirty="0">
                <a:solidFill>
                  <a:srgbClr val="000000"/>
                </a:solidFill>
              </a:rPr>
              <a:t>J, et al. </a:t>
            </a:r>
            <a:r>
              <a:rPr lang="en-GB" i="1" dirty="0">
                <a:solidFill>
                  <a:srgbClr val="000000"/>
                </a:solidFill>
              </a:rPr>
              <a:t>N Engl J Med</a:t>
            </a:r>
            <a:r>
              <a:rPr lang="en-GB" dirty="0">
                <a:solidFill>
                  <a:srgbClr val="000000"/>
                </a:solidFill>
              </a:rPr>
              <a:t>. 2011</a:t>
            </a:r>
            <a:r>
              <a:rPr lang="en-GB" dirty="0" smtClean="0">
                <a:solidFill>
                  <a:srgbClr val="000000"/>
                </a:solidFill>
              </a:rPr>
              <a:t>; 364: 514</a:t>
            </a:r>
            <a:r>
              <a:rPr lang="en-GB" dirty="0">
                <a:solidFill>
                  <a:srgbClr val="000000"/>
                </a:solidFill>
              </a:rPr>
              <a:t>-523; </a:t>
            </a:r>
            <a:r>
              <a:rPr lang="de-CH" dirty="0"/>
              <a:t>Oberg K, et al. </a:t>
            </a:r>
            <a:r>
              <a:rPr lang="de-CH" dirty="0">
                <a:solidFill>
                  <a:srgbClr val="FF0000"/>
                </a:solidFill>
              </a:rPr>
              <a:t>Presented at ESMO 2014 </a:t>
            </a:r>
            <a:r>
              <a:rPr lang="de-CH" dirty="0" smtClean="0">
                <a:solidFill>
                  <a:srgbClr val="FF0000"/>
                </a:solidFill>
              </a:rPr>
              <a:t>(Abstract 1132O</a:t>
            </a:r>
            <a:r>
              <a:rPr lang="de-CH" dirty="0">
                <a:solidFill>
                  <a:srgbClr val="FF0000"/>
                </a:solidFill>
              </a:rPr>
              <a:t>)</a:t>
            </a:r>
            <a:r>
              <a:rPr lang="de-CH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7308850" y="6381750"/>
            <a:ext cx="14398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b="1" dirty="0" smtClean="0">
                <a:cs typeface="Lucida Sans Unicode" pitchFamily="34" charset="0"/>
              </a:rPr>
              <a:t>NET</a:t>
            </a:r>
            <a:r>
              <a:rPr lang="tr-TR" sz="2700" b="1" dirty="0" smtClean="0">
                <a:cs typeface="Lucida Sans Unicode" pitchFamily="34" charset="0"/>
              </a:rPr>
              <a:t>’</a:t>
            </a:r>
            <a:r>
              <a:rPr lang="tr-TR" sz="2700" b="1" dirty="0" err="1" smtClean="0">
                <a:cs typeface="Lucida Sans Unicode" pitchFamily="34" charset="0"/>
              </a:rPr>
              <a:t>lerin</a:t>
            </a:r>
            <a:r>
              <a:rPr lang="tr-TR" sz="2700" b="1" dirty="0" smtClean="0">
                <a:cs typeface="Lucida Sans Unicode" pitchFamily="34" charset="0"/>
              </a:rPr>
              <a:t> gerçek </a:t>
            </a:r>
            <a:r>
              <a:rPr lang="tr-TR" sz="2700" b="1" dirty="0" err="1" smtClean="0">
                <a:cs typeface="Lucida Sans Unicode" pitchFamily="34" charset="0"/>
              </a:rPr>
              <a:t>insidans</a:t>
            </a:r>
            <a:r>
              <a:rPr lang="tr-TR" sz="2700" b="1" dirty="0" smtClean="0">
                <a:cs typeface="Lucida Sans Unicode" pitchFamily="34" charset="0"/>
              </a:rPr>
              <a:t> ve </a:t>
            </a:r>
            <a:r>
              <a:rPr lang="tr-TR" sz="2700" b="1" dirty="0" err="1" smtClean="0">
                <a:cs typeface="Lucida Sans Unicode" pitchFamily="34" charset="0"/>
              </a:rPr>
              <a:t>prevalansı</a:t>
            </a:r>
            <a:r>
              <a:rPr lang="en-US" sz="2700" b="1" dirty="0" smtClean="0">
                <a:cs typeface="Lucida Sans Unicode" pitchFamily="34" charset="0"/>
              </a:rPr>
              <a:t> </a:t>
            </a:r>
            <a:r>
              <a:rPr lang="tr-TR" sz="2700" b="1" dirty="0" smtClean="0">
                <a:cs typeface="Lucida Sans Unicode" pitchFamily="34" charset="0"/>
              </a:rPr>
              <a:t>olduğundan daha az görünmektedir</a:t>
            </a:r>
            <a:r>
              <a:rPr lang="tr-TR" dirty="0" smtClean="0">
                <a:cs typeface="Lucida Sans Unicode" pitchFamily="34" charset="0"/>
              </a:rPr>
              <a:t>.</a:t>
            </a:r>
            <a:endParaRPr lang="en-US" dirty="0" smtClean="0">
              <a:cs typeface="Lucida Sans Unicode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4411663" cy="3997325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endParaRPr lang="tr-TR" sz="1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70000"/>
              </a:spcBef>
            </a:pPr>
            <a:r>
              <a:rPr lang="tr-TR" sz="1800" dirty="0" smtClean="0">
                <a:solidFill>
                  <a:srgbClr val="000000"/>
                </a:solidFill>
              </a:rPr>
              <a:t>Değişik Popülasyonlarda </a:t>
            </a:r>
            <a:r>
              <a:rPr lang="en-US" sz="1800" dirty="0" smtClean="0">
                <a:solidFill>
                  <a:srgbClr val="000000"/>
                </a:solidFill>
              </a:rPr>
              <a:t>NET</a:t>
            </a:r>
            <a:r>
              <a:rPr lang="tr-TR" sz="1800" dirty="0" smtClean="0">
                <a:solidFill>
                  <a:srgbClr val="000000"/>
                </a:solidFill>
              </a:rPr>
              <a:t>’</a:t>
            </a:r>
            <a:r>
              <a:rPr lang="tr-TR" sz="1800" dirty="0" err="1" smtClean="0">
                <a:solidFill>
                  <a:srgbClr val="000000"/>
                </a:solidFill>
              </a:rPr>
              <a:t>lerin</a:t>
            </a:r>
            <a:r>
              <a:rPr lang="en-US" sz="1800" dirty="0" smtClean="0">
                <a:solidFill>
                  <a:srgbClr val="000000"/>
                </a:solidFill>
              </a:rPr>
              <a:t> in</a:t>
            </a:r>
            <a:r>
              <a:rPr lang="tr-TR" sz="1800" dirty="0" err="1" smtClean="0">
                <a:solidFill>
                  <a:srgbClr val="000000"/>
                </a:solidFill>
              </a:rPr>
              <a:t>sidansı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100,000</a:t>
            </a:r>
            <a:r>
              <a:rPr lang="tr-TR" sz="1800" dirty="0" smtClean="0">
                <a:solidFill>
                  <a:srgbClr val="000000"/>
                </a:solidFill>
              </a:rPr>
              <a:t>’de 3 ila 6 olarak bildirilmektedir ve çarpıcı biçimde artmaktadır</a:t>
            </a:r>
            <a:r>
              <a:rPr lang="en-US" sz="1800" baseline="30000" dirty="0" smtClean="0">
                <a:solidFill>
                  <a:srgbClr val="000000"/>
                </a:solidFill>
              </a:rPr>
              <a:t>1,2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tr-TR" sz="1800" dirty="0" smtClean="0">
                <a:solidFill>
                  <a:srgbClr val="000000"/>
                </a:solidFill>
              </a:rPr>
              <a:t>Otopsi çalışmalarında belirlenen </a:t>
            </a:r>
            <a:r>
              <a:rPr lang="en-US" sz="1800" dirty="0" smtClean="0">
                <a:solidFill>
                  <a:srgbClr val="000000"/>
                </a:solidFill>
              </a:rPr>
              <a:t>NET</a:t>
            </a:r>
            <a:r>
              <a:rPr lang="tr-TR" sz="1800" dirty="0" smtClean="0">
                <a:solidFill>
                  <a:srgbClr val="000000"/>
                </a:solidFill>
              </a:rPr>
              <a:t>’</a:t>
            </a:r>
            <a:r>
              <a:rPr lang="tr-TR" sz="1800" dirty="0" err="1" smtClean="0">
                <a:solidFill>
                  <a:srgbClr val="000000"/>
                </a:solidFill>
              </a:rPr>
              <a:t>lerin</a:t>
            </a:r>
            <a:r>
              <a:rPr lang="tr-TR" sz="1800" dirty="0" smtClean="0">
                <a:solidFill>
                  <a:srgbClr val="000000"/>
                </a:solidFill>
              </a:rPr>
              <a:t> sıklığı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NET </a:t>
            </a:r>
            <a:r>
              <a:rPr lang="tr-TR" sz="1800" dirty="0" err="1" smtClean="0">
                <a:solidFill>
                  <a:srgbClr val="000000"/>
                </a:solidFill>
              </a:rPr>
              <a:t>prevalansının</a:t>
            </a:r>
            <a:r>
              <a:rPr lang="tr-TR" sz="1800" dirty="0" smtClean="0">
                <a:solidFill>
                  <a:srgbClr val="000000"/>
                </a:solidFill>
              </a:rPr>
              <a:t> bildirilenden kayda değer biçimde daha fazla olduğunu göstermektedir</a:t>
            </a:r>
            <a:r>
              <a:rPr lang="en-US" sz="1800" baseline="30000" dirty="0" smtClean="0">
                <a:solidFill>
                  <a:srgbClr val="000000"/>
                </a:solidFill>
              </a:rPr>
              <a:t>3,4</a:t>
            </a:r>
            <a:endParaRPr lang="tr-TR" sz="1800" baseline="300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70000"/>
              </a:spcBef>
            </a:pPr>
            <a:r>
              <a:rPr lang="tr-TR" sz="1800" b="1" dirty="0" smtClean="0"/>
              <a:t>Otopsi çalışmalarında</a:t>
            </a:r>
            <a:r>
              <a:rPr lang="en-US" sz="1800" b="1" dirty="0" smtClean="0"/>
              <a:t> </a:t>
            </a:r>
            <a:r>
              <a:rPr lang="tr-TR" sz="1800" b="1" dirty="0" err="1" smtClean="0"/>
              <a:t>insidans</a:t>
            </a:r>
            <a:r>
              <a:rPr lang="tr-TR" sz="1800" b="1" dirty="0" smtClean="0"/>
              <a:t> 8/</a:t>
            </a:r>
            <a:r>
              <a:rPr lang="en-US" sz="1800" b="1" dirty="0" smtClean="0"/>
              <a:t>100</a:t>
            </a:r>
            <a:r>
              <a:rPr lang="tr-TR" sz="1800" b="1" dirty="0" smtClean="0"/>
              <a:t>.</a:t>
            </a:r>
            <a:r>
              <a:rPr lang="en-US" sz="1800" b="1" dirty="0" smtClean="0"/>
              <a:t>000</a:t>
            </a:r>
            <a:r>
              <a:rPr lang="tr-TR" sz="1800" b="1" dirty="0" smtClean="0"/>
              <a:t> olarak bildirilmiştir</a:t>
            </a:r>
            <a:r>
              <a:rPr lang="tr-TR" sz="1600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70000"/>
              </a:spcBef>
              <a:buClrTx/>
            </a:pPr>
            <a:endParaRPr lang="en-US" sz="1800" baseline="30000" dirty="0" smtClean="0">
              <a:solidFill>
                <a:srgbClr val="000000"/>
              </a:solidFill>
            </a:endParaRPr>
          </a:p>
        </p:txBody>
      </p:sp>
      <p:sp>
        <p:nvSpPr>
          <p:cNvPr id="8197" name="Text Box 32"/>
          <p:cNvSpPr txBox="1">
            <a:spLocks noChangeArrowheads="1"/>
          </p:cNvSpPr>
          <p:nvPr/>
        </p:nvSpPr>
        <p:spPr bwMode="auto">
          <a:xfrm>
            <a:off x="914400" y="6096000"/>
            <a:ext cx="6858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900">
                <a:ea typeface="Arial Unicode MS" pitchFamily="34" charset="-128"/>
                <a:cs typeface="Arial Unicode MS" pitchFamily="34" charset="-128"/>
              </a:rPr>
              <a:t>Refe</a:t>
            </a:r>
            <a:r>
              <a:rPr lang="tr-TR" sz="900">
                <a:ea typeface="Arial Unicode MS" pitchFamily="34" charset="-128"/>
                <a:cs typeface="Arial Unicode MS" pitchFamily="34" charset="-128"/>
              </a:rPr>
              <a:t>ranslar</a:t>
            </a:r>
            <a:r>
              <a:rPr lang="en-US" sz="900">
                <a:ea typeface="Arial Unicode MS" pitchFamily="34" charset="-128"/>
                <a:cs typeface="Arial Unicode MS" pitchFamily="34" charset="-128"/>
              </a:rPr>
              <a:t>: 1. Hauso O, Gustafsson BI, Kidd, M, et al. </a:t>
            </a:r>
            <a:r>
              <a:rPr lang="en-US" sz="900" i="1">
                <a:ea typeface="Arial Unicode MS" pitchFamily="34" charset="-128"/>
                <a:cs typeface="Arial Unicode MS" pitchFamily="34" charset="-128"/>
              </a:rPr>
              <a:t>Cancer</a:t>
            </a:r>
            <a:r>
              <a:rPr lang="en-US" sz="900">
                <a:ea typeface="Arial Unicode MS" pitchFamily="34" charset="-128"/>
                <a:cs typeface="Arial Unicode MS" pitchFamily="34" charset="-128"/>
              </a:rPr>
              <a:t>. 2008;113(10):2655-2664. 2. Modlin IM, Champaneria MC, Chan AK, Kidd M. </a:t>
            </a:r>
            <a:r>
              <a:rPr lang="en-US" sz="900" i="1">
                <a:ea typeface="Arial Unicode MS" pitchFamily="34" charset="-128"/>
                <a:cs typeface="Arial Unicode MS" pitchFamily="34" charset="-128"/>
              </a:rPr>
              <a:t>Am J Gastroenterol</a:t>
            </a:r>
            <a:r>
              <a:rPr lang="en-US" sz="900">
                <a:ea typeface="Arial Unicode MS" pitchFamily="34" charset="-128"/>
                <a:cs typeface="Arial Unicode MS" pitchFamily="34" charset="-128"/>
              </a:rPr>
              <a:t>. 2007;102(7):1464-73. </a:t>
            </a:r>
            <a:r>
              <a:rPr lang="en-US" sz="900"/>
              <a:t>3. </a:t>
            </a:r>
            <a:r>
              <a:rPr lang="en-US" sz="900">
                <a:cs typeface="Lucida Sans Unicode" pitchFamily="34" charset="0"/>
              </a:rPr>
              <a:t>Strosberg JR, Nasir A, Hodul P, Kvols L. </a:t>
            </a:r>
            <a:r>
              <a:rPr lang="en-US" sz="900" i="1">
                <a:cs typeface="Lucida Sans Unicode" pitchFamily="34" charset="0"/>
              </a:rPr>
              <a:t>GI Cancer Res</a:t>
            </a:r>
            <a:r>
              <a:rPr lang="en-US" sz="900">
                <a:cs typeface="Lucida Sans Unicode" pitchFamily="34" charset="0"/>
              </a:rPr>
              <a:t>. 2008; 2(3):113-125.</a:t>
            </a:r>
            <a:r>
              <a:rPr lang="en-US" sz="900"/>
              <a:t>4. </a:t>
            </a:r>
            <a:r>
              <a:rPr lang="en-US" sz="900">
                <a:ea typeface="Arial Unicode MS" pitchFamily="34" charset="-128"/>
                <a:cs typeface="Arial Unicode MS" pitchFamily="34" charset="-128"/>
              </a:rPr>
              <a:t>Berge T, Linell F. </a:t>
            </a:r>
            <a:r>
              <a:rPr lang="en-US" sz="900" i="1">
                <a:ea typeface="Arial Unicode MS" pitchFamily="34" charset="-128"/>
                <a:cs typeface="Arial Unicode MS" pitchFamily="34" charset="-128"/>
              </a:rPr>
              <a:t>Acta Pathol Microbiol Scand. 1976;</a:t>
            </a:r>
            <a:r>
              <a:rPr lang="en-US" sz="900">
                <a:ea typeface="Arial Unicode MS" pitchFamily="34" charset="-128"/>
                <a:cs typeface="Arial Unicode MS" pitchFamily="34" charset="-128"/>
              </a:rPr>
              <a:t>84:322–330.</a:t>
            </a:r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238" y="1778000"/>
            <a:ext cx="3176587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0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714" y="2507464"/>
            <a:ext cx="3079729" cy="3265419"/>
          </a:xfrm>
          <a:prstGeom prst="roundRect">
            <a:avLst>
              <a:gd name="adj" fmla="val 67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0000"/>
                </a:solidFill>
                <a:cs typeface="Arial" charset="0"/>
              </a:rPr>
              <a:t>RADIANT-4: </a:t>
            </a:r>
            <a:r>
              <a:rPr lang="tr-TR" sz="3600" b="1" dirty="0" smtClean="0">
                <a:solidFill>
                  <a:srgbClr val="FF0000"/>
                </a:solidFill>
                <a:cs typeface="Arial" charset="0"/>
              </a:rPr>
              <a:t>Çalışma tasarımı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11386" y="5001360"/>
            <a:ext cx="261302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Clr>
                <a:srgbClr val="FF6600"/>
              </a:buClr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Birincil sonlanım </a:t>
            </a:r>
          </a:p>
          <a:p>
            <a:pPr marL="117475" indent="-117475" defTabSz="457200">
              <a:buClr>
                <a:srgbClr val="FF6600"/>
              </a:buClr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noktası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: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PFS</a:t>
            </a: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776433" y="2507464"/>
            <a:ext cx="5116190" cy="2199311"/>
            <a:chOff x="3670602" y="1449355"/>
            <a:chExt cx="5116190" cy="2199311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049197" y="1666256"/>
              <a:ext cx="2346325" cy="694434"/>
            </a:xfrm>
            <a:prstGeom prst="rect">
              <a:avLst/>
            </a:prstGeom>
            <a:solidFill>
              <a:srgbClr val="EC460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600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049197" y="2861577"/>
              <a:ext cx="2346325" cy="626098"/>
            </a:xfrm>
            <a:prstGeom prst="rect">
              <a:avLst/>
            </a:prstGeom>
            <a:solidFill>
              <a:srgbClr val="00336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  </a:t>
              </a:r>
              <a:endParaRPr lang="en-GB" sz="16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036074" y="1710706"/>
              <a:ext cx="2339975" cy="59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Everolimus 10 mg/</a:t>
              </a:r>
              <a:r>
                <a:rPr lang="tr-TR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gün</a:t>
              </a:r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/>
              </a:r>
              <a:b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</a:br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n=205</a:t>
              </a:r>
              <a:endParaRPr lang="en-GB" sz="16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7349" y="2879467"/>
              <a:ext cx="2257425" cy="59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defTabSz="457200"/>
              <a:r>
                <a:rPr lang="en-GB" sz="1600" b="1" dirty="0" err="1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Pla</a:t>
              </a:r>
              <a:r>
                <a:rPr lang="tr-TR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s</a:t>
              </a:r>
              <a:r>
                <a:rPr lang="en-GB" sz="1600" b="1" dirty="0" err="1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ebo</a:t>
              </a:r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/>
              </a:r>
              <a:b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</a:br>
              <a:r>
                <a:rPr lang="en-GB" sz="16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n=203</a:t>
              </a:r>
              <a:endParaRPr lang="en-GB" sz="16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407255" y="2208360"/>
              <a:ext cx="1379537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tr-TR" sz="1300" dirty="0" smtClean="0">
                  <a:solidFill>
                    <a:srgbClr val="000000"/>
                  </a:solidFill>
                  <a:latin typeface="Calibri"/>
                  <a:ea typeface="Arial" charset="0"/>
                  <a:cs typeface="Calibri"/>
                </a:rPr>
                <a:t>PD, tolere edilemeyen AE veya olurun geri çekilmesine kadar tedavi edilmiştir</a:t>
              </a:r>
              <a:endParaRPr lang="en-US" sz="1300" dirty="0">
                <a:solidFill>
                  <a:srgbClr val="000000"/>
                </a:solidFill>
                <a:latin typeface="Calibri"/>
                <a:ea typeface="Arial" charset="0"/>
                <a:cs typeface="Calibri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4015208" y="2256649"/>
              <a:ext cx="4161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GB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2</a:t>
              </a:r>
              <a:r>
                <a:rPr lang="en-GB" sz="14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:1</a:t>
              </a:r>
              <a:endParaRPr lang="en-GB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3670602" y="1449355"/>
              <a:ext cx="372057" cy="2199311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rgbClr val="1086C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R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A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D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O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M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İ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Z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A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S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Y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O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Font typeface="Symbol" pitchFamily="18" charset="2"/>
                <a:buNone/>
              </a:pPr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ea typeface="MS PGothic"/>
                  <a:cs typeface="Arial" charset="0"/>
                </a:rPr>
                <a:t>N</a:t>
              </a:r>
              <a:endParaRPr lang="en-GB" sz="1200" b="1" dirty="0">
                <a:solidFill>
                  <a:srgbClr val="FFFFFF"/>
                </a:solidFill>
                <a:latin typeface="Calibri" pitchFamily="34" charset="0"/>
                <a:ea typeface="MS PGothic"/>
                <a:cs typeface="Arial" charset="0"/>
              </a:endParaRPr>
            </a:p>
          </p:txBody>
        </p: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4448262" y="1963219"/>
              <a:ext cx="487362" cy="1199324"/>
              <a:chOff x="2208" y="1404"/>
              <a:chExt cx="624" cy="746"/>
            </a:xfrm>
          </p:grpSpPr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2208" y="1410"/>
                <a:ext cx="624" cy="1"/>
              </a:xfrm>
              <a:prstGeom prst="straightConnector1">
                <a:avLst/>
              </a:prstGeom>
              <a:noFill/>
              <a:ln w="28575" cmpd="sng">
                <a:solidFill>
                  <a:srgbClr val="1086C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Straight Arrow Connector 19"/>
              <p:cNvCxnSpPr>
                <a:cxnSpLocks noChangeShapeType="1"/>
              </p:cNvCxnSpPr>
              <p:nvPr/>
            </p:nvCxnSpPr>
            <p:spPr bwMode="auto">
              <a:xfrm>
                <a:off x="2208" y="2148"/>
                <a:ext cx="624" cy="1"/>
              </a:xfrm>
              <a:prstGeom prst="straightConnector1">
                <a:avLst/>
              </a:prstGeom>
              <a:noFill/>
              <a:ln w="28575" cmpd="sng">
                <a:solidFill>
                  <a:srgbClr val="1086C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2214" y="1404"/>
                <a:ext cx="0" cy="746"/>
              </a:xfrm>
              <a:prstGeom prst="line">
                <a:avLst/>
              </a:prstGeom>
              <a:noFill/>
              <a:ln w="28575" cmpd="sng">
                <a:solidFill>
                  <a:srgbClr val="1086C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GB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053314" y="2563780"/>
              <a:ext cx="393700" cy="0"/>
            </a:xfrm>
            <a:prstGeom prst="line">
              <a:avLst/>
            </a:prstGeom>
            <a:noFill/>
            <a:ln w="28575" cmpd="sng">
              <a:solidFill>
                <a:srgbClr val="1086C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GB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501566" y="5004057"/>
            <a:ext cx="3456050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defTabSz="457200">
              <a:buClr>
                <a:srgbClr val="FF6600"/>
              </a:buClr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İkincil sonlanım noktaları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: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1086C1"/>
                </a:solidFill>
                <a:latin typeface="Calibri" pitchFamily="34" charset="0"/>
                <a:ea typeface="MS PGothic"/>
                <a:cs typeface="Arial" charset="0"/>
              </a:rPr>
              <a:t>K</a:t>
            </a:r>
            <a:r>
              <a:rPr lang="tr-TR" sz="1600" b="1" dirty="0" err="1" smtClean="0">
                <a:solidFill>
                  <a:srgbClr val="1086C1"/>
                </a:solidFill>
                <a:latin typeface="Calibri" pitchFamily="34" charset="0"/>
                <a:ea typeface="MS PGothic"/>
                <a:cs typeface="Arial" charset="0"/>
              </a:rPr>
              <a:t>ritik</a:t>
            </a:r>
            <a:r>
              <a:rPr lang="tr-TR" sz="1600" b="1" dirty="0" smtClean="0">
                <a:solidFill>
                  <a:srgbClr val="1086C1"/>
                </a:solidFill>
                <a:latin typeface="Calibri" pitchFamily="34" charset="0"/>
                <a:ea typeface="MS PGothic"/>
                <a:cs typeface="Arial" charset="0"/>
              </a:rPr>
              <a:t> İkincil</a:t>
            </a:r>
            <a:r>
              <a:rPr lang="en-GB" sz="1600" dirty="0" smtClean="0">
                <a:solidFill>
                  <a:srgbClr val="1086C1"/>
                </a:solidFill>
                <a:latin typeface="Calibri" pitchFamily="34" charset="0"/>
                <a:ea typeface="MS PGothic"/>
                <a:cs typeface="Arial" charset="0"/>
              </a:rPr>
              <a:t>: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086C1"/>
                </a:solidFill>
                <a:latin typeface="Calibri" pitchFamily="34" charset="0"/>
                <a:ea typeface="MS PGothic"/>
                <a:cs typeface="Arial" charset="0"/>
              </a:rPr>
              <a:t>İkincil</a:t>
            </a:r>
            <a:r>
              <a:rPr lang="en-GB" sz="1600" dirty="0" smtClean="0">
                <a:solidFill>
                  <a:srgbClr val="1086C1"/>
                </a:solidFill>
                <a:latin typeface="Calibri" pitchFamily="34" charset="0"/>
                <a:ea typeface="MS PGothic"/>
                <a:cs typeface="Arial" charset="0"/>
              </a:rPr>
              <a:t>: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ORR, DCR,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</a:b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güvenlilik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, WHO PS, HRQoL </a:t>
            </a:r>
            <a:b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</a:b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FACT-G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), NSE/CgA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PK</a:t>
            </a:r>
            <a:endParaRPr lang="en-GB" sz="1600" dirty="0">
              <a:solidFill>
                <a:srgbClr val="000000"/>
              </a:solidFill>
              <a:latin typeface="Calibri" pitchFamily="34" charset="0"/>
              <a:ea typeface="MS PGothic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07714" y="2507464"/>
            <a:ext cx="3184166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572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F6600"/>
              </a:buClr>
              <a:tabLst>
                <a:tab pos="233363" algn="l"/>
              </a:tabLst>
            </a:pPr>
            <a:r>
              <a:rPr lang="tr-TR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Akciğer veya GI kökenli, iyi farklılaşmış (G1/G2), ileri, progresif, fonksiyonel olmayan </a:t>
            </a:r>
            <a:r>
              <a:rPr lang="tr-TR" sz="1400" b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NET’li</a:t>
            </a:r>
            <a:r>
              <a:rPr lang="tr-TR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hastalar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(N=302</a:t>
            </a: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pPr marL="233363" lvl="1" indent="-182563" algn="just" defTabSz="457200">
              <a:lnSpc>
                <a:spcPct val="90000"/>
              </a:lnSpc>
              <a:spcAft>
                <a:spcPts val="300"/>
              </a:spcAft>
              <a:buClr>
                <a:srgbClr val="2D2D8A">
                  <a:lumMod val="75000"/>
                </a:srgbClr>
              </a:buClr>
              <a:buFont typeface="Symbol" pitchFamily="18" charset="2"/>
              <a:buChar char="-"/>
              <a:tabLst>
                <a:tab pos="233363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Aktif karsinoid sendrom ya da karsinoid sendrom öyküsünün olmaması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Malgun Gothic"/>
              <a:cs typeface="Arial" charset="0"/>
            </a:endParaRPr>
          </a:p>
          <a:p>
            <a:pPr marL="233363" lvl="1" indent="-182563" algn="just" defTabSz="457200">
              <a:lnSpc>
                <a:spcPct val="90000"/>
              </a:lnSpc>
              <a:spcAft>
                <a:spcPts val="300"/>
              </a:spcAft>
              <a:buClr>
                <a:srgbClr val="2D2D8A">
                  <a:lumMod val="75000"/>
                </a:srgbClr>
              </a:buClr>
              <a:buFont typeface="Symbol" pitchFamily="18" charset="2"/>
              <a:buChar char="-"/>
              <a:tabLst>
                <a:tab pos="233363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Patolojik olarak doğrulanmış ileri hastalık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Malgun Gothic"/>
              <a:cs typeface="Arial" charset="0"/>
            </a:endParaRPr>
          </a:p>
          <a:p>
            <a:pPr marL="233363" lvl="1" indent="-182563" algn="just" defTabSz="457200">
              <a:lnSpc>
                <a:spcPct val="90000"/>
              </a:lnSpc>
              <a:spcAft>
                <a:spcPts val="300"/>
              </a:spcAft>
              <a:buClr>
                <a:srgbClr val="2D2D8A">
                  <a:lumMod val="75000"/>
                </a:srgbClr>
              </a:buClr>
              <a:buFont typeface="Symbol" pitchFamily="18" charset="2"/>
              <a:buChar char="-"/>
              <a:tabLst>
                <a:tab pos="233363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algun Gothic"/>
                <a:cs typeface="Arial" charset="0"/>
              </a:rPr>
              <a:t>Radyolojik progresyondan sonra 6 ay içinde kayıt</a:t>
            </a:r>
            <a:endParaRPr lang="en-GB" sz="1400" dirty="0" smtClean="0">
              <a:solidFill>
                <a:srgbClr val="000000"/>
              </a:solidFill>
              <a:latin typeface="Calibri" pitchFamily="34" charset="0"/>
              <a:ea typeface="Malgun Gothic"/>
              <a:cs typeface="Arial" charset="0"/>
            </a:endParaRPr>
          </a:p>
          <a:p>
            <a:pPr algn="just" defTabSz="457200">
              <a:buClr>
                <a:srgbClr val="FF6600"/>
              </a:buClr>
              <a:tabLst>
                <a:tab pos="233363" algn="l"/>
              </a:tabLst>
            </a:pPr>
            <a:r>
              <a:rPr lang="tr-TR" sz="14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Aşağıdakilere göre sınıflandırma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:</a:t>
            </a:r>
            <a:endParaRPr lang="en-GB" sz="1400" b="1" dirty="0">
              <a:solidFill>
                <a:srgbClr val="000000"/>
              </a:solidFill>
              <a:latin typeface="Calibri" pitchFamily="34" charset="0"/>
              <a:ea typeface="MS PGothic"/>
              <a:cs typeface="MS PGothic"/>
            </a:endParaRPr>
          </a:p>
          <a:p>
            <a:pPr marL="233363" lvl="1" indent="-182563" algn="just" defTabSz="457200">
              <a:buClr>
                <a:srgbClr val="2D2D8A">
                  <a:lumMod val="75000"/>
                </a:srgbClr>
              </a:buClr>
              <a:buFont typeface="Symbol" pitchFamily="18" charset="2"/>
              <a:buChar char="-"/>
              <a:tabLst>
                <a:tab pos="233363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Daha önce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SSA t</a:t>
            </a:r>
            <a:r>
              <a:rPr lang="tr-TR" sz="1400" dirty="0" err="1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edavisi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 (</a:t>
            </a: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evet karşısında hayır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)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MS PGothic"/>
              <a:cs typeface="MS PGothic"/>
            </a:endParaRPr>
          </a:p>
          <a:p>
            <a:pPr marL="233363" lvl="1" indent="-182563" algn="just" defTabSz="457200">
              <a:buClr>
                <a:srgbClr val="2D2D8A">
                  <a:lumMod val="75000"/>
                </a:srgbClr>
              </a:buClr>
              <a:buFont typeface="Symbol" pitchFamily="18" charset="2"/>
              <a:buChar char="-"/>
              <a:tabLst>
                <a:tab pos="23336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T</a:t>
            </a:r>
            <a:r>
              <a:rPr lang="tr-TR" sz="1400" dirty="0" err="1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ümörün</a:t>
            </a: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 kökeni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 (s</a:t>
            </a:r>
            <a:r>
              <a:rPr lang="tr-TR" sz="1400" dirty="0" err="1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ınıf</a:t>
            </a: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A </a:t>
            </a: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karşısında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B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)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MS PGothic"/>
              <a:cs typeface="MS PGothic"/>
            </a:endParaRPr>
          </a:p>
          <a:p>
            <a:pPr marL="233363" lvl="1" indent="-182563" algn="just" defTabSz="457200">
              <a:buClr>
                <a:srgbClr val="2D2D8A">
                  <a:lumMod val="75000"/>
                </a:srgbClr>
              </a:buClr>
              <a:buFont typeface="Symbol" pitchFamily="18" charset="2"/>
              <a:buChar char="-"/>
              <a:tabLst>
                <a:tab pos="23336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WHO PS (0 </a:t>
            </a: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karşısında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ea typeface="MS PGothic"/>
                <a:cs typeface="MS PGothic"/>
              </a:rPr>
              <a:t>1)</a:t>
            </a:r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tr-TR" dirty="0" smtClean="0"/>
              <a:t>Birincil analizden önce, plasebo kolunda progresyondan sonra açık etiketli </a:t>
            </a:r>
            <a:r>
              <a:rPr lang="tr-TR" dirty="0" err="1" smtClean="0"/>
              <a:t>everolimusa</a:t>
            </a:r>
            <a:r>
              <a:rPr lang="tr-TR" dirty="0" smtClean="0"/>
              <a:t> çapraz geçişe izin verilmemiştir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GB" dirty="0"/>
              <a:t>Yao JC, et al. </a:t>
            </a:r>
            <a:r>
              <a:rPr lang="en-GB" i="1" dirty="0"/>
              <a:t>Lancet.</a:t>
            </a:r>
            <a:r>
              <a:rPr lang="en-GB" dirty="0"/>
              <a:t> 2016; 387(10022): 968-977</a:t>
            </a:r>
            <a:r>
              <a:rPr lang="en-GB" dirty="0" smtClean="0"/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691657" y="1660273"/>
            <a:ext cx="5973763" cy="384969"/>
          </a:xfrm>
          <a:prstGeom prst="roundRect">
            <a:avLst/>
          </a:prstGeom>
          <a:solidFill>
            <a:srgbClr val="0432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bg1"/>
                </a:solidFill>
                <a:latin typeface="Calibri"/>
                <a:cs typeface="Calibri"/>
              </a:rPr>
              <a:t>Faz </a:t>
            </a:r>
            <a:r>
              <a:rPr lang="en-GB" b="1" dirty="0" smtClean="0">
                <a:solidFill>
                  <a:schemeClr val="bg1"/>
                </a:solidFill>
                <a:latin typeface="Calibri"/>
                <a:cs typeface="Calibri"/>
              </a:rPr>
              <a:t>III </a:t>
            </a:r>
            <a:r>
              <a:rPr lang="tr-TR" b="1" dirty="0" smtClean="0">
                <a:solidFill>
                  <a:schemeClr val="bg1"/>
                </a:solidFill>
                <a:latin typeface="Calibri"/>
                <a:cs typeface="Calibri"/>
              </a:rPr>
              <a:t>çift kör</a:t>
            </a:r>
            <a:r>
              <a:rPr lang="en-GB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latin typeface="Calibri"/>
                <a:cs typeface="Calibri"/>
              </a:rPr>
              <a:t>pla</a:t>
            </a:r>
            <a:r>
              <a:rPr lang="tr-TR" b="1" dirty="0" smtClean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n-GB" b="1" dirty="0" err="1" smtClean="0">
                <a:solidFill>
                  <a:schemeClr val="bg1"/>
                </a:solidFill>
                <a:latin typeface="Calibri"/>
                <a:cs typeface="Calibri"/>
              </a:rPr>
              <a:t>ebo</a:t>
            </a:r>
            <a:r>
              <a:rPr lang="tr-TR" b="1" dirty="0" smtClean="0">
                <a:solidFill>
                  <a:schemeClr val="bg1"/>
                </a:solidFill>
                <a:latin typeface="Calibri"/>
                <a:cs typeface="Calibri"/>
              </a:rPr>
              <a:t> kontrollü çalışma</a:t>
            </a:r>
            <a:endParaRPr lang="en-GB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2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18"/>
          <p:cNvSpPr>
            <a:spLocks noChangeAspect="1" noChangeArrowheads="1" noTextEdit="1"/>
          </p:cNvSpPr>
          <p:nvPr/>
        </p:nvSpPr>
        <p:spPr bwMode="auto">
          <a:xfrm>
            <a:off x="611188" y="2166401"/>
            <a:ext cx="7707312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512480" y="2402194"/>
            <a:ext cx="8139705" cy="3858691"/>
            <a:chOff x="512480" y="2361664"/>
            <a:chExt cx="8139705" cy="3858691"/>
          </a:xfrm>
        </p:grpSpPr>
        <p:sp>
          <p:nvSpPr>
            <p:cNvPr id="20487" name="Rectangle 224"/>
            <p:cNvSpPr>
              <a:spLocks noChangeArrowheads="1"/>
            </p:cNvSpPr>
            <p:nvPr/>
          </p:nvSpPr>
          <p:spPr bwMode="auto">
            <a:xfrm>
              <a:off x="1370077" y="5845189"/>
              <a:ext cx="2339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205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88" name="Rectangle 225"/>
            <p:cNvSpPr>
              <a:spLocks noChangeArrowheads="1"/>
            </p:cNvSpPr>
            <p:nvPr/>
          </p:nvSpPr>
          <p:spPr bwMode="auto">
            <a:xfrm>
              <a:off x="1852677" y="5845189"/>
              <a:ext cx="2339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168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89" name="Rectangle 226"/>
            <p:cNvSpPr>
              <a:spLocks noChangeArrowheads="1"/>
            </p:cNvSpPr>
            <p:nvPr/>
          </p:nvSpPr>
          <p:spPr bwMode="auto">
            <a:xfrm>
              <a:off x="2322578" y="5845189"/>
              <a:ext cx="2339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145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0" name="Rectangle 227"/>
            <p:cNvSpPr>
              <a:spLocks noChangeArrowheads="1"/>
            </p:cNvSpPr>
            <p:nvPr/>
          </p:nvSpPr>
          <p:spPr bwMode="auto">
            <a:xfrm>
              <a:off x="2773427" y="5845189"/>
              <a:ext cx="2339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124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1" name="Rectangle 228"/>
            <p:cNvSpPr>
              <a:spLocks noChangeArrowheads="1"/>
            </p:cNvSpPr>
            <p:nvPr/>
          </p:nvSpPr>
          <p:spPr bwMode="auto">
            <a:xfrm>
              <a:off x="3209990" y="5845189"/>
              <a:ext cx="2339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101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2" name="Rectangle 229"/>
            <p:cNvSpPr>
              <a:spLocks noChangeArrowheads="1"/>
            </p:cNvSpPr>
            <p:nvPr/>
          </p:nvSpPr>
          <p:spPr bwMode="auto">
            <a:xfrm>
              <a:off x="3757677" y="58451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81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3" name="Rectangle 230"/>
            <p:cNvSpPr>
              <a:spLocks noChangeArrowheads="1"/>
            </p:cNvSpPr>
            <p:nvPr/>
          </p:nvSpPr>
          <p:spPr bwMode="auto">
            <a:xfrm>
              <a:off x="4208527" y="58451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65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4" name="Rectangle 231"/>
            <p:cNvSpPr>
              <a:spLocks noChangeArrowheads="1"/>
            </p:cNvSpPr>
            <p:nvPr/>
          </p:nvSpPr>
          <p:spPr bwMode="auto">
            <a:xfrm>
              <a:off x="4911790" y="58451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52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5" name="Rectangle 232"/>
            <p:cNvSpPr>
              <a:spLocks noChangeArrowheads="1"/>
            </p:cNvSpPr>
            <p:nvPr/>
          </p:nvSpPr>
          <p:spPr bwMode="auto">
            <a:xfrm>
              <a:off x="5613465" y="58451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26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6" name="Rectangle 233"/>
            <p:cNvSpPr>
              <a:spLocks noChangeArrowheads="1"/>
            </p:cNvSpPr>
            <p:nvPr/>
          </p:nvSpPr>
          <p:spPr bwMode="auto">
            <a:xfrm>
              <a:off x="6297677" y="584518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7" name="Rectangle 234"/>
            <p:cNvSpPr>
              <a:spLocks noChangeArrowheads="1"/>
            </p:cNvSpPr>
            <p:nvPr/>
          </p:nvSpPr>
          <p:spPr bwMode="auto">
            <a:xfrm>
              <a:off x="6361177" y="584518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8" name="Rectangle 235"/>
            <p:cNvSpPr>
              <a:spLocks noChangeArrowheads="1"/>
            </p:cNvSpPr>
            <p:nvPr/>
          </p:nvSpPr>
          <p:spPr bwMode="auto">
            <a:xfrm>
              <a:off x="7078727" y="584518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3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499" name="Rectangle 236"/>
            <p:cNvSpPr>
              <a:spLocks noChangeArrowheads="1"/>
            </p:cNvSpPr>
            <p:nvPr/>
          </p:nvSpPr>
          <p:spPr bwMode="auto">
            <a:xfrm>
              <a:off x="7780402" y="584518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0" name="Rectangle 237"/>
            <p:cNvSpPr>
              <a:spLocks noChangeArrowheads="1"/>
            </p:cNvSpPr>
            <p:nvPr/>
          </p:nvSpPr>
          <p:spPr bwMode="auto">
            <a:xfrm>
              <a:off x="8482077" y="584518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1" name="Rectangle 238"/>
            <p:cNvSpPr>
              <a:spLocks noChangeArrowheads="1"/>
            </p:cNvSpPr>
            <p:nvPr/>
          </p:nvSpPr>
          <p:spPr bwMode="auto">
            <a:xfrm>
              <a:off x="1449452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97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2" name="Rectangle 239"/>
            <p:cNvSpPr>
              <a:spLocks noChangeArrowheads="1"/>
            </p:cNvSpPr>
            <p:nvPr/>
          </p:nvSpPr>
          <p:spPr bwMode="auto">
            <a:xfrm>
              <a:off x="1917765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65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3" name="Rectangle 240"/>
            <p:cNvSpPr>
              <a:spLocks noChangeArrowheads="1"/>
            </p:cNvSpPr>
            <p:nvPr/>
          </p:nvSpPr>
          <p:spPr bwMode="auto">
            <a:xfrm>
              <a:off x="2384491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39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4" name="Rectangle 241"/>
            <p:cNvSpPr>
              <a:spLocks noChangeArrowheads="1"/>
            </p:cNvSpPr>
            <p:nvPr/>
          </p:nvSpPr>
          <p:spPr bwMode="auto">
            <a:xfrm>
              <a:off x="2852803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30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5" name="Rectangle 242"/>
            <p:cNvSpPr>
              <a:spLocks noChangeArrowheads="1"/>
            </p:cNvSpPr>
            <p:nvPr/>
          </p:nvSpPr>
          <p:spPr bwMode="auto">
            <a:xfrm>
              <a:off x="3273490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24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6" name="Rectangle 243"/>
            <p:cNvSpPr>
              <a:spLocks noChangeArrowheads="1"/>
            </p:cNvSpPr>
            <p:nvPr/>
          </p:nvSpPr>
          <p:spPr bwMode="auto">
            <a:xfrm>
              <a:off x="3757677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21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7" name="Rectangle 244"/>
            <p:cNvSpPr>
              <a:spLocks noChangeArrowheads="1"/>
            </p:cNvSpPr>
            <p:nvPr/>
          </p:nvSpPr>
          <p:spPr bwMode="auto">
            <a:xfrm>
              <a:off x="4208527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17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8" name="Rectangle 245"/>
            <p:cNvSpPr>
              <a:spLocks noChangeArrowheads="1"/>
            </p:cNvSpPr>
            <p:nvPr/>
          </p:nvSpPr>
          <p:spPr bwMode="auto">
            <a:xfrm>
              <a:off x="4911790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15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09" name="Rectangle 246"/>
            <p:cNvSpPr>
              <a:spLocks noChangeArrowheads="1"/>
            </p:cNvSpPr>
            <p:nvPr/>
          </p:nvSpPr>
          <p:spPr bwMode="auto">
            <a:xfrm>
              <a:off x="5613465" y="603568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11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10" name="Rectangle 247"/>
            <p:cNvSpPr>
              <a:spLocks noChangeArrowheads="1"/>
            </p:cNvSpPr>
            <p:nvPr/>
          </p:nvSpPr>
          <p:spPr bwMode="auto">
            <a:xfrm>
              <a:off x="6361177" y="603568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6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11" name="Rectangle 248"/>
            <p:cNvSpPr>
              <a:spLocks noChangeArrowheads="1"/>
            </p:cNvSpPr>
            <p:nvPr/>
          </p:nvSpPr>
          <p:spPr bwMode="auto">
            <a:xfrm>
              <a:off x="7078727" y="603568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5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12" name="Rectangle 249"/>
            <p:cNvSpPr>
              <a:spLocks noChangeArrowheads="1"/>
            </p:cNvSpPr>
            <p:nvPr/>
          </p:nvSpPr>
          <p:spPr bwMode="auto">
            <a:xfrm>
              <a:off x="7780402" y="600393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13" name="Rectangle 250"/>
            <p:cNvSpPr>
              <a:spLocks noChangeArrowheads="1"/>
            </p:cNvSpPr>
            <p:nvPr/>
          </p:nvSpPr>
          <p:spPr bwMode="auto">
            <a:xfrm>
              <a:off x="8482077" y="6003939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14" name="Rectangle 251"/>
            <p:cNvSpPr>
              <a:spLocks noChangeArrowheads="1"/>
            </p:cNvSpPr>
            <p:nvPr/>
          </p:nvSpPr>
          <p:spPr bwMode="auto">
            <a:xfrm>
              <a:off x="515736" y="6035689"/>
              <a:ext cx="4889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err="1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Pla</a:t>
              </a:r>
              <a:r>
                <a:rPr lang="tr-TR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s</a:t>
              </a:r>
              <a:r>
                <a:rPr lang="en-US" altLang="en-US" sz="1200" dirty="0" err="1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ebo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15" name="Rectangle 252"/>
            <p:cNvSpPr>
              <a:spLocks noChangeArrowheads="1"/>
            </p:cNvSpPr>
            <p:nvPr/>
          </p:nvSpPr>
          <p:spPr bwMode="auto">
            <a:xfrm>
              <a:off x="512480" y="5845189"/>
              <a:ext cx="6924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Everolimus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16" name="Rectangle 304"/>
            <p:cNvSpPr>
              <a:spLocks noChangeArrowheads="1"/>
            </p:cNvSpPr>
            <p:nvPr/>
          </p:nvSpPr>
          <p:spPr bwMode="auto">
            <a:xfrm>
              <a:off x="512480" y="5615699"/>
              <a:ext cx="17212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tr-TR" alt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Halen risk altındaki hastalar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493" name="Line 254"/>
            <p:cNvSpPr>
              <a:spLocks noChangeShapeType="1"/>
            </p:cNvSpPr>
            <p:nvPr/>
          </p:nvSpPr>
          <p:spPr bwMode="auto">
            <a:xfrm>
              <a:off x="1480303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18" name="Rectangle 255"/>
            <p:cNvSpPr>
              <a:spLocks noChangeArrowheads="1"/>
            </p:cNvSpPr>
            <p:nvPr/>
          </p:nvSpPr>
          <p:spPr bwMode="auto">
            <a:xfrm>
              <a:off x="1453317" y="5382676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495" name="Line 256"/>
            <p:cNvSpPr>
              <a:spLocks noChangeShapeType="1"/>
            </p:cNvSpPr>
            <p:nvPr/>
          </p:nvSpPr>
          <p:spPr bwMode="auto">
            <a:xfrm>
              <a:off x="1948070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20" name="Rectangle 257"/>
            <p:cNvSpPr>
              <a:spLocks noChangeArrowheads="1"/>
            </p:cNvSpPr>
            <p:nvPr/>
          </p:nvSpPr>
          <p:spPr bwMode="auto">
            <a:xfrm>
              <a:off x="1920836" y="5382676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497" name="Line 258"/>
            <p:cNvSpPr>
              <a:spLocks noChangeShapeType="1"/>
            </p:cNvSpPr>
            <p:nvPr/>
          </p:nvSpPr>
          <p:spPr bwMode="auto">
            <a:xfrm>
              <a:off x="2415837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22" name="Rectangle 259"/>
            <p:cNvSpPr>
              <a:spLocks noChangeArrowheads="1"/>
            </p:cNvSpPr>
            <p:nvPr/>
          </p:nvSpPr>
          <p:spPr bwMode="auto">
            <a:xfrm>
              <a:off x="2388354" y="5382676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4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499" name="Line 260"/>
            <p:cNvSpPr>
              <a:spLocks noChangeShapeType="1"/>
            </p:cNvSpPr>
            <p:nvPr/>
          </p:nvSpPr>
          <p:spPr bwMode="auto">
            <a:xfrm>
              <a:off x="2883604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24" name="Rectangle 261"/>
            <p:cNvSpPr>
              <a:spLocks noChangeArrowheads="1"/>
            </p:cNvSpPr>
            <p:nvPr/>
          </p:nvSpPr>
          <p:spPr bwMode="auto">
            <a:xfrm>
              <a:off x="2855873" y="5382676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6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01" name="Line 262"/>
            <p:cNvSpPr>
              <a:spLocks noChangeShapeType="1"/>
            </p:cNvSpPr>
            <p:nvPr/>
          </p:nvSpPr>
          <p:spPr bwMode="auto">
            <a:xfrm>
              <a:off x="3351371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26" name="Rectangle 263"/>
            <p:cNvSpPr>
              <a:spLocks noChangeArrowheads="1"/>
            </p:cNvSpPr>
            <p:nvPr/>
          </p:nvSpPr>
          <p:spPr bwMode="auto">
            <a:xfrm>
              <a:off x="3309104" y="5382676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8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03" name="Line 264"/>
            <p:cNvSpPr>
              <a:spLocks noChangeShapeType="1"/>
            </p:cNvSpPr>
            <p:nvPr/>
          </p:nvSpPr>
          <p:spPr bwMode="auto">
            <a:xfrm>
              <a:off x="3819138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28" name="Rectangle 265"/>
            <p:cNvSpPr>
              <a:spLocks noChangeArrowheads="1"/>
            </p:cNvSpPr>
            <p:nvPr/>
          </p:nvSpPr>
          <p:spPr bwMode="auto">
            <a:xfrm>
              <a:off x="3738417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05" name="Line 266"/>
            <p:cNvSpPr>
              <a:spLocks noChangeShapeType="1"/>
            </p:cNvSpPr>
            <p:nvPr/>
          </p:nvSpPr>
          <p:spPr bwMode="auto">
            <a:xfrm>
              <a:off x="4286905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30" name="Rectangle 267"/>
            <p:cNvSpPr>
              <a:spLocks noChangeArrowheads="1"/>
            </p:cNvSpPr>
            <p:nvPr/>
          </p:nvSpPr>
          <p:spPr bwMode="auto">
            <a:xfrm>
              <a:off x="4221019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12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07" name="Line 268"/>
            <p:cNvSpPr>
              <a:spLocks noChangeShapeType="1"/>
            </p:cNvSpPr>
            <p:nvPr/>
          </p:nvSpPr>
          <p:spPr bwMode="auto">
            <a:xfrm>
              <a:off x="4988555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32" name="Rectangle 269"/>
            <p:cNvSpPr>
              <a:spLocks noChangeArrowheads="1"/>
            </p:cNvSpPr>
            <p:nvPr/>
          </p:nvSpPr>
          <p:spPr bwMode="auto">
            <a:xfrm>
              <a:off x="4907614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15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09" name="Line 270"/>
            <p:cNvSpPr>
              <a:spLocks noChangeShapeType="1"/>
            </p:cNvSpPr>
            <p:nvPr/>
          </p:nvSpPr>
          <p:spPr bwMode="auto">
            <a:xfrm>
              <a:off x="5690206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34" name="Rectangle 271"/>
            <p:cNvSpPr>
              <a:spLocks noChangeArrowheads="1"/>
            </p:cNvSpPr>
            <p:nvPr/>
          </p:nvSpPr>
          <p:spPr bwMode="auto">
            <a:xfrm>
              <a:off x="5610082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18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11" name="Line 272"/>
            <p:cNvSpPr>
              <a:spLocks noChangeShapeType="1"/>
            </p:cNvSpPr>
            <p:nvPr/>
          </p:nvSpPr>
          <p:spPr bwMode="auto">
            <a:xfrm>
              <a:off x="6391856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36" name="Rectangle 273"/>
            <p:cNvSpPr>
              <a:spLocks noChangeArrowheads="1"/>
            </p:cNvSpPr>
            <p:nvPr/>
          </p:nvSpPr>
          <p:spPr bwMode="auto">
            <a:xfrm>
              <a:off x="6311756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21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13" name="Line 274"/>
            <p:cNvSpPr>
              <a:spLocks noChangeShapeType="1"/>
            </p:cNvSpPr>
            <p:nvPr/>
          </p:nvSpPr>
          <p:spPr bwMode="auto">
            <a:xfrm>
              <a:off x="7093507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38" name="Rectangle 275"/>
            <p:cNvSpPr>
              <a:spLocks noChangeArrowheads="1"/>
            </p:cNvSpPr>
            <p:nvPr/>
          </p:nvSpPr>
          <p:spPr bwMode="auto">
            <a:xfrm>
              <a:off x="7011842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24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15" name="Line 276"/>
            <p:cNvSpPr>
              <a:spLocks noChangeShapeType="1"/>
            </p:cNvSpPr>
            <p:nvPr/>
          </p:nvSpPr>
          <p:spPr bwMode="auto">
            <a:xfrm>
              <a:off x="7795157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40" name="Rectangle 277"/>
            <p:cNvSpPr>
              <a:spLocks noChangeArrowheads="1"/>
            </p:cNvSpPr>
            <p:nvPr/>
          </p:nvSpPr>
          <p:spPr bwMode="auto">
            <a:xfrm>
              <a:off x="7713518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27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17" name="Line 278"/>
            <p:cNvSpPr>
              <a:spLocks noChangeShapeType="1"/>
            </p:cNvSpPr>
            <p:nvPr/>
          </p:nvSpPr>
          <p:spPr bwMode="auto">
            <a:xfrm>
              <a:off x="8482088" y="5273582"/>
              <a:ext cx="0" cy="6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42" name="Rectangle 279"/>
            <p:cNvSpPr>
              <a:spLocks noChangeArrowheads="1"/>
            </p:cNvSpPr>
            <p:nvPr/>
          </p:nvSpPr>
          <p:spPr bwMode="auto">
            <a:xfrm>
              <a:off x="8415194" y="53826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30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43" name="Rectangle 280"/>
            <p:cNvSpPr>
              <a:spLocks noChangeArrowheads="1"/>
            </p:cNvSpPr>
            <p:nvPr/>
          </p:nvSpPr>
          <p:spPr bwMode="auto">
            <a:xfrm>
              <a:off x="4915650" y="5604926"/>
              <a:ext cx="1605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tr-TR" altLang="en-US" sz="1200" b="1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Ay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20" name="Line 281"/>
            <p:cNvSpPr>
              <a:spLocks noChangeShapeType="1"/>
            </p:cNvSpPr>
            <p:nvPr/>
          </p:nvSpPr>
          <p:spPr bwMode="auto">
            <a:xfrm flipH="1">
              <a:off x="1416516" y="5273582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45" name="Rectangle 282"/>
            <p:cNvSpPr>
              <a:spLocks noChangeArrowheads="1"/>
            </p:cNvSpPr>
            <p:nvPr/>
          </p:nvSpPr>
          <p:spPr bwMode="auto">
            <a:xfrm>
              <a:off x="1311132" y="5192176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22" name="Line 283"/>
            <p:cNvSpPr>
              <a:spLocks noChangeShapeType="1"/>
            </p:cNvSpPr>
            <p:nvPr/>
          </p:nvSpPr>
          <p:spPr bwMode="auto">
            <a:xfrm flipH="1">
              <a:off x="1416516" y="5005894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47" name="Rectangle 284"/>
            <p:cNvSpPr>
              <a:spLocks noChangeArrowheads="1"/>
            </p:cNvSpPr>
            <p:nvPr/>
          </p:nvSpPr>
          <p:spPr bwMode="auto">
            <a:xfrm>
              <a:off x="1233135" y="4908014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24" name="Line 285"/>
            <p:cNvSpPr>
              <a:spLocks noChangeShapeType="1"/>
            </p:cNvSpPr>
            <p:nvPr/>
          </p:nvSpPr>
          <p:spPr bwMode="auto">
            <a:xfrm flipH="1">
              <a:off x="1416516" y="4719189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49" name="Rectangle 286"/>
            <p:cNvSpPr>
              <a:spLocks noChangeArrowheads="1"/>
            </p:cNvSpPr>
            <p:nvPr/>
          </p:nvSpPr>
          <p:spPr bwMode="auto">
            <a:xfrm>
              <a:off x="1233135" y="4625439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20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26" name="Line 287"/>
            <p:cNvSpPr>
              <a:spLocks noChangeShapeType="1"/>
            </p:cNvSpPr>
            <p:nvPr/>
          </p:nvSpPr>
          <p:spPr bwMode="auto">
            <a:xfrm flipH="1">
              <a:off x="1416516" y="4435410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51" name="Rectangle 288"/>
            <p:cNvSpPr>
              <a:spLocks noChangeArrowheads="1"/>
            </p:cNvSpPr>
            <p:nvPr/>
          </p:nvSpPr>
          <p:spPr bwMode="auto">
            <a:xfrm>
              <a:off x="1233135" y="4342863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30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28" name="Line 289"/>
            <p:cNvSpPr>
              <a:spLocks noChangeShapeType="1"/>
            </p:cNvSpPr>
            <p:nvPr/>
          </p:nvSpPr>
          <p:spPr bwMode="auto">
            <a:xfrm flipH="1">
              <a:off x="1416516" y="4151630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53" name="Rectangle 290"/>
            <p:cNvSpPr>
              <a:spLocks noChangeArrowheads="1"/>
            </p:cNvSpPr>
            <p:nvPr/>
          </p:nvSpPr>
          <p:spPr bwMode="auto">
            <a:xfrm>
              <a:off x="1233135" y="4060288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40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30" name="Line 291"/>
            <p:cNvSpPr>
              <a:spLocks noChangeShapeType="1"/>
            </p:cNvSpPr>
            <p:nvPr/>
          </p:nvSpPr>
          <p:spPr bwMode="auto">
            <a:xfrm flipH="1">
              <a:off x="1416516" y="3866388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55" name="Rectangle 292"/>
            <p:cNvSpPr>
              <a:spLocks noChangeArrowheads="1"/>
            </p:cNvSpPr>
            <p:nvPr/>
          </p:nvSpPr>
          <p:spPr bwMode="auto">
            <a:xfrm>
              <a:off x="1233135" y="3777713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50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32" name="Line 293"/>
            <p:cNvSpPr>
              <a:spLocks noChangeShapeType="1"/>
            </p:cNvSpPr>
            <p:nvPr/>
          </p:nvSpPr>
          <p:spPr bwMode="auto">
            <a:xfrm flipH="1">
              <a:off x="1416516" y="3582609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57" name="Rectangle 294"/>
            <p:cNvSpPr>
              <a:spLocks noChangeArrowheads="1"/>
            </p:cNvSpPr>
            <p:nvPr/>
          </p:nvSpPr>
          <p:spPr bwMode="auto">
            <a:xfrm>
              <a:off x="1233135" y="3493551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60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34" name="Line 295"/>
            <p:cNvSpPr>
              <a:spLocks noChangeShapeType="1"/>
            </p:cNvSpPr>
            <p:nvPr/>
          </p:nvSpPr>
          <p:spPr bwMode="auto">
            <a:xfrm flipH="1">
              <a:off x="1416516" y="3297367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59" name="Rectangle 296"/>
            <p:cNvSpPr>
              <a:spLocks noChangeArrowheads="1"/>
            </p:cNvSpPr>
            <p:nvPr/>
          </p:nvSpPr>
          <p:spPr bwMode="auto">
            <a:xfrm>
              <a:off x="1233135" y="321097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70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36" name="Line 297"/>
            <p:cNvSpPr>
              <a:spLocks noChangeShapeType="1"/>
            </p:cNvSpPr>
            <p:nvPr/>
          </p:nvSpPr>
          <p:spPr bwMode="auto">
            <a:xfrm flipH="1">
              <a:off x="1416516" y="3012124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61" name="Rectangle 298"/>
            <p:cNvSpPr>
              <a:spLocks noChangeArrowheads="1"/>
            </p:cNvSpPr>
            <p:nvPr/>
          </p:nvSpPr>
          <p:spPr bwMode="auto">
            <a:xfrm>
              <a:off x="1233135" y="2928401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80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38" name="Line 299"/>
            <p:cNvSpPr>
              <a:spLocks noChangeShapeType="1"/>
            </p:cNvSpPr>
            <p:nvPr/>
          </p:nvSpPr>
          <p:spPr bwMode="auto">
            <a:xfrm flipH="1">
              <a:off x="1416516" y="2728345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63" name="Rectangle 300"/>
            <p:cNvSpPr>
              <a:spLocks noChangeArrowheads="1"/>
            </p:cNvSpPr>
            <p:nvPr/>
          </p:nvSpPr>
          <p:spPr bwMode="auto">
            <a:xfrm>
              <a:off x="1233135" y="2645826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90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40" name="Line 301"/>
            <p:cNvSpPr>
              <a:spLocks noChangeShapeType="1"/>
            </p:cNvSpPr>
            <p:nvPr/>
          </p:nvSpPr>
          <p:spPr bwMode="auto">
            <a:xfrm flipH="1">
              <a:off x="1416516" y="2443103"/>
              <a:ext cx="637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0565" name="Rectangle 302"/>
            <p:cNvSpPr>
              <a:spLocks noChangeArrowheads="1"/>
            </p:cNvSpPr>
            <p:nvPr/>
          </p:nvSpPr>
          <p:spPr bwMode="auto">
            <a:xfrm>
              <a:off x="1155140" y="2361664"/>
              <a:ext cx="2339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100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566" name="Rectangle 303"/>
            <p:cNvSpPr>
              <a:spLocks noChangeArrowheads="1"/>
            </p:cNvSpPr>
            <p:nvPr/>
          </p:nvSpPr>
          <p:spPr bwMode="auto">
            <a:xfrm rot="16200000">
              <a:off x="474886" y="3770312"/>
              <a:ext cx="9870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tr-TR" altLang="en-US" sz="1200" b="1" dirty="0" smtClean="0">
                  <a:latin typeface="Calibri"/>
                  <a:ea typeface="+mn-ea"/>
                  <a:cs typeface="Calibri"/>
                </a:rPr>
                <a:t>PFS olasılığı</a:t>
              </a:r>
              <a:r>
                <a:rPr lang="en-US" altLang="en-US" sz="1200" b="1" dirty="0" smtClean="0">
                  <a:latin typeface="Calibri"/>
                  <a:ea typeface="+mn-ea"/>
                  <a:cs typeface="Calibri"/>
                </a:rPr>
                <a:t> (%)</a:t>
              </a:r>
              <a:endParaRPr lang="en-US" altLang="en-US" sz="1200" dirty="0" smtClean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543" name="Rectangle 308"/>
            <p:cNvSpPr>
              <a:spLocks noChangeArrowheads="1"/>
            </p:cNvSpPr>
            <p:nvPr/>
          </p:nvSpPr>
          <p:spPr bwMode="auto">
            <a:xfrm>
              <a:off x="4116303" y="2824399"/>
              <a:ext cx="42912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1400" b="1" dirty="0">
                  <a:latin typeface="Calibri" pitchFamily="34" charset="0"/>
                  <a:cs typeface="Arial" pitchFamily="34" charset="0"/>
                </a:rPr>
                <a:t>Kaplan</a:t>
              </a:r>
              <a:r>
                <a:rPr lang="en-GB" sz="1400" b="1" dirty="0">
                  <a:latin typeface="Calibri" pitchFamily="34" charset="0"/>
                </a:rPr>
                <a:t>–</a:t>
              </a:r>
              <a:r>
                <a:rPr lang="en-GB" sz="1400" b="1" dirty="0">
                  <a:latin typeface="Calibri" pitchFamily="34" charset="0"/>
                  <a:cs typeface="Arial" pitchFamily="34" charset="0"/>
                </a:rPr>
                <a:t>Meier </a:t>
              </a:r>
              <a:r>
                <a:rPr lang="en-US" sz="1400" b="1" dirty="0" smtClean="0">
                  <a:latin typeface="Calibri"/>
                  <a:cs typeface="Calibri"/>
                </a:rPr>
                <a:t>med</a:t>
              </a:r>
              <a:r>
                <a:rPr lang="tr-TR" sz="1400" b="1" dirty="0" smtClean="0">
                  <a:latin typeface="Calibri"/>
                  <a:cs typeface="Calibri"/>
                </a:rPr>
                <a:t>yanları</a:t>
              </a:r>
              <a:endParaRPr lang="en-US" sz="1400" b="1" dirty="0">
                <a:latin typeface="Calibri"/>
                <a:cs typeface="Calibri"/>
              </a:endParaRPr>
            </a:p>
            <a:p>
              <a:r>
                <a:rPr lang="en-US" sz="1400" dirty="0">
                  <a:latin typeface="Calibri"/>
                  <a:cs typeface="Calibri"/>
                </a:rPr>
                <a:t>Everolimus: </a:t>
              </a:r>
              <a:r>
                <a:rPr lang="en-US" sz="1400" dirty="0" smtClean="0">
                  <a:latin typeface="Calibri"/>
                  <a:cs typeface="Calibri"/>
                </a:rPr>
                <a:t>	11.0 </a:t>
              </a:r>
              <a:r>
                <a:rPr lang="tr-TR" sz="1400" dirty="0" smtClean="0">
                  <a:latin typeface="Calibri"/>
                  <a:cs typeface="Calibri"/>
                </a:rPr>
                <a:t>ay</a:t>
              </a:r>
              <a:r>
                <a:rPr lang="en-US" sz="1400" dirty="0" smtClean="0">
                  <a:latin typeface="Calibri"/>
                  <a:cs typeface="Calibri"/>
                </a:rPr>
                <a:t> (</a:t>
              </a:r>
              <a:r>
                <a:rPr lang="tr-TR" sz="1400" dirty="0" smtClean="0">
                  <a:latin typeface="Calibri"/>
                  <a:cs typeface="Calibri"/>
                </a:rPr>
                <a:t>%</a:t>
              </a:r>
              <a:r>
                <a:rPr lang="en-US" sz="1400" dirty="0" smtClean="0">
                  <a:latin typeface="Calibri"/>
                  <a:cs typeface="Calibri"/>
                </a:rPr>
                <a:t>95 CI: 9.23</a:t>
              </a:r>
              <a:r>
                <a:rPr lang="en-US" sz="1400" dirty="0">
                  <a:latin typeface="Calibri"/>
                  <a:ea typeface="ＭＳ Ｐゴシック" charset="0"/>
                  <a:cs typeface="Calibri"/>
                </a:rPr>
                <a:t>–</a:t>
              </a:r>
              <a:r>
                <a:rPr lang="en-US" sz="1400" dirty="0" smtClean="0">
                  <a:latin typeface="Calibri"/>
                  <a:cs typeface="Calibri"/>
                </a:rPr>
                <a:t>13.31</a:t>
              </a:r>
              <a:r>
                <a:rPr lang="en-US" sz="1400" dirty="0">
                  <a:latin typeface="Calibri"/>
                  <a:cs typeface="Calibri"/>
                </a:rPr>
                <a:t>) </a:t>
              </a:r>
            </a:p>
            <a:p>
              <a:r>
                <a:rPr lang="en-US" sz="1400" dirty="0">
                  <a:latin typeface="Calibri"/>
                  <a:cs typeface="Calibri"/>
                </a:rPr>
                <a:t>P</a:t>
              </a:r>
              <a:r>
                <a:rPr lang="pl-PL" sz="1400" dirty="0" smtClean="0">
                  <a:latin typeface="Calibri"/>
                  <a:cs typeface="Calibri"/>
                </a:rPr>
                <a:t>la</a:t>
              </a:r>
              <a:r>
                <a:rPr lang="tr-TR" sz="1400" dirty="0" smtClean="0">
                  <a:latin typeface="Calibri"/>
                  <a:cs typeface="Calibri"/>
                </a:rPr>
                <a:t>s</a:t>
              </a:r>
              <a:r>
                <a:rPr lang="pl-PL" sz="1400" dirty="0" smtClean="0">
                  <a:latin typeface="Calibri"/>
                  <a:cs typeface="Calibri"/>
                </a:rPr>
                <a:t>ebo</a:t>
              </a:r>
              <a:r>
                <a:rPr lang="pl-PL" sz="1400" dirty="0">
                  <a:latin typeface="Calibri"/>
                  <a:cs typeface="Calibri"/>
                </a:rPr>
                <a:t>: </a:t>
              </a:r>
              <a:r>
                <a:rPr lang="pl-PL" sz="1400" dirty="0" smtClean="0">
                  <a:latin typeface="Calibri"/>
                  <a:cs typeface="Calibri"/>
                </a:rPr>
                <a:t>	3.9</a:t>
              </a:r>
              <a:r>
                <a:rPr lang="en-US" sz="1400" dirty="0" smtClean="0">
                  <a:latin typeface="Calibri"/>
                  <a:cs typeface="Calibri"/>
                </a:rPr>
                <a:t> </a:t>
              </a:r>
              <a:r>
                <a:rPr lang="tr-TR" sz="1400" dirty="0" smtClean="0">
                  <a:latin typeface="Calibri"/>
                  <a:cs typeface="Calibri"/>
                </a:rPr>
                <a:t>ay</a:t>
              </a:r>
              <a:r>
                <a:rPr lang="en-US" sz="1400" dirty="0" smtClean="0">
                  <a:latin typeface="Calibri"/>
                  <a:cs typeface="Calibri"/>
                </a:rPr>
                <a:t> </a:t>
              </a:r>
              <a:r>
                <a:rPr lang="pl-PL" sz="1400" dirty="0" smtClean="0">
                  <a:latin typeface="Calibri"/>
                  <a:cs typeface="Calibri"/>
                </a:rPr>
                <a:t>(</a:t>
              </a:r>
              <a:r>
                <a:rPr lang="tr-TR" sz="1400" dirty="0" smtClean="0">
                  <a:latin typeface="Calibri"/>
                  <a:cs typeface="Calibri"/>
                </a:rPr>
                <a:t>%</a:t>
              </a:r>
              <a:r>
                <a:rPr lang="pl-PL" sz="1400" dirty="0" smtClean="0">
                  <a:latin typeface="Calibri"/>
                  <a:cs typeface="Calibri"/>
                </a:rPr>
                <a:t>95 CI: 3.58</a:t>
              </a:r>
              <a:r>
                <a:rPr lang="en-US" sz="1400" dirty="0">
                  <a:latin typeface="Calibri"/>
                  <a:ea typeface="ＭＳ Ｐゴシック" charset="0"/>
                  <a:cs typeface="Calibri"/>
                </a:rPr>
                <a:t>–</a:t>
              </a:r>
              <a:r>
                <a:rPr lang="pl-PL" sz="1400" dirty="0" smtClean="0">
                  <a:latin typeface="Calibri"/>
                  <a:cs typeface="Calibri"/>
                </a:rPr>
                <a:t>7.43</a:t>
              </a:r>
              <a:r>
                <a:rPr lang="pl-PL" sz="1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9544" name="Freeform 314"/>
            <p:cNvSpPr>
              <a:spLocks/>
            </p:cNvSpPr>
            <p:nvPr/>
          </p:nvSpPr>
          <p:spPr bwMode="auto">
            <a:xfrm>
              <a:off x="1480303" y="2434327"/>
              <a:ext cx="7171882" cy="2839256"/>
            </a:xfrm>
            <a:custGeom>
              <a:avLst/>
              <a:gdLst>
                <a:gd name="T0" fmla="*/ 0 w 10000"/>
                <a:gd name="T1" fmla="*/ 0 h 9601"/>
                <a:gd name="T2" fmla="*/ 0 w 10000"/>
                <a:gd name="T3" fmla="*/ 2147483647 h 9601"/>
                <a:gd name="T4" fmla="*/ 2147483647 w 10000"/>
                <a:gd name="T5" fmla="*/ 2147483647 h 96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0" h="9601">
                  <a:moveTo>
                    <a:pt x="0" y="0"/>
                  </a:moveTo>
                  <a:lnTo>
                    <a:pt x="0" y="9601"/>
                  </a:lnTo>
                  <a:lnTo>
                    <a:pt x="10000" y="960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19545" name="Rectangle 416"/>
            <p:cNvSpPr>
              <a:spLocks noChangeArrowheads="1"/>
            </p:cNvSpPr>
            <p:nvPr/>
          </p:nvSpPr>
          <p:spPr bwMode="auto">
            <a:xfrm>
              <a:off x="2201128" y="4499772"/>
              <a:ext cx="1933991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ts val="300"/>
                </a:spcBef>
              </a:pPr>
              <a:r>
                <a:rPr lang="tr-TR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Sansürleme süreleri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l">
                <a:spcBef>
                  <a:spcPts val="300"/>
                </a:spcBef>
              </a:pPr>
              <a:r>
                <a:rPr lang="en-US" sz="1400" dirty="0">
                  <a:solidFill>
                    <a:srgbClr val="EC4606"/>
                  </a:solidFill>
                  <a:latin typeface="Calibri"/>
                  <a:cs typeface="Calibri"/>
                </a:rPr>
                <a:t>Everolimus </a:t>
              </a:r>
              <a:r>
                <a:rPr lang="en-US" sz="1400" dirty="0" smtClean="0">
                  <a:solidFill>
                    <a:srgbClr val="EC4606"/>
                  </a:solidFill>
                  <a:latin typeface="Calibri"/>
                  <a:cs typeface="Calibri"/>
                </a:rPr>
                <a:t>(n/N=113/205</a:t>
              </a:r>
              <a:r>
                <a:rPr lang="en-US" sz="1400" dirty="0">
                  <a:solidFill>
                    <a:srgbClr val="EC4606"/>
                  </a:solidFill>
                  <a:latin typeface="Calibri"/>
                  <a:cs typeface="Calibri"/>
                </a:rPr>
                <a:t>)</a:t>
              </a:r>
            </a:p>
            <a:p>
              <a:pPr algn="l">
                <a:spcBef>
                  <a:spcPts val="300"/>
                </a:spcBef>
              </a:pPr>
              <a:r>
                <a:rPr lang="en-US" sz="1400" dirty="0" err="1" smtClean="0">
                  <a:solidFill>
                    <a:srgbClr val="043265"/>
                  </a:solidFill>
                  <a:latin typeface="Calibri"/>
                  <a:cs typeface="Calibri"/>
                </a:rPr>
                <a:t>Pla</a:t>
              </a:r>
              <a:r>
                <a:rPr lang="tr-TR" sz="1400" dirty="0" smtClean="0">
                  <a:solidFill>
                    <a:srgbClr val="043265"/>
                  </a:solidFill>
                  <a:latin typeface="Calibri"/>
                  <a:cs typeface="Calibri"/>
                </a:rPr>
                <a:t>s</a:t>
              </a:r>
              <a:r>
                <a:rPr lang="en-US" sz="1400" dirty="0" err="1" smtClean="0">
                  <a:solidFill>
                    <a:srgbClr val="043265"/>
                  </a:solidFill>
                  <a:latin typeface="Calibri"/>
                  <a:cs typeface="Calibri"/>
                </a:rPr>
                <a:t>ebo</a:t>
              </a:r>
              <a:r>
                <a:rPr lang="en-US" sz="1400" dirty="0" smtClean="0">
                  <a:solidFill>
                    <a:srgbClr val="043265"/>
                  </a:solidFill>
                  <a:latin typeface="Calibri"/>
                  <a:cs typeface="Calibri"/>
                </a:rPr>
                <a:t> </a:t>
              </a:r>
              <a:r>
                <a:rPr lang="en-US" sz="1400" dirty="0">
                  <a:solidFill>
                    <a:srgbClr val="043265"/>
                  </a:solidFill>
                  <a:latin typeface="Calibri"/>
                  <a:cs typeface="Calibri"/>
                </a:rPr>
                <a:t>(</a:t>
              </a:r>
              <a:r>
                <a:rPr lang="en-US" sz="1400" dirty="0" smtClean="0">
                  <a:solidFill>
                    <a:srgbClr val="043265"/>
                  </a:solidFill>
                  <a:latin typeface="Calibri"/>
                  <a:cs typeface="Calibri"/>
                </a:rPr>
                <a:t>n/N=65/97</a:t>
              </a:r>
              <a:r>
                <a:rPr lang="en-US" sz="1400" dirty="0">
                  <a:solidFill>
                    <a:srgbClr val="043265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9546" name="Line 417"/>
            <p:cNvSpPr>
              <a:spLocks noChangeShapeType="1"/>
            </p:cNvSpPr>
            <p:nvPr/>
          </p:nvSpPr>
          <p:spPr bwMode="auto">
            <a:xfrm>
              <a:off x="1838941" y="5093661"/>
              <a:ext cx="252000" cy="0"/>
            </a:xfrm>
            <a:prstGeom prst="line">
              <a:avLst/>
            </a:prstGeom>
            <a:noFill/>
            <a:ln w="15875">
              <a:solidFill>
                <a:srgbClr val="04326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sp>
          <p:nvSpPr>
            <p:cNvPr id="213" name="Isosceles Triangle 212"/>
            <p:cNvSpPr/>
            <p:nvPr/>
          </p:nvSpPr>
          <p:spPr bwMode="auto">
            <a:xfrm rot="10800000">
              <a:off x="1908240" y="5064125"/>
              <a:ext cx="85601" cy="77250"/>
            </a:xfrm>
            <a:prstGeom prst="triangle">
              <a:avLst/>
            </a:prstGeom>
            <a:solidFill>
              <a:srgbClr val="04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9548" name="Freeform 5"/>
            <p:cNvSpPr>
              <a:spLocks/>
            </p:cNvSpPr>
            <p:nvPr/>
          </p:nvSpPr>
          <p:spPr bwMode="auto">
            <a:xfrm>
              <a:off x="1477032" y="2453342"/>
              <a:ext cx="6864399" cy="2836331"/>
            </a:xfrm>
            <a:custGeom>
              <a:avLst/>
              <a:gdLst>
                <a:gd name="T0" fmla="*/ 2147483647 w 4010"/>
                <a:gd name="T1" fmla="*/ 0 h 1636"/>
                <a:gd name="T2" fmla="*/ 2147483647 w 4010"/>
                <a:gd name="T3" fmla="*/ 2147483647 h 1636"/>
                <a:gd name="T4" fmla="*/ 2147483647 w 4010"/>
                <a:gd name="T5" fmla="*/ 2147483647 h 1636"/>
                <a:gd name="T6" fmla="*/ 2147483647 w 4010"/>
                <a:gd name="T7" fmla="*/ 2147483647 h 1636"/>
                <a:gd name="T8" fmla="*/ 2147483647 w 4010"/>
                <a:gd name="T9" fmla="*/ 2147483647 h 1636"/>
                <a:gd name="T10" fmla="*/ 2147483647 w 4010"/>
                <a:gd name="T11" fmla="*/ 2147483647 h 1636"/>
                <a:gd name="T12" fmla="*/ 2147483647 w 4010"/>
                <a:gd name="T13" fmla="*/ 2147483647 h 1636"/>
                <a:gd name="T14" fmla="*/ 2147483647 w 4010"/>
                <a:gd name="T15" fmla="*/ 2147483647 h 1636"/>
                <a:gd name="T16" fmla="*/ 2147483647 w 4010"/>
                <a:gd name="T17" fmla="*/ 2147483647 h 1636"/>
                <a:gd name="T18" fmla="*/ 2147483647 w 4010"/>
                <a:gd name="T19" fmla="*/ 2147483647 h 1636"/>
                <a:gd name="T20" fmla="*/ 2147483647 w 4010"/>
                <a:gd name="T21" fmla="*/ 2147483647 h 1636"/>
                <a:gd name="T22" fmla="*/ 2147483647 w 4010"/>
                <a:gd name="T23" fmla="*/ 2147483647 h 1636"/>
                <a:gd name="T24" fmla="*/ 2147483647 w 4010"/>
                <a:gd name="T25" fmla="*/ 2147483647 h 1636"/>
                <a:gd name="T26" fmla="*/ 2147483647 w 4010"/>
                <a:gd name="T27" fmla="*/ 2147483647 h 1636"/>
                <a:gd name="T28" fmla="*/ 2147483647 w 4010"/>
                <a:gd name="T29" fmla="*/ 2147483647 h 1636"/>
                <a:gd name="T30" fmla="*/ 2147483647 w 4010"/>
                <a:gd name="T31" fmla="*/ 2147483647 h 1636"/>
                <a:gd name="T32" fmla="*/ 2147483647 w 4010"/>
                <a:gd name="T33" fmla="*/ 2147483647 h 1636"/>
                <a:gd name="T34" fmla="*/ 2147483647 w 4010"/>
                <a:gd name="T35" fmla="*/ 2147483647 h 1636"/>
                <a:gd name="T36" fmla="*/ 2147483647 w 4010"/>
                <a:gd name="T37" fmla="*/ 2147483647 h 1636"/>
                <a:gd name="T38" fmla="*/ 2147483647 w 4010"/>
                <a:gd name="T39" fmla="*/ 2147483647 h 1636"/>
                <a:gd name="T40" fmla="*/ 2147483647 w 4010"/>
                <a:gd name="T41" fmla="*/ 2147483647 h 1636"/>
                <a:gd name="T42" fmla="*/ 2147483647 w 4010"/>
                <a:gd name="T43" fmla="*/ 2147483647 h 1636"/>
                <a:gd name="T44" fmla="*/ 2147483647 w 4010"/>
                <a:gd name="T45" fmla="*/ 2147483647 h 1636"/>
                <a:gd name="T46" fmla="*/ 2147483647 w 4010"/>
                <a:gd name="T47" fmla="*/ 2147483647 h 1636"/>
                <a:gd name="T48" fmla="*/ 2147483647 w 4010"/>
                <a:gd name="T49" fmla="*/ 2147483647 h 1636"/>
                <a:gd name="T50" fmla="*/ 2147483647 w 4010"/>
                <a:gd name="T51" fmla="*/ 2147483647 h 1636"/>
                <a:gd name="T52" fmla="*/ 2147483647 w 4010"/>
                <a:gd name="T53" fmla="*/ 2147483647 h 1636"/>
                <a:gd name="T54" fmla="*/ 2147483647 w 4010"/>
                <a:gd name="T55" fmla="*/ 2147483647 h 1636"/>
                <a:gd name="T56" fmla="*/ 2147483647 w 4010"/>
                <a:gd name="T57" fmla="*/ 2147483647 h 1636"/>
                <a:gd name="T58" fmla="*/ 2147483647 w 4010"/>
                <a:gd name="T59" fmla="*/ 2147483647 h 1636"/>
                <a:gd name="T60" fmla="*/ 2147483647 w 4010"/>
                <a:gd name="T61" fmla="*/ 2147483647 h 1636"/>
                <a:gd name="T62" fmla="*/ 2147483647 w 4010"/>
                <a:gd name="T63" fmla="*/ 2147483647 h 1636"/>
                <a:gd name="T64" fmla="*/ 2147483647 w 4010"/>
                <a:gd name="T65" fmla="*/ 2147483647 h 1636"/>
                <a:gd name="T66" fmla="*/ 2147483647 w 4010"/>
                <a:gd name="T67" fmla="*/ 2147483647 h 1636"/>
                <a:gd name="T68" fmla="*/ 2147483647 w 4010"/>
                <a:gd name="T69" fmla="*/ 2147483647 h 1636"/>
                <a:gd name="T70" fmla="*/ 2147483647 w 4010"/>
                <a:gd name="T71" fmla="*/ 2147483647 h 1636"/>
                <a:gd name="T72" fmla="*/ 2147483647 w 4010"/>
                <a:gd name="T73" fmla="*/ 2147483647 h 1636"/>
                <a:gd name="T74" fmla="*/ 2147483647 w 4010"/>
                <a:gd name="T75" fmla="*/ 2147483647 h 1636"/>
                <a:gd name="T76" fmla="*/ 2147483647 w 4010"/>
                <a:gd name="T77" fmla="*/ 2147483647 h 1636"/>
                <a:gd name="T78" fmla="*/ 2147483647 w 4010"/>
                <a:gd name="T79" fmla="*/ 2147483647 h 1636"/>
                <a:gd name="T80" fmla="*/ 2147483647 w 4010"/>
                <a:gd name="T81" fmla="*/ 2147483647 h 1636"/>
                <a:gd name="T82" fmla="*/ 2147483647 w 4010"/>
                <a:gd name="T83" fmla="*/ 2147483647 h 1636"/>
                <a:gd name="T84" fmla="*/ 2147483647 w 4010"/>
                <a:gd name="T85" fmla="*/ 2147483647 h 1636"/>
                <a:gd name="T86" fmla="*/ 2147483647 w 4010"/>
                <a:gd name="T87" fmla="*/ 2147483647 h 1636"/>
                <a:gd name="T88" fmla="*/ 2147483647 w 4010"/>
                <a:gd name="T89" fmla="*/ 2147483647 h 1636"/>
                <a:gd name="T90" fmla="*/ 2147483647 w 4010"/>
                <a:gd name="T91" fmla="*/ 2147483647 h 1636"/>
                <a:gd name="T92" fmla="*/ 2147483647 w 4010"/>
                <a:gd name="T93" fmla="*/ 2147483647 h 1636"/>
                <a:gd name="T94" fmla="*/ 2147483647 w 4010"/>
                <a:gd name="T95" fmla="*/ 2147483647 h 1636"/>
                <a:gd name="T96" fmla="*/ 2147483647 w 4010"/>
                <a:gd name="T97" fmla="*/ 2147483647 h 1636"/>
                <a:gd name="T98" fmla="*/ 2147483647 w 4010"/>
                <a:gd name="T99" fmla="*/ 2147483647 h 1636"/>
                <a:gd name="T100" fmla="*/ 2147483647 w 4010"/>
                <a:gd name="T101" fmla="*/ 2147483647 h 1636"/>
                <a:gd name="T102" fmla="*/ 2147483647 w 4010"/>
                <a:gd name="T103" fmla="*/ 2147483647 h 1636"/>
                <a:gd name="T104" fmla="*/ 2147483647 w 4010"/>
                <a:gd name="T105" fmla="*/ 2147483647 h 16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10" h="1636">
                  <a:moveTo>
                    <a:pt x="0" y="0"/>
                  </a:moveTo>
                  <a:lnTo>
                    <a:pt x="9" y="0"/>
                  </a:lnTo>
                  <a:lnTo>
                    <a:pt x="137" y="0"/>
                  </a:lnTo>
                  <a:lnTo>
                    <a:pt x="137" y="18"/>
                  </a:lnTo>
                  <a:lnTo>
                    <a:pt x="228" y="18"/>
                  </a:lnTo>
                  <a:lnTo>
                    <a:pt x="228" y="64"/>
                  </a:lnTo>
                  <a:lnTo>
                    <a:pt x="237" y="64"/>
                  </a:lnTo>
                  <a:lnTo>
                    <a:pt x="237" y="119"/>
                  </a:lnTo>
                  <a:lnTo>
                    <a:pt x="237" y="137"/>
                  </a:lnTo>
                  <a:lnTo>
                    <a:pt x="246" y="137"/>
                  </a:lnTo>
                  <a:lnTo>
                    <a:pt x="246" y="173"/>
                  </a:lnTo>
                  <a:lnTo>
                    <a:pt x="255" y="173"/>
                  </a:lnTo>
                  <a:lnTo>
                    <a:pt x="255" y="192"/>
                  </a:lnTo>
                  <a:lnTo>
                    <a:pt x="255" y="301"/>
                  </a:lnTo>
                  <a:lnTo>
                    <a:pt x="264" y="301"/>
                  </a:lnTo>
                  <a:lnTo>
                    <a:pt x="264" y="356"/>
                  </a:lnTo>
                  <a:lnTo>
                    <a:pt x="264" y="411"/>
                  </a:lnTo>
                  <a:lnTo>
                    <a:pt x="283" y="411"/>
                  </a:lnTo>
                  <a:lnTo>
                    <a:pt x="283" y="429"/>
                  </a:lnTo>
                  <a:lnTo>
                    <a:pt x="283" y="448"/>
                  </a:lnTo>
                  <a:lnTo>
                    <a:pt x="292" y="448"/>
                  </a:lnTo>
                  <a:lnTo>
                    <a:pt x="292" y="475"/>
                  </a:lnTo>
                  <a:lnTo>
                    <a:pt x="319" y="475"/>
                  </a:lnTo>
                  <a:lnTo>
                    <a:pt x="319" y="493"/>
                  </a:lnTo>
                  <a:lnTo>
                    <a:pt x="328" y="493"/>
                  </a:lnTo>
                  <a:lnTo>
                    <a:pt x="328" y="512"/>
                  </a:lnTo>
                  <a:lnTo>
                    <a:pt x="346" y="512"/>
                  </a:lnTo>
                  <a:lnTo>
                    <a:pt x="365" y="512"/>
                  </a:lnTo>
                  <a:lnTo>
                    <a:pt x="365" y="530"/>
                  </a:lnTo>
                  <a:lnTo>
                    <a:pt x="419" y="530"/>
                  </a:lnTo>
                  <a:lnTo>
                    <a:pt x="419" y="548"/>
                  </a:lnTo>
                  <a:lnTo>
                    <a:pt x="465" y="548"/>
                  </a:lnTo>
                  <a:lnTo>
                    <a:pt x="465" y="566"/>
                  </a:lnTo>
                  <a:lnTo>
                    <a:pt x="474" y="566"/>
                  </a:lnTo>
                  <a:lnTo>
                    <a:pt x="474" y="603"/>
                  </a:lnTo>
                  <a:lnTo>
                    <a:pt x="483" y="603"/>
                  </a:lnTo>
                  <a:lnTo>
                    <a:pt x="492" y="603"/>
                  </a:lnTo>
                  <a:lnTo>
                    <a:pt x="492" y="649"/>
                  </a:lnTo>
                  <a:lnTo>
                    <a:pt x="501" y="649"/>
                  </a:lnTo>
                  <a:lnTo>
                    <a:pt x="501" y="685"/>
                  </a:lnTo>
                  <a:lnTo>
                    <a:pt x="510" y="685"/>
                  </a:lnTo>
                  <a:lnTo>
                    <a:pt x="510" y="813"/>
                  </a:lnTo>
                  <a:lnTo>
                    <a:pt x="538" y="813"/>
                  </a:lnTo>
                  <a:lnTo>
                    <a:pt x="538" y="832"/>
                  </a:lnTo>
                  <a:lnTo>
                    <a:pt x="611" y="832"/>
                  </a:lnTo>
                  <a:lnTo>
                    <a:pt x="611" y="850"/>
                  </a:lnTo>
                  <a:lnTo>
                    <a:pt x="693" y="850"/>
                  </a:lnTo>
                  <a:lnTo>
                    <a:pt x="693" y="868"/>
                  </a:lnTo>
                  <a:lnTo>
                    <a:pt x="702" y="868"/>
                  </a:lnTo>
                  <a:lnTo>
                    <a:pt x="702" y="895"/>
                  </a:lnTo>
                  <a:lnTo>
                    <a:pt x="729" y="895"/>
                  </a:lnTo>
                  <a:lnTo>
                    <a:pt x="729" y="914"/>
                  </a:lnTo>
                  <a:lnTo>
                    <a:pt x="738" y="914"/>
                  </a:lnTo>
                  <a:lnTo>
                    <a:pt x="757" y="914"/>
                  </a:lnTo>
                  <a:lnTo>
                    <a:pt x="757" y="932"/>
                  </a:lnTo>
                  <a:lnTo>
                    <a:pt x="766" y="932"/>
                  </a:lnTo>
                  <a:lnTo>
                    <a:pt x="766" y="978"/>
                  </a:lnTo>
                  <a:lnTo>
                    <a:pt x="866" y="978"/>
                  </a:lnTo>
                  <a:lnTo>
                    <a:pt x="1012" y="978"/>
                  </a:lnTo>
                  <a:lnTo>
                    <a:pt x="1012" y="1005"/>
                  </a:lnTo>
                  <a:lnTo>
                    <a:pt x="1030" y="1005"/>
                  </a:lnTo>
                  <a:lnTo>
                    <a:pt x="1030" y="1023"/>
                  </a:lnTo>
                  <a:lnTo>
                    <a:pt x="1057" y="1023"/>
                  </a:lnTo>
                  <a:lnTo>
                    <a:pt x="1075" y="1023"/>
                  </a:lnTo>
                  <a:lnTo>
                    <a:pt x="1075" y="1051"/>
                  </a:lnTo>
                  <a:lnTo>
                    <a:pt x="1103" y="1051"/>
                  </a:lnTo>
                  <a:lnTo>
                    <a:pt x="1103" y="1078"/>
                  </a:lnTo>
                  <a:lnTo>
                    <a:pt x="1230" y="1078"/>
                  </a:lnTo>
                  <a:lnTo>
                    <a:pt x="1230" y="1097"/>
                  </a:lnTo>
                  <a:lnTo>
                    <a:pt x="1267" y="1097"/>
                  </a:lnTo>
                  <a:lnTo>
                    <a:pt x="1267" y="1124"/>
                  </a:lnTo>
                  <a:lnTo>
                    <a:pt x="1486" y="1124"/>
                  </a:lnTo>
                  <a:lnTo>
                    <a:pt x="1486" y="1151"/>
                  </a:lnTo>
                  <a:lnTo>
                    <a:pt x="1504" y="1151"/>
                  </a:lnTo>
                  <a:lnTo>
                    <a:pt x="1531" y="1151"/>
                  </a:lnTo>
                  <a:lnTo>
                    <a:pt x="1531" y="1179"/>
                  </a:lnTo>
                  <a:lnTo>
                    <a:pt x="1841" y="1179"/>
                  </a:lnTo>
                  <a:lnTo>
                    <a:pt x="2032" y="1179"/>
                  </a:lnTo>
                  <a:lnTo>
                    <a:pt x="2032" y="1206"/>
                  </a:lnTo>
                  <a:lnTo>
                    <a:pt x="2251" y="1206"/>
                  </a:lnTo>
                  <a:lnTo>
                    <a:pt x="2260" y="1206"/>
                  </a:lnTo>
                  <a:lnTo>
                    <a:pt x="2278" y="1206"/>
                  </a:lnTo>
                  <a:lnTo>
                    <a:pt x="2278" y="1243"/>
                  </a:lnTo>
                  <a:lnTo>
                    <a:pt x="2524" y="1243"/>
                  </a:lnTo>
                  <a:lnTo>
                    <a:pt x="2524" y="1270"/>
                  </a:lnTo>
                  <a:lnTo>
                    <a:pt x="2615" y="1270"/>
                  </a:lnTo>
                  <a:lnTo>
                    <a:pt x="2615" y="1307"/>
                  </a:lnTo>
                  <a:lnTo>
                    <a:pt x="2643" y="1307"/>
                  </a:lnTo>
                  <a:lnTo>
                    <a:pt x="2652" y="1307"/>
                  </a:lnTo>
                  <a:lnTo>
                    <a:pt x="2652" y="1353"/>
                  </a:lnTo>
                  <a:lnTo>
                    <a:pt x="2670" y="1353"/>
                  </a:lnTo>
                  <a:lnTo>
                    <a:pt x="3053" y="1353"/>
                  </a:lnTo>
                  <a:lnTo>
                    <a:pt x="3308" y="1353"/>
                  </a:lnTo>
                  <a:lnTo>
                    <a:pt x="3326" y="1353"/>
                  </a:lnTo>
                  <a:lnTo>
                    <a:pt x="3372" y="1353"/>
                  </a:lnTo>
                  <a:lnTo>
                    <a:pt x="3417" y="1353"/>
                  </a:lnTo>
                  <a:lnTo>
                    <a:pt x="4010" y="1353"/>
                  </a:lnTo>
                  <a:lnTo>
                    <a:pt x="4010" y="1636"/>
                  </a:lnTo>
                </a:path>
              </a:pathLst>
            </a:custGeom>
            <a:noFill/>
            <a:ln w="14288" cap="flat">
              <a:solidFill>
                <a:srgbClr val="04326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400" dirty="0">
                <a:latin typeface="Calibri"/>
                <a:cs typeface="Calibri"/>
              </a:endParaRPr>
            </a:p>
          </p:txBody>
        </p:sp>
        <p:grpSp>
          <p:nvGrpSpPr>
            <p:cNvPr id="5" name="Group 4"/>
            <p:cNvGrpSpPr/>
            <p:nvPr/>
          </p:nvGrpSpPr>
          <p:grpSpPr bwMode="auto">
            <a:xfrm>
              <a:off x="1461791" y="2426050"/>
              <a:ext cx="5892830" cy="2412331"/>
              <a:chOff x="1649413" y="2754312"/>
              <a:chExt cx="5465064" cy="2209102"/>
            </a:xfrm>
            <a:solidFill>
              <a:srgbClr val="923222"/>
            </a:solidFill>
          </p:grpSpPr>
          <p:sp>
            <p:nvSpPr>
              <p:cNvPr id="217" name="Freeform 46"/>
              <p:cNvSpPr>
                <a:spLocks/>
              </p:cNvSpPr>
              <p:nvPr/>
            </p:nvSpPr>
            <p:spPr bwMode="auto">
              <a:xfrm>
                <a:off x="7059613" y="4908550"/>
                <a:ext cx="54864" cy="54864"/>
              </a:xfrm>
              <a:custGeom>
                <a:avLst/>
                <a:gdLst>
                  <a:gd name="T0" fmla="*/ 0 w 37"/>
                  <a:gd name="T1" fmla="*/ 0 h 28"/>
                  <a:gd name="T2" fmla="*/ 37 w 37"/>
                  <a:gd name="T3" fmla="*/ 0 h 28"/>
                  <a:gd name="T4" fmla="*/ 18 w 37"/>
                  <a:gd name="T5" fmla="*/ 28 h 28"/>
                  <a:gd name="T6" fmla="*/ 0 w 3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37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18" name="Freeform 47"/>
              <p:cNvSpPr>
                <a:spLocks/>
              </p:cNvSpPr>
              <p:nvPr/>
            </p:nvSpPr>
            <p:spPr bwMode="auto">
              <a:xfrm>
                <a:off x="6988175" y="4908550"/>
                <a:ext cx="54864" cy="54864"/>
              </a:xfrm>
              <a:custGeom>
                <a:avLst/>
                <a:gdLst>
                  <a:gd name="T0" fmla="*/ 0 w 36"/>
                  <a:gd name="T1" fmla="*/ 0 h 28"/>
                  <a:gd name="T2" fmla="*/ 36 w 36"/>
                  <a:gd name="T3" fmla="*/ 0 h 28"/>
                  <a:gd name="T4" fmla="*/ 18 w 36"/>
                  <a:gd name="T5" fmla="*/ 28 h 28"/>
                  <a:gd name="T6" fmla="*/ 0 w 3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36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19" name="Freeform 48"/>
              <p:cNvSpPr>
                <a:spLocks/>
              </p:cNvSpPr>
              <p:nvPr/>
            </p:nvSpPr>
            <p:spPr bwMode="auto">
              <a:xfrm>
                <a:off x="6915150" y="4908550"/>
                <a:ext cx="54864" cy="54864"/>
              </a:xfrm>
              <a:custGeom>
                <a:avLst/>
                <a:gdLst>
                  <a:gd name="T0" fmla="*/ 0 w 36"/>
                  <a:gd name="T1" fmla="*/ 0 h 28"/>
                  <a:gd name="T2" fmla="*/ 36 w 36"/>
                  <a:gd name="T3" fmla="*/ 0 h 28"/>
                  <a:gd name="T4" fmla="*/ 18 w 36"/>
                  <a:gd name="T5" fmla="*/ 28 h 28"/>
                  <a:gd name="T6" fmla="*/ 0 w 3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36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0" name="Freeform 49"/>
              <p:cNvSpPr>
                <a:spLocks/>
              </p:cNvSpPr>
              <p:nvPr/>
            </p:nvSpPr>
            <p:spPr bwMode="auto">
              <a:xfrm>
                <a:off x="6886575" y="4908550"/>
                <a:ext cx="54864" cy="54864"/>
              </a:xfrm>
              <a:custGeom>
                <a:avLst/>
                <a:gdLst>
                  <a:gd name="T0" fmla="*/ 0 w 36"/>
                  <a:gd name="T1" fmla="*/ 0 h 28"/>
                  <a:gd name="T2" fmla="*/ 36 w 36"/>
                  <a:gd name="T3" fmla="*/ 0 h 28"/>
                  <a:gd name="T4" fmla="*/ 18 w 36"/>
                  <a:gd name="T5" fmla="*/ 28 h 28"/>
                  <a:gd name="T6" fmla="*/ 0 w 3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36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1" name="Freeform 50"/>
              <p:cNvSpPr>
                <a:spLocks/>
              </p:cNvSpPr>
              <p:nvPr/>
            </p:nvSpPr>
            <p:spPr bwMode="auto">
              <a:xfrm>
                <a:off x="6481763" y="4908550"/>
                <a:ext cx="54864" cy="54864"/>
              </a:xfrm>
              <a:prstGeom prst="flowChartMerge">
                <a:avLst/>
              </a:pr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2" name="Freeform 51"/>
              <p:cNvSpPr>
                <a:spLocks/>
              </p:cNvSpPr>
              <p:nvPr/>
            </p:nvSpPr>
            <p:spPr bwMode="auto">
              <a:xfrm>
                <a:off x="5873750" y="4908550"/>
                <a:ext cx="54864" cy="54864"/>
              </a:xfrm>
              <a:custGeom>
                <a:avLst/>
                <a:gdLst>
                  <a:gd name="T0" fmla="*/ 0 w 36"/>
                  <a:gd name="T1" fmla="*/ 0 h 28"/>
                  <a:gd name="T2" fmla="*/ 36 w 36"/>
                  <a:gd name="T3" fmla="*/ 0 h 28"/>
                  <a:gd name="T4" fmla="*/ 18 w 36"/>
                  <a:gd name="T5" fmla="*/ 28 h 28"/>
                  <a:gd name="T6" fmla="*/ 0 w 3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36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3" name="Freeform 52"/>
              <p:cNvSpPr>
                <a:spLocks/>
              </p:cNvSpPr>
              <p:nvPr/>
            </p:nvSpPr>
            <p:spPr bwMode="auto">
              <a:xfrm>
                <a:off x="5830888" y="4837112"/>
                <a:ext cx="54864" cy="54864"/>
              </a:xfrm>
              <a:prstGeom prst="flowChartMerge">
                <a:avLst/>
              </a:pr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4" name="Freeform 53"/>
              <p:cNvSpPr>
                <a:spLocks/>
              </p:cNvSpPr>
              <p:nvPr/>
            </p:nvSpPr>
            <p:spPr bwMode="auto">
              <a:xfrm>
                <a:off x="5251450" y="4724399"/>
                <a:ext cx="54864" cy="54864"/>
              </a:xfrm>
              <a:custGeom>
                <a:avLst/>
                <a:gdLst>
                  <a:gd name="T0" fmla="*/ 0 w 37"/>
                  <a:gd name="T1" fmla="*/ 0 h 27"/>
                  <a:gd name="T2" fmla="*/ 37 w 37"/>
                  <a:gd name="T3" fmla="*/ 0 h 27"/>
                  <a:gd name="T4" fmla="*/ 18 w 37"/>
                  <a:gd name="T5" fmla="*/ 27 h 27"/>
                  <a:gd name="T6" fmla="*/ 0 w 3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7">
                    <a:moveTo>
                      <a:pt x="0" y="0"/>
                    </a:moveTo>
                    <a:lnTo>
                      <a:pt x="37" y="0"/>
                    </a:lnTo>
                    <a:lnTo>
                      <a:pt x="1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5" name="Freeform 54"/>
              <p:cNvSpPr>
                <a:spLocks/>
              </p:cNvSpPr>
              <p:nvPr/>
            </p:nvSpPr>
            <p:spPr bwMode="auto">
              <a:xfrm>
                <a:off x="5222875" y="4665663"/>
                <a:ext cx="54864" cy="54864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0 h 27"/>
                  <a:gd name="T4" fmla="*/ 18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0"/>
                    </a:lnTo>
                    <a:lnTo>
                      <a:pt x="1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6" name="Freeform 55"/>
              <p:cNvSpPr>
                <a:spLocks/>
              </p:cNvSpPr>
              <p:nvPr/>
            </p:nvSpPr>
            <p:spPr bwMode="auto">
              <a:xfrm>
                <a:off x="5208588" y="4665663"/>
                <a:ext cx="54864" cy="54864"/>
              </a:xfrm>
              <a:custGeom>
                <a:avLst/>
                <a:gdLst>
                  <a:gd name="T0" fmla="*/ 0 w 27"/>
                  <a:gd name="T1" fmla="*/ 0 h 27"/>
                  <a:gd name="T2" fmla="*/ 27 w 27"/>
                  <a:gd name="T3" fmla="*/ 0 h 27"/>
                  <a:gd name="T4" fmla="*/ 18 w 27"/>
                  <a:gd name="T5" fmla="*/ 27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27" y="0"/>
                    </a:lnTo>
                    <a:lnTo>
                      <a:pt x="1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7" name="Freeform 56"/>
              <p:cNvSpPr>
                <a:spLocks/>
              </p:cNvSpPr>
              <p:nvPr/>
            </p:nvSpPr>
            <p:spPr bwMode="auto">
              <a:xfrm>
                <a:off x="4557713" y="4627563"/>
                <a:ext cx="54864" cy="54864"/>
              </a:xfrm>
              <a:custGeom>
                <a:avLst/>
                <a:gdLst>
                  <a:gd name="T0" fmla="*/ 0 w 36"/>
                  <a:gd name="T1" fmla="*/ 0 h 36"/>
                  <a:gd name="T2" fmla="*/ 36 w 36"/>
                  <a:gd name="T3" fmla="*/ 0 h 36"/>
                  <a:gd name="T4" fmla="*/ 18 w 36"/>
                  <a:gd name="T5" fmla="*/ 36 h 36"/>
                  <a:gd name="T6" fmla="*/ 0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36" y="0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8" name="Freeform 57"/>
              <p:cNvSpPr>
                <a:spLocks/>
              </p:cNvSpPr>
              <p:nvPr/>
            </p:nvSpPr>
            <p:spPr bwMode="auto">
              <a:xfrm>
                <a:off x="4022725" y="4583113"/>
                <a:ext cx="54864" cy="54864"/>
              </a:xfrm>
              <a:custGeom>
                <a:avLst/>
                <a:gdLst>
                  <a:gd name="T0" fmla="*/ 0 w 27"/>
                  <a:gd name="T1" fmla="*/ 0 h 28"/>
                  <a:gd name="T2" fmla="*/ 27 w 27"/>
                  <a:gd name="T3" fmla="*/ 0 h 28"/>
                  <a:gd name="T4" fmla="*/ 18 w 27"/>
                  <a:gd name="T5" fmla="*/ 28 h 28"/>
                  <a:gd name="T6" fmla="*/ 0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lnTo>
                      <a:pt x="27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9" name="Freeform 58"/>
              <p:cNvSpPr>
                <a:spLocks/>
              </p:cNvSpPr>
              <p:nvPr/>
            </p:nvSpPr>
            <p:spPr bwMode="auto">
              <a:xfrm>
                <a:off x="4006850" y="4583113"/>
                <a:ext cx="54864" cy="54864"/>
              </a:xfrm>
              <a:custGeom>
                <a:avLst/>
                <a:gdLst>
                  <a:gd name="T0" fmla="*/ 0 w 28"/>
                  <a:gd name="T1" fmla="*/ 0 h 28"/>
                  <a:gd name="T2" fmla="*/ 28 w 28"/>
                  <a:gd name="T3" fmla="*/ 0 h 28"/>
                  <a:gd name="T4" fmla="*/ 10 w 28"/>
                  <a:gd name="T5" fmla="*/ 28 h 28"/>
                  <a:gd name="T6" fmla="*/ 0 w 2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28" y="0"/>
                    </a:lnTo>
                    <a:lnTo>
                      <a:pt x="1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0" name="Freeform 59"/>
              <p:cNvSpPr>
                <a:spLocks/>
              </p:cNvSpPr>
              <p:nvPr/>
            </p:nvSpPr>
            <p:spPr bwMode="auto">
              <a:xfrm>
                <a:off x="3313113" y="4394200"/>
                <a:ext cx="54864" cy="54864"/>
              </a:xfrm>
              <a:custGeom>
                <a:avLst/>
                <a:gdLst>
                  <a:gd name="T0" fmla="*/ 0 w 36"/>
                  <a:gd name="T1" fmla="*/ 0 h 37"/>
                  <a:gd name="T2" fmla="*/ 36 w 36"/>
                  <a:gd name="T3" fmla="*/ 0 h 37"/>
                  <a:gd name="T4" fmla="*/ 18 w 36"/>
                  <a:gd name="T5" fmla="*/ 37 h 37"/>
                  <a:gd name="T6" fmla="*/ 0 w 36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0" y="0"/>
                    </a:moveTo>
                    <a:lnTo>
                      <a:pt x="36" y="0"/>
                    </a:lnTo>
                    <a:lnTo>
                      <a:pt x="1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1" name="Freeform 60"/>
              <p:cNvSpPr>
                <a:spLocks/>
              </p:cNvSpPr>
              <p:nvPr/>
            </p:nvSpPr>
            <p:spPr bwMode="auto">
              <a:xfrm>
                <a:off x="3240088" y="4306888"/>
                <a:ext cx="54864" cy="54864"/>
              </a:xfrm>
              <a:prstGeom prst="flowChartMerge">
                <a:avLst/>
              </a:pr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2" name="Freeform 61"/>
              <p:cNvSpPr>
                <a:spLocks/>
              </p:cNvSpPr>
              <p:nvPr/>
            </p:nvSpPr>
            <p:spPr bwMode="auto">
              <a:xfrm>
                <a:off x="3009900" y="4306888"/>
                <a:ext cx="54864" cy="54864"/>
              </a:xfrm>
              <a:prstGeom prst="flowChartMerge">
                <a:avLst/>
              </a:pr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3" name="Freeform 62"/>
              <p:cNvSpPr>
                <a:spLocks/>
              </p:cNvSpPr>
              <p:nvPr/>
            </p:nvSpPr>
            <p:spPr bwMode="auto">
              <a:xfrm>
                <a:off x="2835275" y="4235450"/>
                <a:ext cx="54864" cy="54864"/>
              </a:xfrm>
              <a:prstGeom prst="flowChartMerge">
                <a:avLst/>
              </a:pr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4" name="Freeform 63"/>
              <p:cNvSpPr>
                <a:spLocks/>
              </p:cNvSpPr>
              <p:nvPr/>
            </p:nvSpPr>
            <p:spPr bwMode="auto">
              <a:xfrm>
                <a:off x="2820988" y="4205288"/>
                <a:ext cx="54864" cy="54864"/>
              </a:xfrm>
              <a:prstGeom prst="flowChartMerge">
                <a:avLst/>
              </a:pr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5" name="Freeform 64"/>
              <p:cNvSpPr>
                <a:spLocks/>
              </p:cNvSpPr>
              <p:nvPr/>
            </p:nvSpPr>
            <p:spPr bwMode="auto">
              <a:xfrm>
                <a:off x="2416175" y="3784600"/>
                <a:ext cx="54864" cy="54864"/>
              </a:xfrm>
              <a:custGeom>
                <a:avLst/>
                <a:gdLst>
                  <a:gd name="T0" fmla="*/ 0 w 36"/>
                  <a:gd name="T1" fmla="*/ 0 h 28"/>
                  <a:gd name="T2" fmla="*/ 36 w 36"/>
                  <a:gd name="T3" fmla="*/ 0 h 28"/>
                  <a:gd name="T4" fmla="*/ 18 w 36"/>
                  <a:gd name="T5" fmla="*/ 28 h 28"/>
                  <a:gd name="T6" fmla="*/ 0 w 3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36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6" name="Freeform 65"/>
              <p:cNvSpPr>
                <a:spLocks/>
              </p:cNvSpPr>
              <p:nvPr/>
            </p:nvSpPr>
            <p:spPr bwMode="auto">
              <a:xfrm>
                <a:off x="2401888" y="3727449"/>
                <a:ext cx="54864" cy="54864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0 h 27"/>
                  <a:gd name="T4" fmla="*/ 18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0"/>
                    </a:lnTo>
                    <a:lnTo>
                      <a:pt x="1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7" name="Freeform 66"/>
              <p:cNvSpPr>
                <a:spLocks/>
              </p:cNvSpPr>
              <p:nvPr/>
            </p:nvSpPr>
            <p:spPr bwMode="auto">
              <a:xfrm>
                <a:off x="2401888" y="3713162"/>
                <a:ext cx="54864" cy="54864"/>
              </a:xfrm>
              <a:custGeom>
                <a:avLst/>
                <a:gdLst>
                  <a:gd name="T0" fmla="*/ 0 w 36"/>
                  <a:gd name="T1" fmla="*/ 0 h 36"/>
                  <a:gd name="T2" fmla="*/ 36 w 36"/>
                  <a:gd name="T3" fmla="*/ 0 h 36"/>
                  <a:gd name="T4" fmla="*/ 18 w 36"/>
                  <a:gd name="T5" fmla="*/ 36 h 36"/>
                  <a:gd name="T6" fmla="*/ 0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36" y="0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8" name="Freeform 67"/>
              <p:cNvSpPr>
                <a:spLocks/>
              </p:cNvSpPr>
              <p:nvPr/>
            </p:nvSpPr>
            <p:spPr bwMode="auto">
              <a:xfrm>
                <a:off x="2184400" y="3581400"/>
                <a:ext cx="54864" cy="54864"/>
              </a:xfrm>
              <a:custGeom>
                <a:avLst/>
                <a:gdLst>
                  <a:gd name="T0" fmla="*/ 0 w 37"/>
                  <a:gd name="T1" fmla="*/ 0 h 28"/>
                  <a:gd name="T2" fmla="*/ 37 w 37"/>
                  <a:gd name="T3" fmla="*/ 0 h 28"/>
                  <a:gd name="T4" fmla="*/ 18 w 37"/>
                  <a:gd name="T5" fmla="*/ 28 h 28"/>
                  <a:gd name="T6" fmla="*/ 0 w 3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37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9" name="Freeform 68"/>
              <p:cNvSpPr>
                <a:spLocks/>
              </p:cNvSpPr>
              <p:nvPr/>
            </p:nvSpPr>
            <p:spPr bwMode="auto">
              <a:xfrm>
                <a:off x="2098675" y="3509962"/>
                <a:ext cx="54864" cy="54864"/>
              </a:xfrm>
              <a:custGeom>
                <a:avLst/>
                <a:gdLst>
                  <a:gd name="T0" fmla="*/ 0 w 36"/>
                  <a:gd name="T1" fmla="*/ 0 h 36"/>
                  <a:gd name="T2" fmla="*/ 36 w 36"/>
                  <a:gd name="T3" fmla="*/ 0 h 36"/>
                  <a:gd name="T4" fmla="*/ 18 w 36"/>
                  <a:gd name="T5" fmla="*/ 36 h 36"/>
                  <a:gd name="T6" fmla="*/ 0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36" y="0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0" name="Freeform 69"/>
              <p:cNvSpPr>
                <a:spLocks/>
              </p:cNvSpPr>
              <p:nvPr/>
            </p:nvSpPr>
            <p:spPr bwMode="auto">
              <a:xfrm>
                <a:off x="2054225" y="3335338"/>
                <a:ext cx="54864" cy="54864"/>
              </a:xfrm>
              <a:prstGeom prst="flowChartMerge">
                <a:avLst/>
              </a:pr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1" name="Freeform 70"/>
              <p:cNvSpPr>
                <a:spLocks/>
              </p:cNvSpPr>
              <p:nvPr/>
            </p:nvSpPr>
            <p:spPr bwMode="auto">
              <a:xfrm>
                <a:off x="2039938" y="3233737"/>
                <a:ext cx="54864" cy="54864"/>
              </a:xfrm>
              <a:custGeom>
                <a:avLst/>
                <a:gdLst>
                  <a:gd name="T0" fmla="*/ 0 w 37"/>
                  <a:gd name="T1" fmla="*/ 0 h 37"/>
                  <a:gd name="T2" fmla="*/ 37 w 37"/>
                  <a:gd name="T3" fmla="*/ 0 h 37"/>
                  <a:gd name="T4" fmla="*/ 18 w 37"/>
                  <a:gd name="T5" fmla="*/ 37 h 37"/>
                  <a:gd name="T6" fmla="*/ 0 w 37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7">
                    <a:moveTo>
                      <a:pt x="0" y="0"/>
                    </a:moveTo>
                    <a:lnTo>
                      <a:pt x="37" y="0"/>
                    </a:lnTo>
                    <a:lnTo>
                      <a:pt x="1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2" name="Freeform 71"/>
              <p:cNvSpPr>
                <a:spLocks/>
              </p:cNvSpPr>
              <p:nvPr/>
            </p:nvSpPr>
            <p:spPr bwMode="auto">
              <a:xfrm>
                <a:off x="2039938" y="3074988"/>
                <a:ext cx="54864" cy="54864"/>
              </a:xfrm>
              <a:custGeom>
                <a:avLst/>
                <a:gdLst>
                  <a:gd name="T0" fmla="*/ 0 w 37"/>
                  <a:gd name="T1" fmla="*/ 0 h 27"/>
                  <a:gd name="T2" fmla="*/ 37 w 37"/>
                  <a:gd name="T3" fmla="*/ 0 h 27"/>
                  <a:gd name="T4" fmla="*/ 18 w 37"/>
                  <a:gd name="T5" fmla="*/ 27 h 27"/>
                  <a:gd name="T6" fmla="*/ 0 w 3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7">
                    <a:moveTo>
                      <a:pt x="0" y="0"/>
                    </a:moveTo>
                    <a:lnTo>
                      <a:pt x="37" y="0"/>
                    </a:lnTo>
                    <a:lnTo>
                      <a:pt x="1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3" name="Freeform 72"/>
              <p:cNvSpPr>
                <a:spLocks/>
              </p:cNvSpPr>
              <p:nvPr/>
            </p:nvSpPr>
            <p:spPr bwMode="auto">
              <a:xfrm>
                <a:off x="2011363" y="2973387"/>
                <a:ext cx="54864" cy="54864"/>
              </a:xfrm>
              <a:custGeom>
                <a:avLst/>
                <a:gdLst>
                  <a:gd name="T0" fmla="*/ 0 w 36"/>
                  <a:gd name="T1" fmla="*/ 0 h 36"/>
                  <a:gd name="T2" fmla="*/ 36 w 36"/>
                  <a:gd name="T3" fmla="*/ 0 h 36"/>
                  <a:gd name="T4" fmla="*/ 18 w 36"/>
                  <a:gd name="T5" fmla="*/ 36 h 36"/>
                  <a:gd name="T6" fmla="*/ 0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36" y="0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4" name="Freeform 73"/>
              <p:cNvSpPr>
                <a:spLocks/>
              </p:cNvSpPr>
              <p:nvPr/>
            </p:nvSpPr>
            <p:spPr bwMode="auto">
              <a:xfrm>
                <a:off x="2011363" y="2943225"/>
                <a:ext cx="54864" cy="54864"/>
              </a:xfrm>
              <a:custGeom>
                <a:avLst/>
                <a:gdLst>
                  <a:gd name="T0" fmla="*/ 0 w 36"/>
                  <a:gd name="T1" fmla="*/ 0 h 28"/>
                  <a:gd name="T2" fmla="*/ 36 w 36"/>
                  <a:gd name="T3" fmla="*/ 0 h 28"/>
                  <a:gd name="T4" fmla="*/ 18 w 36"/>
                  <a:gd name="T5" fmla="*/ 28 h 28"/>
                  <a:gd name="T6" fmla="*/ 0 w 3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36" y="0"/>
                    </a:lnTo>
                    <a:lnTo>
                      <a:pt x="1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5" name="Freeform 74"/>
              <p:cNvSpPr>
                <a:spLocks/>
              </p:cNvSpPr>
              <p:nvPr/>
            </p:nvSpPr>
            <p:spPr bwMode="auto">
              <a:xfrm>
                <a:off x="1649413" y="2754312"/>
                <a:ext cx="54864" cy="54864"/>
              </a:xfrm>
              <a:custGeom>
                <a:avLst/>
                <a:gdLst>
                  <a:gd name="T0" fmla="*/ 0 w 37"/>
                  <a:gd name="T1" fmla="*/ 0 h 37"/>
                  <a:gd name="T2" fmla="*/ 37 w 37"/>
                  <a:gd name="T3" fmla="*/ 0 h 37"/>
                  <a:gd name="T4" fmla="*/ 18 w 37"/>
                  <a:gd name="T5" fmla="*/ 37 h 37"/>
                  <a:gd name="T6" fmla="*/ 0 w 37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7">
                    <a:moveTo>
                      <a:pt x="0" y="0"/>
                    </a:moveTo>
                    <a:lnTo>
                      <a:pt x="37" y="0"/>
                    </a:lnTo>
                    <a:lnTo>
                      <a:pt x="1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2800" dirty="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9550" name="Oval 140"/>
            <p:cNvSpPr>
              <a:spLocks noChangeArrowheads="1"/>
            </p:cNvSpPr>
            <p:nvPr/>
          </p:nvSpPr>
          <p:spPr bwMode="auto">
            <a:xfrm>
              <a:off x="1462311" y="2434327"/>
              <a:ext cx="58880" cy="59974"/>
            </a:xfrm>
            <a:prstGeom prst="ellipse">
              <a:avLst/>
            </a:prstGeom>
            <a:solidFill>
              <a:srgbClr val="EC4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>
                <a:latin typeface="Calibri"/>
                <a:cs typeface="Calibri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77196" y="2452054"/>
              <a:ext cx="6033194" cy="2419264"/>
              <a:chOff x="1663700" y="2778125"/>
              <a:chExt cx="5595239" cy="2215451"/>
            </a:xfrm>
            <a:solidFill>
              <a:srgbClr val="007FA1"/>
            </a:solidFill>
          </p:grpSpPr>
          <p:sp>
            <p:nvSpPr>
              <p:cNvPr id="18528" name="Line 413"/>
              <p:cNvSpPr>
                <a:spLocks noChangeShapeType="1"/>
              </p:cNvSpPr>
              <p:nvPr/>
            </p:nvSpPr>
            <p:spPr bwMode="auto">
              <a:xfrm>
                <a:off x="1999354" y="4969743"/>
                <a:ext cx="233707" cy="0"/>
              </a:xfrm>
              <a:prstGeom prst="line">
                <a:avLst/>
              </a:prstGeom>
              <a:solidFill>
                <a:srgbClr val="EC4606"/>
              </a:solidFill>
              <a:ln w="15875">
                <a:solidFill>
                  <a:srgbClr val="EC4606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EC4606"/>
                  </a:solidFill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012835" y="4725667"/>
                <a:ext cx="56122" cy="56261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dirty="0">
                  <a:latin typeface="Calibri"/>
                  <a:cs typeface="Calibri"/>
                </a:endParaRPr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 rot="10800000">
                <a:off x="2148226" y="4724327"/>
                <a:ext cx="62190" cy="53582"/>
              </a:xfrm>
              <a:prstGeom prst="triangle">
                <a:avLst/>
              </a:prstGeom>
              <a:solidFill>
                <a:srgbClr val="04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dirty="0">
                  <a:latin typeface="Calibri"/>
                  <a:cs typeface="Calibri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083707" y="4939994"/>
                <a:ext cx="54606" cy="53582"/>
              </a:xfrm>
              <a:prstGeom prst="ellipse">
                <a:avLst/>
              </a:prstGeom>
              <a:solidFill>
                <a:srgbClr val="EC4606"/>
              </a:solidFill>
              <a:ln>
                <a:solidFill>
                  <a:srgbClr val="EC46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dirty="0">
                  <a:solidFill>
                    <a:srgbClr val="EC4606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532" name="Freeform 6"/>
              <p:cNvSpPr>
                <a:spLocks/>
              </p:cNvSpPr>
              <p:nvPr/>
            </p:nvSpPr>
            <p:spPr bwMode="auto">
              <a:xfrm>
                <a:off x="1663700" y="2779714"/>
                <a:ext cx="5570537" cy="2030703"/>
              </a:xfrm>
              <a:custGeom>
                <a:avLst/>
                <a:gdLst>
                  <a:gd name="T0" fmla="*/ 2147483647 w 3509"/>
                  <a:gd name="T1" fmla="*/ 2147483647 h 1279"/>
                  <a:gd name="T2" fmla="*/ 2147483647 w 3509"/>
                  <a:gd name="T3" fmla="*/ 2147483647 h 1279"/>
                  <a:gd name="T4" fmla="*/ 2147483647 w 3509"/>
                  <a:gd name="T5" fmla="*/ 2147483647 h 1279"/>
                  <a:gd name="T6" fmla="*/ 2147483647 w 3509"/>
                  <a:gd name="T7" fmla="*/ 2147483647 h 1279"/>
                  <a:gd name="T8" fmla="*/ 2147483647 w 3509"/>
                  <a:gd name="T9" fmla="*/ 2147483647 h 1279"/>
                  <a:gd name="T10" fmla="*/ 2147483647 w 3509"/>
                  <a:gd name="T11" fmla="*/ 2147483647 h 1279"/>
                  <a:gd name="T12" fmla="*/ 2147483647 w 3509"/>
                  <a:gd name="T13" fmla="*/ 2147483647 h 1279"/>
                  <a:gd name="T14" fmla="*/ 2147483647 w 3509"/>
                  <a:gd name="T15" fmla="*/ 2147483647 h 1279"/>
                  <a:gd name="T16" fmla="*/ 2147483647 w 3509"/>
                  <a:gd name="T17" fmla="*/ 2147483647 h 1279"/>
                  <a:gd name="T18" fmla="*/ 2147483647 w 3509"/>
                  <a:gd name="T19" fmla="*/ 2147483647 h 1279"/>
                  <a:gd name="T20" fmla="*/ 2147483647 w 3509"/>
                  <a:gd name="T21" fmla="*/ 2147483647 h 1279"/>
                  <a:gd name="T22" fmla="*/ 2147483647 w 3509"/>
                  <a:gd name="T23" fmla="*/ 2147483647 h 1279"/>
                  <a:gd name="T24" fmla="*/ 2147483647 w 3509"/>
                  <a:gd name="T25" fmla="*/ 2147483647 h 1279"/>
                  <a:gd name="T26" fmla="*/ 2147483647 w 3509"/>
                  <a:gd name="T27" fmla="*/ 2147483647 h 1279"/>
                  <a:gd name="T28" fmla="*/ 2147483647 w 3509"/>
                  <a:gd name="T29" fmla="*/ 2147483647 h 1279"/>
                  <a:gd name="T30" fmla="*/ 2147483647 w 3509"/>
                  <a:gd name="T31" fmla="*/ 2147483647 h 1279"/>
                  <a:gd name="T32" fmla="*/ 2147483647 w 3509"/>
                  <a:gd name="T33" fmla="*/ 2147483647 h 1279"/>
                  <a:gd name="T34" fmla="*/ 2147483647 w 3509"/>
                  <a:gd name="T35" fmla="*/ 2147483647 h 1279"/>
                  <a:gd name="T36" fmla="*/ 2147483647 w 3509"/>
                  <a:gd name="T37" fmla="*/ 2147483647 h 1279"/>
                  <a:gd name="T38" fmla="*/ 2147483647 w 3509"/>
                  <a:gd name="T39" fmla="*/ 2147483647 h 1279"/>
                  <a:gd name="T40" fmla="*/ 2147483647 w 3509"/>
                  <a:gd name="T41" fmla="*/ 2147483647 h 1279"/>
                  <a:gd name="T42" fmla="*/ 2147483647 w 3509"/>
                  <a:gd name="T43" fmla="*/ 2147483647 h 1279"/>
                  <a:gd name="T44" fmla="*/ 2147483647 w 3509"/>
                  <a:gd name="T45" fmla="*/ 2147483647 h 1279"/>
                  <a:gd name="T46" fmla="*/ 2147483647 w 3509"/>
                  <a:gd name="T47" fmla="*/ 2147483647 h 1279"/>
                  <a:gd name="T48" fmla="*/ 2147483647 w 3509"/>
                  <a:gd name="T49" fmla="*/ 2147483647 h 1279"/>
                  <a:gd name="T50" fmla="*/ 2147483647 w 3509"/>
                  <a:gd name="T51" fmla="*/ 2147483647 h 1279"/>
                  <a:gd name="T52" fmla="*/ 2147483647 w 3509"/>
                  <a:gd name="T53" fmla="*/ 2147483647 h 1279"/>
                  <a:gd name="T54" fmla="*/ 2147483647 w 3509"/>
                  <a:gd name="T55" fmla="*/ 2147483647 h 1279"/>
                  <a:gd name="T56" fmla="*/ 2147483647 w 3509"/>
                  <a:gd name="T57" fmla="*/ 2147483647 h 1279"/>
                  <a:gd name="T58" fmla="*/ 2147483647 w 3509"/>
                  <a:gd name="T59" fmla="*/ 2147483647 h 1279"/>
                  <a:gd name="T60" fmla="*/ 2147483647 w 3509"/>
                  <a:gd name="T61" fmla="*/ 2147483647 h 1279"/>
                  <a:gd name="T62" fmla="*/ 2147483647 w 3509"/>
                  <a:gd name="T63" fmla="*/ 2147483647 h 1279"/>
                  <a:gd name="T64" fmla="*/ 2147483647 w 3509"/>
                  <a:gd name="T65" fmla="*/ 2147483647 h 1279"/>
                  <a:gd name="T66" fmla="*/ 2147483647 w 3509"/>
                  <a:gd name="T67" fmla="*/ 2147483647 h 1279"/>
                  <a:gd name="T68" fmla="*/ 2147483647 w 3509"/>
                  <a:gd name="T69" fmla="*/ 2147483647 h 1279"/>
                  <a:gd name="T70" fmla="*/ 2147483647 w 3509"/>
                  <a:gd name="T71" fmla="*/ 2147483647 h 1279"/>
                  <a:gd name="T72" fmla="*/ 2147483647 w 3509"/>
                  <a:gd name="T73" fmla="*/ 2147483647 h 1279"/>
                  <a:gd name="T74" fmla="*/ 2147483647 w 3509"/>
                  <a:gd name="T75" fmla="*/ 2147483647 h 1279"/>
                  <a:gd name="T76" fmla="*/ 2147483647 w 3509"/>
                  <a:gd name="T77" fmla="*/ 2147483647 h 1279"/>
                  <a:gd name="T78" fmla="*/ 2147483647 w 3509"/>
                  <a:gd name="T79" fmla="*/ 2147483647 h 1279"/>
                  <a:gd name="T80" fmla="*/ 2147483647 w 3509"/>
                  <a:gd name="T81" fmla="*/ 2147483647 h 1279"/>
                  <a:gd name="T82" fmla="*/ 2147483647 w 3509"/>
                  <a:gd name="T83" fmla="*/ 2147483647 h 1279"/>
                  <a:gd name="T84" fmla="*/ 2147483647 w 3509"/>
                  <a:gd name="T85" fmla="*/ 2147483647 h 1279"/>
                  <a:gd name="T86" fmla="*/ 2147483647 w 3509"/>
                  <a:gd name="T87" fmla="*/ 2147483647 h 1279"/>
                  <a:gd name="T88" fmla="*/ 2147483647 w 3509"/>
                  <a:gd name="T89" fmla="*/ 2147483647 h 1279"/>
                  <a:gd name="T90" fmla="*/ 2147483647 w 3509"/>
                  <a:gd name="T91" fmla="*/ 2147483647 h 1279"/>
                  <a:gd name="T92" fmla="*/ 2147483647 w 3509"/>
                  <a:gd name="T93" fmla="*/ 2147483647 h 1279"/>
                  <a:gd name="T94" fmla="*/ 2147483647 w 3509"/>
                  <a:gd name="T95" fmla="*/ 2147483647 h 1279"/>
                  <a:gd name="T96" fmla="*/ 2147483647 w 3509"/>
                  <a:gd name="T97" fmla="*/ 2147483647 h 1279"/>
                  <a:gd name="T98" fmla="*/ 2147483647 w 3509"/>
                  <a:gd name="T99" fmla="*/ 2147483647 h 1279"/>
                  <a:gd name="T100" fmla="*/ 2147483647 w 3509"/>
                  <a:gd name="T101" fmla="*/ 2147483647 h 1279"/>
                  <a:gd name="T102" fmla="*/ 2147483647 w 3509"/>
                  <a:gd name="T103" fmla="*/ 2147483647 h 1279"/>
                  <a:gd name="T104" fmla="*/ 2147483647 w 3509"/>
                  <a:gd name="T105" fmla="*/ 2147483647 h 1279"/>
                  <a:gd name="T106" fmla="*/ 2147483647 w 3509"/>
                  <a:gd name="T107" fmla="*/ 2147483647 h 1279"/>
                  <a:gd name="T108" fmla="*/ 2147483647 w 3509"/>
                  <a:gd name="T109" fmla="*/ 2147483647 h 1279"/>
                  <a:gd name="T110" fmla="*/ 2147483647 w 3509"/>
                  <a:gd name="T111" fmla="*/ 2147483647 h 1279"/>
                  <a:gd name="T112" fmla="*/ 2147483647 w 3509"/>
                  <a:gd name="T113" fmla="*/ 2147483647 h 12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509" h="1279">
                    <a:moveTo>
                      <a:pt x="0" y="0"/>
                    </a:moveTo>
                    <a:lnTo>
                      <a:pt x="9" y="0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82" y="9"/>
                    </a:lnTo>
                    <a:lnTo>
                      <a:pt x="128" y="9"/>
                    </a:lnTo>
                    <a:lnTo>
                      <a:pt x="128" y="18"/>
                    </a:lnTo>
                    <a:lnTo>
                      <a:pt x="137" y="18"/>
                    </a:lnTo>
                    <a:lnTo>
                      <a:pt x="164" y="18"/>
                    </a:lnTo>
                    <a:lnTo>
                      <a:pt x="164" y="27"/>
                    </a:lnTo>
                    <a:lnTo>
                      <a:pt x="182" y="27"/>
                    </a:lnTo>
                    <a:lnTo>
                      <a:pt x="182" y="36"/>
                    </a:lnTo>
                    <a:lnTo>
                      <a:pt x="210" y="36"/>
                    </a:lnTo>
                    <a:lnTo>
                      <a:pt x="219" y="36"/>
                    </a:lnTo>
                    <a:lnTo>
                      <a:pt x="228" y="36"/>
                    </a:lnTo>
                    <a:lnTo>
                      <a:pt x="228" y="55"/>
                    </a:lnTo>
                    <a:lnTo>
                      <a:pt x="246" y="55"/>
                    </a:lnTo>
                    <a:lnTo>
                      <a:pt x="246" y="64"/>
                    </a:lnTo>
                    <a:lnTo>
                      <a:pt x="246" y="73"/>
                    </a:lnTo>
                    <a:lnTo>
                      <a:pt x="255" y="73"/>
                    </a:lnTo>
                    <a:lnTo>
                      <a:pt x="255" y="82"/>
                    </a:lnTo>
                    <a:lnTo>
                      <a:pt x="255" y="128"/>
                    </a:lnTo>
                    <a:lnTo>
                      <a:pt x="264" y="128"/>
                    </a:lnTo>
                    <a:lnTo>
                      <a:pt x="264" y="146"/>
                    </a:lnTo>
                    <a:lnTo>
                      <a:pt x="264" y="164"/>
                    </a:lnTo>
                    <a:lnTo>
                      <a:pt x="274" y="164"/>
                    </a:lnTo>
                    <a:lnTo>
                      <a:pt x="274" y="173"/>
                    </a:lnTo>
                    <a:lnTo>
                      <a:pt x="283" y="173"/>
                    </a:lnTo>
                    <a:lnTo>
                      <a:pt x="283" y="183"/>
                    </a:lnTo>
                    <a:lnTo>
                      <a:pt x="292" y="183"/>
                    </a:lnTo>
                    <a:lnTo>
                      <a:pt x="328" y="183"/>
                    </a:lnTo>
                    <a:lnTo>
                      <a:pt x="328" y="192"/>
                    </a:lnTo>
                    <a:lnTo>
                      <a:pt x="374" y="192"/>
                    </a:lnTo>
                    <a:lnTo>
                      <a:pt x="383" y="192"/>
                    </a:lnTo>
                    <a:lnTo>
                      <a:pt x="392" y="192"/>
                    </a:lnTo>
                    <a:lnTo>
                      <a:pt x="392" y="210"/>
                    </a:lnTo>
                    <a:lnTo>
                      <a:pt x="438" y="210"/>
                    </a:lnTo>
                    <a:lnTo>
                      <a:pt x="456" y="210"/>
                    </a:lnTo>
                    <a:lnTo>
                      <a:pt x="474" y="210"/>
                    </a:lnTo>
                    <a:lnTo>
                      <a:pt x="474" y="219"/>
                    </a:lnTo>
                    <a:lnTo>
                      <a:pt x="483" y="219"/>
                    </a:lnTo>
                    <a:lnTo>
                      <a:pt x="483" y="237"/>
                    </a:lnTo>
                    <a:lnTo>
                      <a:pt x="501" y="237"/>
                    </a:lnTo>
                    <a:lnTo>
                      <a:pt x="510" y="237"/>
                    </a:lnTo>
                    <a:lnTo>
                      <a:pt x="510" y="247"/>
                    </a:lnTo>
                    <a:lnTo>
                      <a:pt x="520" y="247"/>
                    </a:lnTo>
                    <a:lnTo>
                      <a:pt x="529" y="247"/>
                    </a:lnTo>
                    <a:lnTo>
                      <a:pt x="529" y="292"/>
                    </a:lnTo>
                    <a:lnTo>
                      <a:pt x="538" y="292"/>
                    </a:lnTo>
                    <a:lnTo>
                      <a:pt x="538" y="311"/>
                    </a:lnTo>
                    <a:lnTo>
                      <a:pt x="565" y="311"/>
                    </a:lnTo>
                    <a:lnTo>
                      <a:pt x="565" y="320"/>
                    </a:lnTo>
                    <a:lnTo>
                      <a:pt x="602" y="320"/>
                    </a:lnTo>
                    <a:lnTo>
                      <a:pt x="611" y="320"/>
                    </a:lnTo>
                    <a:lnTo>
                      <a:pt x="611" y="338"/>
                    </a:lnTo>
                    <a:lnTo>
                      <a:pt x="720" y="338"/>
                    </a:lnTo>
                    <a:lnTo>
                      <a:pt x="720" y="347"/>
                    </a:lnTo>
                    <a:lnTo>
                      <a:pt x="729" y="347"/>
                    </a:lnTo>
                    <a:lnTo>
                      <a:pt x="738" y="347"/>
                    </a:lnTo>
                    <a:lnTo>
                      <a:pt x="747" y="347"/>
                    </a:lnTo>
                    <a:lnTo>
                      <a:pt x="747" y="374"/>
                    </a:lnTo>
                    <a:lnTo>
                      <a:pt x="757" y="374"/>
                    </a:lnTo>
                    <a:lnTo>
                      <a:pt x="757" y="429"/>
                    </a:lnTo>
                    <a:lnTo>
                      <a:pt x="766" y="429"/>
                    </a:lnTo>
                    <a:lnTo>
                      <a:pt x="775" y="429"/>
                    </a:lnTo>
                    <a:lnTo>
                      <a:pt x="775" y="438"/>
                    </a:lnTo>
                    <a:lnTo>
                      <a:pt x="793" y="438"/>
                    </a:lnTo>
                    <a:lnTo>
                      <a:pt x="793" y="457"/>
                    </a:lnTo>
                    <a:lnTo>
                      <a:pt x="820" y="457"/>
                    </a:lnTo>
                    <a:lnTo>
                      <a:pt x="829" y="457"/>
                    </a:lnTo>
                    <a:lnTo>
                      <a:pt x="829" y="466"/>
                    </a:lnTo>
                    <a:lnTo>
                      <a:pt x="839" y="466"/>
                    </a:lnTo>
                    <a:lnTo>
                      <a:pt x="839" y="475"/>
                    </a:lnTo>
                    <a:lnTo>
                      <a:pt x="866" y="475"/>
                    </a:lnTo>
                    <a:lnTo>
                      <a:pt x="875" y="475"/>
                    </a:lnTo>
                    <a:lnTo>
                      <a:pt x="875" y="484"/>
                    </a:lnTo>
                    <a:lnTo>
                      <a:pt x="884" y="484"/>
                    </a:lnTo>
                    <a:lnTo>
                      <a:pt x="884" y="493"/>
                    </a:lnTo>
                    <a:lnTo>
                      <a:pt x="930" y="493"/>
                    </a:lnTo>
                    <a:lnTo>
                      <a:pt x="930" y="502"/>
                    </a:lnTo>
                    <a:lnTo>
                      <a:pt x="966" y="502"/>
                    </a:lnTo>
                    <a:lnTo>
                      <a:pt x="966" y="512"/>
                    </a:lnTo>
                    <a:lnTo>
                      <a:pt x="975" y="512"/>
                    </a:lnTo>
                    <a:lnTo>
                      <a:pt x="984" y="512"/>
                    </a:lnTo>
                    <a:lnTo>
                      <a:pt x="984" y="521"/>
                    </a:lnTo>
                    <a:lnTo>
                      <a:pt x="993" y="521"/>
                    </a:lnTo>
                    <a:lnTo>
                      <a:pt x="1003" y="521"/>
                    </a:lnTo>
                    <a:lnTo>
                      <a:pt x="1003" y="530"/>
                    </a:lnTo>
                    <a:lnTo>
                      <a:pt x="1012" y="530"/>
                    </a:lnTo>
                    <a:lnTo>
                      <a:pt x="1012" y="557"/>
                    </a:lnTo>
                    <a:lnTo>
                      <a:pt x="1012" y="576"/>
                    </a:lnTo>
                    <a:lnTo>
                      <a:pt x="1012" y="585"/>
                    </a:lnTo>
                    <a:lnTo>
                      <a:pt x="1021" y="585"/>
                    </a:lnTo>
                    <a:lnTo>
                      <a:pt x="1021" y="594"/>
                    </a:lnTo>
                    <a:lnTo>
                      <a:pt x="1030" y="594"/>
                    </a:lnTo>
                    <a:lnTo>
                      <a:pt x="1039" y="594"/>
                    </a:lnTo>
                    <a:lnTo>
                      <a:pt x="1039" y="603"/>
                    </a:lnTo>
                    <a:lnTo>
                      <a:pt x="1075" y="603"/>
                    </a:lnTo>
                    <a:lnTo>
                      <a:pt x="1075" y="612"/>
                    </a:lnTo>
                    <a:lnTo>
                      <a:pt x="1103" y="612"/>
                    </a:lnTo>
                    <a:lnTo>
                      <a:pt x="1103" y="621"/>
                    </a:lnTo>
                    <a:lnTo>
                      <a:pt x="1121" y="621"/>
                    </a:lnTo>
                    <a:lnTo>
                      <a:pt x="1121" y="630"/>
                    </a:lnTo>
                    <a:lnTo>
                      <a:pt x="1167" y="630"/>
                    </a:lnTo>
                    <a:lnTo>
                      <a:pt x="1167" y="649"/>
                    </a:lnTo>
                    <a:lnTo>
                      <a:pt x="1239" y="649"/>
                    </a:lnTo>
                    <a:lnTo>
                      <a:pt x="1249" y="649"/>
                    </a:lnTo>
                    <a:lnTo>
                      <a:pt x="1249" y="658"/>
                    </a:lnTo>
                    <a:lnTo>
                      <a:pt x="1258" y="658"/>
                    </a:lnTo>
                    <a:lnTo>
                      <a:pt x="1258" y="685"/>
                    </a:lnTo>
                    <a:lnTo>
                      <a:pt x="1258" y="749"/>
                    </a:lnTo>
                    <a:lnTo>
                      <a:pt x="1294" y="749"/>
                    </a:lnTo>
                    <a:lnTo>
                      <a:pt x="1294" y="758"/>
                    </a:lnTo>
                    <a:lnTo>
                      <a:pt x="1294" y="768"/>
                    </a:lnTo>
                    <a:lnTo>
                      <a:pt x="1303" y="768"/>
                    </a:lnTo>
                    <a:lnTo>
                      <a:pt x="1303" y="777"/>
                    </a:lnTo>
                    <a:lnTo>
                      <a:pt x="1340" y="777"/>
                    </a:lnTo>
                    <a:lnTo>
                      <a:pt x="1349" y="777"/>
                    </a:lnTo>
                    <a:lnTo>
                      <a:pt x="1349" y="786"/>
                    </a:lnTo>
                    <a:lnTo>
                      <a:pt x="1413" y="786"/>
                    </a:lnTo>
                    <a:lnTo>
                      <a:pt x="1458" y="786"/>
                    </a:lnTo>
                    <a:lnTo>
                      <a:pt x="1486" y="786"/>
                    </a:lnTo>
                    <a:lnTo>
                      <a:pt x="1495" y="786"/>
                    </a:lnTo>
                    <a:lnTo>
                      <a:pt x="1495" y="804"/>
                    </a:lnTo>
                    <a:lnTo>
                      <a:pt x="1504" y="804"/>
                    </a:lnTo>
                    <a:lnTo>
                      <a:pt x="1504" y="813"/>
                    </a:lnTo>
                    <a:lnTo>
                      <a:pt x="1504" y="822"/>
                    </a:lnTo>
                    <a:lnTo>
                      <a:pt x="1504" y="832"/>
                    </a:lnTo>
                    <a:lnTo>
                      <a:pt x="1513" y="832"/>
                    </a:lnTo>
                    <a:lnTo>
                      <a:pt x="1513" y="859"/>
                    </a:lnTo>
                    <a:lnTo>
                      <a:pt x="1513" y="868"/>
                    </a:lnTo>
                    <a:lnTo>
                      <a:pt x="1531" y="868"/>
                    </a:lnTo>
                    <a:lnTo>
                      <a:pt x="1531" y="877"/>
                    </a:lnTo>
                    <a:lnTo>
                      <a:pt x="1531" y="886"/>
                    </a:lnTo>
                    <a:lnTo>
                      <a:pt x="1604" y="886"/>
                    </a:lnTo>
                    <a:lnTo>
                      <a:pt x="1604" y="914"/>
                    </a:lnTo>
                    <a:lnTo>
                      <a:pt x="1741" y="914"/>
                    </a:lnTo>
                    <a:lnTo>
                      <a:pt x="1741" y="923"/>
                    </a:lnTo>
                    <a:lnTo>
                      <a:pt x="1768" y="923"/>
                    </a:lnTo>
                    <a:lnTo>
                      <a:pt x="1795" y="923"/>
                    </a:lnTo>
                    <a:lnTo>
                      <a:pt x="1795" y="932"/>
                    </a:lnTo>
                    <a:lnTo>
                      <a:pt x="1814" y="932"/>
                    </a:lnTo>
                    <a:lnTo>
                      <a:pt x="1814" y="941"/>
                    </a:lnTo>
                    <a:lnTo>
                      <a:pt x="1850" y="941"/>
                    </a:lnTo>
                    <a:lnTo>
                      <a:pt x="1859" y="941"/>
                    </a:lnTo>
                    <a:lnTo>
                      <a:pt x="1859" y="959"/>
                    </a:lnTo>
                    <a:lnTo>
                      <a:pt x="1896" y="959"/>
                    </a:lnTo>
                    <a:lnTo>
                      <a:pt x="1896" y="969"/>
                    </a:lnTo>
                    <a:lnTo>
                      <a:pt x="1905" y="969"/>
                    </a:lnTo>
                    <a:lnTo>
                      <a:pt x="1905" y="978"/>
                    </a:lnTo>
                    <a:lnTo>
                      <a:pt x="1978" y="978"/>
                    </a:lnTo>
                    <a:lnTo>
                      <a:pt x="2005" y="978"/>
                    </a:lnTo>
                    <a:lnTo>
                      <a:pt x="2078" y="978"/>
                    </a:lnTo>
                    <a:lnTo>
                      <a:pt x="2078" y="996"/>
                    </a:lnTo>
                    <a:lnTo>
                      <a:pt x="2087" y="996"/>
                    </a:lnTo>
                    <a:lnTo>
                      <a:pt x="2196" y="996"/>
                    </a:lnTo>
                    <a:lnTo>
                      <a:pt x="2205" y="996"/>
                    </a:lnTo>
                    <a:lnTo>
                      <a:pt x="2215" y="996"/>
                    </a:lnTo>
                    <a:lnTo>
                      <a:pt x="2242" y="996"/>
                    </a:lnTo>
                    <a:lnTo>
                      <a:pt x="2251" y="996"/>
                    </a:lnTo>
                    <a:lnTo>
                      <a:pt x="2260" y="996"/>
                    </a:lnTo>
                    <a:lnTo>
                      <a:pt x="2260" y="1023"/>
                    </a:lnTo>
                    <a:lnTo>
                      <a:pt x="2269" y="1023"/>
                    </a:lnTo>
                    <a:lnTo>
                      <a:pt x="2287" y="1023"/>
                    </a:lnTo>
                    <a:lnTo>
                      <a:pt x="2287" y="1042"/>
                    </a:lnTo>
                    <a:lnTo>
                      <a:pt x="2360" y="1042"/>
                    </a:lnTo>
                    <a:lnTo>
                      <a:pt x="2360" y="1078"/>
                    </a:lnTo>
                    <a:lnTo>
                      <a:pt x="2369" y="1078"/>
                    </a:lnTo>
                    <a:lnTo>
                      <a:pt x="2379" y="1078"/>
                    </a:lnTo>
                    <a:lnTo>
                      <a:pt x="2379" y="1097"/>
                    </a:lnTo>
                    <a:lnTo>
                      <a:pt x="2388" y="1097"/>
                    </a:lnTo>
                    <a:lnTo>
                      <a:pt x="2415" y="1097"/>
                    </a:lnTo>
                    <a:lnTo>
                      <a:pt x="2415" y="1115"/>
                    </a:lnTo>
                    <a:lnTo>
                      <a:pt x="2506" y="1115"/>
                    </a:lnTo>
                    <a:lnTo>
                      <a:pt x="2515" y="1115"/>
                    </a:lnTo>
                    <a:lnTo>
                      <a:pt x="2615" y="1115"/>
                    </a:lnTo>
                    <a:lnTo>
                      <a:pt x="2643" y="1115"/>
                    </a:lnTo>
                    <a:lnTo>
                      <a:pt x="2643" y="1142"/>
                    </a:lnTo>
                    <a:lnTo>
                      <a:pt x="2652" y="1142"/>
                    </a:lnTo>
                    <a:lnTo>
                      <a:pt x="2789" y="1142"/>
                    </a:lnTo>
                    <a:lnTo>
                      <a:pt x="2798" y="1142"/>
                    </a:lnTo>
                    <a:lnTo>
                      <a:pt x="2852" y="1142"/>
                    </a:lnTo>
                    <a:lnTo>
                      <a:pt x="2852" y="1188"/>
                    </a:lnTo>
                    <a:lnTo>
                      <a:pt x="2898" y="1188"/>
                    </a:lnTo>
                    <a:lnTo>
                      <a:pt x="2898" y="1234"/>
                    </a:lnTo>
                    <a:lnTo>
                      <a:pt x="2953" y="1234"/>
                    </a:lnTo>
                    <a:lnTo>
                      <a:pt x="2953" y="1279"/>
                    </a:lnTo>
                    <a:lnTo>
                      <a:pt x="3016" y="1279"/>
                    </a:lnTo>
                    <a:lnTo>
                      <a:pt x="3035" y="1279"/>
                    </a:lnTo>
                    <a:lnTo>
                      <a:pt x="3062" y="1279"/>
                    </a:lnTo>
                    <a:lnTo>
                      <a:pt x="3162" y="1279"/>
                    </a:lnTo>
                    <a:lnTo>
                      <a:pt x="3417" y="1279"/>
                    </a:lnTo>
                    <a:lnTo>
                      <a:pt x="3454" y="1279"/>
                    </a:lnTo>
                    <a:lnTo>
                      <a:pt x="3509" y="1279"/>
                    </a:lnTo>
                  </a:path>
                </a:pathLst>
              </a:custGeom>
              <a:solidFill>
                <a:srgbClr val="FFFFFF"/>
              </a:solidFill>
              <a:ln w="14288" cap="flat">
                <a:solidFill>
                  <a:srgbClr val="EC460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33" name="Oval 75"/>
              <p:cNvSpPr>
                <a:spLocks noChangeArrowheads="1"/>
              </p:cNvSpPr>
              <p:nvPr/>
            </p:nvSpPr>
            <p:spPr bwMode="auto">
              <a:xfrm>
                <a:off x="7204075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34" name="Oval 76"/>
              <p:cNvSpPr>
                <a:spLocks noChangeArrowheads="1"/>
              </p:cNvSpPr>
              <p:nvPr/>
            </p:nvSpPr>
            <p:spPr bwMode="auto">
              <a:xfrm>
                <a:off x="7118350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35" name="Oval 77"/>
              <p:cNvSpPr>
                <a:spLocks noChangeArrowheads="1"/>
              </p:cNvSpPr>
              <p:nvPr/>
            </p:nvSpPr>
            <p:spPr bwMode="auto">
              <a:xfrm>
                <a:off x="7045325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36" name="Oval 78"/>
              <p:cNvSpPr>
                <a:spLocks noChangeArrowheads="1"/>
              </p:cNvSpPr>
              <p:nvPr/>
            </p:nvSpPr>
            <p:spPr bwMode="auto">
              <a:xfrm>
                <a:off x="6654800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37" name="Oval 79"/>
              <p:cNvSpPr>
                <a:spLocks noChangeArrowheads="1"/>
              </p:cNvSpPr>
              <p:nvPr/>
            </p:nvSpPr>
            <p:spPr bwMode="auto">
              <a:xfrm>
                <a:off x="6496050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38" name="Oval 80"/>
              <p:cNvSpPr>
                <a:spLocks noChangeArrowheads="1"/>
              </p:cNvSpPr>
              <p:nvPr/>
            </p:nvSpPr>
            <p:spPr bwMode="auto">
              <a:xfrm>
                <a:off x="6451600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39" name="Oval 81"/>
              <p:cNvSpPr>
                <a:spLocks noChangeArrowheads="1"/>
              </p:cNvSpPr>
              <p:nvPr/>
            </p:nvSpPr>
            <p:spPr bwMode="auto">
              <a:xfrm>
                <a:off x="6423025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0" name="Oval 82"/>
              <p:cNvSpPr>
                <a:spLocks noChangeArrowheads="1"/>
              </p:cNvSpPr>
              <p:nvPr/>
            </p:nvSpPr>
            <p:spPr bwMode="auto">
              <a:xfrm>
                <a:off x="6076950" y="4569886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1" name="Oval 83"/>
              <p:cNvSpPr>
                <a:spLocks noChangeArrowheads="1"/>
              </p:cNvSpPr>
              <p:nvPr/>
            </p:nvSpPr>
            <p:spPr bwMode="auto">
              <a:xfrm>
                <a:off x="5845175" y="4557968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2" name="Oval 84"/>
              <p:cNvSpPr>
                <a:spLocks noChangeArrowheads="1"/>
              </p:cNvSpPr>
              <p:nvPr/>
            </p:nvSpPr>
            <p:spPr bwMode="auto">
              <a:xfrm>
                <a:off x="5830888" y="4557968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3" name="Oval 85"/>
              <p:cNvSpPr>
                <a:spLocks noChangeArrowheads="1"/>
              </p:cNvSpPr>
              <p:nvPr/>
            </p:nvSpPr>
            <p:spPr bwMode="auto">
              <a:xfrm>
                <a:off x="5830888" y="4557968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4" name="Oval 86"/>
              <p:cNvSpPr>
                <a:spLocks noChangeArrowheads="1"/>
              </p:cNvSpPr>
              <p:nvPr/>
            </p:nvSpPr>
            <p:spPr bwMode="auto">
              <a:xfrm>
                <a:off x="5830888" y="4557968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5" name="Oval 87"/>
              <p:cNvSpPr>
                <a:spLocks noChangeArrowheads="1"/>
              </p:cNvSpPr>
              <p:nvPr/>
            </p:nvSpPr>
            <p:spPr bwMode="auto">
              <a:xfrm>
                <a:off x="5815013" y="452938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6" name="Oval 88"/>
              <p:cNvSpPr>
                <a:spLocks noChangeArrowheads="1"/>
              </p:cNvSpPr>
              <p:nvPr/>
            </p:nvSpPr>
            <p:spPr bwMode="auto">
              <a:xfrm>
                <a:off x="5786438" y="452938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7" name="Oval 89"/>
              <p:cNvSpPr>
                <a:spLocks noChangeArrowheads="1"/>
              </p:cNvSpPr>
              <p:nvPr/>
            </p:nvSpPr>
            <p:spPr bwMode="auto">
              <a:xfrm>
                <a:off x="5627688" y="4534151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8" name="Oval 90"/>
              <p:cNvSpPr>
                <a:spLocks noChangeArrowheads="1"/>
              </p:cNvSpPr>
              <p:nvPr/>
            </p:nvSpPr>
            <p:spPr bwMode="auto">
              <a:xfrm>
                <a:off x="5613400" y="4534151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49" name="Oval 91"/>
              <p:cNvSpPr>
                <a:spLocks noChangeArrowheads="1"/>
              </p:cNvSpPr>
              <p:nvPr/>
            </p:nvSpPr>
            <p:spPr bwMode="auto">
              <a:xfrm>
                <a:off x="5424488" y="4503986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0" name="Oval 92"/>
              <p:cNvSpPr>
                <a:spLocks noChangeArrowheads="1"/>
              </p:cNvSpPr>
              <p:nvPr/>
            </p:nvSpPr>
            <p:spPr bwMode="auto">
              <a:xfrm>
                <a:off x="5395913" y="4475406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1" name="Oval 93"/>
              <p:cNvSpPr>
                <a:spLocks noChangeArrowheads="1"/>
              </p:cNvSpPr>
              <p:nvPr/>
            </p:nvSpPr>
            <p:spPr bwMode="auto">
              <a:xfrm>
                <a:off x="5265738" y="441666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2" name="Oval 94"/>
              <p:cNvSpPr>
                <a:spLocks noChangeArrowheads="1"/>
              </p:cNvSpPr>
              <p:nvPr/>
            </p:nvSpPr>
            <p:spPr bwMode="auto">
              <a:xfrm>
                <a:off x="5149850" y="43452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3" name="Oval 95"/>
              <p:cNvSpPr>
                <a:spLocks noChangeArrowheads="1"/>
              </p:cNvSpPr>
              <p:nvPr/>
            </p:nvSpPr>
            <p:spPr bwMode="auto">
              <a:xfrm>
                <a:off x="5121275" y="43452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4" name="Oval 96"/>
              <p:cNvSpPr>
                <a:spLocks noChangeArrowheads="1"/>
              </p:cNvSpPr>
              <p:nvPr/>
            </p:nvSpPr>
            <p:spPr bwMode="auto">
              <a:xfrm>
                <a:off x="5135563" y="43452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5" name="Oval 97"/>
              <p:cNvSpPr>
                <a:spLocks noChangeArrowheads="1"/>
              </p:cNvSpPr>
              <p:nvPr/>
            </p:nvSpPr>
            <p:spPr bwMode="auto">
              <a:xfrm>
                <a:off x="4948238" y="43452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6" name="Oval 98"/>
              <p:cNvSpPr>
                <a:spLocks noChangeArrowheads="1"/>
              </p:cNvSpPr>
              <p:nvPr/>
            </p:nvSpPr>
            <p:spPr bwMode="auto">
              <a:xfrm>
                <a:off x="4818063" y="4315045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7" name="Oval 99"/>
              <p:cNvSpPr>
                <a:spLocks noChangeArrowheads="1"/>
              </p:cNvSpPr>
              <p:nvPr/>
            </p:nvSpPr>
            <p:spPr bwMode="auto">
              <a:xfrm>
                <a:off x="4773613" y="4315045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8" name="Oval 100"/>
              <p:cNvSpPr>
                <a:spLocks noChangeArrowheads="1"/>
              </p:cNvSpPr>
              <p:nvPr/>
            </p:nvSpPr>
            <p:spPr bwMode="auto">
              <a:xfrm>
                <a:off x="4657725" y="4315045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59" name="Oval 101"/>
              <p:cNvSpPr>
                <a:spLocks noChangeArrowheads="1"/>
              </p:cNvSpPr>
              <p:nvPr/>
            </p:nvSpPr>
            <p:spPr bwMode="auto">
              <a:xfrm>
                <a:off x="4572000" y="4257887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0" name="Oval 102"/>
              <p:cNvSpPr>
                <a:spLocks noChangeArrowheads="1"/>
              </p:cNvSpPr>
              <p:nvPr/>
            </p:nvSpPr>
            <p:spPr bwMode="auto">
              <a:xfrm>
                <a:off x="4484688" y="4243598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1" name="Oval 103"/>
              <p:cNvSpPr>
                <a:spLocks noChangeArrowheads="1"/>
              </p:cNvSpPr>
              <p:nvPr/>
            </p:nvSpPr>
            <p:spPr bwMode="auto">
              <a:xfrm>
                <a:off x="4441825" y="4229308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2" name="Oval 104"/>
              <p:cNvSpPr>
                <a:spLocks noChangeArrowheads="1"/>
              </p:cNvSpPr>
              <p:nvPr/>
            </p:nvSpPr>
            <p:spPr bwMode="auto">
              <a:xfrm>
                <a:off x="4441825" y="4233996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3" name="Oval 105"/>
              <p:cNvSpPr>
                <a:spLocks noChangeArrowheads="1"/>
              </p:cNvSpPr>
              <p:nvPr/>
            </p:nvSpPr>
            <p:spPr bwMode="auto">
              <a:xfrm>
                <a:off x="4065588" y="417056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4" name="Oval 106"/>
              <p:cNvSpPr>
                <a:spLocks noChangeArrowheads="1"/>
              </p:cNvSpPr>
              <p:nvPr/>
            </p:nvSpPr>
            <p:spPr bwMode="auto">
              <a:xfrm>
                <a:off x="4051300" y="415627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5" name="Oval 107"/>
              <p:cNvSpPr>
                <a:spLocks noChangeArrowheads="1"/>
              </p:cNvSpPr>
              <p:nvPr/>
            </p:nvSpPr>
            <p:spPr bwMode="auto">
              <a:xfrm>
                <a:off x="3992563" y="401179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6" name="Oval 108"/>
              <p:cNvSpPr>
                <a:spLocks noChangeArrowheads="1"/>
              </p:cNvSpPr>
              <p:nvPr/>
            </p:nvSpPr>
            <p:spPr bwMode="auto">
              <a:xfrm>
                <a:off x="3949700" y="401179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7" name="Oval 109"/>
              <p:cNvSpPr>
                <a:spLocks noChangeArrowheads="1"/>
              </p:cNvSpPr>
              <p:nvPr/>
            </p:nvSpPr>
            <p:spPr bwMode="auto">
              <a:xfrm>
                <a:off x="3876675" y="401179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8" name="Oval 110"/>
              <p:cNvSpPr>
                <a:spLocks noChangeArrowheads="1"/>
              </p:cNvSpPr>
              <p:nvPr/>
            </p:nvSpPr>
            <p:spPr bwMode="auto">
              <a:xfrm>
                <a:off x="3760788" y="39959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69" name="Oval 111"/>
              <p:cNvSpPr>
                <a:spLocks noChangeArrowheads="1"/>
              </p:cNvSpPr>
              <p:nvPr/>
            </p:nvSpPr>
            <p:spPr bwMode="auto">
              <a:xfrm>
                <a:off x="3616325" y="3778393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0" name="Oval 112"/>
              <p:cNvSpPr>
                <a:spLocks noChangeArrowheads="1"/>
              </p:cNvSpPr>
              <p:nvPr/>
            </p:nvSpPr>
            <p:spPr bwMode="auto">
              <a:xfrm>
                <a:off x="3602038" y="3778393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1" name="Oval 113"/>
              <p:cNvSpPr>
                <a:spLocks noChangeArrowheads="1"/>
              </p:cNvSpPr>
              <p:nvPr/>
            </p:nvSpPr>
            <p:spPr bwMode="auto">
              <a:xfrm>
                <a:off x="3270250" y="3706946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2" name="Oval 114"/>
              <p:cNvSpPr>
                <a:spLocks noChangeArrowheads="1"/>
              </p:cNvSpPr>
              <p:nvPr/>
            </p:nvSpPr>
            <p:spPr bwMode="auto">
              <a:xfrm>
                <a:off x="3240088" y="367678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3" name="Oval 115"/>
              <p:cNvSpPr>
                <a:spLocks noChangeArrowheads="1"/>
              </p:cNvSpPr>
              <p:nvPr/>
            </p:nvSpPr>
            <p:spPr bwMode="auto">
              <a:xfrm>
                <a:off x="3211513" y="3589454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4" name="Oval 116"/>
              <p:cNvSpPr>
                <a:spLocks noChangeArrowheads="1"/>
              </p:cNvSpPr>
              <p:nvPr/>
            </p:nvSpPr>
            <p:spPr bwMode="auto">
              <a:xfrm>
                <a:off x="3182938" y="3575164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5" name="Oval 117"/>
              <p:cNvSpPr>
                <a:spLocks noChangeArrowheads="1"/>
              </p:cNvSpPr>
              <p:nvPr/>
            </p:nvSpPr>
            <p:spPr bwMode="auto">
              <a:xfrm>
                <a:off x="3009900" y="3518006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6" name="Oval 118"/>
              <p:cNvSpPr>
                <a:spLocks noChangeArrowheads="1"/>
              </p:cNvSpPr>
              <p:nvPr/>
            </p:nvSpPr>
            <p:spPr bwMode="auto">
              <a:xfrm>
                <a:off x="2936875" y="3487841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7" name="Oval 119"/>
              <p:cNvSpPr>
                <a:spLocks noChangeArrowheads="1"/>
              </p:cNvSpPr>
              <p:nvPr/>
            </p:nvSpPr>
            <p:spPr bwMode="auto">
              <a:xfrm>
                <a:off x="2849563" y="3444971"/>
                <a:ext cx="54864" cy="548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8" name="Oval 120"/>
              <p:cNvSpPr>
                <a:spLocks noChangeArrowheads="1"/>
              </p:cNvSpPr>
              <p:nvPr/>
            </p:nvSpPr>
            <p:spPr bwMode="auto">
              <a:xfrm>
                <a:off x="2849563" y="3444971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79" name="Oval 121"/>
              <p:cNvSpPr>
                <a:spLocks noChangeArrowheads="1"/>
              </p:cNvSpPr>
              <p:nvPr/>
            </p:nvSpPr>
            <p:spPr bwMode="auto">
              <a:xfrm>
                <a:off x="2792413" y="3314777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0" name="Oval 122"/>
              <p:cNvSpPr>
                <a:spLocks noChangeArrowheads="1"/>
              </p:cNvSpPr>
              <p:nvPr/>
            </p:nvSpPr>
            <p:spPr bwMode="auto">
              <a:xfrm>
                <a:off x="2778125" y="3314777"/>
                <a:ext cx="54864" cy="548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1" name="Oval 123"/>
              <p:cNvSpPr>
                <a:spLocks noChangeArrowheads="1"/>
              </p:cNvSpPr>
              <p:nvPr/>
            </p:nvSpPr>
            <p:spPr bwMode="auto">
              <a:xfrm>
                <a:off x="2459038" y="3154417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2" name="Oval 124"/>
              <p:cNvSpPr>
                <a:spLocks noChangeArrowheads="1"/>
              </p:cNvSpPr>
              <p:nvPr/>
            </p:nvSpPr>
            <p:spPr bwMode="auto">
              <a:xfrm>
                <a:off x="2444750" y="3154417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3" name="Oval 125"/>
              <p:cNvSpPr>
                <a:spLocks noChangeArrowheads="1"/>
              </p:cNvSpPr>
              <p:nvPr/>
            </p:nvSpPr>
            <p:spPr bwMode="auto">
              <a:xfrm>
                <a:off x="2430463" y="3140128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4" name="Oval 126"/>
              <p:cNvSpPr>
                <a:spLocks noChangeArrowheads="1"/>
              </p:cNvSpPr>
              <p:nvPr/>
            </p:nvSpPr>
            <p:spPr bwMode="auto">
              <a:xfrm>
                <a:off x="2387600" y="309725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5" name="Oval 127"/>
              <p:cNvSpPr>
                <a:spLocks noChangeArrowheads="1"/>
              </p:cNvSpPr>
              <p:nvPr/>
            </p:nvSpPr>
            <p:spPr bwMode="auto">
              <a:xfrm>
                <a:off x="2359025" y="309725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6" name="Oval 128"/>
              <p:cNvSpPr>
                <a:spLocks noChangeArrowheads="1"/>
              </p:cNvSpPr>
              <p:nvPr/>
            </p:nvSpPr>
            <p:spPr bwMode="auto">
              <a:xfrm>
                <a:off x="2228850" y="3067093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7" name="Oval 129"/>
              <p:cNvSpPr>
                <a:spLocks noChangeArrowheads="1"/>
              </p:cNvSpPr>
              <p:nvPr/>
            </p:nvSpPr>
            <p:spPr bwMode="auto">
              <a:xfrm>
                <a:off x="2098675" y="30385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8" name="Oval 130"/>
              <p:cNvSpPr>
                <a:spLocks noChangeArrowheads="1"/>
              </p:cNvSpPr>
              <p:nvPr/>
            </p:nvSpPr>
            <p:spPr bwMode="auto">
              <a:xfrm>
                <a:off x="2068513" y="3024223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89" name="Oval 131"/>
              <p:cNvSpPr>
                <a:spLocks noChangeArrowheads="1"/>
              </p:cNvSpPr>
              <p:nvPr/>
            </p:nvSpPr>
            <p:spPr bwMode="auto">
              <a:xfrm>
                <a:off x="2054225" y="2995644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0" name="Oval 132"/>
              <p:cNvSpPr>
                <a:spLocks noChangeArrowheads="1"/>
              </p:cNvSpPr>
              <p:nvPr/>
            </p:nvSpPr>
            <p:spPr bwMode="auto">
              <a:xfrm>
                <a:off x="2039938" y="2965477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1" name="Oval 133"/>
              <p:cNvSpPr>
                <a:spLocks noChangeArrowheads="1"/>
              </p:cNvSpPr>
              <p:nvPr/>
            </p:nvSpPr>
            <p:spPr bwMode="auto">
              <a:xfrm>
                <a:off x="2025650" y="2863863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2" name="Oval 134"/>
              <p:cNvSpPr>
                <a:spLocks noChangeArrowheads="1"/>
              </p:cNvSpPr>
              <p:nvPr/>
            </p:nvSpPr>
            <p:spPr bwMode="auto">
              <a:xfrm>
                <a:off x="1997075" y="2849573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3" name="Oval 135"/>
              <p:cNvSpPr>
                <a:spLocks noChangeArrowheads="1"/>
              </p:cNvSpPr>
              <p:nvPr/>
            </p:nvSpPr>
            <p:spPr bwMode="auto">
              <a:xfrm>
                <a:off x="1982788" y="2820994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4" name="Oval 136"/>
              <p:cNvSpPr>
                <a:spLocks noChangeArrowheads="1"/>
              </p:cNvSpPr>
              <p:nvPr/>
            </p:nvSpPr>
            <p:spPr bwMode="auto">
              <a:xfrm>
                <a:off x="1895475" y="2792415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5" name="Oval 137"/>
              <p:cNvSpPr>
                <a:spLocks noChangeArrowheads="1"/>
              </p:cNvSpPr>
              <p:nvPr/>
            </p:nvSpPr>
            <p:spPr bwMode="auto">
              <a:xfrm>
                <a:off x="1852613" y="2792415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6" name="Oval 138"/>
              <p:cNvSpPr>
                <a:spLocks noChangeArrowheads="1"/>
              </p:cNvSpPr>
              <p:nvPr/>
            </p:nvSpPr>
            <p:spPr bwMode="auto">
              <a:xfrm>
                <a:off x="1838325" y="2792415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7" name="Oval 139"/>
              <p:cNvSpPr>
                <a:spLocks noChangeArrowheads="1"/>
              </p:cNvSpPr>
              <p:nvPr/>
            </p:nvSpPr>
            <p:spPr bwMode="auto">
              <a:xfrm>
                <a:off x="1751013" y="2778125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8" name="Oval 141"/>
              <p:cNvSpPr>
                <a:spLocks noChangeArrowheads="1"/>
              </p:cNvSpPr>
              <p:nvPr/>
            </p:nvSpPr>
            <p:spPr bwMode="auto">
              <a:xfrm>
                <a:off x="2778125" y="3314777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599" name="Oval 142"/>
              <p:cNvSpPr>
                <a:spLocks noChangeArrowheads="1"/>
              </p:cNvSpPr>
              <p:nvPr/>
            </p:nvSpPr>
            <p:spPr bwMode="auto">
              <a:xfrm>
                <a:off x="6061075" y="4569886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0" name="Oval 143"/>
              <p:cNvSpPr>
                <a:spLocks noChangeArrowheads="1"/>
              </p:cNvSpPr>
              <p:nvPr/>
            </p:nvSpPr>
            <p:spPr bwMode="auto">
              <a:xfrm>
                <a:off x="6423025" y="4785909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1" name="Oval 144"/>
              <p:cNvSpPr>
                <a:spLocks noChangeArrowheads="1"/>
              </p:cNvSpPr>
              <p:nvPr/>
            </p:nvSpPr>
            <p:spPr bwMode="auto">
              <a:xfrm>
                <a:off x="5222875" y="4345212"/>
                <a:ext cx="54864" cy="548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2" name="Oval 145"/>
              <p:cNvSpPr>
                <a:spLocks noChangeArrowheads="1"/>
              </p:cNvSpPr>
              <p:nvPr/>
            </p:nvSpPr>
            <p:spPr bwMode="auto">
              <a:xfrm>
                <a:off x="5222875" y="43452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3" name="Oval 146"/>
              <p:cNvSpPr>
                <a:spLocks noChangeArrowheads="1"/>
              </p:cNvSpPr>
              <p:nvPr/>
            </p:nvSpPr>
            <p:spPr bwMode="auto">
              <a:xfrm>
                <a:off x="5194300" y="43452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4" name="Oval 147"/>
              <p:cNvSpPr>
                <a:spLocks noChangeArrowheads="1"/>
              </p:cNvSpPr>
              <p:nvPr/>
            </p:nvSpPr>
            <p:spPr bwMode="auto">
              <a:xfrm>
                <a:off x="5194300" y="4345212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5" name="Oval 148"/>
              <p:cNvSpPr>
                <a:spLocks noChangeArrowheads="1"/>
              </p:cNvSpPr>
              <p:nvPr/>
            </p:nvSpPr>
            <p:spPr bwMode="auto">
              <a:xfrm>
                <a:off x="5222875" y="438808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6" name="Oval 149"/>
              <p:cNvSpPr>
                <a:spLocks noChangeArrowheads="1"/>
              </p:cNvSpPr>
              <p:nvPr/>
            </p:nvSpPr>
            <p:spPr bwMode="auto">
              <a:xfrm>
                <a:off x="5237163" y="438808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7" name="Oval 150"/>
              <p:cNvSpPr>
                <a:spLocks noChangeArrowheads="1"/>
              </p:cNvSpPr>
              <p:nvPr/>
            </p:nvSpPr>
            <p:spPr bwMode="auto">
              <a:xfrm>
                <a:off x="5237163" y="438808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8" name="Oval 151"/>
              <p:cNvSpPr>
                <a:spLocks noChangeArrowheads="1"/>
              </p:cNvSpPr>
              <p:nvPr/>
            </p:nvSpPr>
            <p:spPr bwMode="auto">
              <a:xfrm>
                <a:off x="5237163" y="4388081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8609" name="Oval 152"/>
              <p:cNvSpPr>
                <a:spLocks noChangeArrowheads="1"/>
              </p:cNvSpPr>
              <p:nvPr/>
            </p:nvSpPr>
            <p:spPr bwMode="auto">
              <a:xfrm>
                <a:off x="5222875" y="4388080"/>
                <a:ext cx="54864" cy="54864"/>
              </a:xfrm>
              <a:prstGeom prst="ellipse">
                <a:avLst/>
              </a:prstGeom>
              <a:solidFill>
                <a:srgbClr val="EC4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 dirty="0" smtClean="0">
                  <a:latin typeface="Calibri"/>
                  <a:ea typeface="+mn-ea"/>
                  <a:cs typeface="Calibri"/>
                </a:endParaRPr>
              </a:p>
            </p:txBody>
          </p:sp>
        </p:grpSp>
      </p:grpSp>
      <p:sp>
        <p:nvSpPr>
          <p:cNvPr id="209" name="Rectangle 162"/>
          <p:cNvSpPr>
            <a:spLocks noChangeArrowheads="1"/>
          </p:cNvSpPr>
          <p:nvPr/>
        </p:nvSpPr>
        <p:spPr bwMode="auto">
          <a:xfrm>
            <a:off x="567488" y="1671375"/>
            <a:ext cx="8025913" cy="646331"/>
          </a:xfrm>
          <a:prstGeom prst="rect">
            <a:avLst/>
          </a:prstGeom>
          <a:solidFill>
            <a:srgbClr val="043265"/>
          </a:solidFill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Calibri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Plasebo karşısında everolimus ile rölatif progresyon veya ölüm riskinde %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52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 azalma</a:t>
            </a:r>
            <a:endParaRPr lang="en-GB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HR=0.48 (</a:t>
            </a:r>
            <a:r>
              <a:rPr lang="tr-TR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%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95 CI: 0.35</a:t>
            </a:r>
            <a:r>
              <a:rPr lang="en-US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–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0.67</a:t>
            </a:r>
            <a:r>
              <a:rPr lang="en-GB" dirty="0">
                <a:solidFill>
                  <a:srgbClr val="FFFFFF"/>
                </a:solidFill>
                <a:latin typeface="Calibri"/>
                <a:cs typeface="Arial" pitchFamily="34" charset="0"/>
              </a:rPr>
              <a:t>); </a:t>
            </a:r>
            <a:r>
              <a:rPr lang="en-GB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P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&lt;0.00001</a:t>
            </a:r>
            <a:endParaRPr lang="en-GB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/>
                <a:cs typeface="Calibri"/>
              </a:rPr>
              <a:t>Birincil sonlanım noktası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br>
              <a:rPr lang="en-US" sz="3600" b="1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tr-TR" sz="3600" b="1" dirty="0" smtClean="0">
                <a:solidFill>
                  <a:srgbClr val="FF0000"/>
                </a:solidFill>
                <a:latin typeface="Calibri"/>
                <a:cs typeface="Calibri"/>
              </a:rPr>
              <a:t>Merkezi incelemeye göre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  <a:cs typeface="Calibri"/>
              </a:rPr>
              <a:t>PFS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tr-TR" dirty="0" smtClean="0">
                <a:solidFill>
                  <a:srgbClr val="000000"/>
                </a:solidFill>
                <a:latin typeface="Calibri"/>
                <a:cs typeface="Calibri"/>
              </a:rPr>
              <a:t>değeri, sınıflandırılmış tek taraflı </a:t>
            </a:r>
            <a:r>
              <a:rPr lang="tr-TR" dirty="0" err="1" smtClean="0">
                <a:solidFill>
                  <a:srgbClr val="000000"/>
                </a:solidFill>
                <a:latin typeface="Calibri"/>
                <a:cs typeface="Calibri"/>
              </a:rPr>
              <a:t>log</a:t>
            </a:r>
            <a:r>
              <a:rPr lang="tr-TR" dirty="0" smtClean="0">
                <a:solidFill>
                  <a:srgbClr val="000000"/>
                </a:solidFill>
                <a:latin typeface="Calibri"/>
                <a:cs typeface="Calibri"/>
              </a:rPr>
              <a:t>-sıra testinden elde edilmiştir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; HR</a:t>
            </a:r>
            <a:r>
              <a:rPr lang="tr-TR" dirty="0" smtClean="0">
                <a:solidFill>
                  <a:srgbClr val="000000"/>
                </a:solidFill>
                <a:latin typeface="Calibri"/>
                <a:cs typeface="Calibri"/>
              </a:rPr>
              <a:t>, sınıflandırılmış </a:t>
            </a:r>
            <a:r>
              <a:rPr lang="tr-TR" dirty="0" err="1" smtClean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lang="tr-TR" dirty="0" smtClean="0">
                <a:solidFill>
                  <a:srgbClr val="000000"/>
                </a:solidFill>
                <a:latin typeface="Calibri"/>
                <a:cs typeface="Calibri"/>
              </a:rPr>
              <a:t> modelinden elde edilmiştir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b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GB" dirty="0"/>
              <a:t>Yao JC, et al. </a:t>
            </a:r>
            <a:r>
              <a:rPr lang="en-GB" i="1" dirty="0"/>
              <a:t>Lancet.</a:t>
            </a:r>
            <a:r>
              <a:rPr lang="en-GB" dirty="0"/>
              <a:t> 2016; 387(10022): 968-977</a:t>
            </a:r>
            <a:r>
              <a:rPr lang="en-GB" dirty="0" smtClean="0"/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pSp>
        <p:nvGrpSpPr>
          <p:cNvPr id="23557" name="Group 51"/>
          <p:cNvGrpSpPr>
            <a:grpSpLocks/>
          </p:cNvGrpSpPr>
          <p:nvPr/>
        </p:nvGrpSpPr>
        <p:grpSpPr bwMode="auto">
          <a:xfrm>
            <a:off x="691010" y="2181673"/>
            <a:ext cx="7868035" cy="3083414"/>
            <a:chOff x="1404692" y="2474841"/>
            <a:chExt cx="6709453" cy="2311023"/>
          </a:xfrm>
        </p:grpSpPr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1417638" y="2895600"/>
              <a:ext cx="399261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tr-TR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Yoktur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1417638" y="3370263"/>
              <a:ext cx="340885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≤10%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1417638" y="3844925"/>
              <a:ext cx="572328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&gt;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10–25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%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1417638" y="4319588"/>
              <a:ext cx="340885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&gt;25%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5220780" y="2474842"/>
              <a:ext cx="736791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HR (</a:t>
              </a:r>
              <a:r>
                <a:rPr lang="tr-TR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%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95</a:t>
              </a:r>
              <a:r>
                <a:rPr lang="tr-TR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CI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  <a:cs typeface="Calibri"/>
                </a:rPr>
                <a:t>)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3" name="Rectangle 12"/>
            <p:cNvSpPr>
              <a:spLocks noChangeArrowheads="1"/>
            </p:cNvSpPr>
            <p:nvPr/>
          </p:nvSpPr>
          <p:spPr bwMode="auto">
            <a:xfrm>
              <a:off x="1404692" y="2474841"/>
              <a:ext cx="1362693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tr-TR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Karaciğer tümör yükü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3183628" y="2895600"/>
              <a:ext cx="155192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48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5" name="Rectangle 14"/>
            <p:cNvSpPr>
              <a:spLocks noChangeArrowheads="1"/>
            </p:cNvSpPr>
            <p:nvPr/>
          </p:nvSpPr>
          <p:spPr bwMode="auto">
            <a:xfrm>
              <a:off x="3115365" y="3370263"/>
              <a:ext cx="232788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180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6" name="Rectangle 15"/>
            <p:cNvSpPr>
              <a:spLocks noChangeArrowheads="1"/>
            </p:cNvSpPr>
            <p:nvPr/>
          </p:nvSpPr>
          <p:spPr bwMode="auto">
            <a:xfrm>
              <a:off x="3183628" y="3844925"/>
              <a:ext cx="155192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37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7" name="Rectangle 16"/>
            <p:cNvSpPr>
              <a:spLocks noChangeArrowheads="1"/>
            </p:cNvSpPr>
            <p:nvPr/>
          </p:nvSpPr>
          <p:spPr bwMode="auto">
            <a:xfrm>
              <a:off x="3183628" y="4319588"/>
              <a:ext cx="155192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35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8" name="Rectangle 17"/>
            <p:cNvSpPr>
              <a:spLocks noChangeArrowheads="1"/>
            </p:cNvSpPr>
            <p:nvPr/>
          </p:nvSpPr>
          <p:spPr bwMode="auto">
            <a:xfrm>
              <a:off x="3207543" y="2474841"/>
              <a:ext cx="100845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69" name="Rectangle 18"/>
            <p:cNvSpPr>
              <a:spLocks noChangeArrowheads="1"/>
            </p:cNvSpPr>
            <p:nvPr/>
          </p:nvSpPr>
          <p:spPr bwMode="auto">
            <a:xfrm>
              <a:off x="7096125" y="2895600"/>
              <a:ext cx="1018020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0.49 (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0.20–1.20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)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70" name="Rectangle 19"/>
            <p:cNvSpPr>
              <a:spLocks noChangeArrowheads="1"/>
            </p:cNvSpPr>
            <p:nvPr/>
          </p:nvSpPr>
          <p:spPr bwMode="auto">
            <a:xfrm>
              <a:off x="7096125" y="3370263"/>
              <a:ext cx="1018020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0.67 (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0.45–1.00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)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71" name="Rectangle 20"/>
            <p:cNvSpPr>
              <a:spLocks noChangeArrowheads="1"/>
            </p:cNvSpPr>
            <p:nvPr/>
          </p:nvSpPr>
          <p:spPr bwMode="auto">
            <a:xfrm>
              <a:off x="7096125" y="3844925"/>
              <a:ext cx="1018020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0.62 (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0.20–1.93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)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72" name="Rectangle 21"/>
            <p:cNvSpPr>
              <a:spLocks noChangeArrowheads="1"/>
            </p:cNvSpPr>
            <p:nvPr/>
          </p:nvSpPr>
          <p:spPr bwMode="auto">
            <a:xfrm>
              <a:off x="7096125" y="4319588"/>
              <a:ext cx="1018020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0.18 (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0.06–0.50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)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73" name="Line 22"/>
            <p:cNvSpPr>
              <a:spLocks noChangeShapeType="1"/>
            </p:cNvSpPr>
            <p:nvPr/>
          </p:nvSpPr>
          <p:spPr bwMode="auto">
            <a:xfrm>
              <a:off x="3648075" y="4533900"/>
              <a:ext cx="38766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74" name="Line 23"/>
            <p:cNvSpPr>
              <a:spLocks noChangeShapeType="1"/>
            </p:cNvSpPr>
            <p:nvPr/>
          </p:nvSpPr>
          <p:spPr bwMode="auto">
            <a:xfrm>
              <a:off x="7524750" y="4533900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75" name="Line 24"/>
            <p:cNvSpPr>
              <a:spLocks noChangeShapeType="1"/>
            </p:cNvSpPr>
            <p:nvPr/>
          </p:nvSpPr>
          <p:spPr bwMode="auto">
            <a:xfrm>
              <a:off x="5586413" y="4533900"/>
              <a:ext cx="0" cy="44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76" name="Line 25"/>
            <p:cNvSpPr>
              <a:spLocks noChangeShapeType="1"/>
            </p:cNvSpPr>
            <p:nvPr/>
          </p:nvSpPr>
          <p:spPr bwMode="auto">
            <a:xfrm flipV="1">
              <a:off x="5586413" y="2816225"/>
              <a:ext cx="0" cy="1717675"/>
            </a:xfrm>
            <a:prstGeom prst="line">
              <a:avLst/>
            </a:prstGeom>
            <a:noFill/>
            <a:ln w="12700">
              <a:solidFill>
                <a:srgbClr val="706F6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77" name="Line 26"/>
            <p:cNvSpPr>
              <a:spLocks noChangeShapeType="1"/>
            </p:cNvSpPr>
            <p:nvPr/>
          </p:nvSpPr>
          <p:spPr bwMode="auto">
            <a:xfrm>
              <a:off x="4821238" y="4533900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78" name="Line 27"/>
            <p:cNvSpPr>
              <a:spLocks noChangeShapeType="1"/>
            </p:cNvSpPr>
            <p:nvPr/>
          </p:nvSpPr>
          <p:spPr bwMode="auto">
            <a:xfrm>
              <a:off x="3648075" y="4533900"/>
              <a:ext cx="0" cy="55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79" name="Rectangle 28"/>
            <p:cNvSpPr>
              <a:spLocks noChangeArrowheads="1"/>
            </p:cNvSpPr>
            <p:nvPr/>
          </p:nvSpPr>
          <p:spPr bwMode="auto">
            <a:xfrm>
              <a:off x="3559175" y="4624388"/>
              <a:ext cx="193841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0.1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80" name="Rectangle 29"/>
            <p:cNvSpPr>
              <a:spLocks noChangeArrowheads="1"/>
            </p:cNvSpPr>
            <p:nvPr/>
          </p:nvSpPr>
          <p:spPr bwMode="auto">
            <a:xfrm>
              <a:off x="4730750" y="4624388"/>
              <a:ext cx="196842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0.4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81" name="Rectangle 30"/>
            <p:cNvSpPr>
              <a:spLocks noChangeArrowheads="1"/>
            </p:cNvSpPr>
            <p:nvPr/>
          </p:nvSpPr>
          <p:spPr bwMode="auto">
            <a:xfrm>
              <a:off x="5553075" y="4624388"/>
              <a:ext cx="77596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1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82" name="Rectangle 31"/>
            <p:cNvSpPr>
              <a:spLocks noChangeArrowheads="1"/>
            </p:cNvSpPr>
            <p:nvPr/>
          </p:nvSpPr>
          <p:spPr bwMode="auto">
            <a:xfrm>
              <a:off x="7458075" y="4624388"/>
              <a:ext cx="155193" cy="1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alibri"/>
                  <a:cs typeface="Calibri"/>
                </a:rPr>
                <a:t>10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89" name="Line 38"/>
            <p:cNvSpPr>
              <a:spLocks noChangeShapeType="1"/>
            </p:cNvSpPr>
            <p:nvPr/>
          </p:nvSpPr>
          <p:spPr bwMode="auto">
            <a:xfrm flipH="1">
              <a:off x="4233863" y="2963863"/>
              <a:ext cx="755650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0" name="Line 39"/>
            <p:cNvSpPr>
              <a:spLocks noChangeShapeType="1"/>
            </p:cNvSpPr>
            <p:nvPr/>
          </p:nvSpPr>
          <p:spPr bwMode="auto">
            <a:xfrm>
              <a:off x="4989513" y="2963863"/>
              <a:ext cx="755650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1" name="Line 40"/>
            <p:cNvSpPr>
              <a:spLocks noChangeShapeType="1"/>
            </p:cNvSpPr>
            <p:nvPr/>
          </p:nvSpPr>
          <p:spPr bwMode="auto">
            <a:xfrm flipH="1">
              <a:off x="4921250" y="3449638"/>
              <a:ext cx="338138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2" name="Line 41"/>
            <p:cNvSpPr>
              <a:spLocks noChangeShapeType="1"/>
            </p:cNvSpPr>
            <p:nvPr/>
          </p:nvSpPr>
          <p:spPr bwMode="auto">
            <a:xfrm>
              <a:off x="5259388" y="3449638"/>
              <a:ext cx="338138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3" name="Line 42"/>
            <p:cNvSpPr>
              <a:spLocks noChangeShapeType="1"/>
            </p:cNvSpPr>
            <p:nvPr/>
          </p:nvSpPr>
          <p:spPr bwMode="auto">
            <a:xfrm flipH="1">
              <a:off x="4233863" y="3924300"/>
              <a:ext cx="958850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4" name="Line 43"/>
            <p:cNvSpPr>
              <a:spLocks noChangeShapeType="1"/>
            </p:cNvSpPr>
            <p:nvPr/>
          </p:nvSpPr>
          <p:spPr bwMode="auto">
            <a:xfrm>
              <a:off x="5192713" y="3924300"/>
              <a:ext cx="957263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5" name="Line 44"/>
            <p:cNvSpPr>
              <a:spLocks noChangeShapeType="1"/>
            </p:cNvSpPr>
            <p:nvPr/>
          </p:nvSpPr>
          <p:spPr bwMode="auto">
            <a:xfrm flipH="1">
              <a:off x="3648075" y="4386263"/>
              <a:ext cx="496888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6" name="Line 45"/>
            <p:cNvSpPr>
              <a:spLocks noChangeShapeType="1"/>
            </p:cNvSpPr>
            <p:nvPr/>
          </p:nvSpPr>
          <p:spPr bwMode="auto">
            <a:xfrm>
              <a:off x="4144963" y="4386263"/>
              <a:ext cx="866775" cy="0"/>
            </a:xfrm>
            <a:prstGeom prst="line">
              <a:avLst/>
            </a:prstGeom>
            <a:noFill/>
            <a:ln w="12700">
              <a:solidFill>
                <a:srgbClr val="EC460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23597" name="Freeform 46"/>
            <p:cNvSpPr>
              <a:spLocks/>
            </p:cNvSpPr>
            <p:nvPr/>
          </p:nvSpPr>
          <p:spPr bwMode="auto">
            <a:xfrm>
              <a:off x="4921250" y="2901950"/>
              <a:ext cx="118872" cy="118872"/>
            </a:xfrm>
            <a:prstGeom prst="diamond">
              <a:avLst/>
            </a:prstGeom>
            <a:solidFill>
              <a:srgbClr val="EC4606"/>
            </a:solidFill>
            <a:ln w="9525">
              <a:solidFill>
                <a:srgbClr val="EC460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98" name="Freeform 47"/>
            <p:cNvSpPr>
              <a:spLocks/>
            </p:cNvSpPr>
            <p:nvPr/>
          </p:nvSpPr>
          <p:spPr bwMode="auto">
            <a:xfrm>
              <a:off x="5192713" y="3390202"/>
              <a:ext cx="118872" cy="118872"/>
            </a:xfrm>
            <a:prstGeom prst="diamond">
              <a:avLst/>
            </a:prstGeom>
            <a:solidFill>
              <a:srgbClr val="EC4606"/>
            </a:solidFill>
            <a:ln w="9525">
              <a:solidFill>
                <a:srgbClr val="EC460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599" name="Freeform 48"/>
            <p:cNvSpPr>
              <a:spLocks/>
            </p:cNvSpPr>
            <p:nvPr/>
          </p:nvSpPr>
          <p:spPr bwMode="auto">
            <a:xfrm>
              <a:off x="5124450" y="3862387"/>
              <a:ext cx="118872" cy="118872"/>
            </a:xfrm>
            <a:prstGeom prst="diamond">
              <a:avLst/>
            </a:prstGeom>
            <a:solidFill>
              <a:srgbClr val="EC4606"/>
            </a:solidFill>
            <a:ln w="9525">
              <a:solidFill>
                <a:srgbClr val="EC460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23600" name="Freeform 49"/>
            <p:cNvSpPr>
              <a:spLocks/>
            </p:cNvSpPr>
            <p:nvPr/>
          </p:nvSpPr>
          <p:spPr bwMode="auto">
            <a:xfrm>
              <a:off x="4076700" y="4326827"/>
              <a:ext cx="118872" cy="118872"/>
            </a:xfrm>
            <a:prstGeom prst="diamond">
              <a:avLst/>
            </a:prstGeom>
            <a:solidFill>
              <a:srgbClr val="EC4606"/>
            </a:solidFill>
            <a:ln w="9525">
              <a:solidFill>
                <a:srgbClr val="EC460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3200" dirty="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alibri"/>
                <a:cs typeface="Calibri"/>
              </a:rPr>
              <a:t>Primer karaciğer tümör yüküne göre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PFS HR (</a:t>
            </a:r>
            <a:r>
              <a:rPr lang="tr-TR" b="1" dirty="0" smtClean="0">
                <a:solidFill>
                  <a:srgbClr val="FF0000"/>
                </a:solidFill>
                <a:latin typeface="Calibri"/>
                <a:cs typeface="Calibri"/>
              </a:rPr>
              <a:t>merkezi inceleme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HR</a:t>
            </a:r>
            <a:r>
              <a:rPr lang="tr-TR" dirty="0">
                <a:latin typeface="Calibri"/>
                <a:cs typeface="Calibri"/>
              </a:rPr>
              <a:t>, sınıflandırılmamış </a:t>
            </a:r>
            <a:r>
              <a:rPr lang="tr-TR" dirty="0" err="1">
                <a:latin typeface="Calibri"/>
                <a:cs typeface="Calibri"/>
              </a:rPr>
              <a:t>Cox</a:t>
            </a:r>
            <a:r>
              <a:rPr lang="tr-TR" dirty="0">
                <a:latin typeface="Calibri"/>
                <a:cs typeface="Calibri"/>
              </a:rPr>
              <a:t> modelinden elde edilmiştir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GB" dirty="0" smtClean="0"/>
              <a:t> </a:t>
            </a:r>
            <a:r>
              <a:rPr lang="en-GB" dirty="0"/>
              <a:t>Yao JC, et al. </a:t>
            </a:r>
            <a:r>
              <a:rPr lang="en-GB" i="1" dirty="0"/>
              <a:t>Lancet.</a:t>
            </a:r>
            <a:r>
              <a:rPr lang="en-GB" dirty="0"/>
              <a:t> 2016; 387(10022): 968-977</a:t>
            </a:r>
            <a:r>
              <a:rPr lang="en-GB" dirty="0" smtClean="0"/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808389" y="5776117"/>
            <a:ext cx="14975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verolimus</a:t>
            </a:r>
            <a:r>
              <a:rPr lang="tr-TR" sz="1400" dirty="0" smtClean="0">
                <a:solidFill>
                  <a:srgbClr val="000000"/>
                </a:solidFill>
                <a:latin typeface="Calibri"/>
                <a:cs typeface="Calibri"/>
              </a:rPr>
              <a:t> lehine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5933281" y="5776120"/>
            <a:ext cx="14972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tr-TR" sz="1400" dirty="0" smtClean="0">
                <a:solidFill>
                  <a:srgbClr val="000000"/>
                </a:solidFill>
                <a:latin typeface="Calibri"/>
                <a:cs typeface="Calibri"/>
              </a:rPr>
              <a:t>Plasebo lehine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9" name="Line 46"/>
          <p:cNvSpPr>
            <a:spLocks noChangeShapeType="1"/>
          </p:cNvSpPr>
          <p:nvPr/>
        </p:nvSpPr>
        <p:spPr bwMode="auto">
          <a:xfrm flipH="1">
            <a:off x="3632302" y="5749179"/>
            <a:ext cx="1638779" cy="0"/>
          </a:xfrm>
          <a:prstGeom prst="line">
            <a:avLst/>
          </a:prstGeom>
          <a:solidFill>
            <a:srgbClr val="EC4606"/>
          </a:solidFill>
          <a:ln w="19050" cmpd="sng">
            <a:solidFill>
              <a:srgbClr val="EC4606"/>
            </a:solidFill>
            <a:miter lim="800000"/>
            <a:headEnd type="none"/>
            <a:tailEnd type="triangle"/>
          </a:ln>
          <a:extLst/>
        </p:spPr>
        <p:txBody>
          <a:bodyPr/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0" name="Line 48"/>
          <p:cNvSpPr>
            <a:spLocks noChangeShapeType="1"/>
          </p:cNvSpPr>
          <p:nvPr/>
        </p:nvSpPr>
        <p:spPr bwMode="auto">
          <a:xfrm>
            <a:off x="5878573" y="5749179"/>
            <a:ext cx="1638779" cy="0"/>
          </a:xfrm>
          <a:prstGeom prst="line">
            <a:avLst/>
          </a:prstGeom>
          <a:solidFill>
            <a:srgbClr val="043265"/>
          </a:solidFill>
          <a:ln w="19050" cmpd="sng">
            <a:solidFill>
              <a:srgbClr val="043265"/>
            </a:solidFill>
            <a:miter lim="800000"/>
            <a:headEnd type="none"/>
            <a:tailEnd type="triangle"/>
          </a:ln>
          <a:extLst/>
        </p:spPr>
        <p:txBody>
          <a:bodyPr/>
          <a:lstStyle/>
          <a:p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2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err="1" smtClean="0">
                <a:solidFill>
                  <a:srgbClr val="FF0000"/>
                </a:solidFill>
              </a:rPr>
              <a:t>Everolimus</a:t>
            </a:r>
            <a:r>
              <a:rPr lang="tr-TR" sz="4000" b="1" dirty="0" smtClean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tr-TR" dirty="0" smtClean="0"/>
              <a:t>Daha önce KT almış ya da almamış </a:t>
            </a:r>
            <a:r>
              <a:rPr lang="tr-TR" dirty="0" err="1" smtClean="0"/>
              <a:t>progresif</a:t>
            </a:r>
            <a:r>
              <a:rPr lang="tr-TR" dirty="0" smtClean="0"/>
              <a:t> </a:t>
            </a:r>
            <a:r>
              <a:rPr lang="tr-TR" dirty="0" err="1" smtClean="0"/>
              <a:t>Pan</a:t>
            </a:r>
            <a:r>
              <a:rPr lang="tr-TR" dirty="0" smtClean="0"/>
              <a:t>-NET G1\G2, NF-GI ve akciğer </a:t>
            </a:r>
            <a:r>
              <a:rPr lang="tr-TR" dirty="0" err="1" smtClean="0"/>
              <a:t>NET’lerde</a:t>
            </a:r>
            <a:r>
              <a:rPr lang="tr-TR" dirty="0" smtClean="0"/>
              <a:t>  onay almıştır.</a:t>
            </a:r>
          </a:p>
          <a:p>
            <a:pPr algn="ctr"/>
            <a:r>
              <a:rPr lang="tr-TR" dirty="0" smtClean="0"/>
              <a:t>Yan etkilerin çoğu (</a:t>
            </a:r>
            <a:r>
              <a:rPr lang="tr-TR" dirty="0" err="1" smtClean="0"/>
              <a:t>stomatit,diyare</a:t>
            </a:r>
            <a:r>
              <a:rPr lang="tr-TR" dirty="0" smtClean="0"/>
              <a:t>, halsizlik, </a:t>
            </a:r>
            <a:r>
              <a:rPr lang="tr-TR" dirty="0" err="1" smtClean="0"/>
              <a:t>infeksiyonlar</a:t>
            </a:r>
            <a:r>
              <a:rPr lang="tr-TR" dirty="0" smtClean="0"/>
              <a:t>, </a:t>
            </a:r>
            <a:r>
              <a:rPr lang="tr-TR" dirty="0" err="1" smtClean="0"/>
              <a:t>pnömonitis</a:t>
            </a:r>
            <a:r>
              <a:rPr lang="tr-TR" dirty="0" smtClean="0"/>
              <a:t>, </a:t>
            </a:r>
            <a:r>
              <a:rPr lang="tr-TR" dirty="0" err="1" smtClean="0"/>
              <a:t>hiperglisemi</a:t>
            </a:r>
            <a:r>
              <a:rPr lang="tr-TR" dirty="0" smtClean="0"/>
              <a:t>) yönetilebilir yan etkilerdir.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96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194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73"/>
            <a:ext cx="8784976" cy="46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195736" y="2564904"/>
            <a:ext cx="496855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tr-TR" dirty="0" smtClean="0"/>
              <a:t>171 iyi </a:t>
            </a:r>
            <a:r>
              <a:rPr lang="tr-TR" dirty="0" err="1" smtClean="0"/>
              <a:t>diferansiye</a:t>
            </a:r>
            <a:r>
              <a:rPr lang="tr-TR" dirty="0" smtClean="0"/>
              <a:t>  </a:t>
            </a:r>
            <a:r>
              <a:rPr lang="tr-TR" dirty="0" err="1" smtClean="0"/>
              <a:t>Pan-NETs</a:t>
            </a:r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tr-TR" dirty="0" smtClean="0"/>
              <a:t>PFS 11.4 ay </a:t>
            </a:r>
            <a:r>
              <a:rPr lang="tr-TR" dirty="0" err="1" smtClean="0"/>
              <a:t>sunitinib</a:t>
            </a:r>
            <a:r>
              <a:rPr lang="tr-TR" dirty="0" smtClean="0"/>
              <a:t> (37.5mg)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tr-TR" dirty="0" smtClean="0"/>
              <a:t>PFS 5.5 ay </a:t>
            </a:r>
            <a:r>
              <a:rPr lang="tr-TR" dirty="0" err="1" smtClean="0"/>
              <a:t>plasebo</a:t>
            </a:r>
            <a:endParaRPr lang="tr-TR" dirty="0" smtClean="0"/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Crossover </a:t>
            </a:r>
            <a:r>
              <a:rPr lang="tr-TR" dirty="0">
                <a:cs typeface="Arial" pitchFamily="34" charset="0"/>
              </a:rPr>
              <a:t>izin var</a:t>
            </a:r>
            <a:endParaRPr lang="en-US" dirty="0"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tr-TR" dirty="0" err="1">
                <a:cs typeface="Arial" pitchFamily="34" charset="0"/>
              </a:rPr>
              <a:t>Sunitinib</a:t>
            </a:r>
            <a:r>
              <a:rPr lang="tr-TR" dirty="0">
                <a:cs typeface="Arial" pitchFamily="34" charset="0"/>
              </a:rPr>
              <a:t> kolundaki fayda nedeniyle çalışma erken kapandı</a:t>
            </a:r>
            <a:endParaRPr lang="en-US" dirty="0">
              <a:cs typeface="Arial" pitchFamily="34" charset="0"/>
            </a:endParaRP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87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300" b="1" dirty="0" err="1" smtClean="0">
                <a:solidFill>
                  <a:srgbClr val="FF0000"/>
                </a:solidFill>
              </a:rPr>
              <a:t>Sunitinib</a:t>
            </a:r>
            <a:endParaRPr lang="tr-TR" sz="53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b="1" dirty="0" smtClean="0"/>
              <a:t>İleri evre </a:t>
            </a:r>
            <a:r>
              <a:rPr lang="tr-TR" b="1" dirty="0" err="1" smtClean="0"/>
              <a:t>progresif</a:t>
            </a:r>
            <a:r>
              <a:rPr lang="tr-TR" b="1" dirty="0" smtClean="0"/>
              <a:t>  </a:t>
            </a:r>
            <a:r>
              <a:rPr lang="tr-TR" b="1" dirty="0" err="1" smtClean="0"/>
              <a:t>Pan</a:t>
            </a:r>
            <a:r>
              <a:rPr lang="tr-TR" b="1" dirty="0" smtClean="0"/>
              <a:t>-NET’ </a:t>
            </a:r>
            <a:r>
              <a:rPr lang="tr-TR" b="1" dirty="0" err="1" smtClean="0"/>
              <a:t>lerde</a:t>
            </a:r>
            <a:r>
              <a:rPr lang="tr-TR" b="1" dirty="0" smtClean="0"/>
              <a:t> tedavi opsiyonu (EMA </a:t>
            </a:r>
            <a:r>
              <a:rPr lang="tr-TR" b="1" dirty="0" err="1" smtClean="0"/>
              <a:t>approved</a:t>
            </a:r>
            <a:r>
              <a:rPr lang="tr-TR" b="1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90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/>
          <a:lstStyle/>
          <a:p>
            <a:pPr marL="0" indent="0">
              <a:buNone/>
            </a:pPr>
            <a:r>
              <a:rPr lang="tr-TR" sz="4000" b="1" dirty="0" err="1" smtClean="0">
                <a:solidFill>
                  <a:srgbClr val="FF0000"/>
                </a:solidFill>
              </a:rPr>
              <a:t>Sunitinib</a:t>
            </a:r>
            <a:r>
              <a:rPr lang="tr-TR" sz="4000" b="1" dirty="0" smtClean="0">
                <a:solidFill>
                  <a:srgbClr val="FF0000"/>
                </a:solidFill>
              </a:rPr>
              <a:t> ve </a:t>
            </a:r>
            <a:r>
              <a:rPr lang="tr-TR" sz="4000" b="1" dirty="0" err="1" smtClean="0">
                <a:solidFill>
                  <a:srgbClr val="FF0000"/>
                </a:solidFill>
              </a:rPr>
              <a:t>everolimus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tr-TR" dirty="0" smtClean="0"/>
              <a:t>NEC G3 tedavisinde önerilemez.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Everolimus</a:t>
            </a:r>
            <a:r>
              <a:rPr lang="tr-TR" b="1" dirty="0" smtClean="0">
                <a:solidFill>
                  <a:srgbClr val="FF0000"/>
                </a:solidFill>
              </a:rPr>
              <a:t>;</a:t>
            </a:r>
            <a:r>
              <a:rPr lang="tr-TR" dirty="0" smtClean="0"/>
              <a:t> </a:t>
            </a:r>
          </a:p>
          <a:p>
            <a:r>
              <a:rPr lang="tr-TR" dirty="0" smtClean="0"/>
              <a:t>ileri evre CS </a:t>
            </a:r>
            <a:r>
              <a:rPr lang="tr-TR" dirty="0" err="1" smtClean="0"/>
              <a:t>NETs</a:t>
            </a:r>
            <a:r>
              <a:rPr lang="tr-TR" dirty="0" smtClean="0"/>
              <a:t> (</a:t>
            </a:r>
            <a:r>
              <a:rPr lang="tr-TR" dirty="0" err="1" smtClean="0"/>
              <a:t>karsinoid</a:t>
            </a:r>
            <a:r>
              <a:rPr lang="tr-TR" dirty="0" smtClean="0"/>
              <a:t> tümörler)’</a:t>
            </a:r>
            <a:r>
              <a:rPr lang="tr-TR" dirty="0" err="1" smtClean="0"/>
              <a:t>lerde</a:t>
            </a:r>
            <a:r>
              <a:rPr lang="tr-TR" dirty="0" smtClean="0"/>
              <a:t> kullanımı önerilmemektedir. (RADIANT-2)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67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14363"/>
            <a:ext cx="8289925" cy="498475"/>
          </a:xfrm>
        </p:spPr>
        <p:txBody>
          <a:bodyPr>
            <a:noAutofit/>
          </a:bodyPr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Sistemik Kemoterapi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547813" y="1916113"/>
            <a:ext cx="1008062" cy="18732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6443663" y="1916113"/>
            <a:ext cx="360362" cy="18732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1547813" y="3789363"/>
            <a:ext cx="1008062" cy="216058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6443663" y="3789363"/>
            <a:ext cx="360362" cy="2303462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411413" y="4508500"/>
            <a:ext cx="4824412" cy="395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1800" b="1"/>
              <a:t>Midgut iyi differansiye tümörlerde %10-15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2051050" y="5157788"/>
            <a:ext cx="5616575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1800" b="1"/>
              <a:t>Sisplatin/etoposit  iyi differansiye tümörlerde %7</a:t>
            </a:r>
          </a:p>
        </p:txBody>
      </p:sp>
    </p:spTree>
    <p:extLst>
      <p:ext uri="{BB962C8B-B14F-4D97-AF65-F5344CB8AC3E}">
        <p14:creationId xmlns:p14="http://schemas.microsoft.com/office/powerpoint/2010/main" val="3138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06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06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/>
      <p:bldP spid="110601" grpId="1" animBg="1"/>
      <p:bldP spid="110603" grpId="0" animBg="1"/>
      <p:bldP spid="11060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cs typeface="Arial" pitchFamily="34" charset="0"/>
              </a:rPr>
              <a:t>Temozolamide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219700" y="6237288"/>
            <a:ext cx="349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Ekeblad, S, et al. Clin Cancer Res 2007;13:2986.</a:t>
            </a:r>
            <a:endParaRPr lang="tr-TR" sz="1200">
              <a:solidFill>
                <a:srgbClr val="000000"/>
              </a:solidFill>
            </a:endParaRP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Kulke, MH, et al. Clin CancerRes 2009;15:338</a:t>
            </a:r>
            <a:endParaRPr lang="tr-TR" sz="1200">
              <a:solidFill>
                <a:srgbClr val="000000"/>
              </a:solidFill>
            </a:endParaRPr>
          </a:p>
        </p:txBody>
      </p:sp>
      <p:grpSp>
        <p:nvGrpSpPr>
          <p:cNvPr id="41989" name="Group 12"/>
          <p:cNvGrpSpPr>
            <a:grpSpLocks/>
          </p:cNvGrpSpPr>
          <p:nvPr/>
        </p:nvGrpSpPr>
        <p:grpSpPr bwMode="auto">
          <a:xfrm>
            <a:off x="1331913" y="1341438"/>
            <a:ext cx="6119812" cy="4103687"/>
            <a:chOff x="1199" y="1525"/>
            <a:chExt cx="3364" cy="1752"/>
          </a:xfrm>
        </p:grpSpPr>
        <p:pic>
          <p:nvPicPr>
            <p:cNvPr id="4199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7"/>
            <a:stretch>
              <a:fillRect/>
            </a:stretch>
          </p:blipFill>
          <p:spPr bwMode="auto">
            <a:xfrm>
              <a:off x="1202" y="1525"/>
              <a:ext cx="3361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31" b="36217"/>
            <a:stretch>
              <a:fillRect/>
            </a:stretch>
          </p:blipFill>
          <p:spPr bwMode="auto">
            <a:xfrm>
              <a:off x="1199" y="1933"/>
              <a:ext cx="3361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47"/>
            <a:stretch>
              <a:fillRect/>
            </a:stretch>
          </p:blipFill>
          <p:spPr bwMode="auto">
            <a:xfrm>
              <a:off x="1202" y="2568"/>
              <a:ext cx="3361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1763713" y="5445125"/>
            <a:ext cx="5561012" cy="762000"/>
          </a:xfrm>
          <a:prstGeom prst="rect">
            <a:avLst/>
          </a:prstGeom>
          <a:solidFill>
            <a:srgbClr val="FEE3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/>
              <a:t>MGMT ekspresyon yokluğu pNET’lerde %34-51</a:t>
            </a:r>
          </a:p>
          <a:p>
            <a:pPr algn="ctr" eaLnBrk="1" hangingPunct="1">
              <a:lnSpc>
                <a:spcPct val="120000"/>
              </a:lnSpc>
            </a:pPr>
            <a:r>
              <a:rPr lang="tr-TR"/>
              <a:t>Karsinoid tümörlerde %2</a:t>
            </a:r>
          </a:p>
        </p:txBody>
      </p: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225425" y="6237288"/>
            <a:ext cx="264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1200" b="1" i="1"/>
              <a:t>MGMT:</a:t>
            </a:r>
            <a:r>
              <a:rPr lang="tr-TR" sz="1200" i="1"/>
              <a:t> metil guanin metil transferaz</a:t>
            </a:r>
          </a:p>
        </p:txBody>
      </p:sp>
    </p:spTree>
    <p:extLst>
      <p:ext uri="{BB962C8B-B14F-4D97-AF65-F5344CB8AC3E}">
        <p14:creationId xmlns:p14="http://schemas.microsoft.com/office/powerpoint/2010/main" val="25559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Sistemik Kemoterapi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764704"/>
            <a:ext cx="8579296" cy="5832648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Pan</a:t>
            </a:r>
            <a:r>
              <a:rPr lang="tr-TR" dirty="0" smtClean="0"/>
              <a:t>-NET’ </a:t>
            </a:r>
            <a:r>
              <a:rPr lang="tr-TR" dirty="0" err="1" smtClean="0"/>
              <a:t>lerde</a:t>
            </a:r>
            <a:r>
              <a:rPr lang="tr-TR" dirty="0" smtClean="0"/>
              <a:t> ve NEN G3 (herhangi bir orijinli) önerilir.</a:t>
            </a:r>
          </a:p>
          <a:p>
            <a:r>
              <a:rPr lang="tr-TR" dirty="0" smtClean="0"/>
              <a:t>İyi </a:t>
            </a:r>
            <a:r>
              <a:rPr lang="tr-TR" dirty="0" err="1" smtClean="0"/>
              <a:t>diferansiye</a:t>
            </a:r>
            <a:r>
              <a:rPr lang="tr-TR" dirty="0" smtClean="0"/>
              <a:t> GI </a:t>
            </a:r>
            <a:r>
              <a:rPr lang="tr-TR" dirty="0" err="1" smtClean="0"/>
              <a:t>non-pankreatik</a:t>
            </a:r>
            <a:r>
              <a:rPr lang="tr-TR" dirty="0" smtClean="0"/>
              <a:t> </a:t>
            </a:r>
            <a:r>
              <a:rPr lang="tr-TR" dirty="0" err="1" smtClean="0"/>
              <a:t>NETs</a:t>
            </a:r>
            <a:r>
              <a:rPr lang="tr-TR" dirty="0" smtClean="0"/>
              <a:t> </a:t>
            </a:r>
            <a:r>
              <a:rPr lang="tr-TR" dirty="0" err="1" smtClean="0"/>
              <a:t>lerde</a:t>
            </a:r>
            <a:r>
              <a:rPr lang="tr-TR" dirty="0" smtClean="0"/>
              <a:t> KT ye yanıt kötü (%6-17)</a:t>
            </a:r>
          </a:p>
          <a:p>
            <a:pPr marL="0" indent="0">
              <a:buNone/>
            </a:pPr>
            <a:r>
              <a:rPr lang="tr-TR" dirty="0" smtClean="0"/>
              <a:t>(Ki67 %15-20 ve </a:t>
            </a:r>
            <a:r>
              <a:rPr lang="tr-TR" dirty="0"/>
              <a:t>ciddi </a:t>
            </a:r>
            <a:r>
              <a:rPr lang="tr-TR" dirty="0" err="1"/>
              <a:t>progrese</a:t>
            </a:r>
            <a:r>
              <a:rPr lang="tr-TR" dirty="0"/>
              <a:t> </a:t>
            </a:r>
            <a:r>
              <a:rPr lang="tr-TR" dirty="0" smtClean="0"/>
              <a:t>hastalıkta KT faydası daha fazla)</a:t>
            </a:r>
          </a:p>
          <a:p>
            <a:r>
              <a:rPr lang="tr-TR" dirty="0" err="1"/>
              <a:t>N</a:t>
            </a:r>
            <a:r>
              <a:rPr lang="tr-TR" dirty="0" err="1" smtClean="0"/>
              <a:t>on</a:t>
            </a:r>
            <a:r>
              <a:rPr lang="tr-TR" dirty="0" smtClean="0"/>
              <a:t> </a:t>
            </a:r>
            <a:r>
              <a:rPr lang="tr-TR" dirty="0" err="1" smtClean="0"/>
              <a:t>resektable</a:t>
            </a:r>
            <a:r>
              <a:rPr lang="tr-TR" dirty="0" smtClean="0"/>
              <a:t> KM ve \veya diğer uzak metastazı olan</a:t>
            </a:r>
            <a:r>
              <a:rPr lang="tr-TR" dirty="0"/>
              <a:t> G1-2 </a:t>
            </a:r>
            <a:r>
              <a:rPr lang="tr-TR" dirty="0" err="1"/>
              <a:t>Pan</a:t>
            </a:r>
            <a:r>
              <a:rPr lang="tr-TR" dirty="0"/>
              <a:t>-NET </a:t>
            </a:r>
            <a:r>
              <a:rPr lang="tr-TR" dirty="0" err="1" smtClean="0"/>
              <a:t>lerde</a:t>
            </a:r>
            <a:r>
              <a:rPr lang="tr-TR" dirty="0" smtClean="0"/>
              <a:t> sistemik KT</a:t>
            </a:r>
            <a:r>
              <a:rPr lang="tr-TR" b="1" dirty="0" smtClean="0"/>
              <a:t>(STZ\5FU</a:t>
            </a:r>
            <a:r>
              <a:rPr lang="tr-TR" dirty="0" smtClean="0"/>
              <a:t>)</a:t>
            </a:r>
          </a:p>
          <a:p>
            <a:r>
              <a:rPr lang="tr-TR" b="1" dirty="0" smtClean="0"/>
              <a:t>TEM</a:t>
            </a:r>
            <a:r>
              <a:rPr lang="tr-TR" dirty="0" smtClean="0"/>
              <a:t> tek başına  ya da </a:t>
            </a:r>
            <a:r>
              <a:rPr lang="tr-TR" b="1" dirty="0" smtClean="0"/>
              <a:t>CAP</a:t>
            </a:r>
            <a:r>
              <a:rPr lang="tr-TR" dirty="0" smtClean="0"/>
              <a:t> ile kombinasyonu diğer bir KT seçeneğidir.</a:t>
            </a:r>
          </a:p>
          <a:p>
            <a:pPr>
              <a:buFont typeface="Courier New" pitchFamily="49" charset="0"/>
              <a:buChar char="o"/>
            </a:pPr>
            <a:r>
              <a:rPr lang="tr-TR" b="1" dirty="0" smtClean="0"/>
              <a:t>Faz II </a:t>
            </a:r>
            <a:r>
              <a:rPr lang="tr-TR" b="1" dirty="0" err="1" smtClean="0"/>
              <a:t>prospektif</a:t>
            </a:r>
            <a:r>
              <a:rPr lang="tr-TR" b="1" dirty="0" smtClean="0"/>
              <a:t> </a:t>
            </a:r>
            <a:r>
              <a:rPr lang="tr-TR" b="1" dirty="0" err="1" smtClean="0"/>
              <a:t>çalşmada</a:t>
            </a:r>
            <a:r>
              <a:rPr lang="tr-TR" b="1" dirty="0" smtClean="0"/>
              <a:t> TEM ve CAPTEM kolları</a:t>
            </a:r>
          </a:p>
          <a:p>
            <a:pPr>
              <a:buFont typeface="Courier New" pitchFamily="49" charset="0"/>
              <a:buChar char="o"/>
            </a:pPr>
            <a:r>
              <a:rPr lang="tr-TR" b="1" dirty="0" smtClean="0"/>
              <a:t>PFS 22.7&amp;14,4 ay(kombinasyon kolu daha iyi)</a:t>
            </a:r>
          </a:p>
          <a:p>
            <a:pPr>
              <a:buFont typeface="Courier New" pitchFamily="49" charset="0"/>
              <a:buChar char="o"/>
            </a:pPr>
            <a:r>
              <a:rPr lang="tr-TR" b="1" dirty="0" smtClean="0"/>
              <a:t>ORR aynı</a:t>
            </a:r>
          </a:p>
          <a:p>
            <a:pPr>
              <a:buFont typeface="Courier New" pitchFamily="49" charset="0"/>
              <a:buChar char="o"/>
            </a:pPr>
            <a:r>
              <a:rPr lang="tr-TR" b="1" dirty="0" smtClean="0"/>
              <a:t>MGMT ekspresyonun hasta seçimindeki rolü tartışmalı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2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4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1613"/>
            <a:ext cx="8289925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İnsidans, malign neoplazmalara göre çok daha hızlı artmaktadır </a:t>
            </a:r>
            <a:endParaRPr lang="en-US" smtClean="0"/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179388" y="1484313"/>
            <a:ext cx="5484812" cy="3590925"/>
            <a:chOff x="1154" y="1009"/>
            <a:chExt cx="3683" cy="2262"/>
          </a:xfrm>
        </p:grpSpPr>
        <p:sp>
          <p:nvSpPr>
            <p:cNvPr id="9224" name="Line 4"/>
            <p:cNvSpPr>
              <a:spLocks noChangeShapeType="1"/>
            </p:cNvSpPr>
            <p:nvPr/>
          </p:nvSpPr>
          <p:spPr bwMode="auto">
            <a:xfrm flipH="1">
              <a:off x="1602" y="2698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Line 5"/>
            <p:cNvSpPr>
              <a:spLocks noChangeShapeType="1"/>
            </p:cNvSpPr>
            <p:nvPr/>
          </p:nvSpPr>
          <p:spPr bwMode="auto">
            <a:xfrm flipH="1">
              <a:off x="4272" y="3024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6" name="Line 6"/>
            <p:cNvSpPr>
              <a:spLocks noChangeShapeType="1"/>
            </p:cNvSpPr>
            <p:nvPr/>
          </p:nvSpPr>
          <p:spPr bwMode="auto">
            <a:xfrm flipH="1">
              <a:off x="1602" y="3024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7" name="Line 7"/>
            <p:cNvSpPr>
              <a:spLocks noChangeShapeType="1"/>
            </p:cNvSpPr>
            <p:nvPr/>
          </p:nvSpPr>
          <p:spPr bwMode="auto">
            <a:xfrm flipH="1">
              <a:off x="1602" y="2371"/>
              <a:ext cx="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 flipH="1">
              <a:off x="1602" y="1715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9" name="Line 9"/>
            <p:cNvSpPr>
              <a:spLocks noChangeShapeType="1"/>
            </p:cNvSpPr>
            <p:nvPr/>
          </p:nvSpPr>
          <p:spPr bwMode="auto">
            <a:xfrm flipH="1">
              <a:off x="1602" y="1387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 flipH="1">
              <a:off x="1602" y="1058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Line 11"/>
            <p:cNvSpPr>
              <a:spLocks noChangeShapeType="1"/>
            </p:cNvSpPr>
            <p:nvPr/>
          </p:nvSpPr>
          <p:spPr bwMode="auto">
            <a:xfrm flipH="1">
              <a:off x="1602" y="2043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2" name="Freeform 12"/>
            <p:cNvSpPr>
              <a:spLocks/>
            </p:cNvSpPr>
            <p:nvPr/>
          </p:nvSpPr>
          <p:spPr bwMode="auto">
            <a:xfrm>
              <a:off x="1629" y="1054"/>
              <a:ext cx="2641" cy="1972"/>
            </a:xfrm>
            <a:custGeom>
              <a:avLst/>
              <a:gdLst>
                <a:gd name="T0" fmla="*/ 1493 w 2726"/>
                <a:gd name="T1" fmla="*/ 6 h 2094"/>
                <a:gd name="T2" fmla="*/ 1493 w 2726"/>
                <a:gd name="T3" fmla="*/ 669 h 2094"/>
                <a:gd name="T4" fmla="*/ 0 w 2726"/>
                <a:gd name="T5" fmla="*/ 669 h 2094"/>
                <a:gd name="T6" fmla="*/ 0 w 2726"/>
                <a:gd name="T7" fmla="*/ 0 h 20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6"/>
                <a:gd name="T13" fmla="*/ 0 h 2094"/>
                <a:gd name="T14" fmla="*/ 2726 w 2726"/>
                <a:gd name="T15" fmla="*/ 2094 h 20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6" h="2094">
                  <a:moveTo>
                    <a:pt x="2726" y="6"/>
                  </a:moveTo>
                  <a:lnTo>
                    <a:pt x="2726" y="2094"/>
                  </a:lnTo>
                  <a:lnTo>
                    <a:pt x="0" y="209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3" name="Freeform 13"/>
            <p:cNvSpPr>
              <a:spLocks/>
            </p:cNvSpPr>
            <p:nvPr/>
          </p:nvSpPr>
          <p:spPr bwMode="auto">
            <a:xfrm>
              <a:off x="1675" y="1306"/>
              <a:ext cx="2558" cy="1366"/>
            </a:xfrm>
            <a:custGeom>
              <a:avLst/>
              <a:gdLst>
                <a:gd name="T0" fmla="*/ 0 w 2640"/>
                <a:gd name="T1" fmla="*/ 467 h 1450"/>
                <a:gd name="T2" fmla="*/ 46 w 2640"/>
                <a:gd name="T3" fmla="*/ 431 h 1450"/>
                <a:gd name="T4" fmla="*/ 94 w 2640"/>
                <a:gd name="T5" fmla="*/ 413 h 1450"/>
                <a:gd name="T6" fmla="*/ 140 w 2640"/>
                <a:gd name="T7" fmla="*/ 434 h 1450"/>
                <a:gd name="T8" fmla="*/ 187 w 2640"/>
                <a:gd name="T9" fmla="*/ 409 h 1450"/>
                <a:gd name="T10" fmla="*/ 234 w 2640"/>
                <a:gd name="T11" fmla="*/ 428 h 1450"/>
                <a:gd name="T12" fmla="*/ 280 w 2640"/>
                <a:gd name="T13" fmla="*/ 403 h 1450"/>
                <a:gd name="T14" fmla="*/ 327 w 2640"/>
                <a:gd name="T15" fmla="*/ 428 h 1450"/>
                <a:gd name="T16" fmla="*/ 374 w 2640"/>
                <a:gd name="T17" fmla="*/ 442 h 1450"/>
                <a:gd name="T18" fmla="*/ 421 w 2640"/>
                <a:gd name="T19" fmla="*/ 413 h 1450"/>
                <a:gd name="T20" fmla="*/ 468 w 2640"/>
                <a:gd name="T21" fmla="*/ 405 h 1450"/>
                <a:gd name="T22" fmla="*/ 514 w 2640"/>
                <a:gd name="T23" fmla="*/ 398 h 1450"/>
                <a:gd name="T24" fmla="*/ 561 w 2640"/>
                <a:gd name="T25" fmla="*/ 398 h 1450"/>
                <a:gd name="T26" fmla="*/ 608 w 2640"/>
                <a:gd name="T27" fmla="*/ 291 h 1450"/>
                <a:gd name="T28" fmla="*/ 652 w 2640"/>
                <a:gd name="T29" fmla="*/ 281 h 1450"/>
                <a:gd name="T30" fmla="*/ 702 w 2640"/>
                <a:gd name="T31" fmla="*/ 273 h 1450"/>
                <a:gd name="T32" fmla="*/ 748 w 2640"/>
                <a:gd name="T33" fmla="*/ 252 h 1450"/>
                <a:gd name="T34" fmla="*/ 795 w 2640"/>
                <a:gd name="T35" fmla="*/ 264 h 1450"/>
                <a:gd name="T36" fmla="*/ 838 w 2640"/>
                <a:gd name="T37" fmla="*/ 235 h 1450"/>
                <a:gd name="T38" fmla="*/ 889 w 2640"/>
                <a:gd name="T39" fmla="*/ 229 h 1450"/>
                <a:gd name="T40" fmla="*/ 934 w 2640"/>
                <a:gd name="T41" fmla="*/ 220 h 1450"/>
                <a:gd name="T42" fmla="*/ 982 w 2640"/>
                <a:gd name="T43" fmla="*/ 207 h 1450"/>
                <a:gd name="T44" fmla="*/ 1028 w 2640"/>
                <a:gd name="T45" fmla="*/ 146 h 1450"/>
                <a:gd name="T46" fmla="*/ 1075 w 2640"/>
                <a:gd name="T47" fmla="*/ 129 h 1450"/>
                <a:gd name="T48" fmla="*/ 1122 w 2640"/>
                <a:gd name="T49" fmla="*/ 109 h 1450"/>
                <a:gd name="T50" fmla="*/ 1170 w 2640"/>
                <a:gd name="T51" fmla="*/ 60 h 1450"/>
                <a:gd name="T52" fmla="*/ 1214 w 2640"/>
                <a:gd name="T53" fmla="*/ 59 h 1450"/>
                <a:gd name="T54" fmla="*/ 1263 w 2640"/>
                <a:gd name="T55" fmla="*/ 46 h 1450"/>
                <a:gd name="T56" fmla="*/ 1309 w 2640"/>
                <a:gd name="T57" fmla="*/ 70 h 1450"/>
                <a:gd name="T58" fmla="*/ 1356 w 2640"/>
                <a:gd name="T59" fmla="*/ 22 h 1450"/>
                <a:gd name="T60" fmla="*/ 1402 w 2640"/>
                <a:gd name="T61" fmla="*/ 8 h 1450"/>
                <a:gd name="T62" fmla="*/ 1450 w 2640"/>
                <a:gd name="T63" fmla="*/ 0 h 14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0"/>
                <a:gd name="T97" fmla="*/ 0 h 1450"/>
                <a:gd name="T98" fmla="*/ 2640 w 2640"/>
                <a:gd name="T99" fmla="*/ 1450 h 14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0" h="1450">
                  <a:moveTo>
                    <a:pt x="0" y="1450"/>
                  </a:moveTo>
                  <a:lnTo>
                    <a:pt x="84" y="1340"/>
                  </a:lnTo>
                  <a:lnTo>
                    <a:pt x="170" y="1280"/>
                  </a:lnTo>
                  <a:lnTo>
                    <a:pt x="256" y="1352"/>
                  </a:lnTo>
                  <a:lnTo>
                    <a:pt x="340" y="1270"/>
                  </a:lnTo>
                  <a:lnTo>
                    <a:pt x="426" y="1330"/>
                  </a:lnTo>
                  <a:lnTo>
                    <a:pt x="510" y="1252"/>
                  </a:lnTo>
                  <a:lnTo>
                    <a:pt x="596" y="1328"/>
                  </a:lnTo>
                  <a:lnTo>
                    <a:pt x="682" y="1376"/>
                  </a:lnTo>
                  <a:lnTo>
                    <a:pt x="766" y="1282"/>
                  </a:lnTo>
                  <a:lnTo>
                    <a:pt x="852" y="1260"/>
                  </a:lnTo>
                  <a:lnTo>
                    <a:pt x="936" y="1234"/>
                  </a:lnTo>
                  <a:lnTo>
                    <a:pt x="1022" y="1236"/>
                  </a:lnTo>
                  <a:lnTo>
                    <a:pt x="1106" y="908"/>
                  </a:lnTo>
                  <a:lnTo>
                    <a:pt x="1192" y="870"/>
                  </a:lnTo>
                  <a:lnTo>
                    <a:pt x="1278" y="848"/>
                  </a:lnTo>
                  <a:lnTo>
                    <a:pt x="1362" y="786"/>
                  </a:lnTo>
                  <a:lnTo>
                    <a:pt x="1448" y="818"/>
                  </a:lnTo>
                  <a:lnTo>
                    <a:pt x="1532" y="726"/>
                  </a:lnTo>
                  <a:lnTo>
                    <a:pt x="1618" y="714"/>
                  </a:lnTo>
                  <a:lnTo>
                    <a:pt x="1702" y="678"/>
                  </a:lnTo>
                  <a:lnTo>
                    <a:pt x="1788" y="642"/>
                  </a:lnTo>
                  <a:lnTo>
                    <a:pt x="1872" y="454"/>
                  </a:lnTo>
                  <a:lnTo>
                    <a:pt x="1958" y="400"/>
                  </a:lnTo>
                  <a:lnTo>
                    <a:pt x="2044" y="344"/>
                  </a:lnTo>
                  <a:lnTo>
                    <a:pt x="2130" y="188"/>
                  </a:lnTo>
                  <a:lnTo>
                    <a:pt x="2214" y="184"/>
                  </a:lnTo>
                  <a:lnTo>
                    <a:pt x="2300" y="144"/>
                  </a:lnTo>
                  <a:lnTo>
                    <a:pt x="2384" y="218"/>
                  </a:lnTo>
                  <a:lnTo>
                    <a:pt x="2470" y="68"/>
                  </a:lnTo>
                  <a:lnTo>
                    <a:pt x="2554" y="16"/>
                  </a:lnTo>
                  <a:lnTo>
                    <a:pt x="2640" y="0"/>
                  </a:lnTo>
                </a:path>
              </a:pathLst>
            </a:custGeom>
            <a:noFill/>
            <a:ln w="1905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4" name="Freeform 14"/>
            <p:cNvSpPr>
              <a:spLocks/>
            </p:cNvSpPr>
            <p:nvPr/>
          </p:nvSpPr>
          <p:spPr bwMode="auto">
            <a:xfrm>
              <a:off x="1675" y="1357"/>
              <a:ext cx="2558" cy="409"/>
            </a:xfrm>
            <a:custGeom>
              <a:avLst/>
              <a:gdLst>
                <a:gd name="T0" fmla="*/ 0 w 2640"/>
                <a:gd name="T1" fmla="*/ 139 h 434"/>
                <a:gd name="T2" fmla="*/ 46 w 2640"/>
                <a:gd name="T3" fmla="*/ 123 h 434"/>
                <a:gd name="T4" fmla="*/ 94 w 2640"/>
                <a:gd name="T5" fmla="*/ 123 h 434"/>
                <a:gd name="T6" fmla="*/ 140 w 2640"/>
                <a:gd name="T7" fmla="*/ 116 h 434"/>
                <a:gd name="T8" fmla="*/ 187 w 2640"/>
                <a:gd name="T9" fmla="*/ 116 h 434"/>
                <a:gd name="T10" fmla="*/ 234 w 2640"/>
                <a:gd name="T11" fmla="*/ 116 h 434"/>
                <a:gd name="T12" fmla="*/ 280 w 2640"/>
                <a:gd name="T13" fmla="*/ 109 h 434"/>
                <a:gd name="T14" fmla="*/ 327 w 2640"/>
                <a:gd name="T15" fmla="*/ 103 h 434"/>
                <a:gd name="T16" fmla="*/ 374 w 2640"/>
                <a:gd name="T17" fmla="*/ 97 h 434"/>
                <a:gd name="T18" fmla="*/ 421 w 2640"/>
                <a:gd name="T19" fmla="*/ 97 h 434"/>
                <a:gd name="T20" fmla="*/ 468 w 2640"/>
                <a:gd name="T21" fmla="*/ 89 h 434"/>
                <a:gd name="T22" fmla="*/ 561 w 2640"/>
                <a:gd name="T23" fmla="*/ 70 h 434"/>
                <a:gd name="T24" fmla="*/ 608 w 2640"/>
                <a:gd name="T25" fmla="*/ 66 h 434"/>
                <a:gd name="T26" fmla="*/ 652 w 2640"/>
                <a:gd name="T27" fmla="*/ 48 h 434"/>
                <a:gd name="T28" fmla="*/ 702 w 2640"/>
                <a:gd name="T29" fmla="*/ 53 h 434"/>
                <a:gd name="T30" fmla="*/ 748 w 2640"/>
                <a:gd name="T31" fmla="*/ 48 h 434"/>
                <a:gd name="T32" fmla="*/ 795 w 2640"/>
                <a:gd name="T33" fmla="*/ 33 h 434"/>
                <a:gd name="T34" fmla="*/ 838 w 2640"/>
                <a:gd name="T35" fmla="*/ 8 h 434"/>
                <a:gd name="T36" fmla="*/ 889 w 2640"/>
                <a:gd name="T37" fmla="*/ 0 h 434"/>
                <a:gd name="T38" fmla="*/ 934 w 2640"/>
                <a:gd name="T39" fmla="*/ 21 h 434"/>
                <a:gd name="T40" fmla="*/ 982 w 2640"/>
                <a:gd name="T41" fmla="*/ 31 h 434"/>
                <a:gd name="T42" fmla="*/ 1028 w 2640"/>
                <a:gd name="T43" fmla="*/ 39 h 434"/>
                <a:gd name="T44" fmla="*/ 1075 w 2640"/>
                <a:gd name="T45" fmla="*/ 37 h 434"/>
                <a:gd name="T46" fmla="*/ 1122 w 2640"/>
                <a:gd name="T47" fmla="*/ 29 h 434"/>
                <a:gd name="T48" fmla="*/ 1170 w 2640"/>
                <a:gd name="T49" fmla="*/ 27 h 434"/>
                <a:gd name="T50" fmla="*/ 1214 w 2640"/>
                <a:gd name="T51" fmla="*/ 25 h 434"/>
                <a:gd name="T52" fmla="*/ 1263 w 2640"/>
                <a:gd name="T53" fmla="*/ 32 h 434"/>
                <a:gd name="T54" fmla="*/ 1309 w 2640"/>
                <a:gd name="T55" fmla="*/ 29 h 434"/>
                <a:gd name="T56" fmla="*/ 1356 w 2640"/>
                <a:gd name="T57" fmla="*/ 35 h 434"/>
                <a:gd name="T58" fmla="*/ 1402 w 2640"/>
                <a:gd name="T59" fmla="*/ 57 h 434"/>
                <a:gd name="T60" fmla="*/ 1450 w 2640"/>
                <a:gd name="T61" fmla="*/ 58 h 4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40"/>
                <a:gd name="T94" fmla="*/ 0 h 434"/>
                <a:gd name="T95" fmla="*/ 2640 w 2640"/>
                <a:gd name="T96" fmla="*/ 434 h 4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40" h="434">
                  <a:moveTo>
                    <a:pt x="0" y="434"/>
                  </a:moveTo>
                  <a:lnTo>
                    <a:pt x="84" y="382"/>
                  </a:lnTo>
                  <a:lnTo>
                    <a:pt x="170" y="382"/>
                  </a:lnTo>
                  <a:lnTo>
                    <a:pt x="256" y="358"/>
                  </a:lnTo>
                  <a:lnTo>
                    <a:pt x="340" y="356"/>
                  </a:lnTo>
                  <a:lnTo>
                    <a:pt x="426" y="358"/>
                  </a:lnTo>
                  <a:lnTo>
                    <a:pt x="510" y="340"/>
                  </a:lnTo>
                  <a:lnTo>
                    <a:pt x="596" y="320"/>
                  </a:lnTo>
                  <a:lnTo>
                    <a:pt x="682" y="296"/>
                  </a:lnTo>
                  <a:lnTo>
                    <a:pt x="766" y="298"/>
                  </a:lnTo>
                  <a:lnTo>
                    <a:pt x="852" y="274"/>
                  </a:lnTo>
                  <a:lnTo>
                    <a:pt x="1022" y="214"/>
                  </a:lnTo>
                  <a:lnTo>
                    <a:pt x="1106" y="204"/>
                  </a:lnTo>
                  <a:lnTo>
                    <a:pt x="1192" y="146"/>
                  </a:lnTo>
                  <a:lnTo>
                    <a:pt x="1278" y="162"/>
                  </a:lnTo>
                  <a:lnTo>
                    <a:pt x="1362" y="148"/>
                  </a:lnTo>
                  <a:lnTo>
                    <a:pt x="1448" y="100"/>
                  </a:lnTo>
                  <a:lnTo>
                    <a:pt x="1532" y="26"/>
                  </a:lnTo>
                  <a:lnTo>
                    <a:pt x="1618" y="0"/>
                  </a:lnTo>
                  <a:lnTo>
                    <a:pt x="1702" y="60"/>
                  </a:lnTo>
                  <a:lnTo>
                    <a:pt x="1788" y="96"/>
                  </a:lnTo>
                  <a:lnTo>
                    <a:pt x="1872" y="120"/>
                  </a:lnTo>
                  <a:lnTo>
                    <a:pt x="1958" y="114"/>
                  </a:lnTo>
                  <a:lnTo>
                    <a:pt x="2044" y="88"/>
                  </a:lnTo>
                  <a:lnTo>
                    <a:pt x="2130" y="84"/>
                  </a:lnTo>
                  <a:lnTo>
                    <a:pt x="2214" y="76"/>
                  </a:lnTo>
                  <a:lnTo>
                    <a:pt x="2300" y="98"/>
                  </a:lnTo>
                  <a:lnTo>
                    <a:pt x="2384" y="90"/>
                  </a:lnTo>
                  <a:lnTo>
                    <a:pt x="2470" y="108"/>
                  </a:lnTo>
                  <a:lnTo>
                    <a:pt x="2554" y="176"/>
                  </a:lnTo>
                  <a:lnTo>
                    <a:pt x="2640" y="180"/>
                  </a:lnTo>
                </a:path>
              </a:pathLst>
            </a:custGeom>
            <a:noFill/>
            <a:ln w="19050">
              <a:solidFill>
                <a:srgbClr val="007D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5" name="Line 15"/>
            <p:cNvSpPr>
              <a:spLocks noChangeShapeType="1"/>
            </p:cNvSpPr>
            <p:nvPr/>
          </p:nvSpPr>
          <p:spPr bwMode="auto">
            <a:xfrm flipH="1">
              <a:off x="4272" y="1058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6" name="Line 16"/>
            <p:cNvSpPr>
              <a:spLocks noChangeShapeType="1"/>
            </p:cNvSpPr>
            <p:nvPr/>
          </p:nvSpPr>
          <p:spPr bwMode="auto">
            <a:xfrm flipH="1">
              <a:off x="4272" y="1385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7" name="Line 17"/>
            <p:cNvSpPr>
              <a:spLocks noChangeShapeType="1"/>
            </p:cNvSpPr>
            <p:nvPr/>
          </p:nvSpPr>
          <p:spPr bwMode="auto">
            <a:xfrm flipH="1">
              <a:off x="4272" y="1715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8" name="Line 18"/>
            <p:cNvSpPr>
              <a:spLocks noChangeShapeType="1"/>
            </p:cNvSpPr>
            <p:nvPr/>
          </p:nvSpPr>
          <p:spPr bwMode="auto">
            <a:xfrm flipH="1">
              <a:off x="4272" y="2043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flipH="1">
              <a:off x="4272" y="2371"/>
              <a:ext cx="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0" name="Line 20"/>
            <p:cNvSpPr>
              <a:spLocks noChangeShapeType="1"/>
            </p:cNvSpPr>
            <p:nvPr/>
          </p:nvSpPr>
          <p:spPr bwMode="auto">
            <a:xfrm flipH="1">
              <a:off x="4272" y="2698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1" name="Line 21"/>
            <p:cNvSpPr>
              <a:spLocks noChangeShapeType="1"/>
            </p:cNvSpPr>
            <p:nvPr/>
          </p:nvSpPr>
          <p:spPr bwMode="auto">
            <a:xfrm>
              <a:off x="4227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2" name="Line 22"/>
            <p:cNvSpPr>
              <a:spLocks noChangeShapeType="1"/>
            </p:cNvSpPr>
            <p:nvPr/>
          </p:nvSpPr>
          <p:spPr bwMode="auto">
            <a:xfrm>
              <a:off x="4144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3" name="Line 23"/>
            <p:cNvSpPr>
              <a:spLocks noChangeShapeType="1"/>
            </p:cNvSpPr>
            <p:nvPr/>
          </p:nvSpPr>
          <p:spPr bwMode="auto">
            <a:xfrm>
              <a:off x="4062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4" name="Line 24"/>
            <p:cNvSpPr>
              <a:spLocks noChangeShapeType="1"/>
            </p:cNvSpPr>
            <p:nvPr/>
          </p:nvSpPr>
          <p:spPr bwMode="auto">
            <a:xfrm>
              <a:off x="3979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5" name="Line 25"/>
            <p:cNvSpPr>
              <a:spLocks noChangeShapeType="1"/>
            </p:cNvSpPr>
            <p:nvPr/>
          </p:nvSpPr>
          <p:spPr bwMode="auto">
            <a:xfrm>
              <a:off x="3898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6" name="Line 26"/>
            <p:cNvSpPr>
              <a:spLocks noChangeShapeType="1"/>
            </p:cNvSpPr>
            <p:nvPr/>
          </p:nvSpPr>
          <p:spPr bwMode="auto">
            <a:xfrm>
              <a:off x="3814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7" name="Line 27"/>
            <p:cNvSpPr>
              <a:spLocks noChangeShapeType="1"/>
            </p:cNvSpPr>
            <p:nvPr/>
          </p:nvSpPr>
          <p:spPr bwMode="auto">
            <a:xfrm>
              <a:off x="3731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8" name="Line 28"/>
            <p:cNvSpPr>
              <a:spLocks noChangeShapeType="1"/>
            </p:cNvSpPr>
            <p:nvPr/>
          </p:nvSpPr>
          <p:spPr bwMode="auto">
            <a:xfrm>
              <a:off x="3650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9" name="Line 29"/>
            <p:cNvSpPr>
              <a:spLocks noChangeShapeType="1"/>
            </p:cNvSpPr>
            <p:nvPr/>
          </p:nvSpPr>
          <p:spPr bwMode="auto">
            <a:xfrm>
              <a:off x="3566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0" name="Line 30"/>
            <p:cNvSpPr>
              <a:spLocks noChangeShapeType="1"/>
            </p:cNvSpPr>
            <p:nvPr/>
          </p:nvSpPr>
          <p:spPr bwMode="auto">
            <a:xfrm>
              <a:off x="3485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1" name="Line 31"/>
            <p:cNvSpPr>
              <a:spLocks noChangeShapeType="1"/>
            </p:cNvSpPr>
            <p:nvPr/>
          </p:nvSpPr>
          <p:spPr bwMode="auto">
            <a:xfrm>
              <a:off x="3402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2" name="Line 32"/>
            <p:cNvSpPr>
              <a:spLocks noChangeShapeType="1"/>
            </p:cNvSpPr>
            <p:nvPr/>
          </p:nvSpPr>
          <p:spPr bwMode="auto">
            <a:xfrm>
              <a:off x="3320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3" name="Line 33"/>
            <p:cNvSpPr>
              <a:spLocks noChangeShapeType="1"/>
            </p:cNvSpPr>
            <p:nvPr/>
          </p:nvSpPr>
          <p:spPr bwMode="auto">
            <a:xfrm>
              <a:off x="3237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4" name="Line 34"/>
            <p:cNvSpPr>
              <a:spLocks noChangeShapeType="1"/>
            </p:cNvSpPr>
            <p:nvPr/>
          </p:nvSpPr>
          <p:spPr bwMode="auto">
            <a:xfrm>
              <a:off x="3154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5" name="Line 35"/>
            <p:cNvSpPr>
              <a:spLocks noChangeShapeType="1"/>
            </p:cNvSpPr>
            <p:nvPr/>
          </p:nvSpPr>
          <p:spPr bwMode="auto">
            <a:xfrm>
              <a:off x="3072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6" name="Line 36"/>
            <p:cNvSpPr>
              <a:spLocks noChangeShapeType="1"/>
            </p:cNvSpPr>
            <p:nvPr/>
          </p:nvSpPr>
          <p:spPr bwMode="auto">
            <a:xfrm>
              <a:off x="2989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7" name="Line 37"/>
            <p:cNvSpPr>
              <a:spLocks noChangeShapeType="1"/>
            </p:cNvSpPr>
            <p:nvPr/>
          </p:nvSpPr>
          <p:spPr bwMode="auto">
            <a:xfrm>
              <a:off x="2908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8" name="Line 38"/>
            <p:cNvSpPr>
              <a:spLocks noChangeShapeType="1"/>
            </p:cNvSpPr>
            <p:nvPr/>
          </p:nvSpPr>
          <p:spPr bwMode="auto">
            <a:xfrm>
              <a:off x="2824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59" name="Line 39"/>
            <p:cNvSpPr>
              <a:spLocks noChangeShapeType="1"/>
            </p:cNvSpPr>
            <p:nvPr/>
          </p:nvSpPr>
          <p:spPr bwMode="auto">
            <a:xfrm>
              <a:off x="2741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0" name="Line 40"/>
            <p:cNvSpPr>
              <a:spLocks noChangeShapeType="1"/>
            </p:cNvSpPr>
            <p:nvPr/>
          </p:nvSpPr>
          <p:spPr bwMode="auto">
            <a:xfrm>
              <a:off x="2660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1" name="Line 41"/>
            <p:cNvSpPr>
              <a:spLocks noChangeShapeType="1"/>
            </p:cNvSpPr>
            <p:nvPr/>
          </p:nvSpPr>
          <p:spPr bwMode="auto">
            <a:xfrm>
              <a:off x="2576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2" name="Line 42"/>
            <p:cNvSpPr>
              <a:spLocks noChangeShapeType="1"/>
            </p:cNvSpPr>
            <p:nvPr/>
          </p:nvSpPr>
          <p:spPr bwMode="auto">
            <a:xfrm>
              <a:off x="2495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3" name="Line 43"/>
            <p:cNvSpPr>
              <a:spLocks noChangeShapeType="1"/>
            </p:cNvSpPr>
            <p:nvPr/>
          </p:nvSpPr>
          <p:spPr bwMode="auto">
            <a:xfrm>
              <a:off x="2412" y="3026"/>
              <a:ext cx="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4" name="Line 44"/>
            <p:cNvSpPr>
              <a:spLocks noChangeShapeType="1"/>
            </p:cNvSpPr>
            <p:nvPr/>
          </p:nvSpPr>
          <p:spPr bwMode="auto">
            <a:xfrm>
              <a:off x="2328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5" name="Line 45"/>
            <p:cNvSpPr>
              <a:spLocks noChangeShapeType="1"/>
            </p:cNvSpPr>
            <p:nvPr/>
          </p:nvSpPr>
          <p:spPr bwMode="auto">
            <a:xfrm>
              <a:off x="2247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6" name="Line 46"/>
            <p:cNvSpPr>
              <a:spLocks noChangeShapeType="1"/>
            </p:cNvSpPr>
            <p:nvPr/>
          </p:nvSpPr>
          <p:spPr bwMode="auto">
            <a:xfrm>
              <a:off x="2164" y="3026"/>
              <a:ext cx="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7" name="Line 47"/>
            <p:cNvSpPr>
              <a:spLocks noChangeShapeType="1"/>
            </p:cNvSpPr>
            <p:nvPr/>
          </p:nvSpPr>
          <p:spPr bwMode="auto">
            <a:xfrm>
              <a:off x="2082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8" name="Line 48"/>
            <p:cNvSpPr>
              <a:spLocks noChangeShapeType="1"/>
            </p:cNvSpPr>
            <p:nvPr/>
          </p:nvSpPr>
          <p:spPr bwMode="auto">
            <a:xfrm>
              <a:off x="1999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69" name="Line 49"/>
            <p:cNvSpPr>
              <a:spLocks noChangeShapeType="1"/>
            </p:cNvSpPr>
            <p:nvPr/>
          </p:nvSpPr>
          <p:spPr bwMode="auto">
            <a:xfrm>
              <a:off x="1917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0" name="Line 50"/>
            <p:cNvSpPr>
              <a:spLocks noChangeShapeType="1"/>
            </p:cNvSpPr>
            <p:nvPr/>
          </p:nvSpPr>
          <p:spPr bwMode="auto">
            <a:xfrm>
              <a:off x="1834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1" name="Line 51"/>
            <p:cNvSpPr>
              <a:spLocks noChangeShapeType="1"/>
            </p:cNvSpPr>
            <p:nvPr/>
          </p:nvSpPr>
          <p:spPr bwMode="auto">
            <a:xfrm>
              <a:off x="1751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2" name="Line 52"/>
            <p:cNvSpPr>
              <a:spLocks noChangeShapeType="1"/>
            </p:cNvSpPr>
            <p:nvPr/>
          </p:nvSpPr>
          <p:spPr bwMode="auto">
            <a:xfrm>
              <a:off x="1675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3" name="Line 53"/>
            <p:cNvSpPr>
              <a:spLocks noChangeShapeType="1"/>
            </p:cNvSpPr>
            <p:nvPr/>
          </p:nvSpPr>
          <p:spPr bwMode="auto">
            <a:xfrm>
              <a:off x="1629" y="3026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4" name="Line 54"/>
            <p:cNvSpPr>
              <a:spLocks noChangeShapeType="1"/>
            </p:cNvSpPr>
            <p:nvPr/>
          </p:nvSpPr>
          <p:spPr bwMode="auto">
            <a:xfrm flipH="1">
              <a:off x="1706" y="1090"/>
              <a:ext cx="97" cy="1"/>
            </a:xfrm>
            <a:prstGeom prst="line">
              <a:avLst/>
            </a:prstGeom>
            <a:noFill/>
            <a:ln w="19050">
              <a:solidFill>
                <a:srgbClr val="007D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5" name="Line 55"/>
            <p:cNvSpPr>
              <a:spLocks noChangeShapeType="1"/>
            </p:cNvSpPr>
            <p:nvPr/>
          </p:nvSpPr>
          <p:spPr bwMode="auto">
            <a:xfrm flipH="1">
              <a:off x="1706" y="1263"/>
              <a:ext cx="97" cy="1"/>
            </a:xfrm>
            <a:prstGeom prst="line">
              <a:avLst/>
            </a:prstGeom>
            <a:noFill/>
            <a:ln w="1905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76" name="Rectangle 56"/>
            <p:cNvSpPr>
              <a:spLocks noChangeArrowheads="1"/>
            </p:cNvSpPr>
            <p:nvPr/>
          </p:nvSpPr>
          <p:spPr bwMode="auto">
            <a:xfrm>
              <a:off x="1360" y="2320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2.00</a:t>
              </a:r>
              <a:endParaRPr lang="en-US" sz="1200" b="1"/>
            </a:p>
          </p:txBody>
        </p:sp>
        <p:sp>
          <p:nvSpPr>
            <p:cNvPr id="9277" name="Rectangle 57"/>
            <p:cNvSpPr>
              <a:spLocks noChangeArrowheads="1"/>
            </p:cNvSpPr>
            <p:nvPr/>
          </p:nvSpPr>
          <p:spPr bwMode="auto">
            <a:xfrm>
              <a:off x="1468" y="2975"/>
              <a:ext cx="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0</a:t>
              </a:r>
              <a:endParaRPr lang="en-US" sz="1200" b="1"/>
            </a:p>
          </p:txBody>
        </p:sp>
        <p:sp>
          <p:nvSpPr>
            <p:cNvPr id="9278" name="Rectangle 58"/>
            <p:cNvSpPr>
              <a:spLocks noChangeArrowheads="1"/>
            </p:cNvSpPr>
            <p:nvPr/>
          </p:nvSpPr>
          <p:spPr bwMode="auto">
            <a:xfrm>
              <a:off x="1360" y="2649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1.00</a:t>
              </a:r>
              <a:endParaRPr lang="en-US" sz="1200" b="1"/>
            </a:p>
          </p:txBody>
        </p:sp>
        <p:sp>
          <p:nvSpPr>
            <p:cNvPr id="9279" name="Rectangle 59"/>
            <p:cNvSpPr>
              <a:spLocks noChangeArrowheads="1"/>
            </p:cNvSpPr>
            <p:nvPr/>
          </p:nvSpPr>
          <p:spPr bwMode="auto">
            <a:xfrm>
              <a:off x="1360" y="1996"/>
              <a:ext cx="20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3.00</a:t>
              </a:r>
              <a:endParaRPr lang="en-US" sz="1200" b="1"/>
            </a:p>
          </p:txBody>
        </p:sp>
        <p:sp>
          <p:nvSpPr>
            <p:cNvPr id="9280" name="Rectangle 60"/>
            <p:cNvSpPr>
              <a:spLocks noChangeArrowheads="1"/>
            </p:cNvSpPr>
            <p:nvPr/>
          </p:nvSpPr>
          <p:spPr bwMode="auto">
            <a:xfrm>
              <a:off x="1360" y="1668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4.00</a:t>
              </a:r>
              <a:endParaRPr lang="en-US" sz="1200" b="1"/>
            </a:p>
          </p:txBody>
        </p:sp>
        <p:sp>
          <p:nvSpPr>
            <p:cNvPr id="9281" name="Rectangle 61"/>
            <p:cNvSpPr>
              <a:spLocks noChangeArrowheads="1"/>
            </p:cNvSpPr>
            <p:nvPr/>
          </p:nvSpPr>
          <p:spPr bwMode="auto">
            <a:xfrm>
              <a:off x="1360" y="1340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5.00</a:t>
              </a:r>
              <a:endParaRPr lang="en-US" sz="1200" b="1"/>
            </a:p>
          </p:txBody>
        </p:sp>
        <p:sp>
          <p:nvSpPr>
            <p:cNvPr id="9282" name="Rectangle 62"/>
            <p:cNvSpPr>
              <a:spLocks noChangeArrowheads="1"/>
            </p:cNvSpPr>
            <p:nvPr/>
          </p:nvSpPr>
          <p:spPr bwMode="auto">
            <a:xfrm>
              <a:off x="1360" y="1012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6.00</a:t>
              </a:r>
              <a:endParaRPr lang="en-US" sz="1200" b="1"/>
            </a:p>
          </p:txBody>
        </p:sp>
        <p:sp>
          <p:nvSpPr>
            <p:cNvPr id="9283" name="Rectangle 63"/>
            <p:cNvSpPr>
              <a:spLocks noChangeArrowheads="1"/>
            </p:cNvSpPr>
            <p:nvPr/>
          </p:nvSpPr>
          <p:spPr bwMode="auto">
            <a:xfrm>
              <a:off x="4370" y="2977"/>
              <a:ext cx="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7DC3"/>
                  </a:solidFill>
                </a:rPr>
                <a:t>0</a:t>
              </a:r>
              <a:endParaRPr lang="en-US" sz="1200" b="1"/>
            </a:p>
          </p:txBody>
        </p:sp>
        <p:sp>
          <p:nvSpPr>
            <p:cNvPr id="9284" name="Rectangle 64"/>
            <p:cNvSpPr>
              <a:spLocks noChangeArrowheads="1"/>
            </p:cNvSpPr>
            <p:nvPr/>
          </p:nvSpPr>
          <p:spPr bwMode="auto">
            <a:xfrm>
              <a:off x="4370" y="2649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7DC3"/>
                  </a:solidFill>
                </a:rPr>
                <a:t>100</a:t>
              </a:r>
              <a:endParaRPr lang="en-US" sz="1200" b="1"/>
            </a:p>
          </p:txBody>
        </p:sp>
        <p:sp>
          <p:nvSpPr>
            <p:cNvPr id="9285" name="Rectangle 65"/>
            <p:cNvSpPr>
              <a:spLocks noChangeArrowheads="1"/>
            </p:cNvSpPr>
            <p:nvPr/>
          </p:nvSpPr>
          <p:spPr bwMode="auto">
            <a:xfrm>
              <a:off x="4370" y="2321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7DC3"/>
                  </a:solidFill>
                </a:rPr>
                <a:t>200</a:t>
              </a:r>
              <a:endParaRPr lang="en-US" sz="1200" b="1"/>
            </a:p>
          </p:txBody>
        </p:sp>
        <p:sp>
          <p:nvSpPr>
            <p:cNvPr id="9286" name="Rectangle 66"/>
            <p:cNvSpPr>
              <a:spLocks noChangeArrowheads="1"/>
            </p:cNvSpPr>
            <p:nvPr/>
          </p:nvSpPr>
          <p:spPr bwMode="auto">
            <a:xfrm>
              <a:off x="4370" y="1994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7DC3"/>
                  </a:solidFill>
                </a:rPr>
                <a:t>300</a:t>
              </a:r>
              <a:endParaRPr lang="en-US" sz="1200" b="1"/>
            </a:p>
          </p:txBody>
        </p:sp>
        <p:sp>
          <p:nvSpPr>
            <p:cNvPr id="9287" name="Rectangle 67"/>
            <p:cNvSpPr>
              <a:spLocks noChangeArrowheads="1"/>
            </p:cNvSpPr>
            <p:nvPr/>
          </p:nvSpPr>
          <p:spPr bwMode="auto">
            <a:xfrm>
              <a:off x="4370" y="1664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7DC3"/>
                  </a:solidFill>
                </a:rPr>
                <a:t>400</a:t>
              </a:r>
              <a:endParaRPr lang="en-US" sz="1200" b="1"/>
            </a:p>
          </p:txBody>
        </p:sp>
        <p:sp>
          <p:nvSpPr>
            <p:cNvPr id="9288" name="Rectangle 68"/>
            <p:cNvSpPr>
              <a:spLocks noChangeArrowheads="1"/>
            </p:cNvSpPr>
            <p:nvPr/>
          </p:nvSpPr>
          <p:spPr bwMode="auto">
            <a:xfrm>
              <a:off x="4370" y="1338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7DC3"/>
                  </a:solidFill>
                </a:rPr>
                <a:t>500</a:t>
              </a:r>
              <a:endParaRPr lang="en-US" sz="1200" b="1"/>
            </a:p>
          </p:txBody>
        </p:sp>
        <p:sp>
          <p:nvSpPr>
            <p:cNvPr id="9289" name="Rectangle 69"/>
            <p:cNvSpPr>
              <a:spLocks noChangeArrowheads="1"/>
            </p:cNvSpPr>
            <p:nvPr/>
          </p:nvSpPr>
          <p:spPr bwMode="auto">
            <a:xfrm>
              <a:off x="4370" y="1009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7DC3"/>
                  </a:solidFill>
                </a:rPr>
                <a:t>600</a:t>
              </a:r>
              <a:endParaRPr lang="en-US" sz="1200" b="1"/>
            </a:p>
          </p:txBody>
        </p:sp>
        <p:sp>
          <p:nvSpPr>
            <p:cNvPr id="9290" name="Rectangle 70"/>
            <p:cNvSpPr>
              <a:spLocks noChangeArrowheads="1"/>
            </p:cNvSpPr>
            <p:nvPr/>
          </p:nvSpPr>
          <p:spPr bwMode="auto">
            <a:xfrm>
              <a:off x="4053" y="1193"/>
              <a:ext cx="1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ED1C24"/>
                  </a:solidFill>
                </a:rPr>
                <a:t>5.25</a:t>
              </a:r>
              <a:endParaRPr lang="en-US" sz="1200" b="1"/>
            </a:p>
          </p:txBody>
        </p:sp>
        <p:sp>
          <p:nvSpPr>
            <p:cNvPr id="9291" name="Rectangle 71"/>
            <p:cNvSpPr>
              <a:spLocks noChangeArrowheads="1"/>
            </p:cNvSpPr>
            <p:nvPr/>
          </p:nvSpPr>
          <p:spPr bwMode="auto">
            <a:xfrm>
              <a:off x="2890" y="3156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Y</a:t>
              </a:r>
              <a:r>
                <a:rPr lang="tr-TR" sz="1200" b="1">
                  <a:solidFill>
                    <a:srgbClr val="000000"/>
                  </a:solidFill>
                </a:rPr>
                <a:t>ıl</a:t>
              </a:r>
              <a:endParaRPr lang="en-US" sz="1200" b="1"/>
            </a:p>
          </p:txBody>
        </p:sp>
        <p:sp>
          <p:nvSpPr>
            <p:cNvPr id="9292" name="Rectangle 72"/>
            <p:cNvSpPr>
              <a:spLocks noChangeArrowheads="1"/>
            </p:cNvSpPr>
            <p:nvPr/>
          </p:nvSpPr>
          <p:spPr bwMode="auto">
            <a:xfrm>
              <a:off x="1694" y="306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rgbClr val="000000"/>
                  </a:solidFill>
                </a:rPr>
                <a:t>74</a:t>
              </a:r>
              <a:endParaRPr lang="en-US" sz="1200" b="1"/>
            </a:p>
          </p:txBody>
        </p:sp>
        <p:sp>
          <p:nvSpPr>
            <p:cNvPr id="9293" name="Rectangle 73"/>
            <p:cNvSpPr>
              <a:spLocks noChangeArrowheads="1"/>
            </p:cNvSpPr>
            <p:nvPr/>
          </p:nvSpPr>
          <p:spPr bwMode="auto">
            <a:xfrm>
              <a:off x="1867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76</a:t>
              </a:r>
              <a:endParaRPr lang="en-US" sz="1200" b="1"/>
            </a:p>
          </p:txBody>
        </p:sp>
        <p:sp>
          <p:nvSpPr>
            <p:cNvPr id="9294" name="Rectangle 74"/>
            <p:cNvSpPr>
              <a:spLocks noChangeArrowheads="1"/>
            </p:cNvSpPr>
            <p:nvPr/>
          </p:nvSpPr>
          <p:spPr bwMode="auto">
            <a:xfrm>
              <a:off x="2032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78</a:t>
              </a:r>
              <a:endParaRPr lang="en-US" sz="1200" b="1"/>
            </a:p>
          </p:txBody>
        </p:sp>
        <p:sp>
          <p:nvSpPr>
            <p:cNvPr id="9295" name="Rectangle 75"/>
            <p:cNvSpPr>
              <a:spLocks noChangeArrowheads="1"/>
            </p:cNvSpPr>
            <p:nvPr/>
          </p:nvSpPr>
          <p:spPr bwMode="auto">
            <a:xfrm>
              <a:off x="2195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80</a:t>
              </a:r>
              <a:endParaRPr lang="en-US" sz="1200" b="1"/>
            </a:p>
          </p:txBody>
        </p:sp>
        <p:sp>
          <p:nvSpPr>
            <p:cNvPr id="9296" name="Rectangle 76"/>
            <p:cNvSpPr>
              <a:spLocks noChangeArrowheads="1"/>
            </p:cNvSpPr>
            <p:nvPr/>
          </p:nvSpPr>
          <p:spPr bwMode="auto">
            <a:xfrm>
              <a:off x="2361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82</a:t>
              </a:r>
              <a:endParaRPr lang="en-US" sz="1200" b="1"/>
            </a:p>
          </p:txBody>
        </p:sp>
        <p:sp>
          <p:nvSpPr>
            <p:cNvPr id="9297" name="Rectangle 77"/>
            <p:cNvSpPr>
              <a:spLocks noChangeArrowheads="1"/>
            </p:cNvSpPr>
            <p:nvPr/>
          </p:nvSpPr>
          <p:spPr bwMode="auto">
            <a:xfrm>
              <a:off x="2524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84</a:t>
              </a:r>
              <a:endParaRPr lang="en-US" sz="1200" b="1"/>
            </a:p>
          </p:txBody>
        </p:sp>
        <p:sp>
          <p:nvSpPr>
            <p:cNvPr id="9298" name="Rectangle 78"/>
            <p:cNvSpPr>
              <a:spLocks noChangeArrowheads="1"/>
            </p:cNvSpPr>
            <p:nvPr/>
          </p:nvSpPr>
          <p:spPr bwMode="auto">
            <a:xfrm>
              <a:off x="2691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86</a:t>
              </a:r>
              <a:endParaRPr lang="en-US" sz="1200" b="1"/>
            </a:p>
          </p:txBody>
        </p:sp>
        <p:sp>
          <p:nvSpPr>
            <p:cNvPr id="9299" name="Rectangle 79"/>
            <p:cNvSpPr>
              <a:spLocks noChangeArrowheads="1"/>
            </p:cNvSpPr>
            <p:nvPr/>
          </p:nvSpPr>
          <p:spPr bwMode="auto">
            <a:xfrm>
              <a:off x="2855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88</a:t>
              </a:r>
              <a:endParaRPr lang="en-US" sz="1200" b="1"/>
            </a:p>
          </p:txBody>
        </p:sp>
        <p:sp>
          <p:nvSpPr>
            <p:cNvPr id="9300" name="Rectangle 80"/>
            <p:cNvSpPr>
              <a:spLocks noChangeArrowheads="1"/>
            </p:cNvSpPr>
            <p:nvPr/>
          </p:nvSpPr>
          <p:spPr bwMode="auto">
            <a:xfrm>
              <a:off x="3022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90</a:t>
              </a:r>
              <a:endParaRPr lang="en-US" sz="1200" b="1"/>
            </a:p>
          </p:txBody>
        </p:sp>
        <p:sp>
          <p:nvSpPr>
            <p:cNvPr id="9301" name="Rectangle 81"/>
            <p:cNvSpPr>
              <a:spLocks noChangeArrowheads="1"/>
            </p:cNvSpPr>
            <p:nvPr/>
          </p:nvSpPr>
          <p:spPr bwMode="auto">
            <a:xfrm>
              <a:off x="3187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92</a:t>
              </a:r>
              <a:endParaRPr lang="en-US" sz="1200" b="1"/>
            </a:p>
          </p:txBody>
        </p:sp>
        <p:sp>
          <p:nvSpPr>
            <p:cNvPr id="9302" name="Rectangle 82"/>
            <p:cNvSpPr>
              <a:spLocks noChangeArrowheads="1"/>
            </p:cNvSpPr>
            <p:nvPr/>
          </p:nvSpPr>
          <p:spPr bwMode="auto">
            <a:xfrm>
              <a:off x="3351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94</a:t>
              </a:r>
              <a:endParaRPr lang="en-US" sz="1200" b="1"/>
            </a:p>
          </p:txBody>
        </p:sp>
        <p:sp>
          <p:nvSpPr>
            <p:cNvPr id="9303" name="Rectangle 83"/>
            <p:cNvSpPr>
              <a:spLocks noChangeArrowheads="1"/>
            </p:cNvSpPr>
            <p:nvPr/>
          </p:nvSpPr>
          <p:spPr bwMode="auto">
            <a:xfrm>
              <a:off x="3514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96</a:t>
              </a:r>
              <a:endParaRPr lang="en-US" sz="1200" b="1"/>
            </a:p>
          </p:txBody>
        </p:sp>
        <p:sp>
          <p:nvSpPr>
            <p:cNvPr id="9304" name="Rectangle 84"/>
            <p:cNvSpPr>
              <a:spLocks noChangeArrowheads="1"/>
            </p:cNvSpPr>
            <p:nvPr/>
          </p:nvSpPr>
          <p:spPr bwMode="auto">
            <a:xfrm>
              <a:off x="3679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98</a:t>
              </a:r>
              <a:endParaRPr lang="en-US" sz="1200" b="1"/>
            </a:p>
          </p:txBody>
        </p:sp>
        <p:sp>
          <p:nvSpPr>
            <p:cNvPr id="9305" name="Rectangle 85"/>
            <p:cNvSpPr>
              <a:spLocks noChangeArrowheads="1"/>
            </p:cNvSpPr>
            <p:nvPr/>
          </p:nvSpPr>
          <p:spPr bwMode="auto">
            <a:xfrm>
              <a:off x="3847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00</a:t>
              </a:r>
              <a:endParaRPr lang="en-US" sz="1200" b="1"/>
            </a:p>
          </p:txBody>
        </p:sp>
        <p:sp>
          <p:nvSpPr>
            <p:cNvPr id="9306" name="Rectangle 86"/>
            <p:cNvSpPr>
              <a:spLocks noChangeArrowheads="1"/>
            </p:cNvSpPr>
            <p:nvPr/>
          </p:nvSpPr>
          <p:spPr bwMode="auto">
            <a:xfrm>
              <a:off x="4012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02</a:t>
              </a:r>
              <a:endParaRPr lang="en-US" sz="1200" b="1"/>
            </a:p>
          </p:txBody>
        </p:sp>
        <p:sp>
          <p:nvSpPr>
            <p:cNvPr id="9307" name="Rectangle 87"/>
            <p:cNvSpPr>
              <a:spLocks noChangeArrowheads="1"/>
            </p:cNvSpPr>
            <p:nvPr/>
          </p:nvSpPr>
          <p:spPr bwMode="auto">
            <a:xfrm>
              <a:off x="4175" y="305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04</a:t>
              </a:r>
              <a:endParaRPr lang="en-US" sz="1200" b="1"/>
            </a:p>
          </p:txBody>
        </p:sp>
        <p:sp>
          <p:nvSpPr>
            <p:cNvPr id="9308" name="Rectangle 88"/>
            <p:cNvSpPr>
              <a:spLocks noChangeArrowheads="1"/>
            </p:cNvSpPr>
            <p:nvPr/>
          </p:nvSpPr>
          <p:spPr bwMode="auto">
            <a:xfrm>
              <a:off x="1830" y="1037"/>
              <a:ext cx="182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 b="1">
                  <a:solidFill>
                    <a:srgbClr val="000000"/>
                  </a:solidFill>
                </a:rPr>
                <a:t>Tüm Malign Neoplazmaların İnsidansı</a:t>
              </a:r>
              <a:endParaRPr lang="en-US" sz="1200" b="1"/>
            </a:p>
          </p:txBody>
        </p:sp>
        <p:sp>
          <p:nvSpPr>
            <p:cNvPr id="56409" name="Rectangle 89"/>
            <p:cNvSpPr>
              <a:spLocks noChangeArrowheads="1"/>
            </p:cNvSpPr>
            <p:nvPr/>
          </p:nvSpPr>
          <p:spPr bwMode="auto">
            <a:xfrm>
              <a:off x="1830" y="1212"/>
              <a:ext cx="140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dirty="0">
                  <a:solidFill>
                    <a:srgbClr val="000000"/>
                  </a:solidFill>
                  <a:latin typeface="+mj-lt"/>
                </a:rPr>
                <a:t>Nöroendokrin Tümör İnsidansı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56410" name="Rectangle 90"/>
            <p:cNvSpPr>
              <a:spLocks noChangeArrowheads="1"/>
            </p:cNvSpPr>
            <p:nvPr/>
          </p:nvSpPr>
          <p:spPr bwMode="auto">
            <a:xfrm rot="16200000">
              <a:off x="372" y="1965"/>
              <a:ext cx="168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ED1C24"/>
                  </a:solidFill>
                  <a:latin typeface="+mj-lt"/>
                </a:rPr>
                <a:t>100,000</a:t>
              </a:r>
              <a:r>
                <a:rPr lang="tr-TR" sz="1200" b="1" dirty="0">
                  <a:solidFill>
                    <a:srgbClr val="ED1C24"/>
                  </a:solidFill>
                  <a:latin typeface="+mj-lt"/>
                </a:rPr>
                <a:t> popülasyonda NET insidansı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56411" name="Rectangle 91"/>
            <p:cNvSpPr>
              <a:spLocks noChangeArrowheads="1"/>
            </p:cNvSpPr>
            <p:nvPr/>
          </p:nvSpPr>
          <p:spPr bwMode="auto">
            <a:xfrm rot="16200000">
              <a:off x="3969" y="1872"/>
              <a:ext cx="148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7DC3"/>
                  </a:solidFill>
                  <a:latin typeface="+mj-lt"/>
                </a:rPr>
                <a:t> 100,000</a:t>
              </a:r>
              <a:r>
                <a:rPr lang="tr-TR" sz="1200" b="1" dirty="0">
                  <a:solidFill>
                    <a:srgbClr val="007DC3"/>
                  </a:solidFill>
                  <a:latin typeface="+mj-lt"/>
                </a:rPr>
                <a:t> popülasyonda tüm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dirty="0">
                  <a:solidFill>
                    <a:srgbClr val="007DC3"/>
                  </a:solidFill>
                  <a:latin typeface="+mj-lt"/>
                </a:rPr>
                <a:t>malign neoplazmaların insidansı</a:t>
              </a:r>
              <a:endParaRPr lang="en-US" sz="1200" b="1" dirty="0">
                <a:latin typeface="+mj-lt"/>
              </a:endParaRPr>
            </a:p>
          </p:txBody>
        </p:sp>
      </p:grpSp>
      <p:sp>
        <p:nvSpPr>
          <p:cNvPr id="9221" name="Rectangle 92"/>
          <p:cNvSpPr>
            <a:spLocks noChangeArrowheads="1"/>
          </p:cNvSpPr>
          <p:nvPr/>
        </p:nvSpPr>
        <p:spPr bwMode="auto">
          <a:xfrm>
            <a:off x="179388" y="5157788"/>
            <a:ext cx="7777162" cy="1223962"/>
          </a:xfrm>
          <a:prstGeom prst="rect">
            <a:avLst/>
          </a:prstGeom>
          <a:solidFill>
            <a:srgbClr val="FEE3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tr-TR" sz="1600" dirty="0"/>
              <a:t>NET </a:t>
            </a:r>
            <a:r>
              <a:rPr lang="tr-TR" sz="1600" dirty="0" err="1"/>
              <a:t>insidans</a:t>
            </a:r>
            <a:r>
              <a:rPr lang="tr-TR" sz="1600" dirty="0"/>
              <a:t> ve </a:t>
            </a:r>
            <a:r>
              <a:rPr lang="tr-TR" sz="1600" dirty="0" err="1"/>
              <a:t>prevalansı</a:t>
            </a:r>
            <a:r>
              <a:rPr lang="tr-TR" sz="1600" dirty="0"/>
              <a:t>  son 30 yılda yaklaşık</a:t>
            </a:r>
            <a:r>
              <a:rPr lang="en-US" sz="1600" dirty="0"/>
              <a:t> </a:t>
            </a:r>
            <a:r>
              <a:rPr lang="tr-TR" sz="1600" dirty="0" smtClean="0"/>
              <a:t> 5 </a:t>
            </a:r>
            <a:r>
              <a:rPr lang="tr-TR" sz="1600" dirty="0"/>
              <a:t>kat</a:t>
            </a:r>
            <a:r>
              <a:rPr lang="en-US" sz="1600" dirty="0"/>
              <a:t> </a:t>
            </a:r>
            <a:r>
              <a:rPr lang="tr-TR" sz="1600" dirty="0"/>
              <a:t>artmıştır.</a:t>
            </a:r>
            <a:r>
              <a:rPr lang="tr-TR" dirty="0"/>
              <a:t> </a:t>
            </a:r>
          </a:p>
          <a:p>
            <a:pPr marL="342900" indent="-342900" eaLnBrk="1" hangingPunct="1">
              <a:lnSpc>
                <a:spcPct val="110000"/>
              </a:lnSpc>
              <a:buFontTx/>
              <a:buChar char="•"/>
            </a:pPr>
            <a:r>
              <a:rPr lang="tr-TR" sz="1400" dirty="0"/>
              <a:t>	Gelişen, artan tanı </a:t>
            </a:r>
            <a:r>
              <a:rPr lang="tr-TR" sz="1400" dirty="0" err="1" smtClean="0"/>
              <a:t>metodları</a:t>
            </a:r>
            <a:r>
              <a:rPr lang="tr-TR" sz="1400" dirty="0" smtClean="0"/>
              <a:t>  </a:t>
            </a:r>
            <a:r>
              <a:rPr lang="en-US" sz="1400" dirty="0"/>
              <a:t>1,2</a:t>
            </a:r>
          </a:p>
          <a:p>
            <a:pPr marL="342900" indent="-342900" eaLnBrk="1" hangingPunct="1">
              <a:lnSpc>
                <a:spcPct val="110000"/>
              </a:lnSpc>
              <a:buFontTx/>
              <a:buChar char="•"/>
            </a:pPr>
            <a:r>
              <a:rPr lang="tr-TR" sz="1400" dirty="0"/>
              <a:t>	Farkındalığın artışı</a:t>
            </a:r>
            <a:r>
              <a:rPr lang="en-US" sz="1400" dirty="0"/>
              <a:t>/</a:t>
            </a:r>
            <a:r>
              <a:rPr lang="tr-TR" sz="1400" dirty="0"/>
              <a:t>daha sık uygulanan kanser taramaları </a:t>
            </a:r>
            <a:r>
              <a:rPr lang="en-US" sz="1400" dirty="0"/>
              <a:t>1,2</a:t>
            </a:r>
            <a:endParaRPr lang="tr-TR" sz="1400" dirty="0"/>
          </a:p>
          <a:p>
            <a:pPr marL="342900" indent="-342900" eaLnBrk="1" hangingPunct="1">
              <a:lnSpc>
                <a:spcPct val="110000"/>
              </a:lnSpc>
              <a:buFontTx/>
              <a:buChar char="•"/>
            </a:pPr>
            <a:r>
              <a:rPr lang="tr-TR" sz="1400" dirty="0"/>
              <a:t>	Çevreye bağlı faktörler </a:t>
            </a:r>
            <a:r>
              <a:rPr lang="en-US" sz="1400" dirty="0"/>
              <a:t>2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1400" dirty="0"/>
          </a:p>
        </p:txBody>
      </p:sp>
      <p:sp>
        <p:nvSpPr>
          <p:cNvPr id="9222" name="Text Box 93"/>
          <p:cNvSpPr txBox="1">
            <a:spLocks noChangeArrowheads="1"/>
          </p:cNvSpPr>
          <p:nvPr/>
        </p:nvSpPr>
        <p:spPr bwMode="auto">
          <a:xfrm>
            <a:off x="0" y="638175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1200"/>
              <a:t>Hauso O, Gustafsson BI, Kidd, M, et al. Cancer. 2008;113(10):2655-2664.2. Yao JC, Hassan M, Phan A , et al. J Clin Oncol. 2008;26:3063–3072</a:t>
            </a:r>
            <a:endParaRPr lang="en-US" sz="1200"/>
          </a:p>
        </p:txBody>
      </p:sp>
      <p:pic>
        <p:nvPicPr>
          <p:cNvPr id="9223" name="Picture 97" descr="Res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7614" r="7123"/>
          <a:stretch>
            <a:fillRect/>
          </a:stretch>
        </p:blipFill>
        <p:spPr bwMode="auto">
          <a:xfrm>
            <a:off x="5724525" y="1830388"/>
            <a:ext cx="33115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1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Sistemik Kemoterapi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r>
              <a:rPr lang="tr-TR" dirty="0" smtClean="0"/>
              <a:t>NEC G3’de </a:t>
            </a:r>
            <a:r>
              <a:rPr lang="tr-TR" dirty="0" err="1" smtClean="0"/>
              <a:t>sisplatin</a:t>
            </a:r>
            <a:r>
              <a:rPr lang="tr-TR" dirty="0" smtClean="0"/>
              <a:t> ve </a:t>
            </a:r>
            <a:r>
              <a:rPr lang="tr-TR" dirty="0" err="1" smtClean="0"/>
              <a:t>etoposid</a:t>
            </a:r>
            <a:r>
              <a:rPr lang="tr-TR" dirty="0" smtClean="0"/>
              <a:t> önerilmektedir. ORR %37-67, </a:t>
            </a:r>
            <a:r>
              <a:rPr lang="tr-TR" dirty="0" err="1" smtClean="0"/>
              <a:t>mOS</a:t>
            </a:r>
            <a:r>
              <a:rPr lang="tr-TR" dirty="0" smtClean="0"/>
              <a:t> 11-19 ay</a:t>
            </a:r>
          </a:p>
          <a:p>
            <a:r>
              <a:rPr lang="tr-TR" dirty="0" smtClean="0"/>
              <a:t>İkinci basamak tedaviler TEM tek başına veya CAP ile birlikte +\- </a:t>
            </a:r>
            <a:r>
              <a:rPr lang="tr-TR" dirty="0" err="1" smtClean="0"/>
              <a:t>Beva</a:t>
            </a:r>
            <a:r>
              <a:rPr lang="tr-TR" dirty="0" smtClean="0"/>
              <a:t>, IV FU veya CAP </a:t>
            </a:r>
            <a:r>
              <a:rPr lang="tr-TR" dirty="0" err="1" smtClean="0"/>
              <a:t>oxaliplatin</a:t>
            </a:r>
            <a:r>
              <a:rPr lang="tr-TR" dirty="0" smtClean="0"/>
              <a:t> veya </a:t>
            </a:r>
            <a:r>
              <a:rPr lang="tr-TR" dirty="0" err="1" smtClean="0"/>
              <a:t>irinotekan</a:t>
            </a:r>
            <a:r>
              <a:rPr lang="tr-TR" dirty="0" smtClean="0"/>
              <a:t> ile kombine önerilebilir.</a:t>
            </a:r>
          </a:p>
          <a:p>
            <a:r>
              <a:rPr lang="tr-TR" dirty="0" err="1" smtClean="0"/>
              <a:t>Sisplatin</a:t>
            </a:r>
            <a:r>
              <a:rPr lang="tr-TR" dirty="0" smtClean="0"/>
              <a:t> bazlı tedaviler G3 NET </a:t>
            </a:r>
            <a:r>
              <a:rPr lang="tr-TR" dirty="0" err="1" smtClean="0"/>
              <a:t>lerde</a:t>
            </a:r>
            <a:r>
              <a:rPr lang="tr-TR" dirty="0" smtClean="0"/>
              <a:t> daha az.(Ki67&lt;55) etkili,(</a:t>
            </a:r>
            <a:r>
              <a:rPr lang="tr-TR" dirty="0" err="1" smtClean="0"/>
              <a:t>sis+eto</a:t>
            </a:r>
            <a:r>
              <a:rPr lang="tr-TR" dirty="0" smtClean="0"/>
              <a:t> önerilmez, TEM, hedefe yön tedaviler, PRRT </a:t>
            </a:r>
            <a:r>
              <a:rPr lang="tr-TR" dirty="0" err="1" smtClean="0"/>
              <a:t>öneilebilir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74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PRRT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t="32059" r="49270" b="40525"/>
          <a:stretch/>
        </p:blipFill>
        <p:spPr bwMode="auto">
          <a:xfrm>
            <a:off x="107504" y="1340768"/>
            <a:ext cx="9022844" cy="512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t="44195" r="49438" b="23445"/>
          <a:stretch/>
        </p:blipFill>
        <p:spPr bwMode="auto">
          <a:xfrm>
            <a:off x="0" y="116632"/>
            <a:ext cx="9036496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4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0" t="28914" r="49186" b="40674"/>
          <a:stretch/>
        </p:blipFill>
        <p:spPr bwMode="auto">
          <a:xfrm>
            <a:off x="395536" y="116632"/>
            <a:ext cx="806489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6512" y="692696"/>
            <a:ext cx="8723312" cy="6165304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Lokalizasyon dışında </a:t>
            </a:r>
            <a:r>
              <a:rPr lang="tr-TR" sz="2400" b="1" dirty="0" err="1" smtClean="0"/>
              <a:t>ted</a:t>
            </a:r>
            <a:r>
              <a:rPr lang="tr-TR" sz="2400" b="1" dirty="0" smtClean="0"/>
              <a:t> yanıtında en belirleyici faktörlerden biri tümör histolojik derecesi</a:t>
            </a:r>
          </a:p>
          <a:p>
            <a:r>
              <a:rPr lang="tr-TR" sz="2400" b="1" dirty="0" smtClean="0"/>
              <a:t>G1 hastalıkta çok uzun yıllar PSK mümkün. Birçok çalışmada hastalar PFS-OS değerlendirilebilecek sürede takip edilmiyorlar. Bu hasta grubunda Lu177 DOTATATE tutulumu yüksek olmasına karşın tümör çok iyi </a:t>
            </a:r>
            <a:r>
              <a:rPr lang="tr-TR" sz="2400" b="1" dirty="0" err="1" smtClean="0"/>
              <a:t>dif</a:t>
            </a:r>
            <a:r>
              <a:rPr lang="tr-TR" sz="2400" b="1" dirty="0" smtClean="0"/>
              <a:t> olduğundan </a:t>
            </a:r>
            <a:r>
              <a:rPr lang="tr-TR" sz="2400" b="1" dirty="0" err="1" smtClean="0"/>
              <a:t>radiorasisitan</a:t>
            </a:r>
            <a:r>
              <a:rPr lang="tr-TR" sz="2400" b="1" dirty="0" smtClean="0"/>
              <a:t>. Daha çok hormon aktif hastalıkta semptom </a:t>
            </a:r>
            <a:r>
              <a:rPr lang="tr-TR" sz="2400" b="1" dirty="0" err="1" smtClean="0"/>
              <a:t>palyasyonunda</a:t>
            </a:r>
            <a:r>
              <a:rPr lang="tr-TR" sz="2400" b="1" dirty="0" smtClean="0"/>
              <a:t> </a:t>
            </a:r>
            <a:r>
              <a:rPr lang="tr-TR" sz="2400" b="1" dirty="0"/>
              <a:t>e</a:t>
            </a:r>
            <a:r>
              <a:rPr lang="tr-TR" sz="2400" b="1" dirty="0" smtClean="0"/>
              <a:t>tkili. Anlamlı morfolojik yanıt beklemek doğru olmaz</a:t>
            </a:r>
          </a:p>
          <a:p>
            <a:r>
              <a:rPr lang="tr-TR" sz="2400" b="1" dirty="0" smtClean="0"/>
              <a:t>G2 hastalık radyasyona daha duyarlı ve daha agresif gidişli olduğundan PFS üzerine etkisi belirleyici bir faktör. Bu grupta morfolojik yanıt oranları daha yüksek.</a:t>
            </a:r>
          </a:p>
          <a:p>
            <a:r>
              <a:rPr lang="tr-TR" sz="2400" b="1" dirty="0" smtClean="0"/>
              <a:t>G3 hastalıkta OS üzerine etkisi önemli. Çalışmalarda veriler </a:t>
            </a:r>
            <a:r>
              <a:rPr lang="tr-TR" sz="2400" b="1" dirty="0" err="1" smtClean="0"/>
              <a:t>yeterlideğil</a:t>
            </a:r>
            <a:r>
              <a:rPr lang="tr-TR" sz="2400" b="1" dirty="0" smtClean="0"/>
              <a:t> ancak DOTATATE tutulumu FDG den yüksek ise kullanılabilir</a:t>
            </a:r>
          </a:p>
          <a:p>
            <a:r>
              <a:rPr lang="tr-TR" sz="2400" b="1" dirty="0" smtClean="0"/>
              <a:t>G2-3 hastalıkta tedavi yanıt oranları daha yüksek</a:t>
            </a:r>
            <a:endParaRPr lang="tr-TR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611560" y="166971"/>
            <a:ext cx="6840760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err="1" smtClean="0"/>
              <a:t>PRRT’ye</a:t>
            </a:r>
            <a:r>
              <a:rPr lang="tr-TR" sz="4400" dirty="0" smtClean="0"/>
              <a:t> YANIT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5256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PRRT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57585" r="50112" b="21349"/>
          <a:stretch/>
        </p:blipFill>
        <p:spPr bwMode="auto">
          <a:xfrm>
            <a:off x="113016" y="1520574"/>
            <a:ext cx="8707456" cy="500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t="40671" r="49860" b="37228"/>
          <a:stretch/>
        </p:blipFill>
        <p:spPr bwMode="auto">
          <a:xfrm>
            <a:off x="287676" y="1222624"/>
            <a:ext cx="8676812" cy="52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9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PRRT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0" t="31012" r="49017" b="41123"/>
          <a:stretch/>
        </p:blipFill>
        <p:spPr bwMode="auto">
          <a:xfrm>
            <a:off x="83667" y="980728"/>
            <a:ext cx="9036495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PRRT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6" t="44689" r="49354" b="28427"/>
          <a:stretch/>
        </p:blipFill>
        <p:spPr bwMode="auto">
          <a:xfrm>
            <a:off x="191134" y="908720"/>
            <a:ext cx="87013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tr-TR" dirty="0" smtClean="0"/>
              <a:t>PRRT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34307" r="48848" b="23146"/>
          <a:stretch/>
        </p:blipFill>
        <p:spPr bwMode="auto">
          <a:xfrm>
            <a:off x="292526" y="980728"/>
            <a:ext cx="874397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177800"/>
            <a:ext cx="80010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923222"/>
                </a:solidFill>
                <a:cs typeface="Lucida Sans Unicode" pitchFamily="34" charset="0"/>
              </a:rPr>
              <a:t>NET </a:t>
            </a:r>
            <a:r>
              <a:rPr lang="tr-TR" smtClean="0">
                <a:solidFill>
                  <a:srgbClr val="923222"/>
                </a:solidFill>
                <a:cs typeface="Lucida Sans Unicode" pitchFamily="34" charset="0"/>
              </a:rPr>
              <a:t>İnsidansı çarpıcı biçimde artmaktadır.</a:t>
            </a:r>
            <a:endParaRPr lang="en-US" smtClean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0244" name="Rectangle 24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5041900" cy="685800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tr-TR" sz="1800" smtClean="0">
                <a:solidFill>
                  <a:srgbClr val="000000"/>
                </a:solidFill>
                <a:cs typeface="Lucida Sans Unicode" pitchFamily="34" charset="0"/>
              </a:rPr>
              <a:t>En hızlı artış akciğer, rektum ve ince barsak kaynaklı NET’lerde görülmektedir. </a:t>
            </a:r>
            <a:endParaRPr lang="en-US" sz="1800" smtClean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0245" name="Text Box 32"/>
          <p:cNvSpPr txBox="1">
            <a:spLocks noChangeArrowheads="1"/>
          </p:cNvSpPr>
          <p:nvPr/>
        </p:nvSpPr>
        <p:spPr bwMode="auto">
          <a:xfrm>
            <a:off x="1295400" y="6518275"/>
            <a:ext cx="662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900"/>
              <a:t>SEER = Surveillance, Epidemiology and End Results.</a:t>
            </a:r>
          </a:p>
          <a:p>
            <a:pPr eaLnBrk="1" hangingPunct="1">
              <a:lnSpc>
                <a:spcPct val="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900">
                <a:ea typeface="Arial Unicode MS" pitchFamily="34" charset="-128"/>
                <a:cs typeface="Arial Unicode MS" pitchFamily="34" charset="-128"/>
              </a:rPr>
              <a:t>Yao JC, Hassan M, Phan A , et al. </a:t>
            </a:r>
            <a:r>
              <a:rPr lang="en-US" sz="900" i="1"/>
              <a:t>J Clin Oncol</a:t>
            </a:r>
            <a:r>
              <a:rPr lang="en-US" sz="900"/>
              <a:t>. 2008;26:3063–3072.</a:t>
            </a:r>
            <a:r>
              <a:rPr lang="tr-TR" sz="900"/>
              <a:t> </a:t>
            </a:r>
            <a:endParaRPr lang="en-US" sz="9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263063" y="3806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GB" sz="2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7" name="Rectangle 26"/>
          <p:cNvSpPr>
            <a:spLocks noChangeArrowheads="1"/>
          </p:cNvSpPr>
          <p:nvPr/>
        </p:nvSpPr>
        <p:spPr bwMode="auto">
          <a:xfrm>
            <a:off x="9469438" y="595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GB" sz="240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8" name="Picture 104" descr="Resi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8969" r="4735" b="9006"/>
          <a:stretch>
            <a:fillRect/>
          </a:stretch>
        </p:blipFill>
        <p:spPr bwMode="auto">
          <a:xfrm>
            <a:off x="179388" y="2133600"/>
            <a:ext cx="54006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2" t="56915" r="1427" b="873"/>
          <a:stretch>
            <a:fillRect/>
          </a:stretch>
        </p:blipFill>
        <p:spPr bwMode="auto">
          <a:xfrm>
            <a:off x="5583238" y="2276475"/>
            <a:ext cx="35099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50" name="Text Box 107"/>
          <p:cNvSpPr txBox="1">
            <a:spLocks noChangeArrowheads="1"/>
          </p:cNvSpPr>
          <p:nvPr/>
        </p:nvSpPr>
        <p:spPr bwMode="auto">
          <a:xfrm>
            <a:off x="5795963" y="1412875"/>
            <a:ext cx="31686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1800"/>
              <a:t>Tanı oranındaki artış lokalize </a:t>
            </a:r>
          </a:p>
          <a:p>
            <a:pPr algn="ctr" eaLnBrk="1" hangingPunct="1"/>
            <a:r>
              <a:rPr lang="tr-TR" sz="1800"/>
              <a:t>evrede daha belirgindir</a:t>
            </a:r>
            <a:r>
              <a:rPr lang="tr-T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7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</a:t>
            </a:r>
            <a:r>
              <a:rPr lang="tr-TR" b="1" dirty="0" smtClean="0"/>
              <a:t>TEŞEKKÜRLER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120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64400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2985" r="4586" b="1870"/>
          <a:stretch/>
        </p:blipFill>
        <p:spPr bwMode="auto">
          <a:xfrm>
            <a:off x="4644008" y="0"/>
            <a:ext cx="4392488" cy="39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4149080"/>
            <a:ext cx="4499992" cy="253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8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NET</a:t>
            </a:r>
            <a:r>
              <a:rPr lang="tr-TR" dirty="0" smtClean="0">
                <a:solidFill>
                  <a:schemeClr val="tx1"/>
                </a:solidFill>
              </a:rPr>
              <a:t>’</a:t>
            </a:r>
            <a:r>
              <a:rPr lang="tr-TR" dirty="0" err="1" smtClean="0">
                <a:solidFill>
                  <a:schemeClr val="tx1"/>
                </a:solidFill>
              </a:rPr>
              <a:t>ler</a:t>
            </a:r>
            <a:r>
              <a:rPr lang="tr-TR" dirty="0" smtClean="0">
                <a:solidFill>
                  <a:schemeClr val="tx1"/>
                </a:solidFill>
              </a:rPr>
              <a:t> birden fazla </a:t>
            </a:r>
            <a:r>
              <a:rPr lang="tr-TR" dirty="0" err="1" smtClean="0">
                <a:solidFill>
                  <a:schemeClr val="tx1"/>
                </a:solidFill>
              </a:rPr>
              <a:t>sstr</a:t>
            </a:r>
            <a:r>
              <a:rPr lang="tr-TR" dirty="0" smtClean="0">
                <a:solidFill>
                  <a:schemeClr val="tx1"/>
                </a:solidFill>
              </a:rPr>
              <a:t> alt tipi ekspresyonu yapmaktadır</a:t>
            </a:r>
            <a:endParaRPr lang="en-GB" dirty="0"/>
          </a:p>
        </p:txBody>
      </p:sp>
      <p:sp>
        <p:nvSpPr>
          <p:cNvPr id="7" name="Rectangle 74"/>
          <p:cNvSpPr>
            <a:spLocks noChangeArrowheads="1"/>
          </p:cNvSpPr>
          <p:nvPr/>
        </p:nvSpPr>
        <p:spPr bwMode="auto">
          <a:xfrm>
            <a:off x="363672" y="1646238"/>
            <a:ext cx="7815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</a:rPr>
              <a:t>NET tiplerinde yüksek </a:t>
            </a:r>
            <a:r>
              <a:rPr lang="tr-TR" sz="2000" b="1" dirty="0" err="1" smtClean="0">
                <a:solidFill>
                  <a:srgbClr val="000000"/>
                </a:solidFill>
                <a:latin typeface="Calibri" pitchFamily="34" charset="0"/>
              </a:rPr>
              <a:t>sstr</a:t>
            </a: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</a:rPr>
              <a:t> prevalansı; prevalansı en yüksek olan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sstr</a:t>
            </a:r>
            <a:r>
              <a:rPr lang="en-GB" sz="2000" b="1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tr-TR" sz="2000" b="1" dirty="0" err="1" smtClean="0">
                <a:solidFill>
                  <a:srgbClr val="000000"/>
                </a:solidFill>
                <a:latin typeface="Calibri" pitchFamily="34" charset="0"/>
              </a:rPr>
              <a:t>dir</a:t>
            </a:r>
            <a:endParaRPr lang="en-GB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8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92073"/>
              </p:ext>
            </p:extLst>
          </p:nvPr>
        </p:nvGraphicFramePr>
        <p:xfrm>
          <a:off x="371475" y="2656926"/>
          <a:ext cx="8229600" cy="3517268"/>
        </p:xfrm>
        <a:graphic>
          <a:graphicData uri="http://schemas.openxmlformats.org/drawingml/2006/table">
            <a:tbl>
              <a:tblPr/>
              <a:tblGrid>
                <a:gridCol w="3849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1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34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1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NET tipine göre </a:t>
                      </a:r>
                      <a:r>
                        <a:rPr kumimoji="0" lang="tr-TR" sz="2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prevalans</a:t>
                      </a:r>
                      <a:r>
                        <a:rPr kumimoji="0" lang="en-GB" sz="20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GB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Karsinoid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Gastrinom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İ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ns</a:t>
                      </a: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ü</a:t>
                      </a:r>
                      <a:r>
                        <a:rPr kumimoji="0" lang="en-GB" sz="17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linom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Fonksiyonel olmayan adacık hücresi tümörü</a:t>
                      </a:r>
                      <a:endParaRPr kumimoji="0" lang="en-GB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r>
                        <a:rPr kumimoji="0" lang="en-GB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İnhibitör etki</a:t>
                      </a:r>
                      <a:r>
                        <a:rPr kumimoji="0" lang="en-GB" sz="20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2,3</a:t>
                      </a:r>
                      <a:r>
                        <a:rPr kumimoji="0" lang="en-GB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1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1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1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1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1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2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Hormon</a:t>
                      </a: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salgısı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Prolifera</a:t>
                      </a:r>
                      <a:r>
                        <a:rPr kumimoji="0" lang="tr-TR" sz="17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syon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Apoptoz</a:t>
                      </a:r>
                      <a:r>
                        <a:rPr kumimoji="0" lang="tr-TR" sz="17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indüksiyonu</a:t>
                      </a:r>
                      <a:endParaRPr kumimoji="0" lang="en-GB" sz="1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71" descr="Binding profi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87825" y="2178050"/>
            <a:ext cx="4371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2"/>
          <p:cNvSpPr>
            <a:spLocks noChangeArrowheads="1"/>
          </p:cNvSpPr>
          <p:nvPr/>
        </p:nvSpPr>
        <p:spPr bwMode="auto">
          <a:xfrm>
            <a:off x="5086997" y="2168525"/>
            <a:ext cx="903287" cy="400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pPr marL="4763" indent="-4763" defTabSz="457200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  <a:latin typeface="Calibri"/>
              </a:rPr>
              <a:t>1. Hofland LJ, et al.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 J Endocrinol Invest.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2003; 26: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-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13. 2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. Ferrante E, et al. 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Endocr Relat Cancer.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2006; 13: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955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-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962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. </a:t>
            </a:r>
            <a:br>
              <a:rPr lang="en-GB" dirty="0">
                <a:solidFill>
                  <a:prstClr val="black"/>
                </a:solidFill>
                <a:latin typeface="Calibri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. Susini C &amp; Buscail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L. 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Ann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Oncol.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2006; 17: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1733</a:t>
            </a:r>
            <a:r>
              <a:rPr lang="en-GB" dirty="0">
                <a:solidFill>
                  <a:prstClr val="black"/>
                </a:solidFill>
                <a:latin typeface="Calibri"/>
                <a:cs typeface="Arial" pitchFamily="34" charset="0"/>
              </a:rPr>
              <a:t>-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1742.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6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omplete M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196752"/>
            <a:ext cx="4440237" cy="4535711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3"/>
            <a:ext cx="8396288" cy="49847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mtClean="0">
                <a:cs typeface="Arial" pitchFamily="34" charset="0"/>
              </a:rPr>
              <a:t>NET</a:t>
            </a:r>
            <a:r>
              <a:rPr lang="tr-TR" smtClean="0">
                <a:cs typeface="Arial" pitchFamily="34" charset="0"/>
              </a:rPr>
              <a:t>’lerde hedefler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1371600"/>
            <a:ext cx="4114800" cy="4572000"/>
          </a:xfrm>
        </p:spPr>
        <p:txBody>
          <a:bodyPr/>
          <a:lstStyle/>
          <a:p>
            <a:pPr marL="363538" indent="-269875" eaLnBrk="1" hangingPunct="1">
              <a:buSzPct val="100000"/>
            </a:pPr>
            <a:r>
              <a:rPr lang="tr-TR" sz="1900" smtClean="0">
                <a:cs typeface="Arial" pitchFamily="34" charset="0"/>
              </a:rPr>
              <a:t>Kemoterapi</a:t>
            </a:r>
          </a:p>
          <a:p>
            <a:pPr marL="363538" indent="-269875" eaLnBrk="1" hangingPunct="1">
              <a:buSzPct val="100000"/>
            </a:pPr>
            <a:r>
              <a:rPr lang="en-US" sz="1900" smtClean="0">
                <a:cs typeface="Arial" pitchFamily="34" charset="0"/>
              </a:rPr>
              <a:t>Somatostatin re</a:t>
            </a:r>
            <a:r>
              <a:rPr lang="tr-TR" sz="1900" smtClean="0">
                <a:cs typeface="Arial" pitchFamily="34" charset="0"/>
              </a:rPr>
              <a:t>s</a:t>
            </a:r>
            <a:r>
              <a:rPr lang="en-US" sz="1900" smtClean="0">
                <a:cs typeface="Arial" pitchFamily="34" charset="0"/>
              </a:rPr>
              <a:t>eptor</a:t>
            </a:r>
            <a:r>
              <a:rPr lang="tr-TR" sz="1900" smtClean="0">
                <a:cs typeface="Arial" pitchFamily="34" charset="0"/>
              </a:rPr>
              <a:t>leri</a:t>
            </a:r>
          </a:p>
          <a:p>
            <a:pPr marL="901700" lvl="1" indent="-269875" eaLnBrk="1" hangingPunct="1"/>
            <a:r>
              <a:rPr lang="tr-TR" sz="1700" smtClean="0">
                <a:cs typeface="Arial" pitchFamily="34" charset="0"/>
              </a:rPr>
              <a:t>NET’lerde yüksek oranda bulunur</a:t>
            </a:r>
          </a:p>
          <a:p>
            <a:pPr marL="901700" lvl="1" indent="-269875" eaLnBrk="1" hangingPunct="1"/>
            <a:r>
              <a:rPr lang="tr-TR" sz="1600" smtClean="0">
                <a:cs typeface="Arial" pitchFamily="34" charset="0"/>
              </a:rPr>
              <a:t>Bu reseptörlerin hedeflenmesi semptom ve hastalık kontrolü sağlayabilir</a:t>
            </a:r>
            <a:endParaRPr lang="en-GB" sz="1600" smtClean="0">
              <a:cs typeface="Arial" pitchFamily="34" charset="0"/>
            </a:endParaRPr>
          </a:p>
          <a:p>
            <a:pPr marL="363538" indent="-269875" eaLnBrk="1" hangingPunct="1">
              <a:buSzPct val="100000"/>
            </a:pPr>
            <a:r>
              <a:rPr lang="tr-TR" sz="1900" smtClean="0">
                <a:cs typeface="Arial" pitchFamily="34" charset="0"/>
              </a:rPr>
              <a:t>Yeni hedefler</a:t>
            </a:r>
            <a:r>
              <a:rPr lang="en-US" sz="1900" smtClean="0">
                <a:cs typeface="Arial" pitchFamily="34" charset="0"/>
              </a:rPr>
              <a:t>:</a:t>
            </a:r>
          </a:p>
          <a:p>
            <a:pPr marL="901700" lvl="1" indent="-269875" eaLnBrk="1" hangingPunct="1">
              <a:buFont typeface="Calibri" pitchFamily="34" charset="0"/>
              <a:buChar char="–"/>
            </a:pPr>
            <a:r>
              <a:rPr lang="en-US" sz="1600" smtClean="0">
                <a:cs typeface="Arial" pitchFamily="34" charset="0"/>
              </a:rPr>
              <a:t>mTOR, PI3K, VEGF inhibit</a:t>
            </a:r>
            <a:r>
              <a:rPr lang="tr-TR" sz="1600" smtClean="0">
                <a:cs typeface="Arial" pitchFamily="34" charset="0"/>
              </a:rPr>
              <a:t>örleri</a:t>
            </a:r>
            <a:endParaRPr lang="en-US" sz="1600" smtClean="0">
              <a:cs typeface="Arial" pitchFamily="34" charset="0"/>
            </a:endParaRPr>
          </a:p>
          <a:p>
            <a:pPr marL="901700" lvl="1" indent="-269875" eaLnBrk="1" hangingPunct="1">
              <a:buFont typeface="Calibri" pitchFamily="34" charset="0"/>
              <a:buChar char="–"/>
            </a:pPr>
            <a:r>
              <a:rPr lang="tr-TR" sz="1600" smtClean="0">
                <a:cs typeface="Arial" pitchFamily="34" charset="0"/>
              </a:rPr>
              <a:t>Diğer anti anjiogenetik ajanlar</a:t>
            </a:r>
            <a:endParaRPr lang="en-US" sz="1600" smtClean="0">
              <a:cs typeface="Arial" pitchFamily="34" charset="0"/>
            </a:endParaRPr>
          </a:p>
          <a:p>
            <a:pPr marL="363538" indent="-269875" eaLnBrk="1" hangingPunct="1">
              <a:buSzPct val="100000"/>
            </a:pPr>
            <a:r>
              <a:rPr lang="tr-TR" sz="1900" smtClean="0">
                <a:cs typeface="Arial" pitchFamily="34" charset="0"/>
              </a:rPr>
              <a:t>Yüksek etkinlik için kombinasyonlar</a:t>
            </a:r>
            <a:endParaRPr lang="en-US" sz="1900" smtClean="0">
              <a:cs typeface="Arial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-1461747">
            <a:off x="4462463" y="4422775"/>
            <a:ext cx="1222375" cy="469900"/>
          </a:xfrm>
          <a:prstGeom prst="rightArrow">
            <a:avLst>
              <a:gd name="adj1" fmla="val 50000"/>
              <a:gd name="adj2" fmla="val 70718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6904102">
            <a:off x="7544594" y="1380332"/>
            <a:ext cx="1055687" cy="469900"/>
          </a:xfrm>
          <a:prstGeom prst="rightArrow">
            <a:avLst>
              <a:gd name="adj1" fmla="val 50000"/>
              <a:gd name="adj2" fmla="val 70613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415" name="AutoShape 5"/>
          <p:cNvSpPr>
            <a:spLocks noChangeArrowheads="1"/>
          </p:cNvSpPr>
          <p:nvPr/>
        </p:nvSpPr>
        <p:spPr bwMode="auto">
          <a:xfrm rot="-5400000">
            <a:off x="6271418" y="5523707"/>
            <a:ext cx="1033463" cy="482600"/>
          </a:xfrm>
          <a:prstGeom prst="rightArrow">
            <a:avLst>
              <a:gd name="adj1" fmla="val 50000"/>
              <a:gd name="adj2" fmla="val 70628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416" name="Text Box 53"/>
          <p:cNvSpPr txBox="1">
            <a:spLocks noChangeArrowheads="1"/>
          </p:cNvSpPr>
          <p:nvPr/>
        </p:nvSpPr>
        <p:spPr bwMode="auto">
          <a:xfrm>
            <a:off x="76200" y="6473825"/>
            <a:ext cx="8424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i="1">
                <a:latin typeface="Calibri" pitchFamily="34" charset="0"/>
                <a:cs typeface="Arial" pitchFamily="34" charset="0"/>
              </a:rPr>
              <a:t>PI3K = phosphoinositide 3-kinase; SST = somatostatin; VEGF = vascular endothelial growth factor </a:t>
            </a:r>
            <a:endParaRPr lang="en-US" altLang="ja-JP" sz="1400" i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164388" y="6237288"/>
            <a:ext cx="15843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4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>
                <a:cs typeface="Arial" charset="0"/>
              </a:rPr>
              <a:t>NET’lerde</a:t>
            </a:r>
            <a:r>
              <a:rPr lang="tr-TR" sz="3600" dirty="0" smtClean="0">
                <a:cs typeface="Arial" charset="0"/>
              </a:rPr>
              <a:t> somatostatin </a:t>
            </a:r>
            <a:r>
              <a:rPr lang="tr-TR" sz="3600" dirty="0" err="1" smtClean="0">
                <a:cs typeface="Arial" charset="0"/>
              </a:rPr>
              <a:t>sinyallemesi</a:t>
            </a:r>
            <a:endParaRPr lang="en-GB" sz="3600" dirty="0"/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39923" y="2465295"/>
            <a:ext cx="4709243" cy="3546116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3" y="6245412"/>
            <a:ext cx="8541985" cy="476063"/>
          </a:xfrm>
        </p:spPr>
        <p:txBody>
          <a:bodyPr/>
          <a:lstStyle/>
          <a:p>
            <a:pPr marL="0" indent="0"/>
            <a:r>
              <a:rPr lang="en-GB" dirty="0">
                <a:solidFill>
                  <a:srgbClr val="000000"/>
                </a:solidFill>
              </a:rPr>
              <a:t>1. Susini C, et al. </a:t>
            </a:r>
            <a:r>
              <a:rPr lang="en-GB" i="1" dirty="0">
                <a:solidFill>
                  <a:srgbClr val="000000"/>
                </a:solidFill>
              </a:rPr>
              <a:t>Ann Oncol. </a:t>
            </a:r>
            <a:r>
              <a:rPr lang="en-GB" dirty="0">
                <a:solidFill>
                  <a:srgbClr val="000000"/>
                </a:solidFill>
              </a:rPr>
              <a:t>2006; 17: 1733-1742. 2. Cerovac V, et al. </a:t>
            </a:r>
            <a:r>
              <a:rPr lang="en-GB" i="1" dirty="0">
                <a:solidFill>
                  <a:srgbClr val="000000"/>
                </a:solidFill>
              </a:rPr>
              <a:t>Cancer Res. </a:t>
            </a:r>
            <a:r>
              <a:rPr lang="en-GB" dirty="0">
                <a:solidFill>
                  <a:srgbClr val="000000"/>
                </a:solidFill>
              </a:rPr>
              <a:t>2010; 70: 666-674. 3.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Mougey AM, et al. </a:t>
            </a:r>
            <a:r>
              <a:rPr lang="en-GB" i="1" dirty="0">
                <a:solidFill>
                  <a:srgbClr val="000000"/>
                </a:solidFill>
                <a:cs typeface="Arial" pitchFamily="34" charset="0"/>
              </a:rPr>
              <a:t>Hosp Phys.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2007;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51: 12-20. </a:t>
            </a:r>
            <a:r>
              <a:rPr lang="en-GB" dirty="0">
                <a:solidFill>
                  <a:srgbClr val="000000"/>
                </a:solidFill>
              </a:rPr>
              <a:t>4. Kulke MH, et al. </a:t>
            </a:r>
            <a:r>
              <a:rPr lang="en-GB" i="1" dirty="0">
                <a:solidFill>
                  <a:srgbClr val="000000"/>
                </a:solidFill>
              </a:rPr>
              <a:t>J Hematol Oncol. </a:t>
            </a:r>
            <a:r>
              <a:rPr lang="en-GB" dirty="0" smtClean="0">
                <a:solidFill>
                  <a:srgbClr val="000000"/>
                </a:solidFill>
              </a:rPr>
              <a:t>2011; </a:t>
            </a:r>
            <a:r>
              <a:rPr lang="en-GB" dirty="0">
                <a:solidFill>
                  <a:srgbClr val="000000"/>
                </a:solidFill>
              </a:rPr>
              <a:t>4(1</a:t>
            </a:r>
            <a:r>
              <a:rPr lang="en-GB" dirty="0" smtClean="0">
                <a:solidFill>
                  <a:srgbClr val="000000"/>
                </a:solidFill>
              </a:rPr>
              <a:t>): 29</a:t>
            </a:r>
            <a:r>
              <a:rPr lang="en-GB" dirty="0">
                <a:solidFill>
                  <a:srgbClr val="000000"/>
                </a:solidFill>
              </a:rPr>
              <a:t>-36; 5. Krenning EP, et al. </a:t>
            </a:r>
            <a:r>
              <a:rPr lang="en-GB" i="1" dirty="0">
                <a:solidFill>
                  <a:srgbClr val="000000"/>
                </a:solidFill>
              </a:rPr>
              <a:t>Eur J Nucl Med. </a:t>
            </a:r>
            <a:r>
              <a:rPr lang="en-GB" dirty="0">
                <a:solidFill>
                  <a:srgbClr val="000000"/>
                </a:solidFill>
              </a:rPr>
              <a:t>1993; 20(8): 716-731. 6. Schmid, HA. </a:t>
            </a:r>
            <a:r>
              <a:rPr lang="en-GB" i="1" dirty="0">
                <a:solidFill>
                  <a:srgbClr val="000000"/>
                </a:solidFill>
              </a:rPr>
              <a:t>Mol Cell Endocrinol. </a:t>
            </a:r>
            <a:r>
              <a:rPr lang="en-GB" dirty="0">
                <a:solidFill>
                  <a:srgbClr val="000000"/>
                </a:solidFill>
              </a:rPr>
              <a:t>2008; 286: 69-</a:t>
            </a:r>
            <a:r>
              <a:rPr lang="en-GB" dirty="0" smtClean="0">
                <a:solidFill>
                  <a:srgbClr val="000000"/>
                </a:solidFill>
              </a:rPr>
              <a:t>74. </a:t>
            </a:r>
            <a:r>
              <a:rPr lang="en-GB" dirty="0">
                <a:solidFill>
                  <a:srgbClr val="000000"/>
                </a:solidFill>
              </a:rPr>
              <a:t>7. Jensen R, et al. </a:t>
            </a:r>
            <a:r>
              <a:rPr lang="en-GB" i="1" dirty="0">
                <a:solidFill>
                  <a:srgbClr val="000000"/>
                </a:solidFill>
              </a:rPr>
              <a:t>Cancer</a:t>
            </a:r>
            <a:r>
              <a:rPr lang="en-GB" dirty="0">
                <a:solidFill>
                  <a:srgbClr val="000000"/>
                </a:solidFill>
              </a:rPr>
              <a:t>. 2008; 113(7 suppl): 1807-</a:t>
            </a:r>
            <a:r>
              <a:rPr lang="en-GB" dirty="0" smtClean="0">
                <a:solidFill>
                  <a:srgbClr val="000000"/>
                </a:solidFill>
              </a:rPr>
              <a:t>1843. </a:t>
            </a:r>
            <a:r>
              <a:rPr lang="en-GB" dirty="0">
                <a:solidFill>
                  <a:srgbClr val="000000"/>
                </a:solidFill>
              </a:rPr>
              <a:t>8. Moertel CG. </a:t>
            </a:r>
            <a:r>
              <a:rPr lang="en-GB" i="1" dirty="0">
                <a:solidFill>
                  <a:srgbClr val="000000"/>
                </a:solidFill>
              </a:rPr>
              <a:t>J Clin Oncol</a:t>
            </a:r>
            <a:r>
              <a:rPr lang="en-GB" dirty="0">
                <a:solidFill>
                  <a:srgbClr val="000000"/>
                </a:solidFill>
              </a:rPr>
              <a:t>. 1987; 5: 1502-1522.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46139" y="1482755"/>
            <a:ext cx="8208682" cy="436132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Somatostatin </a:t>
            </a:r>
            <a:r>
              <a:rPr lang="en-GB" sz="1800" dirty="0" err="1">
                <a:solidFill>
                  <a:srgbClr val="000000"/>
                </a:solidFill>
              </a:rPr>
              <a:t>si</a:t>
            </a:r>
            <a:r>
              <a:rPr lang="tr-TR" sz="1800" dirty="0" err="1">
                <a:solidFill>
                  <a:srgbClr val="000000"/>
                </a:solidFill>
              </a:rPr>
              <a:t>nyallemesi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en-GB" sz="1800" dirty="0" smtClean="0"/>
              <a:t>IGF-1/PI3K/mTOR</a:t>
            </a:r>
            <a:r>
              <a:rPr lang="en-GB" sz="1800" baseline="30000" dirty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yolağı üzerinde etki göstererek </a:t>
            </a:r>
            <a:r>
              <a:rPr lang="tr-TR" sz="1800" dirty="0" err="1" smtClean="0">
                <a:solidFill>
                  <a:srgbClr val="000000"/>
                </a:solidFill>
              </a:rPr>
              <a:t>sekretuar</a:t>
            </a:r>
            <a:r>
              <a:rPr lang="tr-TR" sz="1800" dirty="0" smtClean="0">
                <a:solidFill>
                  <a:srgbClr val="000000"/>
                </a:solidFill>
              </a:rPr>
              <a:t> ve </a:t>
            </a:r>
            <a:r>
              <a:rPr lang="tr-TR" sz="1800" dirty="0" err="1" smtClean="0">
                <a:solidFill>
                  <a:srgbClr val="000000"/>
                </a:solidFill>
              </a:rPr>
              <a:t>proliferatif</a:t>
            </a:r>
            <a:r>
              <a:rPr lang="tr-TR" sz="1800" dirty="0" smtClean="0">
                <a:solidFill>
                  <a:srgbClr val="000000"/>
                </a:solidFill>
              </a:rPr>
              <a:t> aktiviteyi inhibe etmektedir</a:t>
            </a:r>
            <a:r>
              <a:rPr lang="en-GB" sz="1800" baseline="30000" dirty="0" smtClean="0">
                <a:solidFill>
                  <a:srgbClr val="000000"/>
                </a:solidFill>
              </a:rPr>
              <a:t>1</a:t>
            </a:r>
          </a:p>
          <a:p>
            <a:pPr>
              <a:spcBef>
                <a:spcPts val="600"/>
              </a:spcBef>
            </a:pPr>
            <a:r>
              <a:rPr lang="tr-TR" sz="1800" dirty="0" err="1" smtClean="0">
                <a:solidFill>
                  <a:srgbClr val="000000"/>
                </a:solidFill>
              </a:rPr>
              <a:t>NET’lerin</a:t>
            </a:r>
            <a:r>
              <a:rPr lang="tr-TR" sz="1800" dirty="0" smtClean="0">
                <a:solidFill>
                  <a:srgbClr val="000000"/>
                </a:solidFill>
              </a:rPr>
              <a:t> %90’ından fazlası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somatostatin re</a:t>
            </a:r>
            <a:r>
              <a:rPr lang="tr-TR" sz="1800" dirty="0" err="1" smtClean="0">
                <a:solidFill>
                  <a:srgbClr val="000000"/>
                </a:solidFill>
              </a:rPr>
              <a:t>septörü</a:t>
            </a:r>
            <a:r>
              <a:rPr lang="tr-TR" sz="1800" dirty="0" smtClean="0">
                <a:solidFill>
                  <a:srgbClr val="000000"/>
                </a:solidFill>
              </a:rPr>
              <a:t> ekspresyonu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800" dirty="0" smtClean="0">
                <a:solidFill>
                  <a:srgbClr val="000000"/>
                </a:solidFill>
              </a:rPr>
              <a:t>       yapmaktadır</a:t>
            </a:r>
            <a:r>
              <a:rPr lang="en-GB" sz="1800" baseline="30000" dirty="0" smtClean="0">
                <a:solidFill>
                  <a:srgbClr val="000000"/>
                </a:solidFill>
              </a:rPr>
              <a:t>3-5</a:t>
            </a:r>
          </a:p>
          <a:p>
            <a:pPr>
              <a:spcBef>
                <a:spcPts val="600"/>
              </a:spcBef>
            </a:pPr>
            <a:r>
              <a:rPr lang="en-GB" sz="1800" dirty="0" smtClean="0"/>
              <a:t>Somatostatin re</a:t>
            </a:r>
            <a:r>
              <a:rPr lang="tr-TR" sz="1800" dirty="0" err="1" smtClean="0"/>
              <a:t>septörleri</a:t>
            </a:r>
            <a:r>
              <a:rPr lang="tr-TR" sz="1800" dirty="0" smtClean="0"/>
              <a:t>, yapı ve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tr-TR" sz="1800" dirty="0" smtClean="0"/>
              <a:t>fonksiyona dayalı olarak beş alt tipe</a:t>
            </a:r>
            <a:r>
              <a:rPr lang="en-GB" sz="1800" dirty="0" smtClean="0"/>
              <a:t>, </a:t>
            </a:r>
            <a:br>
              <a:rPr lang="en-GB" sz="1800" dirty="0" smtClean="0"/>
            </a:br>
            <a:r>
              <a:rPr lang="tr-TR" sz="1800" dirty="0" smtClean="0"/>
              <a:t>(</a:t>
            </a:r>
            <a:r>
              <a:rPr lang="en-GB" sz="1800" dirty="0" smtClean="0"/>
              <a:t>SSTR</a:t>
            </a:r>
            <a:r>
              <a:rPr lang="tr-TR" sz="1800" dirty="0" smtClean="0"/>
              <a:t> </a:t>
            </a:r>
            <a:r>
              <a:rPr lang="en-GB" sz="1800" dirty="0" smtClean="0"/>
              <a:t>1-5</a:t>
            </a:r>
            <a:r>
              <a:rPr lang="tr-TR" sz="1800" dirty="0" smtClean="0"/>
              <a:t>) ayrılabilir</a:t>
            </a:r>
            <a:endParaRPr lang="en-GB" sz="1800" dirty="0" smtClean="0"/>
          </a:p>
          <a:p>
            <a:pPr>
              <a:spcBef>
                <a:spcPts val="600"/>
              </a:spcBef>
            </a:pPr>
            <a:r>
              <a:rPr lang="en-GB" sz="1800" dirty="0" smtClean="0"/>
              <a:t>NET</a:t>
            </a:r>
            <a:r>
              <a:rPr lang="tr-TR" sz="1800" dirty="0" smtClean="0"/>
              <a:t>’de</a:t>
            </a:r>
            <a:r>
              <a:rPr lang="tr-TR" sz="1800" dirty="0"/>
              <a:t>;</a:t>
            </a:r>
            <a:r>
              <a:rPr lang="en-GB" sz="1800" dirty="0" smtClean="0"/>
              <a:t> </a:t>
            </a:r>
            <a:r>
              <a:rPr lang="tr-TR" sz="1800" dirty="0" smtClean="0"/>
              <a:t>en sık ekspresyonu yapılanlar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800" dirty="0"/>
              <a:t> </a:t>
            </a:r>
            <a:r>
              <a:rPr lang="tr-TR" sz="1800" dirty="0" smtClean="0"/>
              <a:t>      </a:t>
            </a:r>
            <a:r>
              <a:rPr lang="en-GB" sz="1800" dirty="0" smtClean="0"/>
              <a:t>SSTR2</a:t>
            </a:r>
            <a:r>
              <a:rPr lang="en-GB" sz="1800" dirty="0"/>
              <a:t>, </a:t>
            </a:r>
            <a:r>
              <a:rPr lang="en-GB" sz="1800" dirty="0" smtClean="0"/>
              <a:t>SSTR5</a:t>
            </a:r>
            <a:r>
              <a:rPr lang="tr-TR" sz="1800" dirty="0" smtClean="0"/>
              <a:t> ve </a:t>
            </a:r>
            <a:r>
              <a:rPr lang="en-GB" sz="1800" dirty="0" smtClean="0"/>
              <a:t>SSTR1</a:t>
            </a:r>
            <a:r>
              <a:rPr lang="tr-TR" sz="1800" dirty="0" smtClean="0"/>
              <a:t>’</a:t>
            </a:r>
            <a:r>
              <a:rPr lang="tr-TR" sz="1800" dirty="0" err="1" smtClean="0"/>
              <a:t>dir</a:t>
            </a:r>
            <a:r>
              <a:rPr lang="tr-TR" sz="1800" dirty="0" smtClean="0"/>
              <a:t>; bunu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tr-TR" sz="1800" dirty="0" smtClean="0"/>
              <a:t>       SSTR4 ve SSTR3 takip etmektedir</a:t>
            </a:r>
            <a:r>
              <a:rPr lang="en-GB" sz="1800" baseline="30000" dirty="0" smtClean="0"/>
              <a:t>6</a:t>
            </a:r>
          </a:p>
          <a:p>
            <a:pPr lvl="1">
              <a:spcBef>
                <a:spcPts val="600"/>
              </a:spcBef>
            </a:pPr>
            <a:r>
              <a:rPr lang="en-GB" sz="1600" dirty="0" smtClean="0">
                <a:solidFill>
                  <a:srgbClr val="000000"/>
                </a:solidFill>
              </a:rPr>
              <a:t>O</a:t>
            </a:r>
            <a:r>
              <a:rPr lang="tr-TR" sz="1600" dirty="0" smtClean="0">
                <a:solidFill>
                  <a:srgbClr val="000000"/>
                </a:solidFill>
              </a:rPr>
              <a:t>k</a:t>
            </a:r>
            <a:r>
              <a:rPr lang="en-GB" sz="1600" dirty="0" err="1" smtClean="0">
                <a:solidFill>
                  <a:srgbClr val="000000"/>
                </a:solidFill>
              </a:rPr>
              <a:t>treotid</a:t>
            </a:r>
            <a:r>
              <a:rPr lang="tr-TR" sz="1600" dirty="0" smtClean="0">
                <a:solidFill>
                  <a:srgbClr val="000000"/>
                </a:solidFill>
              </a:rPr>
              <a:t>, karsinoid sendromu olan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tr-TR" sz="1600" dirty="0" smtClean="0">
                <a:solidFill>
                  <a:srgbClr val="000000"/>
                </a:solidFill>
              </a:rPr>
              <a:t>hastaların yaklaşık %74 ila %89’unda</a:t>
            </a:r>
            <a:r>
              <a:rPr lang="en-GB" sz="1600" dirty="0" smtClean="0">
                <a:solidFill>
                  <a:srgbClr val="000000"/>
                </a:solidFill>
              </a:rPr>
              <a:t/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tr-TR" sz="1600" dirty="0" smtClean="0">
                <a:solidFill>
                  <a:srgbClr val="000000"/>
                </a:solidFill>
              </a:rPr>
              <a:t>şiddetli ishal ve kızarma epizotlarını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≥</a:t>
            </a:r>
            <a:r>
              <a:rPr lang="tr-TR" sz="1600" dirty="0" smtClean="0">
                <a:solidFill>
                  <a:srgbClr val="000000"/>
                </a:solidFill>
              </a:rPr>
              <a:t>%</a:t>
            </a:r>
            <a:r>
              <a:rPr lang="en-GB" sz="1600" dirty="0" smtClean="0">
                <a:solidFill>
                  <a:srgbClr val="000000"/>
                </a:solidFill>
              </a:rPr>
              <a:t>50</a:t>
            </a:r>
            <a:r>
              <a:rPr lang="tr-TR" sz="1600" dirty="0" smtClean="0">
                <a:solidFill>
                  <a:srgbClr val="000000"/>
                </a:solidFill>
              </a:rPr>
              <a:t> azaltmaktadır</a:t>
            </a:r>
            <a:r>
              <a:rPr lang="en-GB" sz="1600" baseline="30000" dirty="0" smtClean="0">
                <a:solidFill>
                  <a:srgbClr val="000000"/>
                </a:solidFill>
              </a:rPr>
              <a:t>1,7,8</a:t>
            </a:r>
            <a:endParaRPr lang="en-GB" sz="1600" dirty="0"/>
          </a:p>
          <a:p>
            <a:pPr>
              <a:spcBef>
                <a:spcPts val="60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00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altLang="ko-KR" sz="3600" b="1" dirty="0" smtClean="0"/>
              <a:t>GI </a:t>
            </a:r>
            <a:r>
              <a:rPr lang="tr-TR" altLang="ko-KR" b="1" dirty="0" smtClean="0"/>
              <a:t>sistem, </a:t>
            </a:r>
            <a:r>
              <a:rPr lang="tr-TR" altLang="ko-KR" b="1" dirty="0" err="1" smtClean="0"/>
              <a:t>NET’nin</a:t>
            </a:r>
            <a:r>
              <a:rPr lang="tr-TR" altLang="ko-KR" b="1" dirty="0" smtClean="0"/>
              <a:t> en yaygın primer bölgesidir</a:t>
            </a:r>
            <a:r>
              <a:rPr lang="en-US" altLang="ko-KR" sz="3600" b="1" dirty="0" smtClean="0"/>
              <a:t>*</a:t>
            </a:r>
            <a:endParaRPr lang="de-CH" sz="3600" b="1" dirty="0"/>
          </a:p>
        </p:txBody>
      </p:sp>
      <p:graphicFrame>
        <p:nvGraphicFramePr>
          <p:cNvPr id="1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3400"/>
              </p:ext>
            </p:extLst>
          </p:nvPr>
        </p:nvGraphicFramePr>
        <p:xfrm>
          <a:off x="1121466" y="2159000"/>
          <a:ext cx="2306727" cy="345662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16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315">
                <a:tc gridSpan="2">
                  <a:txBody>
                    <a:bodyPr/>
                    <a:lstStyle/>
                    <a:p>
                      <a:pPr defTabSz="457153">
                        <a:lnSpc>
                          <a:spcPct val="80000"/>
                        </a:lnSpc>
                      </a:pPr>
                      <a:r>
                        <a:rPr lang="tr-TR" sz="16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cs typeface="Calibri"/>
                        </a:rPr>
                        <a:t>Yüzde</a:t>
                      </a:r>
                      <a:r>
                        <a:rPr lang="tr-TR" sz="16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cs typeface="Calibri"/>
                        </a:rPr>
                        <a:t> dağılım</a:t>
                      </a:r>
                      <a:r>
                        <a:rPr lang="en-US" sz="16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cs typeface="Calibri"/>
                        </a:rPr>
                        <a:t> (%)</a:t>
                      </a:r>
                    </a:p>
                  </a:txBody>
                  <a:tcPr marL="9525" marR="9525" marT="9525" marB="0"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28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17.6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Re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tum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28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17.3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İnce bağırsak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81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10.1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olon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81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8.0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Jejunum/ileum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7.0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Pan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reas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35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6.0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Mide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88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4.0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Duodenum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33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Çekum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Ap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andisit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88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0.7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Karaciğer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695841" y="2106910"/>
            <a:ext cx="3897304" cy="3735094"/>
            <a:chOff x="3776663" y="2164633"/>
            <a:chExt cx="3897304" cy="3735094"/>
          </a:xfrm>
        </p:grpSpPr>
        <p:grpSp>
          <p:nvGrpSpPr>
            <p:cNvPr id="19" name="Group 1"/>
            <p:cNvGrpSpPr/>
            <p:nvPr/>
          </p:nvGrpSpPr>
          <p:grpSpPr>
            <a:xfrm>
              <a:off x="3776663" y="2164633"/>
              <a:ext cx="3897304" cy="3735094"/>
              <a:chOff x="2243138" y="1427163"/>
              <a:chExt cx="4424362" cy="4240213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2243138" y="1562101"/>
                <a:ext cx="3416300" cy="4105275"/>
              </a:xfrm>
              <a:custGeom>
                <a:avLst/>
                <a:gdLst>
                  <a:gd name="T0" fmla="*/ 577 w 908"/>
                  <a:gd name="T1" fmla="*/ 515 h 1092"/>
                  <a:gd name="T2" fmla="*/ 908 w 908"/>
                  <a:gd name="T3" fmla="*/ 909 h 1092"/>
                  <a:gd name="T4" fmla="*/ 183 w 908"/>
                  <a:gd name="T5" fmla="*/ 846 h 1092"/>
                  <a:gd name="T6" fmla="*/ 246 w 908"/>
                  <a:gd name="T7" fmla="*/ 121 h 1092"/>
                  <a:gd name="T8" fmla="*/ 577 w 908"/>
                  <a:gd name="T9" fmla="*/ 0 h 1092"/>
                  <a:gd name="T10" fmla="*/ 577 w 908"/>
                  <a:gd name="T11" fmla="*/ 515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8" h="1092">
                    <a:moveTo>
                      <a:pt x="577" y="515"/>
                    </a:moveTo>
                    <a:cubicBezTo>
                      <a:pt x="908" y="909"/>
                      <a:pt x="908" y="909"/>
                      <a:pt x="908" y="909"/>
                    </a:cubicBezTo>
                    <a:cubicBezTo>
                      <a:pt x="690" y="1092"/>
                      <a:pt x="366" y="1063"/>
                      <a:pt x="183" y="846"/>
                    </a:cubicBezTo>
                    <a:cubicBezTo>
                      <a:pt x="0" y="628"/>
                      <a:pt x="29" y="304"/>
                      <a:pt x="246" y="121"/>
                    </a:cubicBezTo>
                    <a:cubicBezTo>
                      <a:pt x="342" y="41"/>
                      <a:pt x="452" y="0"/>
                      <a:pt x="577" y="0"/>
                    </a:cubicBezTo>
                    <a:lnTo>
                      <a:pt x="577" y="515"/>
                    </a:lnTo>
                    <a:close/>
                  </a:path>
                </a:pathLst>
              </a:custGeom>
              <a:solidFill>
                <a:srgbClr val="043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4730750" y="1427163"/>
                <a:ext cx="1936750" cy="3417888"/>
              </a:xfrm>
              <a:custGeom>
                <a:avLst/>
                <a:gdLst>
                  <a:gd name="T0" fmla="*/ 0 w 515"/>
                  <a:gd name="T1" fmla="*/ 515 h 909"/>
                  <a:gd name="T2" fmla="*/ 0 w 515"/>
                  <a:gd name="T3" fmla="*/ 0 h 909"/>
                  <a:gd name="T4" fmla="*/ 515 w 515"/>
                  <a:gd name="T5" fmla="*/ 515 h 909"/>
                  <a:gd name="T6" fmla="*/ 331 w 515"/>
                  <a:gd name="T7" fmla="*/ 909 h 909"/>
                  <a:gd name="T8" fmla="*/ 0 w 515"/>
                  <a:gd name="T9" fmla="*/ 515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909">
                    <a:moveTo>
                      <a:pt x="0" y="51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4" y="0"/>
                      <a:pt x="515" y="231"/>
                      <a:pt x="515" y="515"/>
                    </a:cubicBezTo>
                    <a:cubicBezTo>
                      <a:pt x="515" y="674"/>
                      <a:pt x="453" y="807"/>
                      <a:pt x="331" y="909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31A1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452391" y="3969534"/>
              <a:ext cx="1120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GEP-NET</a:t>
              </a:r>
              <a:b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61%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57624" y="3427468"/>
              <a:ext cx="15811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  <a:latin typeface="Calibri" pitchFamily="34" charset="0"/>
                </a:rPr>
                <a:t>Diğer 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NET</a:t>
              </a:r>
              <a:r>
                <a:rPr lang="tr-TR" sz="2000" b="1" dirty="0" smtClean="0">
                  <a:solidFill>
                    <a:schemeClr val="bg1"/>
                  </a:solidFill>
                  <a:latin typeface="Calibri" pitchFamily="34" charset="0"/>
                </a:rPr>
                <a:t>’</a:t>
              </a:r>
              <a:r>
                <a:rPr lang="tr-TR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ler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4" name="Right Brace 23"/>
          <p:cNvSpPr/>
          <p:nvPr/>
        </p:nvSpPr>
        <p:spPr>
          <a:xfrm>
            <a:off x="3209633" y="2239822"/>
            <a:ext cx="496454" cy="3394363"/>
          </a:xfrm>
          <a:prstGeom prst="rightBrace">
            <a:avLst>
              <a:gd name="adj1" fmla="val 54845"/>
              <a:gd name="adj2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de-CH" dirty="0">
                <a:solidFill>
                  <a:prstClr val="black"/>
                </a:solidFill>
              </a:rPr>
              <a:t>*SEER 17 (</a:t>
            </a:r>
            <a:r>
              <a:rPr lang="de-CH" dirty="0" smtClean="0">
                <a:solidFill>
                  <a:prstClr val="black"/>
                </a:solidFill>
              </a:rPr>
              <a:t>2000–2007).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en-US" dirty="0" smtClean="0">
                <a:solidFill>
                  <a:prstClr val="black"/>
                </a:solidFill>
                <a:cs typeface="Arial" charset="0"/>
              </a:rPr>
            </a:br>
            <a:r>
              <a:rPr lang="en-US" dirty="0" smtClean="0">
                <a:solidFill>
                  <a:prstClr val="black"/>
                </a:solidFill>
                <a:cs typeface="Arial" charset="0"/>
              </a:rPr>
              <a:t>US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SEER database.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Lawrence B,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et al</a:t>
            </a:r>
            <a:r>
              <a:rPr lang="en-US" i="1" dirty="0">
                <a:solidFill>
                  <a:prstClr val="black"/>
                </a:solidFill>
                <a:cs typeface="Arial" charset="0"/>
              </a:rPr>
              <a:t>. Endocrinol Metab Clin North Am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. 2011; 40(1):1-18,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vii.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99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/>
              <a:t>GEP-NET primer bölgeler için gözlenen </a:t>
            </a:r>
            <a:r>
              <a:rPr lang="en-GB" b="1" dirty="0" smtClean="0"/>
              <a:t>5-y</a:t>
            </a:r>
            <a:r>
              <a:rPr lang="tr-TR" b="1" dirty="0" err="1" smtClean="0"/>
              <a:t>ıllık</a:t>
            </a:r>
            <a:r>
              <a:rPr lang="tr-TR" b="1" dirty="0" smtClean="0"/>
              <a:t> sağkalım</a:t>
            </a:r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8" name="Rectangle 76"/>
          <p:cNvSpPr>
            <a:spLocks/>
          </p:cNvSpPr>
          <p:nvPr/>
        </p:nvSpPr>
        <p:spPr bwMode="auto">
          <a:xfrm>
            <a:off x="4961861" y="2040127"/>
            <a:ext cx="418214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defTabSz="457153">
              <a:lnSpc>
                <a:spcPct val="90000"/>
              </a:lnSpc>
              <a:spcBef>
                <a:spcPct val="40000"/>
              </a:spcBef>
              <a:buClr>
                <a:srgbClr val="FF6600"/>
              </a:buClr>
            </a:pP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GEP-NET için 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5-y</a:t>
            </a:r>
            <a:r>
              <a:rPr lang="tr-TR" b="1" dirty="0" err="1" smtClean="0">
                <a:solidFill>
                  <a:srgbClr val="000000"/>
                </a:solidFill>
                <a:latin typeface="Calibri" pitchFamily="34" charset="0"/>
              </a:rPr>
              <a:t>ıllık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 sağkalım oranı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68.1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tabLst>
                <a:tab pos="206671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Pan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b="1" dirty="0" err="1" smtClean="0">
                <a:solidFill>
                  <a:srgbClr val="000000"/>
                </a:solidFill>
                <a:latin typeface="Calibri" pitchFamily="34" charset="0"/>
              </a:rPr>
              <a:t>reas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: 		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37.6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tabLst>
                <a:tab pos="206671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olon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: 		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54.6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tabLst>
                <a:tab pos="206671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Mide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: 		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64.1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tabLst>
                <a:tab pos="2066710" algn="l"/>
              </a:tabLst>
            </a:pP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İnce bağırsak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:		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68.1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tabLst>
                <a:tab pos="206671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Ap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</a:rPr>
              <a:t>andisit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: 		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81.3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tabLst>
                <a:tab pos="2066710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Re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tum: 		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%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88.5</a:t>
            </a:r>
          </a:p>
          <a:p>
            <a:pPr marL="626998" lvl="1" indent="-169845" defTabSz="457153">
              <a:lnSpc>
                <a:spcPct val="90000"/>
              </a:lnSpc>
              <a:spcBef>
                <a:spcPct val="40000"/>
              </a:spcBef>
              <a:buClr>
                <a:srgbClr val="FF6600"/>
              </a:buClr>
              <a:buFont typeface="Arial" pitchFamily="34" charset="0"/>
              <a:buChar char="•"/>
            </a:pPr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defTabSz="457153">
              <a:lnSpc>
                <a:spcPct val="90000"/>
              </a:lnSpc>
              <a:spcBef>
                <a:spcPct val="40000"/>
              </a:spcBef>
              <a:buClr>
                <a:srgbClr val="FF6600"/>
              </a:buClr>
            </a:pPr>
            <a:r>
              <a:rPr lang="tr-TR" b="1" dirty="0" smtClean="0">
                <a:solidFill>
                  <a:srgbClr val="000000"/>
                </a:solidFill>
                <a:latin typeface="Calibri" pitchFamily="34" charset="0"/>
              </a:rPr>
              <a:t>Hastaların %50’si aşağıdaki sürelerle hayatını kaybetmiştir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10.3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ay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oloni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NET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</a:rPr>
              <a:t>ler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16.7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ay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gastri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NET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</a:rPr>
              <a:t>ler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626998" lvl="1" indent="-169845" defTabSz="457153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18.9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ay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(pan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</a:rPr>
              <a:t>kreatik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NET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</a:rPr>
              <a:t>ler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169845" indent="-169845" defTabSz="457153">
              <a:lnSpc>
                <a:spcPct val="90000"/>
              </a:lnSpc>
              <a:spcBef>
                <a:spcPct val="40000"/>
              </a:spcBef>
              <a:buClr>
                <a:srgbClr val="FF6600"/>
              </a:buClr>
              <a:buFont typeface="Arial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8071" y="1866258"/>
            <a:ext cx="4969791" cy="4340844"/>
            <a:chOff x="154803" y="1707978"/>
            <a:chExt cx="4969791" cy="4340844"/>
          </a:xfrm>
        </p:grpSpPr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712788" y="2061703"/>
              <a:ext cx="4255153" cy="1484993"/>
            </a:xfrm>
            <a:custGeom>
              <a:avLst/>
              <a:gdLst>
                <a:gd name="T0" fmla="*/ 1313 w 1313"/>
                <a:gd name="T1" fmla="*/ 456 h 456"/>
                <a:gd name="T2" fmla="*/ 556 w 1313"/>
                <a:gd name="T3" fmla="*/ 343 h 456"/>
                <a:gd name="T4" fmla="*/ 130 w 1313"/>
                <a:gd name="T5" fmla="*/ 169 h 456"/>
                <a:gd name="T6" fmla="*/ 0 w 1313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3" h="456">
                  <a:moveTo>
                    <a:pt x="1313" y="456"/>
                  </a:moveTo>
                  <a:cubicBezTo>
                    <a:pt x="928" y="394"/>
                    <a:pt x="644" y="358"/>
                    <a:pt x="556" y="343"/>
                  </a:cubicBezTo>
                  <a:cubicBezTo>
                    <a:pt x="468" y="328"/>
                    <a:pt x="199" y="233"/>
                    <a:pt x="130" y="169"/>
                  </a:cubicBezTo>
                  <a:cubicBezTo>
                    <a:pt x="61" y="105"/>
                    <a:pt x="0" y="0"/>
                    <a:pt x="0" y="0"/>
                  </a:cubicBezTo>
                </a:path>
              </a:pathLst>
            </a:custGeom>
            <a:noFill/>
            <a:ln w="44450" cap="rnd">
              <a:solidFill>
                <a:srgbClr val="7575D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2"/>
            <p:cNvSpPr>
              <a:spLocks/>
            </p:cNvSpPr>
            <p:nvPr/>
          </p:nvSpPr>
          <p:spPr bwMode="auto">
            <a:xfrm>
              <a:off x="769746" y="1918065"/>
              <a:ext cx="4226170" cy="385307"/>
            </a:xfrm>
            <a:custGeom>
              <a:avLst/>
              <a:gdLst>
                <a:gd name="T0" fmla="*/ 0 w 1316"/>
                <a:gd name="T1" fmla="*/ 0 h 120"/>
                <a:gd name="T2" fmla="*/ 88 w 1316"/>
                <a:gd name="T3" fmla="*/ 10 h 120"/>
                <a:gd name="T4" fmla="*/ 413 w 1316"/>
                <a:gd name="T5" fmla="*/ 38 h 120"/>
                <a:gd name="T6" fmla="*/ 780 w 1316"/>
                <a:gd name="T7" fmla="*/ 72 h 120"/>
                <a:gd name="T8" fmla="*/ 1316 w 1316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120">
                  <a:moveTo>
                    <a:pt x="0" y="0"/>
                  </a:moveTo>
                  <a:cubicBezTo>
                    <a:pt x="0" y="0"/>
                    <a:pt x="14" y="3"/>
                    <a:pt x="88" y="10"/>
                  </a:cubicBezTo>
                  <a:cubicBezTo>
                    <a:pt x="161" y="16"/>
                    <a:pt x="333" y="31"/>
                    <a:pt x="413" y="38"/>
                  </a:cubicBezTo>
                  <a:cubicBezTo>
                    <a:pt x="493" y="44"/>
                    <a:pt x="581" y="54"/>
                    <a:pt x="780" y="72"/>
                  </a:cubicBezTo>
                  <a:cubicBezTo>
                    <a:pt x="978" y="91"/>
                    <a:pt x="1316" y="120"/>
                    <a:pt x="1316" y="120"/>
                  </a:cubicBezTo>
                </a:path>
              </a:pathLst>
            </a:custGeom>
            <a:noFill/>
            <a:ln w="26988" cap="flat">
              <a:solidFill>
                <a:srgbClr val="9ED3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83"/>
            <p:cNvSpPr>
              <a:spLocks/>
            </p:cNvSpPr>
            <p:nvPr/>
          </p:nvSpPr>
          <p:spPr bwMode="auto">
            <a:xfrm>
              <a:off x="793024" y="1987315"/>
              <a:ext cx="4247878" cy="615949"/>
            </a:xfrm>
            <a:custGeom>
              <a:avLst/>
              <a:gdLst>
                <a:gd name="T0" fmla="*/ 1323 w 1323"/>
                <a:gd name="T1" fmla="*/ 192 h 192"/>
                <a:gd name="T2" fmla="*/ 935 w 1323"/>
                <a:gd name="T3" fmla="*/ 136 h 192"/>
                <a:gd name="T4" fmla="*/ 656 w 1323"/>
                <a:gd name="T5" fmla="*/ 93 h 192"/>
                <a:gd name="T6" fmla="*/ 271 w 1323"/>
                <a:gd name="T7" fmla="*/ 39 h 192"/>
                <a:gd name="T8" fmla="*/ 0 w 1323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3" h="192">
                  <a:moveTo>
                    <a:pt x="1323" y="192"/>
                  </a:moveTo>
                  <a:cubicBezTo>
                    <a:pt x="1323" y="192"/>
                    <a:pt x="1019" y="149"/>
                    <a:pt x="935" y="136"/>
                  </a:cubicBezTo>
                  <a:cubicBezTo>
                    <a:pt x="851" y="123"/>
                    <a:pt x="803" y="113"/>
                    <a:pt x="656" y="93"/>
                  </a:cubicBezTo>
                  <a:cubicBezTo>
                    <a:pt x="509" y="73"/>
                    <a:pt x="364" y="51"/>
                    <a:pt x="271" y="39"/>
                  </a:cubicBezTo>
                  <a:cubicBezTo>
                    <a:pt x="177" y="27"/>
                    <a:pt x="0" y="0"/>
                    <a:pt x="0" y="0"/>
                  </a:cubicBezTo>
                </a:path>
              </a:pathLst>
            </a:custGeom>
            <a:noFill/>
            <a:ln w="26988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84"/>
            <p:cNvSpPr>
              <a:spLocks/>
            </p:cNvSpPr>
            <p:nvPr/>
          </p:nvSpPr>
          <p:spPr bwMode="auto">
            <a:xfrm>
              <a:off x="788740" y="1896411"/>
              <a:ext cx="4209890" cy="401588"/>
            </a:xfrm>
            <a:custGeom>
              <a:avLst/>
              <a:gdLst>
                <a:gd name="T0" fmla="*/ 0 w 1311"/>
                <a:gd name="T1" fmla="*/ 0 h 125"/>
                <a:gd name="T2" fmla="*/ 395 w 1311"/>
                <a:gd name="T3" fmla="*/ 52 h 125"/>
                <a:gd name="T4" fmla="*/ 882 w 1311"/>
                <a:gd name="T5" fmla="*/ 95 h 125"/>
                <a:gd name="T6" fmla="*/ 1311 w 1311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1" h="125">
                  <a:moveTo>
                    <a:pt x="0" y="0"/>
                  </a:moveTo>
                  <a:cubicBezTo>
                    <a:pt x="0" y="0"/>
                    <a:pt x="244" y="37"/>
                    <a:pt x="395" y="52"/>
                  </a:cubicBezTo>
                  <a:cubicBezTo>
                    <a:pt x="546" y="67"/>
                    <a:pt x="767" y="91"/>
                    <a:pt x="882" y="95"/>
                  </a:cubicBezTo>
                  <a:cubicBezTo>
                    <a:pt x="996" y="99"/>
                    <a:pt x="1311" y="125"/>
                    <a:pt x="1311" y="125"/>
                  </a:cubicBezTo>
                </a:path>
              </a:pathLst>
            </a:custGeom>
            <a:noFill/>
            <a:ln w="44450" cap="rnd">
              <a:solidFill>
                <a:srgbClr val="9ED3D7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5"/>
            <p:cNvSpPr>
              <a:spLocks/>
            </p:cNvSpPr>
            <p:nvPr/>
          </p:nvSpPr>
          <p:spPr bwMode="auto">
            <a:xfrm>
              <a:off x="788740" y="1911282"/>
              <a:ext cx="4223457" cy="648510"/>
            </a:xfrm>
            <a:custGeom>
              <a:avLst/>
              <a:gdLst>
                <a:gd name="T0" fmla="*/ 1315 w 1315"/>
                <a:gd name="T1" fmla="*/ 202 h 202"/>
                <a:gd name="T2" fmla="*/ 1182 w 1315"/>
                <a:gd name="T3" fmla="*/ 185 h 202"/>
                <a:gd name="T4" fmla="*/ 926 w 1315"/>
                <a:gd name="T5" fmla="*/ 157 h 202"/>
                <a:gd name="T6" fmla="*/ 700 w 1315"/>
                <a:gd name="T7" fmla="*/ 132 h 202"/>
                <a:gd name="T8" fmla="*/ 419 w 1315"/>
                <a:gd name="T9" fmla="*/ 97 h 202"/>
                <a:gd name="T10" fmla="*/ 219 w 1315"/>
                <a:gd name="T11" fmla="*/ 52 h 202"/>
                <a:gd name="T12" fmla="*/ 0 w 131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202">
                  <a:moveTo>
                    <a:pt x="1315" y="202"/>
                  </a:moveTo>
                  <a:cubicBezTo>
                    <a:pt x="1315" y="202"/>
                    <a:pt x="1230" y="193"/>
                    <a:pt x="1182" y="185"/>
                  </a:cubicBezTo>
                  <a:cubicBezTo>
                    <a:pt x="1134" y="177"/>
                    <a:pt x="992" y="160"/>
                    <a:pt x="926" y="157"/>
                  </a:cubicBezTo>
                  <a:cubicBezTo>
                    <a:pt x="859" y="154"/>
                    <a:pt x="798" y="146"/>
                    <a:pt x="700" y="132"/>
                  </a:cubicBezTo>
                  <a:cubicBezTo>
                    <a:pt x="603" y="117"/>
                    <a:pt x="459" y="101"/>
                    <a:pt x="419" y="97"/>
                  </a:cubicBezTo>
                  <a:cubicBezTo>
                    <a:pt x="379" y="93"/>
                    <a:pt x="262" y="66"/>
                    <a:pt x="219" y="52"/>
                  </a:cubicBezTo>
                  <a:cubicBezTo>
                    <a:pt x="176" y="37"/>
                    <a:pt x="43" y="20"/>
                    <a:pt x="0" y="0"/>
                  </a:cubicBezTo>
                </a:path>
              </a:pathLst>
            </a:custGeom>
            <a:noFill/>
            <a:ln w="44450" cap="rnd">
              <a:solidFill>
                <a:srgbClr val="7F7F7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Line 86"/>
            <p:cNvSpPr>
              <a:spLocks noChangeShapeType="1"/>
            </p:cNvSpPr>
            <p:nvPr/>
          </p:nvSpPr>
          <p:spPr bwMode="auto">
            <a:xfrm>
              <a:off x="757536" y="2030511"/>
              <a:ext cx="0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87"/>
            <p:cNvSpPr>
              <a:spLocks/>
            </p:cNvSpPr>
            <p:nvPr/>
          </p:nvSpPr>
          <p:spPr bwMode="auto">
            <a:xfrm>
              <a:off x="769746" y="1919476"/>
              <a:ext cx="4242451" cy="1143712"/>
            </a:xfrm>
            <a:custGeom>
              <a:avLst/>
              <a:gdLst>
                <a:gd name="T0" fmla="*/ 0 w 1321"/>
                <a:gd name="T1" fmla="*/ 0 h 356"/>
                <a:gd name="T2" fmla="*/ 54 w 1321"/>
                <a:gd name="T3" fmla="*/ 54 h 356"/>
                <a:gd name="T4" fmla="*/ 226 w 1321"/>
                <a:gd name="T5" fmla="*/ 110 h 356"/>
                <a:gd name="T6" fmla="*/ 497 w 1321"/>
                <a:gd name="T7" fmla="*/ 172 h 356"/>
                <a:gd name="T8" fmla="*/ 716 w 1321"/>
                <a:gd name="T9" fmla="*/ 216 h 356"/>
                <a:gd name="T10" fmla="*/ 941 w 1321"/>
                <a:gd name="T11" fmla="*/ 270 h 356"/>
                <a:gd name="T12" fmla="*/ 1321 w 132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1" h="356">
                  <a:moveTo>
                    <a:pt x="0" y="0"/>
                  </a:moveTo>
                  <a:cubicBezTo>
                    <a:pt x="0" y="0"/>
                    <a:pt x="28" y="38"/>
                    <a:pt x="54" y="54"/>
                  </a:cubicBezTo>
                  <a:cubicBezTo>
                    <a:pt x="81" y="70"/>
                    <a:pt x="150" y="92"/>
                    <a:pt x="226" y="110"/>
                  </a:cubicBezTo>
                  <a:cubicBezTo>
                    <a:pt x="302" y="129"/>
                    <a:pt x="402" y="152"/>
                    <a:pt x="497" y="172"/>
                  </a:cubicBezTo>
                  <a:cubicBezTo>
                    <a:pt x="592" y="192"/>
                    <a:pt x="682" y="209"/>
                    <a:pt x="716" y="216"/>
                  </a:cubicBezTo>
                  <a:cubicBezTo>
                    <a:pt x="749" y="222"/>
                    <a:pt x="801" y="237"/>
                    <a:pt x="941" y="270"/>
                  </a:cubicBezTo>
                  <a:cubicBezTo>
                    <a:pt x="1081" y="304"/>
                    <a:pt x="1305" y="352"/>
                    <a:pt x="1321" y="356"/>
                  </a:cubicBezTo>
                </a:path>
              </a:pathLst>
            </a:custGeom>
            <a:noFill/>
            <a:ln w="41275" cap="rnd">
              <a:solidFill>
                <a:srgbClr val="31A17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769746" y="1904498"/>
              <a:ext cx="4226170" cy="1272600"/>
            </a:xfrm>
            <a:custGeom>
              <a:avLst/>
              <a:gdLst>
                <a:gd name="T0" fmla="*/ 1316 w 1316"/>
                <a:gd name="T1" fmla="*/ 396 h 396"/>
                <a:gd name="T2" fmla="*/ 1058 w 1316"/>
                <a:gd name="T3" fmla="*/ 358 h 396"/>
                <a:gd name="T4" fmla="*/ 698 w 1316"/>
                <a:gd name="T5" fmla="*/ 302 h 396"/>
                <a:gd name="T6" fmla="*/ 421 w 1316"/>
                <a:gd name="T7" fmla="*/ 243 h 396"/>
                <a:gd name="T8" fmla="*/ 204 w 1316"/>
                <a:gd name="T9" fmla="*/ 162 h 396"/>
                <a:gd name="T10" fmla="*/ 0 w 1316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6" h="396">
                  <a:moveTo>
                    <a:pt x="1316" y="396"/>
                  </a:moveTo>
                  <a:cubicBezTo>
                    <a:pt x="1194" y="382"/>
                    <a:pt x="1125" y="368"/>
                    <a:pt x="1058" y="358"/>
                  </a:cubicBezTo>
                  <a:cubicBezTo>
                    <a:pt x="992" y="347"/>
                    <a:pt x="853" y="331"/>
                    <a:pt x="698" y="302"/>
                  </a:cubicBezTo>
                  <a:cubicBezTo>
                    <a:pt x="544" y="272"/>
                    <a:pt x="461" y="252"/>
                    <a:pt x="421" y="243"/>
                  </a:cubicBezTo>
                  <a:cubicBezTo>
                    <a:pt x="381" y="234"/>
                    <a:pt x="277" y="192"/>
                    <a:pt x="204" y="162"/>
                  </a:cubicBezTo>
                  <a:cubicBezTo>
                    <a:pt x="130" y="131"/>
                    <a:pt x="49" y="75"/>
                    <a:pt x="0" y="0"/>
                  </a:cubicBezTo>
                </a:path>
              </a:pathLst>
            </a:custGeom>
            <a:noFill/>
            <a:ln w="44450" cap="rnd">
              <a:solidFill>
                <a:srgbClr val="043265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89"/>
            <p:cNvSpPr>
              <a:spLocks/>
            </p:cNvSpPr>
            <p:nvPr/>
          </p:nvSpPr>
          <p:spPr bwMode="auto">
            <a:xfrm>
              <a:off x="842901" y="2132318"/>
              <a:ext cx="4148838" cy="2031004"/>
            </a:xfrm>
            <a:custGeom>
              <a:avLst/>
              <a:gdLst>
                <a:gd name="T0" fmla="*/ 1292 w 1292"/>
                <a:gd name="T1" fmla="*/ 632 h 632"/>
                <a:gd name="T2" fmla="*/ 1157 w 1292"/>
                <a:gd name="T3" fmla="*/ 608 h 632"/>
                <a:gd name="T4" fmla="*/ 1026 w 1292"/>
                <a:gd name="T5" fmla="*/ 575 h 632"/>
                <a:gd name="T6" fmla="*/ 797 w 1292"/>
                <a:gd name="T7" fmla="*/ 506 h 632"/>
                <a:gd name="T8" fmla="*/ 553 w 1292"/>
                <a:gd name="T9" fmla="*/ 422 h 632"/>
                <a:gd name="T10" fmla="*/ 370 w 1292"/>
                <a:gd name="T11" fmla="*/ 331 h 632"/>
                <a:gd name="T12" fmla="*/ 69 w 1292"/>
                <a:gd name="T13" fmla="*/ 122 h 632"/>
                <a:gd name="T14" fmla="*/ 4 w 1292"/>
                <a:gd name="T15" fmla="*/ 11 h 632"/>
                <a:gd name="T16" fmla="*/ 0 w 1292"/>
                <a:gd name="T1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2" h="632">
                  <a:moveTo>
                    <a:pt x="1292" y="632"/>
                  </a:moveTo>
                  <a:cubicBezTo>
                    <a:pt x="1234" y="622"/>
                    <a:pt x="1205" y="624"/>
                    <a:pt x="1157" y="608"/>
                  </a:cubicBezTo>
                  <a:cubicBezTo>
                    <a:pt x="1109" y="592"/>
                    <a:pt x="1084" y="598"/>
                    <a:pt x="1026" y="575"/>
                  </a:cubicBezTo>
                  <a:cubicBezTo>
                    <a:pt x="969" y="552"/>
                    <a:pt x="877" y="531"/>
                    <a:pt x="797" y="506"/>
                  </a:cubicBezTo>
                  <a:cubicBezTo>
                    <a:pt x="717" y="480"/>
                    <a:pt x="602" y="436"/>
                    <a:pt x="553" y="422"/>
                  </a:cubicBezTo>
                  <a:cubicBezTo>
                    <a:pt x="504" y="407"/>
                    <a:pt x="440" y="362"/>
                    <a:pt x="370" y="331"/>
                  </a:cubicBezTo>
                  <a:cubicBezTo>
                    <a:pt x="301" y="300"/>
                    <a:pt x="125" y="195"/>
                    <a:pt x="69" y="122"/>
                  </a:cubicBezTo>
                  <a:cubicBezTo>
                    <a:pt x="13" y="48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47625" cap="rnd">
              <a:solidFill>
                <a:srgbClr val="B3B3B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90"/>
            <p:cNvSpPr>
              <a:spLocks/>
            </p:cNvSpPr>
            <p:nvPr/>
          </p:nvSpPr>
          <p:spPr bwMode="auto">
            <a:xfrm>
              <a:off x="772460" y="1961426"/>
              <a:ext cx="4249235" cy="1155922"/>
            </a:xfrm>
            <a:custGeom>
              <a:avLst/>
              <a:gdLst>
                <a:gd name="T0" fmla="*/ 1323 w 1323"/>
                <a:gd name="T1" fmla="*/ 360 h 360"/>
                <a:gd name="T2" fmla="*/ 775 w 1323"/>
                <a:gd name="T3" fmla="*/ 307 h 360"/>
                <a:gd name="T4" fmla="*/ 125 w 1323"/>
                <a:gd name="T5" fmla="*/ 87 h 360"/>
                <a:gd name="T6" fmla="*/ 0 w 1323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3" h="360">
                  <a:moveTo>
                    <a:pt x="1323" y="360"/>
                  </a:moveTo>
                  <a:cubicBezTo>
                    <a:pt x="1323" y="360"/>
                    <a:pt x="1031" y="352"/>
                    <a:pt x="775" y="307"/>
                  </a:cubicBezTo>
                  <a:cubicBezTo>
                    <a:pt x="519" y="262"/>
                    <a:pt x="225" y="156"/>
                    <a:pt x="125" y="87"/>
                  </a:cubicBezTo>
                  <a:cubicBezTo>
                    <a:pt x="25" y="18"/>
                    <a:pt x="0" y="0"/>
                    <a:pt x="0" y="0"/>
                  </a:cubicBezTo>
                </a:path>
              </a:pathLst>
            </a:custGeom>
            <a:noFill/>
            <a:ln w="26988" cap="flat">
              <a:solidFill>
                <a:srgbClr val="04326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1"/>
            <p:cNvSpPr>
              <a:spLocks/>
            </p:cNvSpPr>
            <p:nvPr/>
          </p:nvSpPr>
          <p:spPr bwMode="auto">
            <a:xfrm>
              <a:off x="700181" y="2046897"/>
              <a:ext cx="4247878" cy="1016181"/>
            </a:xfrm>
            <a:custGeom>
              <a:avLst/>
              <a:gdLst>
                <a:gd name="T0" fmla="*/ 1323 w 1323"/>
                <a:gd name="T1" fmla="*/ 316 h 316"/>
                <a:gd name="T2" fmla="*/ 1213 w 1323"/>
                <a:gd name="T3" fmla="*/ 292 h 316"/>
                <a:gd name="T4" fmla="*/ 330 w 1323"/>
                <a:gd name="T5" fmla="*/ 79 h 316"/>
                <a:gd name="T6" fmla="*/ 0 w 1323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3" h="316">
                  <a:moveTo>
                    <a:pt x="1323" y="316"/>
                  </a:moveTo>
                  <a:cubicBezTo>
                    <a:pt x="1323" y="316"/>
                    <a:pt x="1255" y="306"/>
                    <a:pt x="1213" y="292"/>
                  </a:cubicBezTo>
                  <a:cubicBezTo>
                    <a:pt x="1113" y="259"/>
                    <a:pt x="545" y="129"/>
                    <a:pt x="330" y="79"/>
                  </a:cubicBezTo>
                  <a:cubicBezTo>
                    <a:pt x="116" y="28"/>
                    <a:pt x="0" y="0"/>
                    <a:pt x="0" y="0"/>
                  </a:cubicBezTo>
                </a:path>
              </a:pathLst>
            </a:custGeom>
            <a:noFill/>
            <a:ln w="26988" cap="flat">
              <a:solidFill>
                <a:srgbClr val="31A17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92"/>
            <p:cNvSpPr>
              <a:spLocks/>
            </p:cNvSpPr>
            <p:nvPr/>
          </p:nvSpPr>
          <p:spPr bwMode="auto">
            <a:xfrm>
              <a:off x="760249" y="2098455"/>
              <a:ext cx="4251948" cy="2014724"/>
            </a:xfrm>
            <a:custGeom>
              <a:avLst/>
              <a:gdLst>
                <a:gd name="T0" fmla="*/ 0 w 1324"/>
                <a:gd name="T1" fmla="*/ 0 h 627"/>
                <a:gd name="T2" fmla="*/ 336 w 1324"/>
                <a:gd name="T3" fmla="*/ 303 h 627"/>
                <a:gd name="T4" fmla="*/ 860 w 1324"/>
                <a:gd name="T5" fmla="*/ 539 h 627"/>
                <a:gd name="T6" fmla="*/ 1324 w 1324"/>
                <a:gd name="T7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4" h="627">
                  <a:moveTo>
                    <a:pt x="0" y="0"/>
                  </a:moveTo>
                  <a:cubicBezTo>
                    <a:pt x="0" y="0"/>
                    <a:pt x="171" y="200"/>
                    <a:pt x="336" y="303"/>
                  </a:cubicBezTo>
                  <a:cubicBezTo>
                    <a:pt x="501" y="405"/>
                    <a:pt x="631" y="469"/>
                    <a:pt x="860" y="539"/>
                  </a:cubicBezTo>
                  <a:cubicBezTo>
                    <a:pt x="1089" y="608"/>
                    <a:pt x="1324" y="627"/>
                    <a:pt x="1324" y="627"/>
                  </a:cubicBezTo>
                </a:path>
              </a:pathLst>
            </a:custGeom>
            <a:noFill/>
            <a:ln w="2698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93"/>
            <p:cNvSpPr>
              <a:spLocks/>
            </p:cNvSpPr>
            <p:nvPr/>
          </p:nvSpPr>
          <p:spPr bwMode="auto">
            <a:xfrm>
              <a:off x="762963" y="2044079"/>
              <a:ext cx="4239737" cy="1383850"/>
            </a:xfrm>
            <a:custGeom>
              <a:avLst/>
              <a:gdLst>
                <a:gd name="T0" fmla="*/ 1320 w 1320"/>
                <a:gd name="T1" fmla="*/ 431 h 431"/>
                <a:gd name="T2" fmla="*/ 944 w 1320"/>
                <a:gd name="T3" fmla="*/ 417 h 431"/>
                <a:gd name="T4" fmla="*/ 502 w 1320"/>
                <a:gd name="T5" fmla="*/ 347 h 431"/>
                <a:gd name="T6" fmla="*/ 219 w 1320"/>
                <a:gd name="T7" fmla="*/ 217 h 431"/>
                <a:gd name="T8" fmla="*/ 0 w 1320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431">
                  <a:moveTo>
                    <a:pt x="1320" y="431"/>
                  </a:moveTo>
                  <a:cubicBezTo>
                    <a:pt x="1320" y="431"/>
                    <a:pt x="1068" y="429"/>
                    <a:pt x="944" y="417"/>
                  </a:cubicBezTo>
                  <a:cubicBezTo>
                    <a:pt x="820" y="405"/>
                    <a:pt x="614" y="384"/>
                    <a:pt x="502" y="347"/>
                  </a:cubicBezTo>
                  <a:cubicBezTo>
                    <a:pt x="390" y="309"/>
                    <a:pt x="303" y="272"/>
                    <a:pt x="219" y="217"/>
                  </a:cubicBezTo>
                  <a:cubicBezTo>
                    <a:pt x="135" y="163"/>
                    <a:pt x="0" y="0"/>
                    <a:pt x="0" y="0"/>
                  </a:cubicBezTo>
                </a:path>
              </a:pathLst>
            </a:custGeom>
            <a:noFill/>
            <a:ln w="30163" cap="flat">
              <a:solidFill>
                <a:srgbClr val="7575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Line 94"/>
            <p:cNvSpPr>
              <a:spLocks noChangeShapeType="1"/>
            </p:cNvSpPr>
            <p:nvPr/>
          </p:nvSpPr>
          <p:spPr bwMode="auto">
            <a:xfrm>
              <a:off x="2648798" y="4395267"/>
              <a:ext cx="179087" cy="0"/>
            </a:xfrm>
            <a:prstGeom prst="line">
              <a:avLst/>
            </a:prstGeom>
            <a:noFill/>
            <a:ln w="30163" cap="flat">
              <a:solidFill>
                <a:srgbClr val="04326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Line 95"/>
            <p:cNvSpPr>
              <a:spLocks noChangeShapeType="1"/>
            </p:cNvSpPr>
            <p:nvPr/>
          </p:nvSpPr>
          <p:spPr bwMode="auto">
            <a:xfrm>
              <a:off x="2648798" y="4578424"/>
              <a:ext cx="179087" cy="0"/>
            </a:xfrm>
            <a:prstGeom prst="line">
              <a:avLst/>
            </a:prstGeom>
            <a:noFill/>
            <a:ln w="30163" cap="flat">
              <a:solidFill>
                <a:srgbClr val="31A17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Line 96"/>
            <p:cNvSpPr>
              <a:spLocks noChangeShapeType="1"/>
            </p:cNvSpPr>
            <p:nvPr/>
          </p:nvSpPr>
          <p:spPr bwMode="auto">
            <a:xfrm>
              <a:off x="2648798" y="4761580"/>
              <a:ext cx="179087" cy="0"/>
            </a:xfrm>
            <a:prstGeom prst="line">
              <a:avLst/>
            </a:prstGeom>
            <a:noFill/>
            <a:ln w="30163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Line 97"/>
            <p:cNvSpPr>
              <a:spLocks noChangeShapeType="1"/>
            </p:cNvSpPr>
            <p:nvPr/>
          </p:nvSpPr>
          <p:spPr bwMode="auto">
            <a:xfrm>
              <a:off x="2648798" y="4944737"/>
              <a:ext cx="179087" cy="0"/>
            </a:xfrm>
            <a:prstGeom prst="line">
              <a:avLst/>
            </a:prstGeom>
            <a:noFill/>
            <a:ln w="30163" cap="flat">
              <a:solidFill>
                <a:srgbClr val="7575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Line 98"/>
            <p:cNvSpPr>
              <a:spLocks noChangeShapeType="1"/>
            </p:cNvSpPr>
            <p:nvPr/>
          </p:nvSpPr>
          <p:spPr bwMode="auto">
            <a:xfrm flipH="1">
              <a:off x="2648798" y="5311051"/>
              <a:ext cx="179087" cy="0"/>
            </a:xfrm>
            <a:prstGeom prst="line">
              <a:avLst/>
            </a:prstGeom>
            <a:noFill/>
            <a:ln w="30163" cap="flat">
              <a:solidFill>
                <a:srgbClr val="9ED3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99"/>
            <p:cNvSpPr>
              <a:spLocks noChangeShapeType="1"/>
            </p:cNvSpPr>
            <p:nvPr/>
          </p:nvSpPr>
          <p:spPr bwMode="auto">
            <a:xfrm flipH="1">
              <a:off x="2648798" y="5127893"/>
              <a:ext cx="179087" cy="0"/>
            </a:xfrm>
            <a:prstGeom prst="line">
              <a:avLst/>
            </a:prstGeom>
            <a:noFill/>
            <a:ln w="30163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00"/>
            <p:cNvSpPr>
              <a:spLocks/>
            </p:cNvSpPr>
            <p:nvPr/>
          </p:nvSpPr>
          <p:spPr bwMode="auto">
            <a:xfrm>
              <a:off x="1016668" y="4383057"/>
              <a:ext cx="58338" cy="51555"/>
            </a:xfrm>
            <a:custGeom>
              <a:avLst/>
              <a:gdLst>
                <a:gd name="T0" fmla="*/ 10 w 18"/>
                <a:gd name="T1" fmla="*/ 16 h 16"/>
                <a:gd name="T2" fmla="*/ 8 w 18"/>
                <a:gd name="T3" fmla="*/ 16 h 16"/>
                <a:gd name="T4" fmla="*/ 0 w 18"/>
                <a:gd name="T5" fmla="*/ 8 h 16"/>
                <a:gd name="T6" fmla="*/ 8 w 18"/>
                <a:gd name="T7" fmla="*/ 0 h 16"/>
                <a:gd name="T8" fmla="*/ 10 w 18"/>
                <a:gd name="T9" fmla="*/ 0 h 16"/>
                <a:gd name="T10" fmla="*/ 18 w 18"/>
                <a:gd name="T11" fmla="*/ 8 h 16"/>
                <a:gd name="T12" fmla="*/ 10 w 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4"/>
                    <a:pt x="18" y="8"/>
                  </a:cubicBezTo>
                  <a:cubicBezTo>
                    <a:pt x="18" y="12"/>
                    <a:pt x="14" y="16"/>
                    <a:pt x="10" y="16"/>
                  </a:cubicBezTo>
                  <a:close/>
                </a:path>
              </a:pathLst>
            </a:custGeom>
            <a:solidFill>
              <a:srgbClr val="04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01"/>
            <p:cNvSpPr>
              <a:spLocks/>
            </p:cNvSpPr>
            <p:nvPr/>
          </p:nvSpPr>
          <p:spPr bwMode="auto">
            <a:xfrm>
              <a:off x="1016668" y="4566213"/>
              <a:ext cx="58338" cy="50199"/>
            </a:xfrm>
            <a:custGeom>
              <a:avLst/>
              <a:gdLst>
                <a:gd name="T0" fmla="*/ 10 w 18"/>
                <a:gd name="T1" fmla="*/ 16 h 16"/>
                <a:gd name="T2" fmla="*/ 8 w 18"/>
                <a:gd name="T3" fmla="*/ 16 h 16"/>
                <a:gd name="T4" fmla="*/ 0 w 18"/>
                <a:gd name="T5" fmla="*/ 8 h 16"/>
                <a:gd name="T6" fmla="*/ 8 w 18"/>
                <a:gd name="T7" fmla="*/ 0 h 16"/>
                <a:gd name="T8" fmla="*/ 10 w 18"/>
                <a:gd name="T9" fmla="*/ 0 h 16"/>
                <a:gd name="T10" fmla="*/ 18 w 18"/>
                <a:gd name="T11" fmla="*/ 8 h 16"/>
                <a:gd name="T12" fmla="*/ 10 w 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4"/>
                    <a:pt x="18" y="8"/>
                  </a:cubicBezTo>
                  <a:cubicBezTo>
                    <a:pt x="18" y="12"/>
                    <a:pt x="14" y="16"/>
                    <a:pt x="10" y="16"/>
                  </a:cubicBezTo>
                  <a:close/>
                </a:path>
              </a:pathLst>
            </a:custGeom>
            <a:solidFill>
              <a:srgbClr val="31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02"/>
            <p:cNvSpPr>
              <a:spLocks/>
            </p:cNvSpPr>
            <p:nvPr/>
          </p:nvSpPr>
          <p:spPr bwMode="auto">
            <a:xfrm>
              <a:off x="1016668" y="4749370"/>
              <a:ext cx="58338" cy="50199"/>
            </a:xfrm>
            <a:custGeom>
              <a:avLst/>
              <a:gdLst>
                <a:gd name="T0" fmla="*/ 10 w 18"/>
                <a:gd name="T1" fmla="*/ 16 h 16"/>
                <a:gd name="T2" fmla="*/ 8 w 18"/>
                <a:gd name="T3" fmla="*/ 16 h 16"/>
                <a:gd name="T4" fmla="*/ 0 w 18"/>
                <a:gd name="T5" fmla="*/ 8 h 16"/>
                <a:gd name="T6" fmla="*/ 8 w 18"/>
                <a:gd name="T7" fmla="*/ 0 h 16"/>
                <a:gd name="T8" fmla="*/ 10 w 18"/>
                <a:gd name="T9" fmla="*/ 0 h 16"/>
                <a:gd name="T10" fmla="*/ 18 w 18"/>
                <a:gd name="T11" fmla="*/ 8 h 16"/>
                <a:gd name="T12" fmla="*/ 10 w 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3"/>
                    <a:pt x="18" y="8"/>
                  </a:cubicBezTo>
                  <a:cubicBezTo>
                    <a:pt x="18" y="12"/>
                    <a:pt x="14" y="16"/>
                    <a:pt x="10" y="16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03"/>
            <p:cNvSpPr>
              <a:spLocks/>
            </p:cNvSpPr>
            <p:nvPr/>
          </p:nvSpPr>
          <p:spPr bwMode="auto">
            <a:xfrm>
              <a:off x="1016668" y="4932526"/>
              <a:ext cx="58338" cy="50199"/>
            </a:xfrm>
            <a:custGeom>
              <a:avLst/>
              <a:gdLst>
                <a:gd name="T0" fmla="*/ 10 w 18"/>
                <a:gd name="T1" fmla="*/ 16 h 16"/>
                <a:gd name="T2" fmla="*/ 8 w 18"/>
                <a:gd name="T3" fmla="*/ 16 h 16"/>
                <a:gd name="T4" fmla="*/ 0 w 18"/>
                <a:gd name="T5" fmla="*/ 8 h 16"/>
                <a:gd name="T6" fmla="*/ 8 w 18"/>
                <a:gd name="T7" fmla="*/ 0 h 16"/>
                <a:gd name="T8" fmla="*/ 10 w 18"/>
                <a:gd name="T9" fmla="*/ 0 h 16"/>
                <a:gd name="T10" fmla="*/ 18 w 18"/>
                <a:gd name="T11" fmla="*/ 8 h 16"/>
                <a:gd name="T12" fmla="*/ 10 w 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3"/>
                    <a:pt x="18" y="8"/>
                  </a:cubicBezTo>
                  <a:cubicBezTo>
                    <a:pt x="18" y="12"/>
                    <a:pt x="14" y="16"/>
                    <a:pt x="10" y="16"/>
                  </a:cubicBezTo>
                  <a:close/>
                </a:path>
              </a:pathLst>
            </a:custGeom>
            <a:solidFill>
              <a:srgbClr val="757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104"/>
            <p:cNvSpPr>
              <a:spLocks/>
            </p:cNvSpPr>
            <p:nvPr/>
          </p:nvSpPr>
          <p:spPr bwMode="auto">
            <a:xfrm>
              <a:off x="1016668" y="5297483"/>
              <a:ext cx="58338" cy="51555"/>
            </a:xfrm>
            <a:custGeom>
              <a:avLst/>
              <a:gdLst>
                <a:gd name="T0" fmla="*/ 10 w 18"/>
                <a:gd name="T1" fmla="*/ 16 h 16"/>
                <a:gd name="T2" fmla="*/ 8 w 18"/>
                <a:gd name="T3" fmla="*/ 16 h 16"/>
                <a:gd name="T4" fmla="*/ 0 w 18"/>
                <a:gd name="T5" fmla="*/ 8 h 16"/>
                <a:gd name="T6" fmla="*/ 8 w 18"/>
                <a:gd name="T7" fmla="*/ 0 h 16"/>
                <a:gd name="T8" fmla="*/ 10 w 18"/>
                <a:gd name="T9" fmla="*/ 0 h 16"/>
                <a:gd name="T10" fmla="*/ 18 w 18"/>
                <a:gd name="T11" fmla="*/ 8 h 16"/>
                <a:gd name="T12" fmla="*/ 10 w 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3"/>
                    <a:pt x="18" y="8"/>
                  </a:cubicBezTo>
                  <a:cubicBezTo>
                    <a:pt x="18" y="12"/>
                    <a:pt x="14" y="16"/>
                    <a:pt x="10" y="16"/>
                  </a:cubicBezTo>
                  <a:close/>
                </a:path>
              </a:pathLst>
            </a:custGeom>
            <a:solidFill>
              <a:srgbClr val="9E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105"/>
            <p:cNvSpPr>
              <a:spLocks/>
            </p:cNvSpPr>
            <p:nvPr/>
          </p:nvSpPr>
          <p:spPr bwMode="auto">
            <a:xfrm>
              <a:off x="1016668" y="5114326"/>
              <a:ext cx="58338" cy="51555"/>
            </a:xfrm>
            <a:custGeom>
              <a:avLst/>
              <a:gdLst>
                <a:gd name="T0" fmla="*/ 10 w 18"/>
                <a:gd name="T1" fmla="*/ 16 h 16"/>
                <a:gd name="T2" fmla="*/ 8 w 18"/>
                <a:gd name="T3" fmla="*/ 16 h 16"/>
                <a:gd name="T4" fmla="*/ 0 w 18"/>
                <a:gd name="T5" fmla="*/ 8 h 16"/>
                <a:gd name="T6" fmla="*/ 8 w 18"/>
                <a:gd name="T7" fmla="*/ 0 h 16"/>
                <a:gd name="T8" fmla="*/ 10 w 18"/>
                <a:gd name="T9" fmla="*/ 0 h 16"/>
                <a:gd name="T10" fmla="*/ 18 w 18"/>
                <a:gd name="T11" fmla="*/ 8 h 16"/>
                <a:gd name="T12" fmla="*/ 10 w 1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3"/>
                    <a:pt x="18" y="8"/>
                  </a:cubicBezTo>
                  <a:cubicBezTo>
                    <a:pt x="18" y="12"/>
                    <a:pt x="14" y="16"/>
                    <a:pt x="10" y="1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-472324" y="3607823"/>
              <a:ext cx="154664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300" b="1" dirty="0" smtClean="0">
                  <a:latin typeface="Calibri" pitchFamily="34" charset="0"/>
                </a:rPr>
                <a:t>Gözlenmiş sağkalım</a:t>
              </a:r>
              <a:endParaRPr lang="en-US" sz="1300" b="1" dirty="0"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30575" y="5756434"/>
              <a:ext cx="1118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b="1" dirty="0" smtClean="0">
                  <a:latin typeface="Calibri" pitchFamily="34" charset="0"/>
                </a:rPr>
                <a:t>S</a:t>
              </a:r>
              <a:r>
                <a:rPr lang="tr-TR" sz="1300" b="1" dirty="0" err="1" smtClean="0">
                  <a:latin typeface="Calibri" pitchFamily="34" charset="0"/>
                </a:rPr>
                <a:t>ağkalım</a:t>
              </a:r>
              <a:r>
                <a:rPr lang="en-US" sz="1300" b="1" dirty="0" smtClean="0">
                  <a:latin typeface="Calibri" pitchFamily="34" charset="0"/>
                </a:rPr>
                <a:t> (</a:t>
              </a:r>
              <a:r>
                <a:rPr lang="tr-TR" sz="1300" b="1" dirty="0" smtClean="0">
                  <a:latin typeface="Calibri" pitchFamily="34" charset="0"/>
                </a:rPr>
                <a:t>Ay</a:t>
              </a:r>
              <a:r>
                <a:rPr lang="en-US" sz="1300" b="1" dirty="0" smtClean="0">
                  <a:latin typeface="Calibri" pitchFamily="34" charset="0"/>
                </a:rPr>
                <a:t>)</a:t>
              </a:r>
              <a:endParaRPr lang="en-US" sz="1300" b="1" dirty="0"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6058" y="3171486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60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403" y="1707978"/>
              <a:ext cx="43815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100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5898" y="2073855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90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6058" y="2805609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70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6058" y="3903240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40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6058" y="4269117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30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6058" y="4634994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20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0554" y="5366746"/>
              <a:ext cx="2691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898" y="2439732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80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6058" y="3537363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50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6058" y="5000871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10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 flipV="1">
              <a:off x="3547533" y="5541692"/>
              <a:ext cx="0" cy="3934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50" name="Group 4"/>
            <p:cNvGrpSpPr/>
            <p:nvPr/>
          </p:nvGrpSpPr>
          <p:grpSpPr>
            <a:xfrm>
              <a:off x="676133" y="1863635"/>
              <a:ext cx="4380836" cy="3717402"/>
              <a:chOff x="676133" y="1863635"/>
              <a:chExt cx="4380836" cy="3717402"/>
            </a:xfrm>
          </p:grpSpPr>
          <p:sp>
            <p:nvSpPr>
              <p:cNvPr id="72" name="Line 76"/>
              <p:cNvSpPr>
                <a:spLocks noChangeShapeType="1"/>
              </p:cNvSpPr>
              <p:nvPr/>
            </p:nvSpPr>
            <p:spPr bwMode="auto">
              <a:xfrm flipV="1">
                <a:off x="727688" y="5541692"/>
                <a:ext cx="0" cy="3934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 flipV="1">
                <a:off x="2842313" y="5541692"/>
                <a:ext cx="0" cy="3934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 flipV="1">
                <a:off x="1432563" y="5541692"/>
                <a:ext cx="0" cy="3934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" name="Line 79"/>
              <p:cNvSpPr>
                <a:spLocks noChangeShapeType="1"/>
              </p:cNvSpPr>
              <p:nvPr/>
            </p:nvSpPr>
            <p:spPr bwMode="auto">
              <a:xfrm flipV="1">
                <a:off x="4252063" y="5541692"/>
                <a:ext cx="0" cy="3934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" name="Line 80"/>
              <p:cNvSpPr>
                <a:spLocks noChangeShapeType="1"/>
              </p:cNvSpPr>
              <p:nvPr/>
            </p:nvSpPr>
            <p:spPr bwMode="auto">
              <a:xfrm flipV="1">
                <a:off x="4956940" y="5541692"/>
                <a:ext cx="0" cy="3934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77" name="Group 2"/>
              <p:cNvGrpSpPr/>
              <p:nvPr/>
            </p:nvGrpSpPr>
            <p:grpSpPr>
              <a:xfrm>
                <a:off x="676133" y="1863635"/>
                <a:ext cx="4380836" cy="3675344"/>
                <a:chOff x="676133" y="1863635"/>
                <a:chExt cx="4380836" cy="3675344"/>
              </a:xfrm>
            </p:grpSpPr>
            <p:sp>
              <p:nvSpPr>
                <p:cNvPr id="80" name="Freeform 68"/>
                <p:cNvSpPr>
                  <a:spLocks/>
                </p:cNvSpPr>
                <p:nvPr/>
              </p:nvSpPr>
              <p:spPr bwMode="auto">
                <a:xfrm>
                  <a:off x="727688" y="1863635"/>
                  <a:ext cx="4329281" cy="3675344"/>
                </a:xfrm>
                <a:custGeom>
                  <a:avLst/>
                  <a:gdLst>
                    <a:gd name="T0" fmla="*/ 0 w 3191"/>
                    <a:gd name="T1" fmla="*/ 0 h 2709"/>
                    <a:gd name="T2" fmla="*/ 0 w 3191"/>
                    <a:gd name="T3" fmla="*/ 2709 h 2709"/>
                    <a:gd name="T4" fmla="*/ 3191 w 3191"/>
                    <a:gd name="T5" fmla="*/ 2709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91" h="2709">
                      <a:moveTo>
                        <a:pt x="0" y="0"/>
                      </a:moveTo>
                      <a:lnTo>
                        <a:pt x="0" y="2709"/>
                      </a:lnTo>
                      <a:lnTo>
                        <a:pt x="3191" y="2709"/>
                      </a:ln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1" name="Line 69"/>
                <p:cNvSpPr>
                  <a:spLocks noChangeShapeType="1"/>
                </p:cNvSpPr>
                <p:nvPr/>
              </p:nvSpPr>
              <p:spPr bwMode="auto">
                <a:xfrm>
                  <a:off x="676133" y="1873132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2" name="Line 70"/>
                <p:cNvSpPr>
                  <a:spLocks noChangeShapeType="1"/>
                </p:cNvSpPr>
                <p:nvPr/>
              </p:nvSpPr>
              <p:spPr bwMode="auto">
                <a:xfrm>
                  <a:off x="676133" y="2239717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Line 71"/>
                <p:cNvSpPr>
                  <a:spLocks noChangeShapeType="1"/>
                </p:cNvSpPr>
                <p:nvPr/>
              </p:nvSpPr>
              <p:spPr bwMode="auto">
                <a:xfrm>
                  <a:off x="676133" y="2972887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Line 72"/>
                <p:cNvSpPr>
                  <a:spLocks noChangeShapeType="1"/>
                </p:cNvSpPr>
                <p:nvPr/>
              </p:nvSpPr>
              <p:spPr bwMode="auto">
                <a:xfrm>
                  <a:off x="676133" y="3339472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Line 73"/>
                <p:cNvSpPr>
                  <a:spLocks noChangeShapeType="1"/>
                </p:cNvSpPr>
                <p:nvPr/>
              </p:nvSpPr>
              <p:spPr bwMode="auto">
                <a:xfrm>
                  <a:off x="676133" y="4439227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Line 74"/>
                <p:cNvSpPr>
                  <a:spLocks noChangeShapeType="1"/>
                </p:cNvSpPr>
                <p:nvPr/>
              </p:nvSpPr>
              <p:spPr bwMode="auto">
                <a:xfrm>
                  <a:off x="676133" y="4805812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7" name="Line 75"/>
                <p:cNvSpPr>
                  <a:spLocks noChangeShapeType="1"/>
                </p:cNvSpPr>
                <p:nvPr/>
              </p:nvSpPr>
              <p:spPr bwMode="auto">
                <a:xfrm>
                  <a:off x="676133" y="5172397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8" name="Line 81"/>
                <p:cNvSpPr>
                  <a:spLocks noChangeShapeType="1"/>
                </p:cNvSpPr>
                <p:nvPr/>
              </p:nvSpPr>
              <p:spPr bwMode="auto">
                <a:xfrm>
                  <a:off x="676133" y="5538979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9" name="Line 70"/>
                <p:cNvSpPr>
                  <a:spLocks noChangeShapeType="1"/>
                </p:cNvSpPr>
                <p:nvPr/>
              </p:nvSpPr>
              <p:spPr bwMode="auto">
                <a:xfrm>
                  <a:off x="676133" y="2606302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0" name="Line 73"/>
                <p:cNvSpPr>
                  <a:spLocks noChangeShapeType="1"/>
                </p:cNvSpPr>
                <p:nvPr/>
              </p:nvSpPr>
              <p:spPr bwMode="auto">
                <a:xfrm>
                  <a:off x="676133" y="4072642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1" name="Line 73"/>
                <p:cNvSpPr>
                  <a:spLocks noChangeShapeType="1"/>
                </p:cNvSpPr>
                <p:nvPr/>
              </p:nvSpPr>
              <p:spPr bwMode="auto">
                <a:xfrm>
                  <a:off x="676133" y="3706057"/>
                  <a:ext cx="55625" cy="0"/>
                </a:xfrm>
                <a:prstGeom prst="line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78" name="Line 77"/>
              <p:cNvSpPr>
                <a:spLocks noChangeShapeType="1"/>
              </p:cNvSpPr>
              <p:nvPr/>
            </p:nvSpPr>
            <p:spPr bwMode="auto">
              <a:xfrm flipV="1">
                <a:off x="3547188" y="5541692"/>
                <a:ext cx="0" cy="3934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" name="Line 78"/>
              <p:cNvSpPr>
                <a:spLocks noChangeShapeType="1"/>
              </p:cNvSpPr>
              <p:nvPr/>
            </p:nvSpPr>
            <p:spPr bwMode="auto">
              <a:xfrm flipV="1">
                <a:off x="2137438" y="5541692"/>
                <a:ext cx="0" cy="3934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213256" y="5541185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10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24792" y="5541185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20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6216" y="5541185"/>
              <a:ext cx="2691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47864" y="5541185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40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59400" y="5541185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50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36328" y="5541185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30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70936" y="5541185"/>
              <a:ext cx="3536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 smtClean="0">
                  <a:latin typeface="Calibri" pitchFamily="34" charset="0"/>
                </a:rPr>
                <a:t>60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98704" y="4265703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>
                  <a:latin typeface="Calibri" pitchFamily="34" charset="0"/>
                </a:rPr>
                <a:t>Mide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98704" y="4442619"/>
              <a:ext cx="997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>
                  <a:latin typeface="Calibri" pitchFamily="34" charset="0"/>
                </a:rPr>
                <a:t>İnce bağırsak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98704" y="4619535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Calibri" pitchFamily="34" charset="0"/>
                </a:rPr>
                <a:t>Ap</a:t>
              </a:r>
              <a:r>
                <a:rPr lang="tr-TR" sz="1200" dirty="0" err="1" smtClean="0">
                  <a:latin typeface="Calibri" pitchFamily="34" charset="0"/>
                </a:rPr>
                <a:t>andisit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94582" y="4796451"/>
              <a:ext cx="540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>
                  <a:latin typeface="Calibri" pitchFamily="34" charset="0"/>
                </a:rPr>
                <a:t>K</a:t>
              </a:r>
              <a:r>
                <a:rPr lang="en-US" sz="1200" dirty="0" err="1" smtClean="0">
                  <a:latin typeface="Calibri" pitchFamily="34" charset="0"/>
                </a:rPr>
                <a:t>olon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94582" y="5150285"/>
              <a:ext cx="666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Re</a:t>
              </a:r>
              <a:r>
                <a:rPr lang="tr-TR" sz="1200" dirty="0" smtClean="0">
                  <a:latin typeface="Calibri" pitchFamily="34" charset="0"/>
                </a:rPr>
                <a:t>k</a:t>
              </a:r>
              <a:r>
                <a:rPr lang="en-US" sz="1200" dirty="0" smtClean="0">
                  <a:latin typeface="Calibri" pitchFamily="34" charset="0"/>
                </a:rPr>
                <a:t>tum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94582" y="4973367"/>
              <a:ext cx="748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Pan</a:t>
              </a:r>
              <a:r>
                <a:rPr lang="tr-TR" sz="1200" dirty="0" smtClean="0">
                  <a:latin typeface="Calibri" pitchFamily="34" charset="0"/>
                </a:rPr>
                <a:t>k</a:t>
              </a:r>
              <a:r>
                <a:rPr lang="en-US" sz="1200" dirty="0" err="1" smtClean="0">
                  <a:latin typeface="Calibri" pitchFamily="34" charset="0"/>
                </a:rPr>
                <a:t>reas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51759" y="4265703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>
                  <a:latin typeface="Calibri" pitchFamily="34" charset="0"/>
                </a:rPr>
                <a:t>Mide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51759" y="4442619"/>
              <a:ext cx="997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>
                  <a:latin typeface="Calibri" pitchFamily="34" charset="0"/>
                </a:rPr>
                <a:t>İnce bağırsak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51759" y="4619535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Calibri" pitchFamily="34" charset="0"/>
                </a:rPr>
                <a:t>Ap</a:t>
              </a:r>
              <a:r>
                <a:rPr lang="tr-TR" sz="1200" dirty="0" err="1" smtClean="0">
                  <a:latin typeface="Calibri" pitchFamily="34" charset="0"/>
                </a:rPr>
                <a:t>andisit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47637" y="4796451"/>
              <a:ext cx="540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>
                  <a:latin typeface="Calibri" pitchFamily="34" charset="0"/>
                </a:rPr>
                <a:t>K</a:t>
              </a:r>
              <a:r>
                <a:rPr lang="en-US" sz="1200" dirty="0" err="1" smtClean="0">
                  <a:latin typeface="Calibri" pitchFamily="34" charset="0"/>
                </a:rPr>
                <a:t>olon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47637" y="5150285"/>
              <a:ext cx="666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Re</a:t>
              </a:r>
              <a:r>
                <a:rPr lang="tr-TR" sz="1200" dirty="0" smtClean="0">
                  <a:latin typeface="Calibri" pitchFamily="34" charset="0"/>
                </a:rPr>
                <a:t>k</a:t>
              </a:r>
              <a:r>
                <a:rPr lang="en-US" sz="1200" dirty="0" smtClean="0">
                  <a:latin typeface="Calibri" pitchFamily="34" charset="0"/>
                </a:rPr>
                <a:t>tum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47637" y="4973367"/>
              <a:ext cx="748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Pan</a:t>
              </a:r>
              <a:r>
                <a:rPr lang="tr-TR" sz="1200" dirty="0" smtClean="0">
                  <a:latin typeface="Calibri" pitchFamily="34" charset="0"/>
                </a:rPr>
                <a:t>k</a:t>
              </a:r>
              <a:r>
                <a:rPr lang="en-US" sz="1200" dirty="0" err="1" smtClean="0">
                  <a:latin typeface="Calibri" pitchFamily="34" charset="0"/>
                </a:rPr>
                <a:t>reas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26355" y="4050979"/>
              <a:ext cx="9783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SEER </a:t>
              </a:r>
              <a:r>
                <a:rPr lang="tr-TR" sz="1200" b="1" dirty="0" smtClean="0">
                  <a:latin typeface="Calibri" pitchFamily="34" charset="0"/>
                </a:rPr>
                <a:t>verileri</a:t>
              </a:r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27443" y="4050979"/>
              <a:ext cx="1184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b="1" dirty="0" smtClean="0">
                  <a:latin typeface="Calibri" pitchFamily="34" charset="0"/>
                </a:rPr>
                <a:t>Eğriye uydurma</a:t>
              </a:r>
              <a:endParaRPr lang="en-US" sz="1200" b="1" dirty="0">
                <a:latin typeface="Calibri" pitchFamily="34" charset="0"/>
              </a:endParaRPr>
            </a:p>
          </p:txBody>
        </p:sp>
      </p:grpSp>
      <p:sp>
        <p:nvSpPr>
          <p:cNvPr id="9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4014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*SEER 17 </a:t>
            </a:r>
            <a:r>
              <a:rPr lang="tr-TR" dirty="0" smtClean="0">
                <a:solidFill>
                  <a:prstClr val="black"/>
                </a:solidFill>
              </a:rPr>
              <a:t>veritabanı</a:t>
            </a:r>
            <a:r>
              <a:rPr lang="en-GB" dirty="0" smtClean="0">
                <a:solidFill>
                  <a:prstClr val="black"/>
                </a:solidFill>
              </a:rPr>
              <a:t>, 1973–2007. </a:t>
            </a:r>
            <a:r>
              <a:rPr lang="en-GB" dirty="0" smtClean="0">
                <a:solidFill>
                  <a:prstClr val="black"/>
                </a:solidFill>
                <a:cs typeface="Arial" charset="0"/>
              </a:rPr>
              <a:t>GEP</a:t>
            </a:r>
            <a:r>
              <a:rPr lang="en-GB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GB" dirty="0" err="1" smtClean="0">
                <a:solidFill>
                  <a:prstClr val="black"/>
                </a:solidFill>
                <a:cs typeface="Arial" charset="0"/>
              </a:rPr>
              <a:t>gastroenteropan</a:t>
            </a:r>
            <a:r>
              <a:rPr lang="tr-TR" dirty="0" err="1" smtClean="0">
                <a:solidFill>
                  <a:prstClr val="black"/>
                </a:solidFill>
                <a:cs typeface="Arial" charset="0"/>
              </a:rPr>
              <a:t>kreatik</a:t>
            </a:r>
            <a:r>
              <a:rPr lang="en-GB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GB" dirty="0">
              <a:solidFill>
                <a:prstClr val="black"/>
              </a:solidFill>
              <a:cs typeface="Arial" charset="0"/>
            </a:endParaRPr>
          </a:p>
          <a:p>
            <a:r>
              <a:rPr lang="en-GB" dirty="0">
                <a:solidFill>
                  <a:prstClr val="black"/>
                </a:solidFill>
                <a:cs typeface="Arial" charset="0"/>
              </a:rPr>
              <a:t>Source: US SEER database. Lawrence </a:t>
            </a:r>
            <a:r>
              <a:rPr lang="en-GB" dirty="0" smtClean="0">
                <a:solidFill>
                  <a:prstClr val="black"/>
                </a:solidFill>
                <a:cs typeface="Arial" charset="0"/>
              </a:rPr>
              <a:t>B, et </a:t>
            </a:r>
            <a:r>
              <a:rPr lang="en-GB" dirty="0">
                <a:solidFill>
                  <a:prstClr val="black"/>
                </a:solidFill>
                <a:cs typeface="Arial" charset="0"/>
              </a:rPr>
              <a:t>al. </a:t>
            </a:r>
            <a:r>
              <a:rPr lang="en-GB" i="1" dirty="0">
                <a:solidFill>
                  <a:prstClr val="black"/>
                </a:solidFill>
                <a:cs typeface="Arial" charset="0"/>
              </a:rPr>
              <a:t>Endocrinol Metab Clin North Am</a:t>
            </a:r>
            <a:r>
              <a:rPr lang="en-GB" dirty="0">
                <a:solidFill>
                  <a:prstClr val="black"/>
                </a:solidFill>
                <a:cs typeface="Arial" charset="0"/>
              </a:rPr>
              <a:t>. 2011; 40(1): 1-18, </a:t>
            </a:r>
            <a:r>
              <a:rPr lang="en-GB" dirty="0" smtClean="0">
                <a:solidFill>
                  <a:prstClr val="black"/>
                </a:solidFill>
                <a:cs typeface="Arial" charset="0"/>
              </a:rPr>
              <a:t>vii.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617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0.2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4786</Words>
  <Application>Microsoft Office PowerPoint</Application>
  <PresentationFormat>Ekran Gösterisi (4:3)</PresentationFormat>
  <Paragraphs>1069</Paragraphs>
  <Slides>75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94" baseType="lpstr">
      <vt:lpstr>Arial Unicode MS</vt:lpstr>
      <vt:lpstr>Malgun Gothic</vt:lpstr>
      <vt:lpstr>Malgun Gothic</vt:lpstr>
      <vt:lpstr>ＭＳ 明朝</vt:lpstr>
      <vt:lpstr>ＭＳ 明朝</vt:lpstr>
      <vt:lpstr>ＭＳ Ｐゴシック</vt:lpstr>
      <vt:lpstr>ＭＳ Ｐゴシック</vt:lpstr>
      <vt:lpstr>Arial</vt:lpstr>
      <vt:lpstr>Arial Narrow</vt:lpstr>
      <vt:lpstr>Calibri</vt:lpstr>
      <vt:lpstr>Courier New</vt:lpstr>
      <vt:lpstr>Garamond</vt:lpstr>
      <vt:lpstr>Lucida Sans Unicode</vt:lpstr>
      <vt:lpstr>News Gothic MT</vt:lpstr>
      <vt:lpstr>Symbol</vt:lpstr>
      <vt:lpstr>Times New Roman</vt:lpstr>
      <vt:lpstr>Wingdings</vt:lpstr>
      <vt:lpstr>Wingdings 2</vt:lpstr>
      <vt:lpstr>Ofis Teması</vt:lpstr>
      <vt:lpstr>GEP-NET’de sistemik tedaviler: Bugünü ve geleceği</vt:lpstr>
      <vt:lpstr>GENEL BAKIŞ</vt:lpstr>
      <vt:lpstr>GENEL BAKIŞ</vt:lpstr>
      <vt:lpstr>Emriyonik kökene göre NET’lerin sınıflandırılması</vt:lpstr>
      <vt:lpstr>NET’lerin gerçek insidans ve prevalansı olduğundan daha az görünmektedir.</vt:lpstr>
      <vt:lpstr>İnsidans, malign neoplazmalara göre çok daha hızlı artmaktadır </vt:lpstr>
      <vt:lpstr>NET İnsidansı çarpıcı biçimde artmaktadır.</vt:lpstr>
      <vt:lpstr>GI sistem, NET’nin en yaygın primer bölgesidir*</vt:lpstr>
      <vt:lpstr>GEP-NET primer bölgeler için gözlenen 5-yıllık sağkalım*</vt:lpstr>
      <vt:lpstr>Klinik seyir</vt:lpstr>
      <vt:lpstr>Hastanın perspektifinden tanı öyküsü</vt:lpstr>
      <vt:lpstr>Tanı </vt:lpstr>
      <vt:lpstr>Tümör belirteçleri</vt:lpstr>
      <vt:lpstr>PowerPoint Sunusu</vt:lpstr>
      <vt:lpstr>Prognoz</vt:lpstr>
      <vt:lpstr>PowerPoint Sunusu</vt:lpstr>
      <vt:lpstr>PowerPoint Sunusu</vt:lpstr>
      <vt:lpstr>PowerPoint Sunusu</vt:lpstr>
      <vt:lpstr>Biyobelirteçler</vt:lpstr>
      <vt:lpstr>TANI VE TEDAVİDEKİ ZORLUK NEDENLERİ</vt:lpstr>
      <vt:lpstr>PowerPoint Sunusu</vt:lpstr>
      <vt:lpstr>Lokal veya lokorejional hastalıkta tedavideki püf noktaları</vt:lpstr>
      <vt:lpstr>PowerPoint Sunusu</vt:lpstr>
      <vt:lpstr>NET’de aktif ajanların etki mekanizması</vt:lpstr>
      <vt:lpstr>Sistematik tedavinin amacı; tümöre bağlı klinik semptomları ve tümör büyümesini kontrol etmek</vt:lpstr>
      <vt:lpstr>Semptom kontrolü</vt:lpstr>
      <vt:lpstr>Somatostatin, nöroendokrin salgıları azaltmaktadır</vt:lpstr>
      <vt:lpstr>Somatostatin analoglarının tolerabilitesi</vt:lpstr>
      <vt:lpstr>Semptom kontrolünde püf noktalar</vt:lpstr>
      <vt:lpstr>PowerPoint Sunusu</vt:lpstr>
      <vt:lpstr>ANTİPROLİFERATİF TEDAVİ</vt:lpstr>
      <vt:lpstr>ANTİPROLİFERATİF TEDAVİ</vt:lpstr>
      <vt:lpstr>Somatostatin receptor-mediated effects of somatostatin analogs on tumor cells</vt:lpstr>
      <vt:lpstr>Orta Barsak (Midgut) Kökenli NET Hastalarında Oktreotid LAR’ın Tümör Kontrolü Üzerine Etkinliğini Araştıran Plasebo Kontrollü, Çift Kör, Prospektif Randomize Çalışma:  PROMID Çalışması</vt:lpstr>
      <vt:lpstr>PROMID: Çalışma tasarımı</vt:lpstr>
      <vt:lpstr>Hasta popülasyonu</vt:lpstr>
      <vt:lpstr>Hasta Özellikleri</vt:lpstr>
      <vt:lpstr>Oktreotid LAR, tümör progresyonuna kadar geçen süreyi anlamlı olarak 2 katından fazla uzatmıştır.</vt:lpstr>
      <vt:lpstr>PowerPoint Sunusu</vt:lpstr>
      <vt:lpstr>PowerPoint Sunusu</vt:lpstr>
      <vt:lpstr>PROMID çalışması Oktreotid LAR 30mg’ın Anti-Tümör Aktivitesini doğrulamıştır.</vt:lpstr>
      <vt:lpstr>PowerPoint Sunusu</vt:lpstr>
      <vt:lpstr>PowerPoint Sunusu</vt:lpstr>
      <vt:lpstr>EVEROLİMUS RADIANT çalışma programı (RAD001 In Advanced Neuroendocrine Tumours)</vt:lpstr>
      <vt:lpstr>RADIANT-3: Çalışma tasarımı</vt:lpstr>
      <vt:lpstr>RADIANT-3:  Hasta başlangıç özellikleri</vt:lpstr>
      <vt:lpstr>RADIANT-3: Araştırıcı incelemesine göre PFS</vt:lpstr>
      <vt:lpstr>RADIANT-3: Everolimus uzun süreli bir PFS faydası sağlamıştır</vt:lpstr>
      <vt:lpstr>RADIANT-3: Özet</vt:lpstr>
      <vt:lpstr>RADIANT-4: Çalışma tasarımı</vt:lpstr>
      <vt:lpstr>Birincil sonlanım noktası:  Merkezi incelemeye göre PFS</vt:lpstr>
      <vt:lpstr>Primer karaciğer tümör yüküne göre PFS HR (merkezi inceleme)</vt:lpstr>
      <vt:lpstr>PowerPoint Sunusu</vt:lpstr>
      <vt:lpstr>PowerPoint Sunusu</vt:lpstr>
      <vt:lpstr>Sunitinib</vt:lpstr>
      <vt:lpstr>PowerPoint Sunusu</vt:lpstr>
      <vt:lpstr>Sistemik Kemoterapi</vt:lpstr>
      <vt:lpstr>Temozolamide</vt:lpstr>
      <vt:lpstr>Sistemik Kemoterapi</vt:lpstr>
      <vt:lpstr>Sistemik Kemoterapi</vt:lpstr>
      <vt:lpstr>PRRT</vt:lpstr>
      <vt:lpstr>PowerPoint Sunusu</vt:lpstr>
      <vt:lpstr>PowerPoint Sunusu</vt:lpstr>
      <vt:lpstr>PowerPoint Sunusu</vt:lpstr>
      <vt:lpstr>PRRT</vt:lpstr>
      <vt:lpstr>PRRT</vt:lpstr>
      <vt:lpstr>PRRT</vt:lpstr>
      <vt:lpstr>PRRT</vt:lpstr>
      <vt:lpstr>PRRT</vt:lpstr>
      <vt:lpstr>PowerPoint Sunusu</vt:lpstr>
      <vt:lpstr>PowerPoint Sunusu</vt:lpstr>
      <vt:lpstr>PowerPoint Sunusu</vt:lpstr>
      <vt:lpstr>NET’ler birden fazla sstr alt tipi ekspresyonu yapmaktadır</vt:lpstr>
      <vt:lpstr>NET’lerde hedefler</vt:lpstr>
      <vt:lpstr>NET’lerde somatostatin sinyallemesi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“Nöroendokrin tümörler,  GEP-NET”</dc:title>
  <dc:creator>Asus</dc:creator>
  <cp:lastModifiedBy>SELNAZ</cp:lastModifiedBy>
  <cp:revision>75</cp:revision>
  <dcterms:created xsi:type="dcterms:W3CDTF">2020-11-01T17:26:42Z</dcterms:created>
  <dcterms:modified xsi:type="dcterms:W3CDTF">2020-12-07T11:54:22Z</dcterms:modified>
</cp:coreProperties>
</file>