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93" r:id="rId3"/>
    <p:sldId id="292" r:id="rId4"/>
    <p:sldId id="264" r:id="rId5"/>
    <p:sldId id="265" r:id="rId6"/>
    <p:sldId id="261" r:id="rId7"/>
    <p:sldId id="260" r:id="rId8"/>
    <p:sldId id="259" r:id="rId9"/>
    <p:sldId id="294" r:id="rId10"/>
    <p:sldId id="302" r:id="rId11"/>
    <p:sldId id="295" r:id="rId12"/>
    <p:sldId id="303" r:id="rId13"/>
    <p:sldId id="279" r:id="rId14"/>
    <p:sldId id="280" r:id="rId15"/>
    <p:sldId id="281" r:id="rId16"/>
    <p:sldId id="282" r:id="rId17"/>
    <p:sldId id="283" r:id="rId18"/>
    <p:sldId id="284" r:id="rId19"/>
    <p:sldId id="285" r:id="rId20"/>
    <p:sldId id="286" r:id="rId21"/>
    <p:sldId id="287" r:id="rId22"/>
    <p:sldId id="288" r:id="rId23"/>
    <p:sldId id="289" r:id="rId24"/>
    <p:sldId id="297" r:id="rId25"/>
    <p:sldId id="298" r:id="rId26"/>
    <p:sldId id="299" r:id="rId27"/>
    <p:sldId id="300" r:id="rId28"/>
    <p:sldId id="301" r:id="rId29"/>
    <p:sldId id="304" r:id="rId30"/>
    <p:sldId id="296" r:id="rId31"/>
    <p:sldId id="308" r:id="rId32"/>
    <p:sldId id="270" r:id="rId33"/>
    <p:sldId id="271" r:id="rId34"/>
    <p:sldId id="272" r:id="rId35"/>
    <p:sldId id="309" r:id="rId36"/>
    <p:sldId id="310" r:id="rId37"/>
    <p:sldId id="311" r:id="rId38"/>
    <p:sldId id="313" r:id="rId39"/>
    <p:sldId id="306" r:id="rId40"/>
    <p:sldId id="305" r:id="rId41"/>
    <p:sldId id="290" r:id="rId42"/>
    <p:sldId id="307" r:id="rId43"/>
    <p:sldId id="273" r:id="rId44"/>
    <p:sldId id="274" r:id="rId45"/>
    <p:sldId id="275" r:id="rId46"/>
    <p:sldId id="312"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80427" autoAdjust="0"/>
  </p:normalViewPr>
  <p:slideViewPr>
    <p:cSldViewPr>
      <p:cViewPr>
        <p:scale>
          <a:sx n="60" d="100"/>
          <a:sy n="60" d="100"/>
        </p:scale>
        <p:origin x="-22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A2616-705A-441A-AB90-DA934831CC3D}" type="datetimeFigureOut">
              <a:rPr lang="tr-TR" smtClean="0"/>
              <a:t>13.11.2020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5A7CE9-463D-4CEE-AFCD-C3E470D6479B}" type="slidenum">
              <a:rPr lang="tr-TR" smtClean="0"/>
              <a:t>‹#›</a:t>
            </a:fld>
            <a:endParaRPr lang="tr-TR"/>
          </a:p>
        </p:txBody>
      </p:sp>
    </p:spTree>
    <p:extLst>
      <p:ext uri="{BB962C8B-B14F-4D97-AF65-F5344CB8AC3E}">
        <p14:creationId xmlns:p14="http://schemas.microsoft.com/office/powerpoint/2010/main" val="3167176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mccancer.biomedcentral.com/articles/10.1186/s12885-020-07263-9"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tr-TR" dirty="0" smtClean="0"/>
              <a:t>2010</a:t>
            </a:r>
            <a:r>
              <a:rPr lang="tr-TR" baseline="0" dirty="0" smtClean="0"/>
              <a:t> yılında </a:t>
            </a:r>
            <a:r>
              <a:rPr lang="tr-TR" baseline="0" dirty="0" err="1" smtClean="0"/>
              <a:t>adjuvan</a:t>
            </a:r>
            <a:r>
              <a:rPr lang="tr-TR" baseline="0" dirty="0" smtClean="0"/>
              <a:t>  EGFR TKİ </a:t>
            </a:r>
            <a:r>
              <a:rPr lang="tr-TR" baseline="0" dirty="0" err="1" smtClean="0"/>
              <a:t>nin</a:t>
            </a:r>
            <a:r>
              <a:rPr lang="tr-TR" baseline="0" dirty="0" smtClean="0"/>
              <a:t> KT ye kıyasla faydalı olabileceği düşünülmüş ve çalışmalar başlamıştır.  </a:t>
            </a:r>
            <a:r>
              <a:rPr lang="en-US" dirty="0" smtClean="0"/>
              <a:t>Therefore, we planned this phase 2 trial to investigate whether or not adjuvant therapy with </a:t>
            </a:r>
            <a:r>
              <a:rPr lang="en-US" dirty="0" err="1" smtClean="0"/>
              <a:t>erlotinib</a:t>
            </a:r>
            <a:r>
              <a:rPr lang="en-US" dirty="0" smtClean="0"/>
              <a:t> was more effective and better tolerated than chemotherapy in a selected population of Chinese patients with EGFR mutation-positive, stage IIIA NSCLC who underwent complete (R0) resection. At the time of writing this report, the results of a phase 3 trial (ADJUVANT) in China were published and showed that adjuvant </a:t>
            </a:r>
            <a:r>
              <a:rPr lang="en-US" dirty="0" err="1" smtClean="0"/>
              <a:t>gefitinib</a:t>
            </a:r>
            <a:r>
              <a:rPr lang="en-US" dirty="0" smtClean="0"/>
              <a:t>, another EGFR TKI, increased disease-free survival compared with adjuvant chemotherapy in patients with stage II–IIIA NSCLC. the trials underway at the time (</a:t>
            </a:r>
            <a:r>
              <a:rPr lang="en-US" dirty="0" err="1" smtClean="0"/>
              <a:t>eg</a:t>
            </a:r>
            <a:r>
              <a:rPr lang="en-US" dirty="0" smtClean="0"/>
              <a:t>, the ADJUVANT study) enrolled broader patient populations, including patients with stage IA or II NSCLC. Therefore, for this trial, we decided to focus on patients with stage IIIA NSCLC in the hope of introducing an alternative to chemotherapy for these patients. Here, we present the results of our </a:t>
            </a:r>
            <a:r>
              <a:rPr lang="en-US" dirty="0" err="1" smtClean="0"/>
              <a:t>randomised</a:t>
            </a:r>
            <a:r>
              <a:rPr lang="en-US" dirty="0" smtClean="0"/>
              <a:t> phase 2 EVAN trial comparing </a:t>
            </a:r>
            <a:r>
              <a:rPr lang="en-US" dirty="0" err="1" smtClean="0"/>
              <a:t>erlotinib</a:t>
            </a:r>
            <a:r>
              <a:rPr lang="en-US" dirty="0" smtClean="0"/>
              <a:t> with chemotherapy in Chinese patients with stage IIIA EGFR mutation-positive NSCLC.</a:t>
            </a: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11</a:t>
            </a:fld>
            <a:endParaRPr lang="tr-TR"/>
          </a:p>
        </p:txBody>
      </p:sp>
    </p:spTree>
    <p:extLst>
      <p:ext uri="{BB962C8B-B14F-4D97-AF65-F5344CB8AC3E}">
        <p14:creationId xmlns:p14="http://schemas.microsoft.com/office/powerpoint/2010/main" val="246977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en-US" dirty="0" smtClean="0"/>
              <a:t>Patients received the following drugs intravenously, as </a:t>
            </a:r>
            <a:r>
              <a:rPr lang="en-US" dirty="0" err="1" smtClean="0"/>
              <a:t>neoadjuvant</a:t>
            </a:r>
            <a:r>
              <a:rPr lang="en-US" dirty="0" smtClean="0"/>
              <a:t> treatment: </a:t>
            </a:r>
            <a:r>
              <a:rPr lang="en-US" dirty="0" err="1" smtClean="0"/>
              <a:t>nivolumab</a:t>
            </a:r>
            <a:r>
              <a:rPr lang="en-US" dirty="0" smtClean="0"/>
              <a:t> (360 mg), paclitaxel (200 mg/m²), and carboplatin (area under the curve 6; 6 mg/mL per min), on day 1 of each 21-day cycle, for three cycles before surgical resection. After completion of </a:t>
            </a:r>
            <a:r>
              <a:rPr lang="en-US" dirty="0" err="1" smtClean="0"/>
              <a:t>neoadjuvant</a:t>
            </a:r>
            <a:r>
              <a:rPr lang="en-US" dirty="0" smtClean="0"/>
              <a:t> </a:t>
            </a:r>
            <a:r>
              <a:rPr lang="en-US" dirty="0" err="1" smtClean="0"/>
              <a:t>chemoimmunotherapy</a:t>
            </a:r>
            <a:r>
              <a:rPr lang="en-US" dirty="0" smtClean="0"/>
              <a:t>, surgery was planned 42–49 days after the first day of the third treatment cycle. Resection of the primary </a:t>
            </a:r>
            <a:r>
              <a:rPr lang="en-US" dirty="0" err="1" smtClean="0"/>
              <a:t>tumour</a:t>
            </a:r>
            <a:r>
              <a:rPr lang="en-US" dirty="0" smtClean="0"/>
              <a:t> and lymph nodes was done according to standard institutional procedures. Once the patients were deemed fully recovered from surgery, adjuvant treatment with </a:t>
            </a:r>
            <a:r>
              <a:rPr lang="en-US" dirty="0" err="1" smtClean="0"/>
              <a:t>nivolumab</a:t>
            </a:r>
            <a:r>
              <a:rPr lang="en-US" dirty="0" smtClean="0"/>
              <a:t> was scheduled to commence 3–8 weeks after surgery. Patients received intravenous </a:t>
            </a:r>
            <a:r>
              <a:rPr lang="en-US" dirty="0" err="1" smtClean="0"/>
              <a:t>nivolumab</a:t>
            </a:r>
            <a:r>
              <a:rPr lang="en-US" dirty="0" smtClean="0"/>
              <a:t> as adjuvant treatment at a fixed dose of 240 mg every 2 weeks for 4 months, followed by a fixed dose of 480 mg every 4 weeks, until month 12.</a:t>
            </a: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35</a:t>
            </a:fld>
            <a:endParaRPr lang="tr-TR"/>
          </a:p>
        </p:txBody>
      </p:sp>
    </p:spTree>
    <p:extLst>
      <p:ext uri="{BB962C8B-B14F-4D97-AF65-F5344CB8AC3E}">
        <p14:creationId xmlns:p14="http://schemas.microsoft.com/office/powerpoint/2010/main" val="663463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en-US" dirty="0" smtClean="0"/>
              <a:t>treatment with </a:t>
            </a:r>
            <a:r>
              <a:rPr lang="en-US" dirty="0" err="1" smtClean="0"/>
              <a:t>neoadjuvant</a:t>
            </a:r>
            <a:r>
              <a:rPr lang="en-US" dirty="0" smtClean="0"/>
              <a:t> </a:t>
            </a:r>
            <a:r>
              <a:rPr lang="en-US" dirty="0" err="1" smtClean="0"/>
              <a:t>nivolumab</a:t>
            </a:r>
            <a:r>
              <a:rPr lang="en-US" dirty="0" smtClean="0"/>
              <a:t> did not delay planned surgery, and at 24 months, progression-free survival was 77% and overall survival was 90%.</a:t>
            </a: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36</a:t>
            </a:fld>
            <a:endParaRPr lang="tr-TR"/>
          </a:p>
        </p:txBody>
      </p:sp>
    </p:spTree>
    <p:extLst>
      <p:ext uri="{BB962C8B-B14F-4D97-AF65-F5344CB8AC3E}">
        <p14:creationId xmlns:p14="http://schemas.microsoft.com/office/powerpoint/2010/main" val="230669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en-US" dirty="0" smtClean="0"/>
              <a:t>Similar associations between PD-L1 expression and major pathological response have been observed in ongoing </a:t>
            </a:r>
            <a:r>
              <a:rPr lang="en-US" dirty="0" err="1" smtClean="0"/>
              <a:t>neoadjuvant</a:t>
            </a:r>
            <a:r>
              <a:rPr lang="en-US" dirty="0" smtClean="0"/>
              <a:t> immunotherapy trials with similar limitations in biomarker sensitivity.23,24 PD-L1 expression and </a:t>
            </a:r>
            <a:r>
              <a:rPr lang="en-US" dirty="0" err="1" smtClean="0"/>
              <a:t>tumour</a:t>
            </a:r>
            <a:r>
              <a:rPr lang="en-US" dirty="0" smtClean="0"/>
              <a:t> mutational burden were not associated with survival, extending to the </a:t>
            </a:r>
            <a:r>
              <a:rPr lang="en-US" dirty="0" err="1" smtClean="0"/>
              <a:t>neoadjuvant</a:t>
            </a:r>
            <a:r>
              <a:rPr lang="en-US" dirty="0" smtClean="0"/>
              <a:t> setting the finding of an absence of association between </a:t>
            </a:r>
            <a:r>
              <a:rPr lang="en-US" dirty="0" err="1" smtClean="0"/>
              <a:t>tumour</a:t>
            </a:r>
            <a:r>
              <a:rPr lang="en-US" dirty="0" smtClean="0"/>
              <a:t> mutational burden and survival in patients treated with </a:t>
            </a:r>
            <a:r>
              <a:rPr lang="en-US" dirty="0" err="1" smtClean="0"/>
              <a:t>chemoimmunotherapy</a:t>
            </a:r>
            <a:r>
              <a:rPr lang="en-US" dirty="0" smtClean="0"/>
              <a:t> combinations. The presence of specific mutations (STK11, KEAP1, RB1, and EGFR) was associated with reduced progression-free survival, reinforcing their negative role in terms of survival observed in previous studies,26–29 and supporting their future consideration in clinical trials. </a:t>
            </a: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37</a:t>
            </a:fld>
            <a:endParaRPr lang="tr-TR"/>
          </a:p>
        </p:txBody>
      </p:sp>
    </p:spTree>
    <p:extLst>
      <p:ext uri="{BB962C8B-B14F-4D97-AF65-F5344CB8AC3E}">
        <p14:creationId xmlns:p14="http://schemas.microsoft.com/office/powerpoint/2010/main" val="808702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en-US" dirty="0" smtClean="0"/>
              <a:t>. As pathological complete responses (</a:t>
            </a:r>
            <a:r>
              <a:rPr lang="en-US" dirty="0" err="1" smtClean="0"/>
              <a:t>pCR</a:t>
            </a:r>
            <a:r>
              <a:rPr lang="en-US" dirty="0" smtClean="0"/>
              <a:t>) in resected specimens are seen in only a minority (28–38%) of patients following </a:t>
            </a:r>
            <a:r>
              <a:rPr lang="en-US" dirty="0" err="1" smtClean="0"/>
              <a:t>chemoradiotherapy</a:t>
            </a:r>
            <a:r>
              <a:rPr lang="en-US" dirty="0" smtClean="0"/>
              <a:t>, we designed the INCREASE trial (</a:t>
            </a:r>
            <a:r>
              <a:rPr lang="en-US" dirty="0" err="1" smtClean="0"/>
              <a:t>EudraCT</a:t>
            </a:r>
            <a:r>
              <a:rPr lang="en-US" dirty="0" smtClean="0"/>
              <a:t>-Number: 2019–003454-83; Netherlands Trial Register number: NL8435) to assess if </a:t>
            </a:r>
            <a:r>
              <a:rPr lang="en-US" dirty="0" err="1" smtClean="0"/>
              <a:t>pCR</a:t>
            </a:r>
            <a:r>
              <a:rPr lang="en-US" dirty="0" smtClean="0"/>
              <a:t> rates could be further improved by adding short course immunotherapy to induction </a:t>
            </a:r>
            <a:r>
              <a:rPr lang="en-US" dirty="0" err="1" smtClean="0"/>
              <a:t>chemoradiotherapy</a:t>
            </a:r>
            <a:r>
              <a:rPr lang="en-US" dirty="0" smtClean="0"/>
              <a:t>. Translational studies will correlate changes in loco-regional and systemic immune status with patterns of recurrence.</a:t>
            </a: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39</a:t>
            </a:fld>
            <a:endParaRPr lang="tr-TR"/>
          </a:p>
        </p:txBody>
      </p:sp>
    </p:spTree>
    <p:extLst>
      <p:ext uri="{BB962C8B-B14F-4D97-AF65-F5344CB8AC3E}">
        <p14:creationId xmlns:p14="http://schemas.microsoft.com/office/powerpoint/2010/main" val="96321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pPr marL="171450" indent="-171450">
              <a:buFont typeface="Wingdings" pitchFamily="2" charset="2"/>
              <a:buChar char="q"/>
            </a:pPr>
            <a:r>
              <a:rPr lang="en-US" dirty="0" smtClean="0"/>
              <a:t>NICOLAS (NCT02434081) is a single-arm phase-II trial evaluating the safety and efficacy of the addition of concurrent anti-PD-1 </a:t>
            </a:r>
            <a:r>
              <a:rPr lang="en-US" dirty="0" err="1" smtClean="0"/>
              <a:t>nivolumab</a:t>
            </a:r>
            <a:r>
              <a:rPr lang="en-US" dirty="0" smtClean="0"/>
              <a:t> to standard first-line CRT in locally advanced stage III NSCLC</a:t>
            </a:r>
            <a:r>
              <a:rPr lang="tr-TR" dirty="0" smtClean="0"/>
              <a:t>.</a:t>
            </a:r>
          </a:p>
          <a:p>
            <a:r>
              <a:rPr lang="tr-TR" dirty="0" smtClean="0"/>
              <a:t>Vaka sayısı</a:t>
            </a:r>
            <a:r>
              <a:rPr lang="tr-TR" baseline="0" dirty="0" smtClean="0"/>
              <a:t> :80, olup sadece 3 hasta </a:t>
            </a:r>
            <a:r>
              <a:rPr lang="tr-TR" baseline="0" dirty="0" err="1" smtClean="0"/>
              <a:t>sekansiyel</a:t>
            </a:r>
            <a:r>
              <a:rPr lang="tr-TR" baseline="0" dirty="0" smtClean="0"/>
              <a:t> tedavi almıştır.</a:t>
            </a:r>
            <a:r>
              <a:rPr lang="tr-TR" dirty="0" smtClean="0">
                <a:effectLst/>
              </a:rPr>
              <a:t> Vakaların</a:t>
            </a:r>
            <a:r>
              <a:rPr lang="tr-TR" baseline="0" dirty="0" smtClean="0">
                <a:effectLst/>
              </a:rPr>
              <a:t> çoğu 62 yaş, erkek, sigara içici ve evre 3b </a:t>
            </a:r>
            <a:r>
              <a:rPr lang="tr-TR" baseline="0" dirty="0" err="1" smtClean="0">
                <a:effectLst/>
              </a:rPr>
              <a:t>dir</a:t>
            </a:r>
            <a:r>
              <a:rPr lang="tr-TR" baseline="0" dirty="0" smtClean="0">
                <a:effectLst/>
              </a:rPr>
              <a:t>. 16 HASTA PROTOKOLÜ TAMALAYABİLMİŞ VE 1 YILIN ÜZERİBNDE NİVOLUMAB ALMIŞTIR.</a:t>
            </a:r>
            <a:r>
              <a:rPr lang="tr-TR" dirty="0" smtClean="0">
                <a:effectLst/>
              </a:rPr>
              <a:t> </a:t>
            </a:r>
            <a:r>
              <a:rPr lang="en-US" dirty="0" smtClean="0"/>
              <a:t>We acknowledge that the mortality rate observed in this clinical trial was higher than in other series (not too high, though, e.g., treatment-related death was more than 5% in the PACIFIC trial [4,5]), pointing to the fact that a larger number of patients treated with this regimen is needed, in order to evaluate in a multivariate analysis the potential factors contributing to patients’ outcome beyond lung toxicity. In conclusion, NICOLAS demonstrates the feasibility of CRT combination with concurrent and maintenance </a:t>
            </a:r>
            <a:r>
              <a:rPr lang="en-US" dirty="0" err="1" smtClean="0"/>
              <a:t>nivolumab</a:t>
            </a:r>
            <a:r>
              <a:rPr lang="en-US" dirty="0" smtClean="0"/>
              <a:t> in </a:t>
            </a:r>
            <a:r>
              <a:rPr lang="en-US" dirty="0" err="1" smtClean="0"/>
              <a:t>unresectable</a:t>
            </a:r>
            <a:r>
              <a:rPr lang="en-US" dirty="0" smtClean="0"/>
              <a:t> stage III NSCLC, with no unexpected adverse events or increased severe pneumonitis risk observed. The 1-year PFS will be evaluated according to the hierarchical design in the expanded cohort of all patients enrolled.</a:t>
            </a:r>
            <a:endParaRPr lang="tr-TR" dirty="0" smtClean="0">
              <a:effectLst/>
            </a:endParaRPr>
          </a:p>
          <a:p>
            <a:r>
              <a:rPr lang="tr-TR" dirty="0" smtClean="0"/>
              <a:t/>
            </a:r>
            <a:br>
              <a:rPr lang="tr-TR" dirty="0" smtClean="0"/>
            </a:br>
            <a:endParaRPr lang="tr-TR" dirty="0" smtClean="0">
              <a:effectLst/>
            </a:endParaRPr>
          </a:p>
          <a:p>
            <a:r>
              <a:rPr lang="tr-TR" dirty="0" smtClean="0"/>
              <a:t/>
            </a:r>
            <a:br>
              <a:rPr lang="tr-TR" dirty="0" smtClean="0"/>
            </a:br>
            <a:endParaRPr lang="tr-TR" dirty="0" smtClean="0">
              <a:effectLst/>
            </a:endParaRPr>
          </a:p>
          <a:p>
            <a:r>
              <a:rPr lang="tr-TR" dirty="0" smtClean="0"/>
              <a:t/>
            </a:r>
            <a:br>
              <a:rPr lang="tr-TR" dirty="0" smtClean="0"/>
            </a:b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40</a:t>
            </a:fld>
            <a:endParaRPr lang="tr-TR"/>
          </a:p>
        </p:txBody>
      </p:sp>
    </p:spTree>
    <p:extLst>
      <p:ext uri="{BB962C8B-B14F-4D97-AF65-F5344CB8AC3E}">
        <p14:creationId xmlns:p14="http://schemas.microsoft.com/office/powerpoint/2010/main" val="351260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en-US" sz="1200" b="0" i="0" u="none" strike="noStrike" kern="1200" dirty="0" err="1" smtClean="0">
                <a:solidFill>
                  <a:schemeClr val="tx1"/>
                </a:solidFill>
                <a:effectLst/>
                <a:latin typeface="+mn-lt"/>
                <a:ea typeface="+mn-ea"/>
                <a:cs typeface="+mn-cs"/>
                <a:hlinkClick r:id="rId3"/>
              </a:rPr>
              <a:t>Ipilimumab</a:t>
            </a:r>
            <a:r>
              <a:rPr lang="en-US" sz="1200" b="0" i="0" u="none" strike="noStrike" kern="1200" dirty="0" smtClean="0">
                <a:solidFill>
                  <a:schemeClr val="tx1"/>
                </a:solidFill>
                <a:effectLst/>
                <a:latin typeface="+mn-lt"/>
                <a:ea typeface="+mn-ea"/>
                <a:cs typeface="+mn-cs"/>
                <a:hlinkClick r:id="rId3"/>
              </a:rPr>
              <a:t> plus </a:t>
            </a:r>
            <a:r>
              <a:rPr lang="en-US" sz="1200" b="0" i="0" u="none" strike="noStrike" kern="1200" dirty="0" err="1" smtClean="0">
                <a:solidFill>
                  <a:schemeClr val="tx1"/>
                </a:solidFill>
                <a:effectLst/>
                <a:latin typeface="+mn-lt"/>
                <a:ea typeface="+mn-ea"/>
                <a:cs typeface="+mn-cs"/>
                <a:hlinkClick r:id="rId3"/>
              </a:rPr>
              <a:t>nivolumab</a:t>
            </a:r>
            <a:r>
              <a:rPr lang="en-US" sz="1200" b="0" i="0" u="none" strike="noStrike" kern="1200" dirty="0" smtClean="0">
                <a:solidFill>
                  <a:schemeClr val="tx1"/>
                </a:solidFill>
                <a:effectLst/>
                <a:latin typeface="+mn-lt"/>
                <a:ea typeface="+mn-ea"/>
                <a:cs typeface="+mn-cs"/>
                <a:hlinkClick r:id="rId3"/>
              </a:rPr>
              <a:t> and </a:t>
            </a:r>
            <a:r>
              <a:rPr lang="en-US" sz="1200" b="0" i="0" u="none" strike="noStrike" kern="1200" dirty="0" err="1" smtClean="0">
                <a:solidFill>
                  <a:schemeClr val="tx1"/>
                </a:solidFill>
                <a:effectLst/>
                <a:latin typeface="+mn-lt"/>
                <a:ea typeface="+mn-ea"/>
                <a:cs typeface="+mn-cs"/>
                <a:hlinkClick r:id="rId3"/>
              </a:rPr>
              <a:t>chemoradiotherapy</a:t>
            </a:r>
            <a:r>
              <a:rPr lang="en-US" sz="1200" b="0" i="0" u="none" strike="noStrike" kern="1200" dirty="0" smtClean="0">
                <a:solidFill>
                  <a:schemeClr val="tx1"/>
                </a:solidFill>
                <a:effectLst/>
                <a:latin typeface="+mn-lt"/>
                <a:ea typeface="+mn-ea"/>
                <a:cs typeface="+mn-cs"/>
                <a:hlinkClick r:id="rId3"/>
              </a:rPr>
              <a:t> followed by surgery in patients with </a:t>
            </a:r>
            <a:r>
              <a:rPr lang="en-US" sz="1200" b="0" i="0" u="none" strike="noStrike" kern="1200" dirty="0" err="1" smtClean="0">
                <a:solidFill>
                  <a:schemeClr val="tx1"/>
                </a:solidFill>
                <a:effectLst/>
                <a:latin typeface="+mn-lt"/>
                <a:ea typeface="+mn-ea"/>
                <a:cs typeface="+mn-cs"/>
                <a:hlinkClick r:id="rId3"/>
              </a:rPr>
              <a:t>resectable</a:t>
            </a:r>
            <a:r>
              <a:rPr lang="en-US" sz="1200" b="0" i="0" u="none" strike="noStrike" kern="1200" dirty="0" smtClean="0">
                <a:solidFill>
                  <a:schemeClr val="tx1"/>
                </a:solidFill>
                <a:effectLst/>
                <a:latin typeface="+mn-lt"/>
                <a:ea typeface="+mn-ea"/>
                <a:cs typeface="+mn-cs"/>
                <a:hlinkClick r:id="rId3"/>
              </a:rPr>
              <a:t> and borderline </a:t>
            </a:r>
            <a:r>
              <a:rPr lang="en-US" sz="1200" b="0" i="0" u="none" strike="noStrike" kern="1200" dirty="0" err="1" smtClean="0">
                <a:solidFill>
                  <a:schemeClr val="tx1"/>
                </a:solidFill>
                <a:effectLst/>
                <a:latin typeface="+mn-lt"/>
                <a:ea typeface="+mn-ea"/>
                <a:cs typeface="+mn-cs"/>
                <a:hlinkClick r:id="rId3"/>
              </a:rPr>
              <a:t>resectable</a:t>
            </a:r>
            <a:r>
              <a:rPr lang="en-US" sz="1200" b="0" i="0" u="none" strike="noStrike" kern="1200" dirty="0" smtClean="0">
                <a:solidFill>
                  <a:schemeClr val="tx1"/>
                </a:solidFill>
                <a:effectLst/>
                <a:latin typeface="+mn-lt"/>
                <a:ea typeface="+mn-ea"/>
                <a:cs typeface="+mn-cs"/>
                <a:hlinkClick r:id="rId3"/>
              </a:rPr>
              <a:t> T3-4N0–1 non-small cell lung cancer: the INCREASE </a:t>
            </a:r>
            <a:r>
              <a:rPr lang="en-US" sz="1200" b="0" i="0" u="none" strike="noStrike" kern="1200" dirty="0" err="1" smtClean="0">
                <a:solidFill>
                  <a:schemeClr val="tx1"/>
                </a:solidFill>
                <a:effectLst/>
                <a:latin typeface="+mn-lt"/>
                <a:ea typeface="+mn-ea"/>
                <a:cs typeface="+mn-cs"/>
                <a:hlinkClick r:id="rId3"/>
              </a:rPr>
              <a:t>trial</a:t>
            </a:r>
            <a:r>
              <a:rPr lang="en-US" dirty="0" err="1" smtClean="0"/>
              <a:t>On</a:t>
            </a:r>
            <a:r>
              <a:rPr lang="en-US" dirty="0" smtClean="0"/>
              <a:t> day 1 of guideline-recommended concurrent </a:t>
            </a:r>
            <a:r>
              <a:rPr lang="en-US" dirty="0" err="1" smtClean="0"/>
              <a:t>chemoradiotherapy</a:t>
            </a:r>
            <a:r>
              <a:rPr lang="en-US" dirty="0" smtClean="0"/>
              <a:t> (CRT), </a:t>
            </a:r>
            <a:r>
              <a:rPr lang="en-US" dirty="0" err="1" smtClean="0"/>
              <a:t>ipilimumab</a:t>
            </a:r>
            <a:r>
              <a:rPr lang="en-US" dirty="0" smtClean="0"/>
              <a:t> (IPI, 1 mg/kg IV) and </a:t>
            </a:r>
            <a:r>
              <a:rPr lang="en-US" dirty="0" err="1" smtClean="0"/>
              <a:t>nivolumab</a:t>
            </a:r>
            <a:r>
              <a:rPr lang="en-US" dirty="0" smtClean="0"/>
              <a:t> (NIVO, 360 mg flat dose IV</a:t>
            </a:r>
            <a:r>
              <a:rPr lang="tr-TR" dirty="0" smtClean="0"/>
              <a:t>, </a:t>
            </a:r>
            <a:r>
              <a:rPr lang="en-US" dirty="0" smtClean="0"/>
              <a:t>) will be administered, followed by </a:t>
            </a:r>
            <a:r>
              <a:rPr lang="en-US" dirty="0" err="1" smtClean="0"/>
              <a:t>nivolumab</a:t>
            </a:r>
            <a:r>
              <a:rPr lang="en-US" dirty="0" smtClean="0"/>
              <a:t> (360 mg flat dose IV) after 3 weeks. Radiotherapy consists of once-daily doses of 2 </a:t>
            </a:r>
            <a:r>
              <a:rPr lang="en-US" dirty="0" err="1" smtClean="0"/>
              <a:t>Gy</a:t>
            </a:r>
            <a:r>
              <a:rPr lang="en-US" dirty="0" smtClean="0"/>
              <a:t> to a total of 50 </a:t>
            </a:r>
            <a:r>
              <a:rPr lang="en-US" dirty="0" err="1" smtClean="0"/>
              <a:t>Gy</a:t>
            </a:r>
            <a:r>
              <a:rPr lang="en-US" dirty="0" smtClean="0"/>
              <a:t>, and chemotherapy will consist of a platinum-doublet</a:t>
            </a:r>
            <a:r>
              <a:rPr lang="tr-TR" dirty="0" smtClean="0"/>
              <a:t>, 2kür</a:t>
            </a:r>
            <a:r>
              <a:rPr lang="en-US" dirty="0" smtClean="0"/>
              <a:t>. An anatomical pulmonary resection is planned 6 weeks after the last day of radiotherapy. The primary study objective is to establish the safety of adding IPI/NIVO to pre-operative CRT, and its impact on pathological tumor response. Secondary objectives are to assess the impact of adding IPI/NIVO to CRT on disease free and overall survival. Exploratory objectives are to characterize tumor inflammation and the immune contexture in the tumor and tumor-draining lymph nodes (TDLN), and to explore the effects of IPI/NIVO and CRT and surgery</a:t>
            </a: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41</a:t>
            </a:fld>
            <a:endParaRPr lang="tr-TR"/>
          </a:p>
        </p:txBody>
      </p:sp>
    </p:spTree>
    <p:extLst>
      <p:ext uri="{BB962C8B-B14F-4D97-AF65-F5344CB8AC3E}">
        <p14:creationId xmlns:p14="http://schemas.microsoft.com/office/powerpoint/2010/main" val="112343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en-US" dirty="0" smtClean="0"/>
              <a:t>n this </a:t>
            </a:r>
            <a:r>
              <a:rPr lang="en-US" dirty="0" err="1" smtClean="0"/>
              <a:t>randomised</a:t>
            </a:r>
            <a:r>
              <a:rPr lang="en-US" dirty="0" smtClean="0"/>
              <a:t>, open-label, phase 2 trial, eligible patients aged 18–75 years who had undergone complete (R0) resection of histologically or pathologically confirmed stage IIIA EGFR mutation-positive NSCLC and had not received any previous anticancer therapies were enrolled. Patients were randomly assigned (1:1) to receive either adjuvant </a:t>
            </a:r>
            <a:r>
              <a:rPr lang="en-US" dirty="0" err="1" smtClean="0"/>
              <a:t>erlotinib</a:t>
            </a:r>
            <a:r>
              <a:rPr lang="en-US" dirty="0" smtClean="0"/>
              <a:t> (150 mg once daily administered orally) or </a:t>
            </a:r>
            <a:r>
              <a:rPr lang="en-US" dirty="0" err="1" smtClean="0"/>
              <a:t>vinorelbine</a:t>
            </a:r>
            <a:r>
              <a:rPr lang="en-US" dirty="0" smtClean="0"/>
              <a:t> and </a:t>
            </a:r>
            <a:r>
              <a:rPr lang="en-US" dirty="0" err="1" smtClean="0"/>
              <a:t>cisplatin</a:t>
            </a:r>
            <a:r>
              <a:rPr lang="en-US" dirty="0" smtClean="0"/>
              <a:t> chemotherapy (four cycles of </a:t>
            </a:r>
            <a:r>
              <a:rPr lang="en-US" dirty="0" err="1" smtClean="0"/>
              <a:t>vinorelbine</a:t>
            </a:r>
            <a:r>
              <a:rPr lang="en-US" dirty="0" smtClean="0"/>
              <a:t> [25 mg/m intravenously on days 1 and 8 of each 21-day cycle] plus </a:t>
            </a:r>
            <a:r>
              <a:rPr lang="en-US" dirty="0" err="1" smtClean="0"/>
              <a:t>cisplatin</a:t>
            </a:r>
            <a:r>
              <a:rPr lang="en-US" dirty="0" smtClean="0"/>
              <a:t> [75 mg/m intravenously on day 1 of each 21-day cycle])</a:t>
            </a:r>
            <a:endParaRPr lang="tr-TR" dirty="0" smtClean="0"/>
          </a:p>
          <a:p>
            <a:r>
              <a:rPr lang="en-US" dirty="0" smtClean="0"/>
              <a:t>The results of this phase 2 trial show that adjuvant </a:t>
            </a:r>
            <a:r>
              <a:rPr lang="en-US" dirty="0" err="1" smtClean="0"/>
              <a:t>erlotinib</a:t>
            </a:r>
            <a:r>
              <a:rPr lang="en-US" dirty="0" smtClean="0"/>
              <a:t> improved 2-year disease-free survival compared with standard-of-care adjuvant chemotherapy in patients with completely resected (R0), EGFR mutation-positive stage IIIA NSCLC. At the data cutoff in our trial, overall survival data were immature; we are now </a:t>
            </a:r>
            <a:r>
              <a:rPr lang="en-US" dirty="0" err="1" smtClean="0"/>
              <a:t>endeavouring</a:t>
            </a:r>
            <a:r>
              <a:rPr lang="en-US" dirty="0" smtClean="0"/>
              <a:t> to continue follow-up to collect additional information for further analysis.</a:t>
            </a: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12</a:t>
            </a:fld>
            <a:endParaRPr lang="tr-TR"/>
          </a:p>
        </p:txBody>
      </p:sp>
    </p:spTree>
    <p:extLst>
      <p:ext uri="{BB962C8B-B14F-4D97-AF65-F5344CB8AC3E}">
        <p14:creationId xmlns:p14="http://schemas.microsoft.com/office/powerpoint/2010/main" val="2954119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en-US" dirty="0" smtClean="0"/>
              <a:t>one of the optional postoperative adjuvant treatments for patients with EGFR-mutant NSCLC. A clear postoperative EGFR mutation status helps to guide the choice of adjuvant therapy. Moreover, because different types of driver mutations suggest different biological behaviors, EGFR mutation status can predict the risk of postoperative recurrence (8) and the treatment failure patterns (9), which can guide the postoperative recurrence monitoring strategies and the drug selection after relapse. Therefore, for patients with non-squamous NSCLC, routine EGFR mutation testing is recommended after surgery. </a:t>
            </a:r>
            <a:r>
              <a:rPr lang="en-US" dirty="0" err="1" smtClean="0"/>
              <a:t>Imarkers</a:t>
            </a:r>
            <a:r>
              <a:rPr lang="en-US" dirty="0" smtClean="0"/>
              <a:t> such as TP53 mutation and tumor mutation burden (TMB) have been found to be prognostic (11,12). If</a:t>
            </a: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24</a:t>
            </a:fld>
            <a:endParaRPr lang="tr-TR"/>
          </a:p>
        </p:txBody>
      </p:sp>
    </p:spTree>
    <p:extLst>
      <p:ext uri="{BB962C8B-B14F-4D97-AF65-F5344CB8AC3E}">
        <p14:creationId xmlns:p14="http://schemas.microsoft.com/office/powerpoint/2010/main" val="55887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en-US" dirty="0" smtClean="0"/>
              <a:t>performed on resected lung adenocarcinoma with clinical N0 (absence of computed tomography or positron emission tomography detectable lymph node involvement), revealed an higher percentage of pathological N1 or N2 stage (37%) in ALK+ cases compared to other subgroups (EGFR+, KRAS+ or WT</a:t>
            </a: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25</a:t>
            </a:fld>
            <a:endParaRPr lang="tr-TR"/>
          </a:p>
        </p:txBody>
      </p:sp>
    </p:spTree>
    <p:extLst>
      <p:ext uri="{BB962C8B-B14F-4D97-AF65-F5344CB8AC3E}">
        <p14:creationId xmlns:p14="http://schemas.microsoft.com/office/powerpoint/2010/main" val="41656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tr-TR" dirty="0" smtClean="0"/>
              <a:t>ALCHEMİST çalışması</a:t>
            </a:r>
            <a:r>
              <a:rPr lang="tr-TR" baseline="0" dirty="0" smtClean="0"/>
              <a:t> cerrahi sonrası </a:t>
            </a:r>
            <a:r>
              <a:rPr lang="tr-TR" baseline="0" dirty="0" err="1" smtClean="0"/>
              <a:t>nonskuamöz</a:t>
            </a:r>
            <a:r>
              <a:rPr lang="tr-TR" baseline="0" dirty="0" smtClean="0"/>
              <a:t> akciğer kanserinde </a:t>
            </a:r>
            <a:r>
              <a:rPr lang="tr-TR" baseline="0" dirty="0" err="1" smtClean="0"/>
              <a:t>genotipe</a:t>
            </a:r>
            <a:r>
              <a:rPr lang="tr-TR" baseline="0" dirty="0" smtClean="0"/>
              <a:t> ( ALK-EGFR) göre tedavi etkinliği araştırılmaktadır. standart tedavi (KT-RT) </a:t>
            </a:r>
            <a:r>
              <a:rPr lang="tr-TR" baseline="0" dirty="0" err="1" smtClean="0"/>
              <a:t>yi</a:t>
            </a:r>
            <a:r>
              <a:rPr lang="tr-TR" baseline="0" dirty="0" smtClean="0"/>
              <a:t> takiben </a:t>
            </a:r>
            <a:r>
              <a:rPr lang="tr-TR" baseline="0" dirty="0" err="1" smtClean="0"/>
              <a:t>genotipe</a:t>
            </a:r>
            <a:r>
              <a:rPr lang="tr-TR" baseline="0" dirty="0" smtClean="0"/>
              <a:t> göre </a:t>
            </a:r>
            <a:r>
              <a:rPr lang="tr-TR" baseline="0" dirty="0" err="1" smtClean="0"/>
              <a:t>erlotinib</a:t>
            </a:r>
            <a:r>
              <a:rPr lang="tr-TR" baseline="0" dirty="0" smtClean="0"/>
              <a:t> veya </a:t>
            </a:r>
            <a:r>
              <a:rPr lang="tr-TR" baseline="0" dirty="0" err="1" smtClean="0"/>
              <a:t>krizotinib</a:t>
            </a:r>
            <a:r>
              <a:rPr lang="tr-TR" baseline="0" dirty="0" smtClean="0"/>
              <a:t> verilmiştir.</a:t>
            </a:r>
          </a:p>
          <a:p>
            <a:r>
              <a:rPr lang="en-US" dirty="0" smtClean="0"/>
              <a:t>ALCHEMIST-Immunotherapy (EA5142) is a proposed amendment to ALCHEMIST that will randomize patients with completely resected EGFR and ALK wild type tumors to </a:t>
            </a:r>
            <a:r>
              <a:rPr lang="en-US" dirty="0" err="1" smtClean="0"/>
              <a:t>nivolumab</a:t>
            </a:r>
            <a:r>
              <a:rPr lang="en-US" dirty="0" smtClean="0"/>
              <a:t> versus standard observation following standard therapy A comprehensive survey of all </a:t>
            </a:r>
            <a:r>
              <a:rPr lang="en-US" dirty="0" err="1" smtClean="0"/>
              <a:t>dysregulated</a:t>
            </a:r>
            <a:r>
              <a:rPr lang="en-US" dirty="0" smtClean="0"/>
              <a:t> pathways that coexist alongside and/or complement EGFR TK mutations and ALK rearrangement could potentially shed more light on the mechanisms of intrinsic and acquired resistance beyond what is known already. In addition, this study will be the first opportunity to systematically characterize the presence of other molecular changes, more specifically, changes in the broader class of cell signaling kinases that could potentially affect the outcomes in response to specific targeted therapies using rapidly emerging high throughput technologies.</a:t>
            </a:r>
            <a:endParaRPr lang="tr-TR" dirty="0" smtClean="0"/>
          </a:p>
          <a:p>
            <a:r>
              <a:rPr lang="en-US" dirty="0" smtClean="0"/>
              <a:t>Currently recruiting studies in adjuvant setting for ALK-rearranged patients are two phase III clinical trials: ALCHEMIST (NCT02194738) and ALINA (NCT03456076). The first one, taking advantage of wide genetic screening, enrolls stage IB (T ≥4 cm)-IIIA surgical treated patients after completion of standard of care treatments (chemotherapy and/or radiotherapy). ALK+ patients are randomized to receive </a:t>
            </a:r>
            <a:r>
              <a:rPr lang="en-US" dirty="0" err="1" smtClean="0"/>
              <a:t>crizotinib</a:t>
            </a:r>
            <a:r>
              <a:rPr lang="en-US" dirty="0" smtClean="0"/>
              <a:t> (at classical schedule of 250 mg bid) versus observation, up to 24 months of treatment, in absence of disease progression or unacceptable toxicities. Other two experimental arms contemplate </a:t>
            </a:r>
            <a:r>
              <a:rPr lang="en-US" dirty="0" err="1" smtClean="0"/>
              <a:t>erlotinib</a:t>
            </a:r>
            <a:r>
              <a:rPr lang="en-US" dirty="0" smtClean="0"/>
              <a:t> for EGFR mutated patients and </a:t>
            </a:r>
            <a:r>
              <a:rPr lang="en-US" dirty="0" err="1" smtClean="0"/>
              <a:t>nivolumab</a:t>
            </a:r>
            <a:r>
              <a:rPr lang="en-US" dirty="0" smtClean="0"/>
              <a:t> for double negative subgroup. OS is the first endpoint and DFS and Safety are secondary objectives</a:t>
            </a: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26</a:t>
            </a:fld>
            <a:endParaRPr lang="tr-TR"/>
          </a:p>
        </p:txBody>
      </p:sp>
    </p:spTree>
    <p:extLst>
      <p:ext uri="{BB962C8B-B14F-4D97-AF65-F5344CB8AC3E}">
        <p14:creationId xmlns:p14="http://schemas.microsoft.com/office/powerpoint/2010/main" val="1448451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en-US" dirty="0" smtClean="0"/>
              <a:t>The latter, ALINA, is a more recent randomized phase III trial designed to directly compare </a:t>
            </a:r>
            <a:r>
              <a:rPr lang="en-US" dirty="0" err="1" smtClean="0"/>
              <a:t>alectinib</a:t>
            </a:r>
            <a:r>
              <a:rPr lang="en-US" dirty="0" smtClean="0"/>
              <a:t> administration versus gold-standard treatment in ALK+ patients, histologically confirmed as IB (T ≥4 cm) to IIIA stage and surgically resected at 4–12 weeks before the enrollment. Stage IIIA(N2) patients potentially candidates to radiotherapy are not included (being considered a confounding high-risk subgroup). The experimental arm requires continuous therapy with </a:t>
            </a:r>
            <a:r>
              <a:rPr lang="en-US" dirty="0" err="1" smtClean="0"/>
              <a:t>alectinib</a:t>
            </a:r>
            <a:r>
              <a:rPr lang="en-US" dirty="0" smtClean="0"/>
              <a:t> at classical schedule of 600 mg bid for 24 months, whilst in the control arm patients receive platinum-based chemotherapy for 4 cycles. Primary endpoint is DFS and, secondary objective OS. Furthermore, </a:t>
            </a:r>
            <a:r>
              <a:rPr lang="en-US" dirty="0" err="1" smtClean="0"/>
              <a:t>alectinib’s</a:t>
            </a:r>
            <a:r>
              <a:rPr lang="en-US" dirty="0" smtClean="0"/>
              <a:t> pharmacokinetic features and possible adverse events are monitored during administration. The study, started in 2018, will be terminated in 2023,</a:t>
            </a: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27</a:t>
            </a:fld>
            <a:endParaRPr lang="tr-TR"/>
          </a:p>
        </p:txBody>
      </p:sp>
    </p:spTree>
    <p:extLst>
      <p:ext uri="{BB962C8B-B14F-4D97-AF65-F5344CB8AC3E}">
        <p14:creationId xmlns:p14="http://schemas.microsoft.com/office/powerpoint/2010/main" val="243987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en-US" dirty="0" smtClean="0"/>
              <a:t>Improved OS with </a:t>
            </a:r>
            <a:r>
              <a:rPr lang="en-US" dirty="0" err="1" smtClean="0"/>
              <a:t>durvalumab</a:t>
            </a:r>
            <a:r>
              <a:rPr lang="en-US" dirty="0" smtClean="0"/>
              <a:t> was broadly observed irrespective of PD-L1 expression, which is consistent with findings from </a:t>
            </a:r>
            <a:r>
              <a:rPr lang="en-US" dirty="0" err="1" smtClean="0"/>
              <a:t>prespecified</a:t>
            </a:r>
            <a:r>
              <a:rPr lang="en-US" smtClean="0"/>
              <a:t> and post hoc analyses carried out at the time of the primary OS analysis.8 This includes patients with unknown PD-L1 expression status, for whom median OS was improved by more than 20 months (versus placebo) at this update</a:t>
            </a:r>
            <a:endParaRPr lang="tr-TR"/>
          </a:p>
        </p:txBody>
      </p:sp>
      <p:sp>
        <p:nvSpPr>
          <p:cNvPr id="4" name="Slayt Numarası Yer Tutucusu 3"/>
          <p:cNvSpPr>
            <a:spLocks noGrp="1"/>
          </p:cNvSpPr>
          <p:nvPr>
            <p:ph type="sldNum" sz="quarter" idx="10"/>
          </p:nvPr>
        </p:nvSpPr>
        <p:spPr/>
        <p:txBody>
          <a:bodyPr/>
          <a:lstStyle/>
          <a:p>
            <a:fld id="{785A7CE9-463D-4CEE-AFCD-C3E470D6479B}" type="slidenum">
              <a:rPr lang="tr-TR" smtClean="0"/>
              <a:t>29</a:t>
            </a:fld>
            <a:endParaRPr lang="tr-TR"/>
          </a:p>
        </p:txBody>
      </p:sp>
    </p:spTree>
    <p:extLst>
      <p:ext uri="{BB962C8B-B14F-4D97-AF65-F5344CB8AC3E}">
        <p14:creationId xmlns:p14="http://schemas.microsoft.com/office/powerpoint/2010/main" val="2192373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tr-TR" dirty="0" smtClean="0"/>
              <a:t>2019 yılında ASCO da yayınlanan</a:t>
            </a:r>
            <a:r>
              <a:rPr lang="tr-TR" baseline="0" dirty="0" smtClean="0"/>
              <a:t> 2 önemli çalışma ile erken evre </a:t>
            </a:r>
            <a:r>
              <a:rPr lang="tr-TR" baseline="0" dirty="0" err="1" smtClean="0"/>
              <a:t>rezektabl</a:t>
            </a:r>
            <a:r>
              <a:rPr lang="tr-TR" baseline="0" dirty="0" smtClean="0"/>
              <a:t> akciğer kanserinde </a:t>
            </a:r>
            <a:r>
              <a:rPr lang="tr-TR" baseline="0" dirty="0" err="1" smtClean="0"/>
              <a:t>immunoterapi</a:t>
            </a:r>
            <a:r>
              <a:rPr lang="tr-TR" baseline="0" dirty="0" smtClean="0"/>
              <a:t> kullanımı önem kazanmıştır. Bu çalışmalar </a:t>
            </a: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31</a:t>
            </a:fld>
            <a:endParaRPr lang="tr-TR"/>
          </a:p>
        </p:txBody>
      </p:sp>
    </p:spTree>
    <p:extLst>
      <p:ext uri="{BB962C8B-B14F-4D97-AF65-F5344CB8AC3E}">
        <p14:creationId xmlns:p14="http://schemas.microsoft.com/office/powerpoint/2010/main" val="388209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rate of major pathologic response (≤ 10% viable tumor in the resected tumor specimen) NEOSTAR was a </a:t>
            </a:r>
            <a:r>
              <a:rPr lang="en-US" sz="1200" b="0" i="0" kern="1200" dirty="0" err="1" smtClean="0">
                <a:solidFill>
                  <a:schemeClr val="tx1"/>
                </a:solidFill>
                <a:effectLst/>
                <a:latin typeface="+mn-lt"/>
                <a:ea typeface="+mn-ea"/>
                <a:cs typeface="+mn-cs"/>
              </a:rPr>
              <a:t>multiarm</a:t>
            </a:r>
            <a:r>
              <a:rPr lang="en-US" sz="1200" b="0" i="0" kern="1200" dirty="0" smtClean="0">
                <a:solidFill>
                  <a:schemeClr val="tx1"/>
                </a:solidFill>
                <a:effectLst/>
                <a:latin typeface="+mn-lt"/>
                <a:ea typeface="+mn-ea"/>
                <a:cs typeface="+mn-cs"/>
              </a:rPr>
              <a:t> phase II study of checkpoint blockade for untreated stage I to IIIA (N2 single station) NSCLC amenable to surgical resection. Patients in arm A were treated with </a:t>
            </a:r>
            <a:r>
              <a:rPr lang="en-US" sz="1200" b="0" i="0" kern="1200" dirty="0" err="1" smtClean="0">
                <a:solidFill>
                  <a:schemeClr val="tx1"/>
                </a:solidFill>
                <a:effectLst/>
                <a:latin typeface="+mn-lt"/>
                <a:ea typeface="+mn-ea"/>
                <a:cs typeface="+mn-cs"/>
              </a:rPr>
              <a:t>nivolumab</a:t>
            </a:r>
            <a:r>
              <a:rPr lang="en-US" sz="1200" b="0" i="0" kern="1200" dirty="0" smtClean="0">
                <a:solidFill>
                  <a:schemeClr val="tx1"/>
                </a:solidFill>
                <a:effectLst/>
                <a:latin typeface="+mn-lt"/>
                <a:ea typeface="+mn-ea"/>
                <a:cs typeface="+mn-cs"/>
              </a:rPr>
              <a:t>, and those in arm B received the combination of </a:t>
            </a:r>
            <a:r>
              <a:rPr lang="en-US" sz="1200" b="0" i="0" kern="1200" dirty="0" err="1" smtClean="0">
                <a:solidFill>
                  <a:schemeClr val="tx1"/>
                </a:solidFill>
                <a:effectLst/>
                <a:latin typeface="+mn-lt"/>
                <a:ea typeface="+mn-ea"/>
                <a:cs typeface="+mn-cs"/>
              </a:rPr>
              <a:t>nivolumab</a:t>
            </a:r>
            <a:r>
              <a:rPr lang="en-US" sz="1200" b="0" i="0" kern="1200" dirty="0" smtClean="0">
                <a:solidFill>
                  <a:schemeClr val="tx1"/>
                </a:solidFill>
                <a:effectLst/>
                <a:latin typeface="+mn-lt"/>
                <a:ea typeface="+mn-ea"/>
                <a:cs typeface="+mn-cs"/>
              </a:rPr>
              <a:t> plus </a:t>
            </a:r>
            <a:r>
              <a:rPr lang="en-US" sz="1200" b="0" i="0" kern="1200" dirty="0" err="1" smtClean="0">
                <a:solidFill>
                  <a:schemeClr val="tx1"/>
                </a:solidFill>
                <a:effectLst/>
                <a:latin typeface="+mn-lt"/>
                <a:ea typeface="+mn-ea"/>
                <a:cs typeface="+mn-cs"/>
              </a:rPr>
              <a:t>ipilimumab</a:t>
            </a:r>
            <a:r>
              <a:rPr lang="en-US" sz="1200" b="0" i="0" kern="1200" dirty="0" smtClean="0">
                <a:solidFill>
                  <a:schemeClr val="tx1"/>
                </a:solidFill>
                <a:effectLst/>
                <a:latin typeface="+mn-lt"/>
                <a:ea typeface="+mn-ea"/>
                <a:cs typeface="+mn-cs"/>
              </a:rPr>
              <a:t>, based on preclinical studies showing synergy for this combination. All patients were scheduled for surgery within 3 to 6 weeks of the last dose of </a:t>
            </a:r>
            <a:r>
              <a:rPr lang="en-US" sz="1200" b="0" i="0" kern="1200" dirty="0" err="1" smtClean="0">
                <a:solidFill>
                  <a:schemeClr val="tx1"/>
                </a:solidFill>
                <a:effectLst/>
                <a:latin typeface="+mn-lt"/>
                <a:ea typeface="+mn-ea"/>
                <a:cs typeface="+mn-cs"/>
              </a:rPr>
              <a:t>neoadjuvant</a:t>
            </a:r>
            <a:r>
              <a:rPr lang="en-US" sz="1200" b="0" i="0" kern="1200" dirty="0" smtClean="0">
                <a:solidFill>
                  <a:schemeClr val="tx1"/>
                </a:solidFill>
                <a:effectLst/>
                <a:latin typeface="+mn-lt"/>
                <a:ea typeface="+mn-ea"/>
                <a:cs typeface="+mn-cs"/>
              </a:rPr>
              <a:t> immunotherapy. The primary endpoint of the study was the major pathologic response rate, defined as ≤ 10% viable tumor in resected tumor specimens after </a:t>
            </a:r>
            <a:r>
              <a:rPr lang="en-US" sz="1200" b="0" i="0" kern="1200" dirty="0" err="1" smtClean="0">
                <a:solidFill>
                  <a:schemeClr val="tx1"/>
                </a:solidFill>
                <a:effectLst/>
                <a:latin typeface="+mn-lt"/>
                <a:ea typeface="+mn-ea"/>
                <a:cs typeface="+mn-cs"/>
              </a:rPr>
              <a:t>neoadjuvant</a:t>
            </a:r>
            <a:r>
              <a:rPr lang="en-US" sz="1200" b="0" i="0" kern="1200" dirty="0" smtClean="0">
                <a:solidFill>
                  <a:schemeClr val="tx1"/>
                </a:solidFill>
                <a:effectLst/>
                <a:latin typeface="+mn-lt"/>
                <a:ea typeface="+mn-ea"/>
                <a:cs typeface="+mn-cs"/>
              </a:rPr>
              <a:t> therapy. </a:t>
            </a:r>
            <a:r>
              <a:rPr lang="tr-TR" sz="1200" b="0" i="0" kern="1200" dirty="0" smtClean="0">
                <a:solidFill>
                  <a:schemeClr val="tx1"/>
                </a:solidFill>
                <a:effectLst/>
                <a:latin typeface="+mn-lt"/>
                <a:ea typeface="+mn-ea"/>
                <a:cs typeface="+mn-cs"/>
              </a:rPr>
              <a:t>Vakaların 2/3 </a:t>
            </a:r>
            <a:r>
              <a:rPr lang="tr-TR" sz="1200" b="0" i="0" kern="1200" dirty="0" err="1" smtClean="0">
                <a:solidFill>
                  <a:schemeClr val="tx1"/>
                </a:solidFill>
                <a:effectLst/>
                <a:latin typeface="+mn-lt"/>
                <a:ea typeface="+mn-ea"/>
                <a:cs typeface="+mn-cs"/>
              </a:rPr>
              <a:t>adenokanserdir</a:t>
            </a:r>
            <a:endParaRPr lang="tr-TR" dirty="0"/>
          </a:p>
        </p:txBody>
      </p:sp>
      <p:sp>
        <p:nvSpPr>
          <p:cNvPr id="4" name="Slayt Numarası Yer Tutucusu 3"/>
          <p:cNvSpPr>
            <a:spLocks noGrp="1"/>
          </p:cNvSpPr>
          <p:nvPr>
            <p:ph type="sldNum" sz="quarter" idx="10"/>
          </p:nvPr>
        </p:nvSpPr>
        <p:spPr/>
        <p:txBody>
          <a:bodyPr/>
          <a:lstStyle/>
          <a:p>
            <a:fld id="{785A7CE9-463D-4CEE-AFCD-C3E470D6479B}" type="slidenum">
              <a:rPr lang="tr-TR" smtClean="0"/>
              <a:t>32</a:t>
            </a:fld>
            <a:endParaRPr lang="tr-TR"/>
          </a:p>
        </p:txBody>
      </p:sp>
    </p:spTree>
    <p:extLst>
      <p:ext uri="{BB962C8B-B14F-4D97-AF65-F5344CB8AC3E}">
        <p14:creationId xmlns:p14="http://schemas.microsoft.com/office/powerpoint/2010/main" val="357841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7860F0BB-90C7-4D40-83A4-16636CCECB0A}" type="datetimeFigureOut">
              <a:rPr lang="tr-TR" smtClean="0"/>
              <a:t>13.11.2020</a:t>
            </a:fld>
            <a:endParaRPr lang="tr-TR"/>
          </a:p>
        </p:txBody>
      </p:sp>
      <p:sp>
        <p:nvSpPr>
          <p:cNvPr id="8" name="Slide Number Placeholder 7"/>
          <p:cNvSpPr>
            <a:spLocks noGrp="1"/>
          </p:cNvSpPr>
          <p:nvPr>
            <p:ph type="sldNum" sz="quarter" idx="11"/>
          </p:nvPr>
        </p:nvSpPr>
        <p:spPr/>
        <p:txBody>
          <a:bodyPr/>
          <a:lstStyle/>
          <a:p>
            <a:fld id="{412DC5AF-0857-4B38-968A-738ECF8E09C5}"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860F0BB-90C7-4D40-83A4-16636CCECB0A}" type="datetimeFigureOut">
              <a:rPr lang="tr-TR" smtClean="0"/>
              <a:t>13.11.2020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2DC5AF-0857-4B38-968A-738ECF8E09C5}" type="slidenum">
              <a:rPr lang="tr-TR" smtClean="0"/>
              <a:t>‹#›</a:t>
            </a:fld>
            <a:endParaRPr lang="tr-TR"/>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860F0BB-90C7-4D40-83A4-16636CCECB0A}" type="datetimeFigureOut">
              <a:rPr lang="tr-TR" smtClean="0"/>
              <a:t>13.11.2020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2DC5AF-0857-4B38-968A-738ECF8E09C5}" type="slidenum">
              <a:rPr lang="tr-TR" smtClean="0"/>
              <a:t>‹#›</a:t>
            </a:fld>
            <a:endParaRPr lang="tr-TR"/>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7860F0BB-90C7-4D40-83A4-16636CCECB0A}" type="datetimeFigureOut">
              <a:rPr lang="tr-TR" smtClean="0"/>
              <a:t>13.11.2020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2DC5AF-0857-4B38-968A-738ECF8E09C5}" type="slidenum">
              <a:rPr lang="tr-TR" smtClean="0"/>
              <a:t>‹#›</a:t>
            </a:fld>
            <a:endParaRPr lang="tr-TR"/>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1"/>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4"/>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860F0BB-90C7-4D40-83A4-16636CCECB0A}" type="datetimeFigureOut">
              <a:rPr lang="tr-TR" smtClean="0"/>
              <a:t>13.11.2020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2DC5AF-0857-4B38-968A-738ECF8E09C5}" type="slidenum">
              <a:rPr lang="tr-TR" smtClean="0"/>
              <a:t>‹#›</a:t>
            </a:fld>
            <a:endParaRPr lang="tr-TR"/>
          </a:p>
        </p:txBody>
      </p:sp>
      <p:sp>
        <p:nvSpPr>
          <p:cNvPr id="7" name="Oval 6"/>
          <p:cNvSpPr/>
          <p:nvPr/>
        </p:nvSpPr>
        <p:spPr>
          <a:xfrm>
            <a:off x="4495801"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6"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7860F0BB-90C7-4D40-83A4-16636CCECB0A}" type="datetimeFigureOut">
              <a:rPr lang="tr-TR" smtClean="0"/>
              <a:t>13.11.2020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2DC5AF-0857-4B38-968A-738ECF8E09C5}" type="slidenum">
              <a:rPr lang="tr-TR" smtClean="0"/>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1"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2"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7860F0BB-90C7-4D40-83A4-16636CCECB0A}" type="datetimeFigureOut">
              <a:rPr lang="tr-TR" smtClean="0"/>
              <a:t>13.11.2020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12DC5AF-0857-4B38-968A-738ECF8E09C5}" type="slidenum">
              <a:rPr lang="tr-TR" smtClean="0"/>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9"/>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860F0BB-90C7-4D40-83A4-16636CCECB0A}" type="datetimeFigureOut">
              <a:rPr lang="tr-TR" smtClean="0"/>
              <a:t>13.11.2020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12DC5AF-0857-4B38-968A-738ECF8E09C5}" type="slidenum">
              <a:rPr lang="tr-TR" smtClean="0"/>
              <a:t>‹#›</a:t>
            </a:fld>
            <a:endParaRPr lang="tr-TR"/>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0F0BB-90C7-4D40-83A4-16636CCECB0A}" type="datetimeFigureOut">
              <a:rPr lang="tr-TR" smtClean="0"/>
              <a:t>13.11.2020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12DC5AF-0857-4B38-968A-738ECF8E09C5}" type="slidenum">
              <a:rPr lang="tr-TR" smtClean="0"/>
              <a:t>‹#›</a:t>
            </a:fld>
            <a:endParaRPr lang="tr-TR"/>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8" y="273051"/>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9" y="2438401"/>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860F0BB-90C7-4D40-83A4-16636CCECB0A}" type="datetimeFigureOut">
              <a:rPr lang="tr-TR" smtClean="0"/>
              <a:t>13.11.2020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2DC5AF-0857-4B38-968A-738ECF8E09C5}" type="slidenum">
              <a:rPr lang="tr-TR" smtClean="0"/>
              <a:t>‹#›</a:t>
            </a:fld>
            <a:endParaRPr lang="tr-TR"/>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860F0BB-90C7-4D40-83A4-16636CCECB0A}" type="datetimeFigureOut">
              <a:rPr lang="tr-TR" smtClean="0"/>
              <a:t>13.11.2020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2DC5AF-0857-4B38-968A-738ECF8E09C5}" type="slidenum">
              <a:rPr lang="tr-TR" smtClean="0"/>
              <a:t>‹#›</a:t>
            </a:fld>
            <a:endParaRPr lang="tr-T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9" y="6356351"/>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860F0BB-90C7-4D40-83A4-16636CCECB0A}" type="datetimeFigureOut">
              <a:rPr lang="tr-TR" smtClean="0"/>
              <a:t>13.11.2020</a:t>
            </a:fld>
            <a:endParaRPr lang="tr-TR"/>
          </a:p>
        </p:txBody>
      </p:sp>
      <p:sp>
        <p:nvSpPr>
          <p:cNvPr id="5" name="Footer Placeholder 4"/>
          <p:cNvSpPr>
            <a:spLocks noGrp="1"/>
          </p:cNvSpPr>
          <p:nvPr>
            <p:ph type="ftr" sz="quarter" idx="3"/>
          </p:nvPr>
        </p:nvSpPr>
        <p:spPr>
          <a:xfrm>
            <a:off x="659166" y="6356351"/>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9" y="6356351"/>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12DC5AF-0857-4B38-968A-738ECF8E09C5}" type="slidenum">
              <a:rPr lang="tr-TR" smtClean="0"/>
              <a:t>‹#›</a:t>
            </a:fld>
            <a:endParaRPr lang="tr-TR"/>
          </a:p>
        </p:txBody>
      </p:sp>
      <p:sp>
        <p:nvSpPr>
          <p:cNvPr id="7" name="Oval 6"/>
          <p:cNvSpPr/>
          <p:nvPr/>
        </p:nvSpPr>
        <p:spPr>
          <a:xfrm>
            <a:off x="8457761"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bmccancer.biomedcentral.com/articles/10.1186/s12885-020-07263-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22313" y="1844825"/>
            <a:ext cx="7772400" cy="2031851"/>
          </a:xfrm>
        </p:spPr>
        <p:txBody>
          <a:bodyPr/>
          <a:lstStyle/>
          <a:p>
            <a:r>
              <a:rPr lang="tr-TR" sz="2000" dirty="0" smtClean="0">
                <a:effectLst/>
              </a:rPr>
              <a:t> </a:t>
            </a:r>
            <a:r>
              <a:rPr lang="tr-TR" sz="2800" dirty="0" smtClean="0">
                <a:effectLst/>
              </a:rPr>
              <a:t/>
            </a:r>
            <a:br>
              <a:rPr lang="tr-TR" sz="2800" dirty="0" smtClean="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dirty="0" smtClean="0">
                <a:effectLst/>
              </a:rPr>
              <a:t/>
            </a:r>
            <a:br>
              <a:rPr lang="tr-TR" sz="2800" dirty="0" smtClean="0">
                <a:effectLst/>
              </a:rPr>
            </a:br>
            <a:r>
              <a:rPr lang="tr-TR" sz="2800" dirty="0">
                <a:effectLst/>
              </a:rPr>
              <a:t/>
            </a:r>
            <a:br>
              <a:rPr lang="tr-TR" sz="2800" dirty="0">
                <a:effectLst/>
              </a:rPr>
            </a:br>
            <a:r>
              <a:rPr lang="tr-TR" sz="2800" b="1" dirty="0" smtClean="0">
                <a:effectLst/>
              </a:rPr>
              <a:t>AKCİĞER </a:t>
            </a:r>
            <a:r>
              <a:rPr lang="tr-TR" sz="2800" b="1" dirty="0">
                <a:effectLst/>
              </a:rPr>
              <a:t>KANSERİNDE DEĞİŞEN YAKLAŞIMLAR</a:t>
            </a:r>
            <a:br>
              <a:rPr lang="tr-TR" sz="2800" b="1" dirty="0">
                <a:effectLst/>
              </a:rPr>
            </a:br>
            <a:r>
              <a:rPr lang="tr-TR" sz="2800" b="1" dirty="0">
                <a:effectLst/>
              </a:rPr>
              <a:t>*</a:t>
            </a:r>
            <a:r>
              <a:rPr lang="tr-TR" sz="1800" b="1" dirty="0" err="1">
                <a:effectLst/>
              </a:rPr>
              <a:t>Moderatörler</a:t>
            </a:r>
            <a:r>
              <a:rPr lang="tr-TR" sz="1800" b="1" dirty="0">
                <a:effectLst/>
              </a:rPr>
              <a:t> : </a:t>
            </a:r>
            <a:r>
              <a:rPr lang="tr-TR" sz="1800" dirty="0">
                <a:effectLst/>
              </a:rPr>
              <a:t>Nil </a:t>
            </a:r>
            <a:r>
              <a:rPr lang="tr-TR" sz="1800" dirty="0" err="1">
                <a:effectLst/>
              </a:rPr>
              <a:t>Molinas</a:t>
            </a:r>
            <a:r>
              <a:rPr lang="tr-TR" sz="1800" dirty="0">
                <a:effectLst/>
              </a:rPr>
              <a:t> </a:t>
            </a:r>
            <a:r>
              <a:rPr lang="tr-TR" sz="1800" dirty="0" err="1">
                <a:effectLst/>
              </a:rPr>
              <a:t>Mandel</a:t>
            </a:r>
            <a:r>
              <a:rPr lang="tr-TR" sz="1800" dirty="0">
                <a:effectLst/>
              </a:rPr>
              <a:t> , İlhan Öztop , Aytuğ Üner</a:t>
            </a:r>
            <a:r>
              <a:rPr lang="tr-TR" sz="2800" dirty="0">
                <a:effectLst/>
              </a:rPr>
              <a:t/>
            </a:r>
            <a:br>
              <a:rPr lang="tr-TR" sz="2800" dirty="0">
                <a:effectLst/>
              </a:rPr>
            </a:br>
            <a:r>
              <a:rPr lang="tr-TR" sz="2800" b="1" dirty="0" smtClean="0">
                <a:solidFill>
                  <a:schemeClr val="tx1"/>
                </a:solidFill>
                <a:effectLst/>
              </a:rPr>
              <a:t>EVRE I-III KHDAK'DE TEDAVİ ALGORİTMASI</a:t>
            </a:r>
            <a:r>
              <a:rPr lang="tr-TR" sz="2800" b="1" dirty="0">
                <a:effectLst/>
              </a:rPr>
              <a:t/>
            </a:r>
            <a:br>
              <a:rPr lang="tr-TR" sz="2800" b="1" dirty="0">
                <a:effectLst/>
              </a:rPr>
            </a:br>
            <a:r>
              <a:rPr lang="tr-TR" dirty="0">
                <a:effectLst/>
              </a:rPr>
              <a:t/>
            </a:r>
            <a:br>
              <a:rPr lang="tr-TR" dirty="0">
                <a:effectLst/>
              </a:rPr>
            </a:br>
            <a:endParaRPr lang="tr-TR" dirty="0"/>
          </a:p>
        </p:txBody>
      </p:sp>
      <p:sp>
        <p:nvSpPr>
          <p:cNvPr id="3" name="Alt Başlık 2"/>
          <p:cNvSpPr>
            <a:spLocks noGrp="1"/>
          </p:cNvSpPr>
          <p:nvPr>
            <p:ph type="body" idx="1"/>
          </p:nvPr>
        </p:nvSpPr>
        <p:spPr>
          <a:xfrm>
            <a:off x="722313" y="4581129"/>
            <a:ext cx="7772400" cy="1152128"/>
          </a:xfrm>
        </p:spPr>
        <p:txBody>
          <a:bodyPr/>
          <a:lstStyle/>
          <a:p>
            <a:r>
              <a:rPr lang="tr-TR" b="1" dirty="0">
                <a:solidFill>
                  <a:schemeClr val="tx1"/>
                </a:solidFill>
              </a:rPr>
              <a:t>DR. Nilüfer </a:t>
            </a:r>
            <a:r>
              <a:rPr lang="tr-TR" b="1" dirty="0" smtClean="0">
                <a:solidFill>
                  <a:schemeClr val="tx1"/>
                </a:solidFill>
              </a:rPr>
              <a:t>Avcı</a:t>
            </a:r>
          </a:p>
          <a:p>
            <a:r>
              <a:rPr lang="tr-TR" b="1" dirty="0" smtClean="0">
                <a:solidFill>
                  <a:schemeClr val="tx1"/>
                </a:solidFill>
              </a:rPr>
              <a:t>Bursa </a:t>
            </a:r>
            <a:r>
              <a:rPr lang="tr-TR" b="1" dirty="0" err="1" smtClean="0">
                <a:solidFill>
                  <a:schemeClr val="tx1"/>
                </a:solidFill>
              </a:rPr>
              <a:t>Medicana</a:t>
            </a:r>
            <a:endParaRPr lang="tr-TR" b="1" dirty="0" smtClean="0">
              <a:solidFill>
                <a:schemeClr val="tx1"/>
              </a:solidFill>
            </a:endParaRPr>
          </a:p>
          <a:p>
            <a:r>
              <a:rPr lang="tr-TR" b="1" dirty="0" smtClean="0">
                <a:solidFill>
                  <a:schemeClr val="tx1"/>
                </a:solidFill>
              </a:rPr>
              <a:t>12-15 KASIM 2020</a:t>
            </a:r>
            <a:endParaRPr lang="tr-TR" b="1"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1" y="3224213"/>
            <a:ext cx="13335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322" y="4941169"/>
            <a:ext cx="1200151"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104" y="5750768"/>
            <a:ext cx="113421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45156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lstStyle/>
          <a:p>
            <a:r>
              <a:rPr lang="tr-TR" dirty="0" smtClean="0"/>
              <a:t>MOLEKÜLER TEDAVİ</a:t>
            </a:r>
            <a:endParaRPr lang="tr-TR" dirty="0"/>
          </a:p>
        </p:txBody>
      </p:sp>
      <p:sp>
        <p:nvSpPr>
          <p:cNvPr id="5" name="Alt Başlık 4"/>
          <p:cNvSpPr>
            <a:spLocks noGrp="1"/>
          </p:cNvSpPr>
          <p:nvPr>
            <p:ph type="subTitle" idx="1"/>
          </p:nvPr>
        </p:nvSpPr>
        <p:spPr/>
        <p:txBody>
          <a:bodyPr/>
          <a:lstStyle/>
          <a:p>
            <a:endParaRPr lang="tr-TR"/>
          </a:p>
        </p:txBody>
      </p:sp>
    </p:spTree>
    <p:extLst>
      <p:ext uri="{BB962C8B-B14F-4D97-AF65-F5344CB8AC3E}">
        <p14:creationId xmlns:p14="http://schemas.microsoft.com/office/powerpoint/2010/main" val="194381662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smtClean="0"/>
          </a:p>
          <a:p>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60649"/>
            <a:ext cx="8964487"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ey Kaydırma 4"/>
          <p:cNvSpPr/>
          <p:nvPr/>
        </p:nvSpPr>
        <p:spPr>
          <a:xfrm>
            <a:off x="5148064" y="2204864"/>
            <a:ext cx="2376264" cy="157504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t>?????2010???</a:t>
            </a:r>
          </a:p>
          <a:p>
            <a:r>
              <a:rPr lang="tr-TR" sz="2000" b="1" dirty="0" err="1" smtClean="0"/>
              <a:t>Gefitinib</a:t>
            </a:r>
            <a:endParaRPr lang="tr-TR" sz="2000" b="1" dirty="0" smtClean="0"/>
          </a:p>
          <a:p>
            <a:r>
              <a:rPr lang="tr-TR" sz="2000" b="1" dirty="0" err="1" smtClean="0"/>
              <a:t>Erlotinib</a:t>
            </a:r>
            <a:endParaRPr lang="tr-TR" sz="2000" b="1" dirty="0" smtClean="0"/>
          </a:p>
          <a:p>
            <a:r>
              <a:rPr lang="tr-TR" sz="2000" b="1" dirty="0" err="1"/>
              <a:t>O</a:t>
            </a:r>
            <a:r>
              <a:rPr lang="tr-TR" sz="2000" b="1" dirty="0" err="1" smtClean="0"/>
              <a:t>simertinib</a:t>
            </a:r>
            <a:endParaRPr lang="tr-TR" sz="2000" b="1" dirty="0"/>
          </a:p>
        </p:txBody>
      </p:sp>
    </p:spTree>
    <p:extLst>
      <p:ext uri="{BB962C8B-B14F-4D97-AF65-F5344CB8AC3E}">
        <p14:creationId xmlns:p14="http://schemas.microsoft.com/office/powerpoint/2010/main" val="3360874504"/>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buFont typeface="Wingdings" pitchFamily="2" charset="2"/>
              <a:buChar char="q"/>
            </a:pPr>
            <a:r>
              <a:rPr lang="tr-TR" sz="1800" dirty="0" smtClean="0"/>
              <a:t>Faz II,18-75 yaş</a:t>
            </a:r>
          </a:p>
          <a:p>
            <a:pPr>
              <a:buFont typeface="Wingdings" pitchFamily="2" charset="2"/>
              <a:buChar char="q"/>
            </a:pPr>
            <a:r>
              <a:rPr lang="tr-TR" sz="1800" dirty="0" smtClean="0"/>
              <a:t>R0 rezeksiyon patolojik Evre IIIA EGFR + NSCLC </a:t>
            </a:r>
          </a:p>
          <a:p>
            <a:pPr>
              <a:buFont typeface="Wingdings" pitchFamily="2" charset="2"/>
              <a:buChar char="q"/>
            </a:pPr>
            <a:r>
              <a:rPr lang="tr-TR" sz="1400" b="1" dirty="0" err="1" smtClean="0"/>
              <a:t>Erlotinib</a:t>
            </a:r>
            <a:r>
              <a:rPr lang="tr-TR" sz="1400" b="1" dirty="0" smtClean="0"/>
              <a:t> 150mg/gün/2yıl x 4 kür </a:t>
            </a:r>
            <a:r>
              <a:rPr lang="tr-TR" sz="1400" b="1" dirty="0" err="1" smtClean="0"/>
              <a:t>vinorelbin+sisplatin</a:t>
            </a:r>
            <a:endParaRPr lang="tr-TR" sz="1400" b="1" dirty="0" smtClean="0"/>
          </a:p>
          <a:p>
            <a:pPr>
              <a:buFont typeface="Wingdings" pitchFamily="2" charset="2"/>
              <a:buChar char="q"/>
            </a:pPr>
            <a:r>
              <a:rPr lang="tr-TR" sz="1800" b="1" dirty="0" smtClean="0"/>
              <a:t>3yıllıkDFS %51.4 x%25</a:t>
            </a:r>
          </a:p>
          <a:p>
            <a:pPr marL="0" indent="0">
              <a:buNone/>
            </a:pPr>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2" y="44625"/>
            <a:ext cx="8640959"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6" y="6211020"/>
            <a:ext cx="1584175" cy="46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239616"/>
            <a:ext cx="37433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1839" y="5758780"/>
            <a:ext cx="26003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8640" y="3171800"/>
            <a:ext cx="3733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2924944"/>
            <a:ext cx="835292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64" y="2876551"/>
            <a:ext cx="9058275" cy="278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1352" y="5767536"/>
            <a:ext cx="3429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9848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anim calcmode="lin" valueType="num">
                                      <p:cBhvr>
                                        <p:cTn id="8" dur="1000" fill="hold"/>
                                        <p:tgtEl>
                                          <p:spTgt spid="4104"/>
                                        </p:tgtEl>
                                        <p:attrNameLst>
                                          <p:attrName>ppt_x</p:attrName>
                                        </p:attrNameLst>
                                      </p:cBhvr>
                                      <p:tavLst>
                                        <p:tav tm="0">
                                          <p:val>
                                            <p:strVal val="#ppt_x"/>
                                          </p:val>
                                        </p:tav>
                                        <p:tav tm="100000">
                                          <p:val>
                                            <p:strVal val="#ppt_x"/>
                                          </p:val>
                                        </p:tav>
                                      </p:tavLst>
                                    </p:anim>
                                    <p:anim calcmode="lin" valueType="num">
                                      <p:cBhvr>
                                        <p:cTn id="9"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0" y="2514601"/>
            <a:ext cx="7805737" cy="344487"/>
          </a:xfrm>
        </p:spPr>
        <p:txBody>
          <a:bodyPr/>
          <a:lstStyle/>
          <a:p>
            <a:r>
              <a:rPr lang="en-US" sz="700" b="1" kern="1200" dirty="0" smtClean="0">
                <a:solidFill>
                  <a:schemeClr val="tx1"/>
                </a:solidFill>
                <a:latin typeface="Arial" charset="0"/>
                <a:ea typeface="+mn-ea"/>
                <a:cs typeface="+mn-cs"/>
              </a:rPr>
              <a:t>Osimertinib as adjuvant therapy in patients with stage IB–IIIA EGFR mutation positive NSCLC after complete tumor resection: ADAURA</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1025"/>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10"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Roy Herbst at TBD</a:t>
            </a:r>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158436926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0" y="2514601"/>
            <a:ext cx="7805737" cy="344487"/>
          </a:xfrm>
        </p:spPr>
        <p:txBody>
          <a:bodyPr/>
          <a:lstStyle/>
          <a:p>
            <a:r>
              <a:rPr lang="en-US" sz="700" b="1" kern="1200" dirty="0" smtClean="0">
                <a:solidFill>
                  <a:schemeClr val="tx1"/>
                </a:solidFill>
                <a:latin typeface="Arial" charset="0"/>
                <a:ea typeface="+mn-ea"/>
                <a:cs typeface="+mn-cs"/>
              </a:rPr>
              <a:t>Slide 5</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1025"/>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10"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Roy Herbst at TBD</a:t>
            </a:r>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516472278"/>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0" y="2514601"/>
            <a:ext cx="7805737" cy="344487"/>
          </a:xfrm>
        </p:spPr>
        <p:txBody>
          <a:bodyPr/>
          <a:lstStyle/>
          <a:p>
            <a:r>
              <a:rPr lang="en-US" sz="700" b="1" kern="1200" dirty="0" smtClean="0">
                <a:solidFill>
                  <a:schemeClr val="tx1"/>
                </a:solidFill>
                <a:latin typeface="Arial" charset="0"/>
                <a:ea typeface="+mn-ea"/>
                <a:cs typeface="+mn-cs"/>
              </a:rPr>
              <a:t>Slide 6</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1025"/>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10"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Roy Herbst at TBD</a:t>
            </a:r>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363520485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0" y="2514601"/>
            <a:ext cx="7805737" cy="344487"/>
          </a:xfrm>
        </p:spPr>
        <p:txBody>
          <a:bodyPr/>
          <a:lstStyle/>
          <a:p>
            <a:r>
              <a:rPr lang="en-US" sz="700" b="1" kern="1200" dirty="0" smtClean="0">
                <a:solidFill>
                  <a:schemeClr val="tx1"/>
                </a:solidFill>
                <a:latin typeface="Arial" charset="0"/>
                <a:ea typeface="+mn-ea"/>
                <a:cs typeface="+mn-cs"/>
              </a:rPr>
              <a:t>Slide 7</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1025"/>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10"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Roy Herbst at TBD</a:t>
            </a:r>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1514512024"/>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0" y="2514601"/>
            <a:ext cx="7805737" cy="344487"/>
          </a:xfrm>
        </p:spPr>
        <p:txBody>
          <a:bodyPr/>
          <a:lstStyle/>
          <a:p>
            <a:r>
              <a:rPr lang="en-US" sz="700" b="1" kern="1200" dirty="0" smtClean="0">
                <a:solidFill>
                  <a:schemeClr val="tx1"/>
                </a:solidFill>
                <a:latin typeface="Arial" charset="0"/>
                <a:ea typeface="+mn-ea"/>
                <a:cs typeface="+mn-cs"/>
              </a:rPr>
              <a:t>Slide 8</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1025"/>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10"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Roy Herbst at TBD</a:t>
            </a:r>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659306172"/>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0" y="2514601"/>
            <a:ext cx="7805737" cy="344487"/>
          </a:xfrm>
        </p:spPr>
        <p:txBody>
          <a:bodyPr/>
          <a:lstStyle/>
          <a:p>
            <a:r>
              <a:rPr lang="en-US" sz="700" b="1" kern="1200" dirty="0" smtClean="0">
                <a:solidFill>
                  <a:schemeClr val="tx1"/>
                </a:solidFill>
                <a:latin typeface="Arial" charset="0"/>
                <a:ea typeface="+mn-ea"/>
                <a:cs typeface="+mn-cs"/>
              </a:rPr>
              <a:t>Slide 9</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143999"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10"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Roy Herbst at TBD</a:t>
            </a:r>
            <a:endParaRPr lang="en-US" sz="1200" kern="1200" dirty="0">
              <a:solidFill>
                <a:schemeClr val="tx1"/>
              </a:solidFill>
              <a:latin typeface="Arial" charset="0"/>
              <a:ea typeface="+mn-ea"/>
              <a:cs typeface="+mn-cs"/>
            </a:endParaRPr>
          </a:p>
        </p:txBody>
      </p:sp>
      <p:sp>
        <p:nvSpPr>
          <p:cNvPr id="4" name="Komut Düğmesi: İleri veya Sonraki 3">
            <a:hlinkClick r:id="" action="ppaction://hlinkshowjump?jump=nextslide" highlightClick="1"/>
          </p:cNvPr>
          <p:cNvSpPr/>
          <p:nvPr/>
        </p:nvSpPr>
        <p:spPr>
          <a:xfrm>
            <a:off x="-36512" y="2852937"/>
            <a:ext cx="52120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Komut Düğmesi: İleri veya Sonraki 8">
            <a:hlinkClick r:id="" action="ppaction://hlinkshowjump?jump=nextslide" highlightClick="1"/>
          </p:cNvPr>
          <p:cNvSpPr/>
          <p:nvPr/>
        </p:nvSpPr>
        <p:spPr>
          <a:xfrm>
            <a:off x="-36512" y="3789041"/>
            <a:ext cx="521208" cy="360040"/>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Komut Düğmesi: İleri veya Sonraki 9">
            <a:hlinkClick r:id="" action="ppaction://hlinkshowjump?jump=nextslide" highlightClick="1"/>
          </p:cNvPr>
          <p:cNvSpPr/>
          <p:nvPr/>
        </p:nvSpPr>
        <p:spPr>
          <a:xfrm>
            <a:off x="-36512" y="4852009"/>
            <a:ext cx="521208" cy="377192"/>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Komut Düğmesi: İleri veya Sonraki 10">
            <a:hlinkClick r:id="" action="ppaction://hlinkshowjump?jump=nextslide" highlightClick="1"/>
          </p:cNvPr>
          <p:cNvSpPr/>
          <p:nvPr/>
        </p:nvSpPr>
        <p:spPr>
          <a:xfrm>
            <a:off x="-36512" y="4275944"/>
            <a:ext cx="521208" cy="3051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901288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9"/>
                                        </p:tgtEl>
                                        <p:attrNameLst>
                                          <p:attrName>style.color</p:attrName>
                                        </p:attrNameLst>
                                      </p:cBhvr>
                                      <p:to>
                                        <a:schemeClr val="bg1"/>
                                      </p:to>
                                    </p:animClr>
                                    <p:animClr clrSpc="rgb" dir="cw">
                                      <p:cBhvr>
                                        <p:cTn id="14" dur="250" autoRev="1" fill="remove"/>
                                        <p:tgtEl>
                                          <p:spTgt spid="9"/>
                                        </p:tgtEl>
                                        <p:attrNameLst>
                                          <p:attrName>fillcolor</p:attrName>
                                        </p:attrNameLst>
                                      </p:cBhvr>
                                      <p:to>
                                        <a:schemeClr val="bg1"/>
                                      </p:to>
                                    </p:animClr>
                                    <p:set>
                                      <p:cBhvr>
                                        <p:cTn id="15" dur="250" autoRev="1" fill="remove"/>
                                        <p:tgtEl>
                                          <p:spTgt spid="9"/>
                                        </p:tgtEl>
                                        <p:attrNameLst>
                                          <p:attrName>fill.type</p:attrName>
                                        </p:attrNameLst>
                                      </p:cBhvr>
                                      <p:to>
                                        <p:strVal val="solid"/>
                                      </p:to>
                                    </p:set>
                                    <p:set>
                                      <p:cBhvr>
                                        <p:cTn id="16" dur="250" autoRev="1" fill="remove"/>
                                        <p:tgtEl>
                                          <p:spTgt spid="9"/>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11"/>
                                        </p:tgtEl>
                                        <p:attrNameLst>
                                          <p:attrName>style.color</p:attrName>
                                        </p:attrNameLst>
                                      </p:cBhvr>
                                      <p:to>
                                        <a:schemeClr val="bg1"/>
                                      </p:to>
                                    </p:animClr>
                                    <p:animClr clrSpc="rgb" dir="cw">
                                      <p:cBhvr>
                                        <p:cTn id="21" dur="250" autoRev="1" fill="remove"/>
                                        <p:tgtEl>
                                          <p:spTgt spid="11"/>
                                        </p:tgtEl>
                                        <p:attrNameLst>
                                          <p:attrName>fillcolor</p:attrName>
                                        </p:attrNameLst>
                                      </p:cBhvr>
                                      <p:to>
                                        <a:schemeClr val="bg1"/>
                                      </p:to>
                                    </p:animClr>
                                    <p:set>
                                      <p:cBhvr>
                                        <p:cTn id="22" dur="250" autoRev="1" fill="remove"/>
                                        <p:tgtEl>
                                          <p:spTgt spid="11"/>
                                        </p:tgtEl>
                                        <p:attrNameLst>
                                          <p:attrName>fill.type</p:attrName>
                                        </p:attrNameLst>
                                      </p:cBhvr>
                                      <p:to>
                                        <p:strVal val="solid"/>
                                      </p:to>
                                    </p:set>
                                    <p:set>
                                      <p:cBhvr>
                                        <p:cTn id="23" dur="250" autoRev="1" fill="remove"/>
                                        <p:tgtEl>
                                          <p:spTgt spid="11"/>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10"/>
                                        </p:tgtEl>
                                        <p:attrNameLst>
                                          <p:attrName>style.color</p:attrName>
                                        </p:attrNameLst>
                                      </p:cBhvr>
                                      <p:to>
                                        <a:schemeClr val="bg1"/>
                                      </p:to>
                                    </p:animClr>
                                    <p:animClr clrSpc="rgb" dir="cw">
                                      <p:cBhvr>
                                        <p:cTn id="28" dur="250" autoRev="1" fill="remove"/>
                                        <p:tgtEl>
                                          <p:spTgt spid="10"/>
                                        </p:tgtEl>
                                        <p:attrNameLst>
                                          <p:attrName>fillcolor</p:attrName>
                                        </p:attrNameLst>
                                      </p:cBhvr>
                                      <p:to>
                                        <a:schemeClr val="bg1"/>
                                      </p:to>
                                    </p:animClr>
                                    <p:set>
                                      <p:cBhvr>
                                        <p:cTn id="29" dur="250" autoRev="1" fill="remove"/>
                                        <p:tgtEl>
                                          <p:spTgt spid="10"/>
                                        </p:tgtEl>
                                        <p:attrNameLst>
                                          <p:attrName>fill.type</p:attrName>
                                        </p:attrNameLst>
                                      </p:cBhvr>
                                      <p:to>
                                        <p:strVal val="solid"/>
                                      </p:to>
                                    </p:set>
                                    <p:set>
                                      <p:cBhvr>
                                        <p:cTn id="30"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0" y="2514601"/>
            <a:ext cx="7805737" cy="344487"/>
          </a:xfrm>
        </p:spPr>
        <p:txBody>
          <a:bodyPr/>
          <a:lstStyle/>
          <a:p>
            <a:r>
              <a:rPr lang="en-US" sz="700" b="1" kern="1200" dirty="0" smtClean="0">
                <a:solidFill>
                  <a:schemeClr val="tx1"/>
                </a:solidFill>
                <a:latin typeface="Arial" charset="0"/>
                <a:ea typeface="+mn-ea"/>
                <a:cs typeface="+mn-cs"/>
              </a:rPr>
              <a:t>Slide 10</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0"/>
            <a:ext cx="9143999" cy="647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10"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Roy Herbst at TBD</a:t>
            </a:r>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46634184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1"/>
            <a:ext cx="8964488"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kış Çizelgesi: Önceden Tanımlı İşlem 3"/>
          <p:cNvSpPr/>
          <p:nvPr/>
        </p:nvSpPr>
        <p:spPr>
          <a:xfrm>
            <a:off x="395536" y="116633"/>
            <a:ext cx="8352928" cy="97268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NSCL TNM göre OS</a:t>
            </a:r>
            <a:endParaRPr lang="tr-TR" sz="2800" dirty="0"/>
          </a:p>
        </p:txBody>
      </p:sp>
    </p:spTree>
    <p:extLst>
      <p:ext uri="{BB962C8B-B14F-4D97-AF65-F5344CB8AC3E}">
        <p14:creationId xmlns:p14="http://schemas.microsoft.com/office/powerpoint/2010/main" val="188787376"/>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69130" y="2514601"/>
            <a:ext cx="7805737" cy="344487"/>
          </a:xfrm>
        </p:spPr>
        <p:txBody>
          <a:bodyPr/>
          <a:lstStyle/>
          <a:p>
            <a:r>
              <a:rPr lang="en-US" sz="700" b="1" kern="1200" dirty="0" smtClean="0">
                <a:solidFill>
                  <a:schemeClr val="tx1"/>
                </a:solidFill>
                <a:latin typeface="Arial" charset="0"/>
                <a:ea typeface="+mn-ea"/>
                <a:cs typeface="+mn-cs"/>
              </a:rPr>
              <a:t>Slide 11</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0"/>
            <a:ext cx="9143999" cy="647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10"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Roy Herbst at TBD</a:t>
            </a:r>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408368762"/>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0" y="2514601"/>
            <a:ext cx="7805737" cy="344487"/>
          </a:xfrm>
        </p:spPr>
        <p:txBody>
          <a:bodyPr/>
          <a:lstStyle/>
          <a:p>
            <a:r>
              <a:rPr lang="en-US" sz="700" b="1" kern="1200" dirty="0" smtClean="0">
                <a:solidFill>
                  <a:schemeClr val="tx1"/>
                </a:solidFill>
                <a:latin typeface="Arial" charset="0"/>
                <a:ea typeface="+mn-ea"/>
                <a:cs typeface="+mn-cs"/>
              </a:rPr>
              <a:t>Slide 12</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0"/>
            <a:ext cx="9143999" cy="647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10"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Roy Herbst at TBD</a:t>
            </a:r>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1956711374"/>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0" y="2514601"/>
            <a:ext cx="7805737" cy="344487"/>
          </a:xfrm>
        </p:spPr>
        <p:txBody>
          <a:bodyPr/>
          <a:lstStyle/>
          <a:p>
            <a:r>
              <a:rPr lang="en-US" sz="700" b="1" kern="1200" dirty="0" smtClean="0">
                <a:solidFill>
                  <a:schemeClr val="tx1"/>
                </a:solidFill>
                <a:latin typeface="Arial" charset="0"/>
                <a:ea typeface="+mn-ea"/>
                <a:cs typeface="+mn-cs"/>
              </a:rPr>
              <a:t>Slide 14</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10"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Roy Herbst at TBD</a:t>
            </a:r>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3107483978"/>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30" y="2514601"/>
            <a:ext cx="7805737" cy="344487"/>
          </a:xfrm>
        </p:spPr>
        <p:txBody>
          <a:bodyPr/>
          <a:lstStyle/>
          <a:p>
            <a:r>
              <a:rPr lang="en-US" sz="700" b="1" kern="1200" dirty="0" smtClean="0">
                <a:solidFill>
                  <a:schemeClr val="tx1"/>
                </a:solidFill>
                <a:latin typeface="Arial" charset="0"/>
                <a:ea typeface="+mn-ea"/>
                <a:cs typeface="+mn-cs"/>
              </a:rPr>
              <a:t>Slide 16</a:t>
            </a:r>
            <a:endParaRPr lang="en-US" sz="700" b="1" kern="1200" dirty="0">
              <a:solidFill>
                <a:schemeClr val="tx1"/>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1"/>
            <a:ext cx="9143999"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80110" y="6477000"/>
            <a:ext cx="8839199"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1200" kern="1200" dirty="0" smtClean="0">
                <a:solidFill>
                  <a:schemeClr val="tx1"/>
                </a:solidFill>
                <a:latin typeface="Arial" charset="0"/>
                <a:ea typeface="+mn-ea"/>
                <a:cs typeface="+mn-cs"/>
              </a:rPr>
              <a:t>Presented By Roy Herbst at TBD</a:t>
            </a:r>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941417365"/>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SONUÇ OLARAK</a:t>
            </a:r>
            <a:endParaRPr lang="tr-TR" dirty="0"/>
          </a:p>
        </p:txBody>
      </p:sp>
      <p:sp>
        <p:nvSpPr>
          <p:cNvPr id="3" name="İçerik Yer Tutucusu 2"/>
          <p:cNvSpPr>
            <a:spLocks noGrp="1"/>
          </p:cNvSpPr>
          <p:nvPr>
            <p:ph idx="1"/>
          </p:nvPr>
        </p:nvSpPr>
        <p:spPr>
          <a:xfrm>
            <a:off x="457200" y="1600200"/>
            <a:ext cx="8229600" cy="4997152"/>
          </a:xfrm>
        </p:spPr>
        <p:txBody>
          <a:bodyPr>
            <a:normAutofit lnSpcReduction="10000"/>
          </a:bodyPr>
          <a:lstStyle/>
          <a:p>
            <a:pPr>
              <a:buFont typeface="Wingdings" pitchFamily="2" charset="2"/>
              <a:buChar char="q"/>
            </a:pPr>
            <a:r>
              <a:rPr lang="tr-TR" sz="2000" b="1" dirty="0" smtClean="0"/>
              <a:t>Cerrahi rezeksiyon yapılmış tüm </a:t>
            </a:r>
            <a:r>
              <a:rPr lang="tr-TR" sz="2000" b="1" dirty="0" err="1" smtClean="0"/>
              <a:t>non-skuamöz</a:t>
            </a:r>
            <a:r>
              <a:rPr lang="tr-TR" sz="2000" b="1" dirty="0" smtClean="0"/>
              <a:t> küçük hücre dışı akciğer kanserinde EGFR mutasyonu bakılması ( kategori 2A)</a:t>
            </a:r>
          </a:p>
          <a:p>
            <a:pPr>
              <a:buFont typeface="Wingdings" pitchFamily="2" charset="2"/>
              <a:buChar char="q"/>
            </a:pPr>
            <a:r>
              <a:rPr lang="tr-TR" sz="2000" b="1" dirty="0" err="1" smtClean="0"/>
              <a:t>Non-smokers</a:t>
            </a:r>
            <a:r>
              <a:rPr lang="tr-TR" sz="2000" b="1" dirty="0" smtClean="0"/>
              <a:t> </a:t>
            </a:r>
            <a:r>
              <a:rPr lang="tr-TR" sz="2000" b="1" dirty="0" err="1" smtClean="0"/>
              <a:t>skuamöz</a:t>
            </a:r>
            <a:r>
              <a:rPr lang="tr-TR" sz="2000" b="1" dirty="0" smtClean="0"/>
              <a:t> hücreli AC CA bakılabilir, ancak </a:t>
            </a:r>
            <a:r>
              <a:rPr lang="tr-TR" sz="2000" b="1" dirty="0" err="1" smtClean="0"/>
              <a:t>adjuvanda</a:t>
            </a:r>
            <a:r>
              <a:rPr lang="tr-TR" sz="2000" b="1" dirty="0" smtClean="0"/>
              <a:t> EGFR TKİ ??</a:t>
            </a:r>
          </a:p>
          <a:p>
            <a:pPr>
              <a:buFont typeface="Wingdings" pitchFamily="2" charset="2"/>
              <a:buChar char="q"/>
            </a:pPr>
            <a:r>
              <a:rPr lang="tr-TR" sz="2000" b="1" dirty="0" smtClean="0">
                <a:solidFill>
                  <a:srgbClr val="FF0000"/>
                </a:solidFill>
              </a:rPr>
              <a:t>EGFR mutasyonu </a:t>
            </a:r>
            <a:r>
              <a:rPr lang="tr-TR" sz="2000" b="1" dirty="0" err="1" smtClean="0">
                <a:solidFill>
                  <a:srgbClr val="FF0000"/>
                </a:solidFill>
              </a:rPr>
              <a:t>postoperatif</a:t>
            </a:r>
            <a:r>
              <a:rPr lang="tr-TR" sz="2000" b="1" dirty="0" smtClean="0">
                <a:solidFill>
                  <a:srgbClr val="FF0000"/>
                </a:solidFill>
              </a:rPr>
              <a:t> </a:t>
            </a:r>
            <a:r>
              <a:rPr lang="tr-TR" sz="2000" b="1" dirty="0" err="1" smtClean="0">
                <a:solidFill>
                  <a:srgbClr val="FF0000"/>
                </a:solidFill>
              </a:rPr>
              <a:t>rekürrensin</a:t>
            </a:r>
            <a:r>
              <a:rPr lang="tr-TR" sz="2000" b="1" dirty="0" smtClean="0">
                <a:solidFill>
                  <a:srgbClr val="FF0000"/>
                </a:solidFill>
              </a:rPr>
              <a:t> </a:t>
            </a:r>
            <a:r>
              <a:rPr lang="tr-TR" sz="2000" b="1" dirty="0" err="1" smtClean="0">
                <a:solidFill>
                  <a:srgbClr val="FF0000"/>
                </a:solidFill>
              </a:rPr>
              <a:t>prediktifi</a:t>
            </a:r>
            <a:endParaRPr lang="tr-TR" sz="2000" b="1" dirty="0" smtClean="0">
              <a:solidFill>
                <a:srgbClr val="FF0000"/>
              </a:solidFill>
            </a:endParaRPr>
          </a:p>
          <a:p>
            <a:pPr>
              <a:buFont typeface="Wingdings" pitchFamily="2" charset="2"/>
              <a:buChar char="q"/>
            </a:pPr>
            <a:r>
              <a:rPr lang="tr-TR" sz="2000" b="1" dirty="0">
                <a:solidFill>
                  <a:srgbClr val="FF0000"/>
                </a:solidFill>
              </a:rPr>
              <a:t>EGFR </a:t>
            </a:r>
            <a:r>
              <a:rPr lang="tr-TR" sz="2000" b="1" dirty="0" err="1">
                <a:solidFill>
                  <a:srgbClr val="FF0000"/>
                </a:solidFill>
              </a:rPr>
              <a:t>mutant</a:t>
            </a:r>
            <a:r>
              <a:rPr lang="tr-TR" sz="2000" b="1" dirty="0">
                <a:solidFill>
                  <a:srgbClr val="FF0000"/>
                </a:solidFill>
              </a:rPr>
              <a:t> AC </a:t>
            </a:r>
            <a:r>
              <a:rPr lang="tr-TR" sz="2000" b="1" dirty="0" err="1">
                <a:solidFill>
                  <a:srgbClr val="FF0000"/>
                </a:solidFill>
              </a:rPr>
              <a:t>Ca</a:t>
            </a:r>
            <a:r>
              <a:rPr lang="tr-TR" sz="2000" b="1" dirty="0">
                <a:solidFill>
                  <a:srgbClr val="FF0000"/>
                </a:solidFill>
              </a:rPr>
              <a:t> da beyin ve kemik metastazı riski </a:t>
            </a:r>
            <a:r>
              <a:rPr lang="tr-TR" sz="2000" b="1" dirty="0" err="1">
                <a:solidFill>
                  <a:srgbClr val="FF0000"/>
                </a:solidFill>
              </a:rPr>
              <a:t>wild</a:t>
            </a:r>
            <a:r>
              <a:rPr lang="tr-TR" sz="2000" b="1" dirty="0">
                <a:solidFill>
                  <a:srgbClr val="FF0000"/>
                </a:solidFill>
              </a:rPr>
              <a:t> tipe göre daha yüksek</a:t>
            </a:r>
          </a:p>
          <a:p>
            <a:pPr>
              <a:buFont typeface="Wingdings" pitchFamily="2" charset="2"/>
              <a:buChar char="q"/>
            </a:pPr>
            <a:r>
              <a:rPr lang="tr-TR" sz="2000" b="1" dirty="0" err="1" smtClean="0">
                <a:solidFill>
                  <a:srgbClr val="002060"/>
                </a:solidFill>
              </a:rPr>
              <a:t>Adjuvanda</a:t>
            </a:r>
            <a:r>
              <a:rPr lang="tr-TR" sz="2000" b="1" dirty="0" smtClean="0">
                <a:solidFill>
                  <a:srgbClr val="002060"/>
                </a:solidFill>
              </a:rPr>
              <a:t> evre II-IIIA DFS  iyileştirmiştir.  Yüksek riskli evre IB de bir seçenek</a:t>
            </a:r>
          </a:p>
          <a:p>
            <a:pPr>
              <a:buFont typeface="Wingdings" pitchFamily="2" charset="2"/>
              <a:buChar char="q"/>
            </a:pPr>
            <a:r>
              <a:rPr lang="tr-TR" sz="2000" b="1" dirty="0">
                <a:solidFill>
                  <a:schemeClr val="tx1"/>
                </a:solidFill>
              </a:rPr>
              <a:t>Sadece EGFR TKİ?/ kemoterapi ve EGFR TKİ </a:t>
            </a:r>
            <a:r>
              <a:rPr lang="tr-TR" sz="2000" b="1" dirty="0" err="1">
                <a:solidFill>
                  <a:schemeClr val="tx1"/>
                </a:solidFill>
              </a:rPr>
              <a:t>sekansiyel</a:t>
            </a:r>
            <a:r>
              <a:rPr lang="tr-TR" sz="2000" b="1" dirty="0">
                <a:solidFill>
                  <a:schemeClr val="tx1"/>
                </a:solidFill>
              </a:rPr>
              <a:t> kullanım? / sadece KT? </a:t>
            </a:r>
          </a:p>
          <a:p>
            <a:pPr>
              <a:buFont typeface="Wingdings" pitchFamily="2" charset="2"/>
              <a:buChar char="q"/>
            </a:pPr>
            <a:r>
              <a:rPr lang="tr-TR" sz="2000" b="1" dirty="0" smtClean="0">
                <a:solidFill>
                  <a:schemeClr val="tx1"/>
                </a:solidFill>
              </a:rPr>
              <a:t>Optimal tedavi, süresi ? En az 2 yıl</a:t>
            </a:r>
          </a:p>
          <a:p>
            <a:pPr>
              <a:buFont typeface="Wingdings" pitchFamily="2" charset="2"/>
              <a:buChar char="q"/>
            </a:pPr>
            <a:r>
              <a:rPr lang="tr-TR" sz="2000" b="1" dirty="0" err="1" smtClean="0"/>
              <a:t>Adjuvan</a:t>
            </a:r>
            <a:r>
              <a:rPr lang="tr-TR" sz="2000" b="1" dirty="0" smtClean="0"/>
              <a:t> EGFR TKİ  kullanımından sonra T790M gelişme olasılığı düşük, ancak </a:t>
            </a:r>
            <a:r>
              <a:rPr lang="tr-TR" sz="2000" b="1" dirty="0" err="1" smtClean="0"/>
              <a:t>yinede</a:t>
            </a:r>
            <a:r>
              <a:rPr lang="tr-TR" sz="2000" b="1" dirty="0" smtClean="0"/>
              <a:t> re-biyopsi yapılmalı ( SELECT </a:t>
            </a:r>
            <a:r>
              <a:rPr lang="tr-TR" sz="2000" b="1" dirty="0" err="1" smtClean="0"/>
              <a:t>trial</a:t>
            </a:r>
            <a:r>
              <a:rPr lang="tr-TR" sz="2000" b="1" dirty="0" smtClean="0"/>
              <a:t>). Ortalama </a:t>
            </a:r>
            <a:r>
              <a:rPr lang="tr-TR" sz="2000" b="1" dirty="0" err="1" smtClean="0"/>
              <a:t>rekürrens</a:t>
            </a:r>
            <a:r>
              <a:rPr lang="tr-TR" sz="2000" b="1" dirty="0" smtClean="0"/>
              <a:t> zamanı tedaviden sonra (</a:t>
            </a:r>
            <a:r>
              <a:rPr lang="tr-TR" sz="2000" b="1" dirty="0" err="1" smtClean="0"/>
              <a:t>erlotinib</a:t>
            </a:r>
            <a:r>
              <a:rPr lang="tr-TR" sz="2000" b="1" dirty="0" smtClean="0"/>
              <a:t>)25 ay </a:t>
            </a:r>
          </a:p>
          <a:p>
            <a:pPr>
              <a:buFont typeface="Wingdings" pitchFamily="2" charset="2"/>
              <a:buChar char="q"/>
            </a:pPr>
            <a:endParaRPr lang="tr-TR" sz="2000" b="1" dirty="0" smtClean="0"/>
          </a:p>
          <a:p>
            <a:pPr>
              <a:buFont typeface="Wingdings" pitchFamily="2" charset="2"/>
              <a:buChar char="q"/>
            </a:pPr>
            <a:endParaRPr lang="tr-TR" b="1" dirty="0" smtClean="0"/>
          </a:p>
          <a:p>
            <a:pPr>
              <a:buFont typeface="Wingdings" pitchFamily="2" charset="2"/>
              <a:buChar char="q"/>
            </a:pPr>
            <a:endParaRPr lang="tr-TR" dirty="0"/>
          </a:p>
        </p:txBody>
      </p:sp>
    </p:spTree>
    <p:extLst>
      <p:ext uri="{BB962C8B-B14F-4D97-AF65-F5344CB8AC3E}">
        <p14:creationId xmlns:p14="http://schemas.microsoft.com/office/powerpoint/2010/main" val="4104785347"/>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259632" y="4293096"/>
            <a:ext cx="6624736"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tr-TR" dirty="0" smtClean="0"/>
              <a:t>ALK+ erken evre AC CA  N1/N2  pozitiflik daha yüksek</a:t>
            </a:r>
          </a:p>
          <a:p>
            <a:pPr marL="285750" indent="-285750">
              <a:buFont typeface="Wingdings" pitchFamily="2" charset="2"/>
              <a:buChar char="ü"/>
            </a:pPr>
            <a:r>
              <a:rPr lang="tr-TR" dirty="0" smtClean="0"/>
              <a:t>EGFR+ kanserlere göre,  DFS ve ya RFS daha kısa, OS fark yok</a:t>
            </a:r>
            <a:endParaRPr lang="tr-TR" dirty="0"/>
          </a:p>
        </p:txBody>
      </p:sp>
      <p:sp>
        <p:nvSpPr>
          <p:cNvPr id="6" name="Oval 5"/>
          <p:cNvSpPr/>
          <p:nvPr/>
        </p:nvSpPr>
        <p:spPr>
          <a:xfrm>
            <a:off x="0" y="0"/>
            <a:ext cx="5436096" cy="1052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0106703"/>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1412776"/>
          </a:xfrm>
        </p:spPr>
        <p:txBody>
          <a:bodyPr/>
          <a:lstStyle/>
          <a:p>
            <a:r>
              <a:rPr lang="tr-TR" dirty="0" smtClean="0"/>
              <a:t>ALCHEMİST TRİAL</a:t>
            </a:r>
            <a:endParaRPr lang="tr-TR" dirty="0"/>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835292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3568" y="1492744"/>
            <a:ext cx="2808312" cy="4240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2860490"/>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924944"/>
            <a:ext cx="8229600" cy="3201218"/>
          </a:xfrm>
        </p:spPr>
        <p:txBody>
          <a:bodyPr>
            <a:normAutofit lnSpcReduction="10000"/>
          </a:bodyPr>
          <a:lstStyle/>
          <a:p>
            <a:pPr>
              <a:buFont typeface="Wingdings" pitchFamily="2" charset="2"/>
              <a:buChar char="q"/>
            </a:pPr>
            <a:r>
              <a:rPr lang="tr-TR" sz="2400" dirty="0" smtClean="0"/>
              <a:t>Çok merkezli </a:t>
            </a:r>
            <a:r>
              <a:rPr lang="tr-TR" sz="2400" dirty="0" err="1" smtClean="0"/>
              <a:t>fazIII</a:t>
            </a:r>
            <a:endParaRPr lang="tr-TR" sz="2400" dirty="0" smtClean="0"/>
          </a:p>
          <a:p>
            <a:pPr>
              <a:buFont typeface="Wingdings" pitchFamily="2" charset="2"/>
              <a:buChar char="q"/>
            </a:pPr>
            <a:r>
              <a:rPr lang="tr-TR" sz="2400" dirty="0" err="1" smtClean="0"/>
              <a:t>Opere</a:t>
            </a:r>
            <a:r>
              <a:rPr lang="tr-TR" sz="2400" dirty="0" smtClean="0"/>
              <a:t> evre II-IIIA, yüksek riskli IB (</a:t>
            </a:r>
            <a:r>
              <a:rPr lang="tr-TR" dirty="0"/>
              <a:t>≥4 </a:t>
            </a:r>
            <a:r>
              <a:rPr lang="tr-TR" dirty="0" smtClean="0"/>
              <a:t>cm</a:t>
            </a:r>
            <a:r>
              <a:rPr lang="tr-TR" sz="2400" dirty="0" smtClean="0"/>
              <a:t>) </a:t>
            </a:r>
            <a:r>
              <a:rPr lang="tr-TR" sz="2400" b="1" u="sng" dirty="0" smtClean="0"/>
              <a:t>ALK+ NSCLC</a:t>
            </a:r>
          </a:p>
          <a:p>
            <a:pPr>
              <a:buFont typeface="Wingdings" pitchFamily="2" charset="2"/>
              <a:buChar char="q"/>
            </a:pPr>
            <a:r>
              <a:rPr lang="tr-TR" sz="2400" b="1" dirty="0" err="1" smtClean="0">
                <a:solidFill>
                  <a:schemeClr val="tx1"/>
                </a:solidFill>
              </a:rPr>
              <a:t>Alectinib</a:t>
            </a:r>
            <a:r>
              <a:rPr lang="tr-TR" sz="2400" dirty="0" smtClean="0"/>
              <a:t> 2x600mg/gün  24 ay</a:t>
            </a:r>
          </a:p>
          <a:p>
            <a:pPr>
              <a:buFont typeface="Wingdings" pitchFamily="2" charset="2"/>
              <a:buChar char="q"/>
            </a:pPr>
            <a:r>
              <a:rPr lang="tr-TR" sz="2400" dirty="0" smtClean="0"/>
              <a:t> veya </a:t>
            </a:r>
            <a:r>
              <a:rPr lang="tr-TR" sz="2400" b="1" dirty="0" smtClean="0"/>
              <a:t>platin bazlı kemoterapi </a:t>
            </a:r>
            <a:r>
              <a:rPr lang="tr-TR" sz="2400" dirty="0" smtClean="0"/>
              <a:t>(</a:t>
            </a:r>
            <a:r>
              <a:rPr lang="tr-TR" sz="2400" dirty="0" err="1" smtClean="0"/>
              <a:t>sisplatin</a:t>
            </a:r>
            <a:r>
              <a:rPr lang="tr-TR" sz="2400" dirty="0" smtClean="0"/>
              <a:t> ve </a:t>
            </a:r>
            <a:r>
              <a:rPr lang="tr-TR" sz="2400" dirty="0" err="1" smtClean="0"/>
              <a:t>vinorelbin</a:t>
            </a:r>
            <a:r>
              <a:rPr lang="tr-TR" sz="2400" dirty="0"/>
              <a:t> </a:t>
            </a:r>
            <a:r>
              <a:rPr lang="tr-TR" sz="2400" dirty="0" smtClean="0"/>
              <a:t>/</a:t>
            </a:r>
            <a:r>
              <a:rPr lang="tr-TR" sz="2400" dirty="0" err="1" smtClean="0"/>
              <a:t>gemsitabin</a:t>
            </a:r>
            <a:r>
              <a:rPr lang="tr-TR" sz="2400" dirty="0" smtClean="0"/>
              <a:t>/</a:t>
            </a:r>
            <a:r>
              <a:rPr lang="tr-TR" sz="2400" dirty="0" err="1" smtClean="0"/>
              <a:t>pemetrexed</a:t>
            </a:r>
            <a:r>
              <a:rPr lang="tr-TR" sz="2400" dirty="0" smtClean="0"/>
              <a:t>)</a:t>
            </a:r>
          </a:p>
          <a:p>
            <a:pPr>
              <a:buFont typeface="Wingdings" pitchFamily="2" charset="2"/>
              <a:buChar char="q"/>
            </a:pPr>
            <a:r>
              <a:rPr lang="tr-TR" dirty="0" smtClean="0"/>
              <a:t>2018-2023</a:t>
            </a:r>
          </a:p>
          <a:p>
            <a:pPr>
              <a:buFont typeface="Wingdings" pitchFamily="2" charset="2"/>
              <a:buChar char="q"/>
            </a:pPr>
            <a:r>
              <a:rPr lang="tr-TR" sz="2400" dirty="0" err="1" smtClean="0"/>
              <a:t>Primer</a:t>
            </a:r>
            <a:r>
              <a:rPr lang="tr-TR" sz="2400" dirty="0" smtClean="0"/>
              <a:t> sonlanım </a:t>
            </a:r>
            <a:r>
              <a:rPr lang="tr-TR" sz="2400" dirty="0" err="1" smtClean="0"/>
              <a:t>noktası:DFS</a:t>
            </a:r>
            <a:r>
              <a:rPr lang="tr-TR" sz="2400" dirty="0" smtClean="0"/>
              <a:t>, </a:t>
            </a:r>
          </a:p>
          <a:p>
            <a:pPr>
              <a:buFont typeface="Wingdings" pitchFamily="2" charset="2"/>
              <a:buChar char="q"/>
            </a:pPr>
            <a:r>
              <a:rPr lang="tr-TR" dirty="0" err="1" smtClean="0"/>
              <a:t>Sekonder</a:t>
            </a:r>
            <a:r>
              <a:rPr lang="tr-TR" dirty="0" smtClean="0"/>
              <a:t> sonlanım noktası :OS</a:t>
            </a:r>
            <a:endParaRPr lang="tr-TR"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03649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07504" y="628648"/>
            <a:ext cx="5976664" cy="4240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86761421"/>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685800" y="609602"/>
            <a:ext cx="7772400" cy="3179439"/>
          </a:xfrm>
        </p:spPr>
        <p:txBody>
          <a:bodyPr/>
          <a:lstStyle/>
          <a:p>
            <a:r>
              <a:rPr lang="tr-TR" sz="6000" dirty="0" smtClean="0"/>
              <a:t>İMMUNOTERAPİ</a:t>
            </a:r>
            <a:endParaRPr lang="tr-TR" sz="6000" dirty="0"/>
          </a:p>
        </p:txBody>
      </p:sp>
      <p:sp>
        <p:nvSpPr>
          <p:cNvPr id="5" name="Alt Başlık 4"/>
          <p:cNvSpPr>
            <a:spLocks noGrp="1"/>
          </p:cNvSpPr>
          <p:nvPr>
            <p:ph type="subTitle" idx="1"/>
          </p:nvPr>
        </p:nvSpPr>
        <p:spPr>
          <a:xfrm>
            <a:off x="1371600" y="4221088"/>
            <a:ext cx="6400800" cy="1951112"/>
          </a:xfrm>
        </p:spPr>
        <p:txBody>
          <a:bodyPr>
            <a:noAutofit/>
          </a:bodyPr>
          <a:lstStyle/>
          <a:p>
            <a:r>
              <a:rPr lang="tr-TR" sz="3600" b="1" dirty="0" smtClean="0"/>
              <a:t>ADJUVAN</a:t>
            </a:r>
          </a:p>
          <a:p>
            <a:r>
              <a:rPr lang="tr-TR" sz="3600" b="1" dirty="0" smtClean="0"/>
              <a:t>NEOADJUVAN</a:t>
            </a:r>
            <a:endParaRPr lang="tr-TR" sz="3600" b="1" dirty="0"/>
          </a:p>
        </p:txBody>
      </p:sp>
    </p:spTree>
    <p:extLst>
      <p:ext uri="{BB962C8B-B14F-4D97-AF65-F5344CB8AC3E}">
        <p14:creationId xmlns:p14="http://schemas.microsoft.com/office/powerpoint/2010/main" val="1221157867"/>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endParaRPr lang="tr-TR"/>
          </a:p>
        </p:txBody>
      </p:sp>
      <p:sp>
        <p:nvSpPr>
          <p:cNvPr id="5" name="İçerik Yer Tutucusu 4"/>
          <p:cNvSpPr>
            <a:spLocks noGrp="1"/>
          </p:cNvSpPr>
          <p:nvPr>
            <p:ph sz="half" idx="2"/>
          </p:nvPr>
        </p:nvSpPr>
        <p:spPr/>
        <p:txBody>
          <a:bodyPr/>
          <a:lstStyle/>
          <a:p>
            <a:endParaRPr lang="tr-TR"/>
          </a:p>
        </p:txBody>
      </p:sp>
      <p:sp>
        <p:nvSpPr>
          <p:cNvPr id="6" name="İçerik Yer Tutucusu 5"/>
          <p:cNvSpPr>
            <a:spLocks noGrp="1"/>
          </p:cNvSpPr>
          <p:nvPr>
            <p:ph sz="quarter" idx="13"/>
          </p:nvPr>
        </p:nvSpPr>
        <p:spPr/>
        <p:txBody>
          <a:bodyPr>
            <a:normAutofit/>
          </a:bodyPr>
          <a:lstStyle/>
          <a:p>
            <a:pPr>
              <a:buFont typeface="Wingdings" pitchFamily="2" charset="2"/>
              <a:buChar char="q"/>
            </a:pPr>
            <a:r>
              <a:rPr lang="tr-TR" sz="1800" b="1" dirty="0" smtClean="0"/>
              <a:t>Evre III </a:t>
            </a:r>
            <a:r>
              <a:rPr lang="tr-TR" sz="1800" b="1" dirty="0" err="1" smtClean="0"/>
              <a:t>unresectable</a:t>
            </a:r>
            <a:r>
              <a:rPr lang="tr-TR" sz="1800" b="1" dirty="0" smtClean="0"/>
              <a:t> NSCLC</a:t>
            </a:r>
          </a:p>
          <a:p>
            <a:pPr>
              <a:buFont typeface="Wingdings" pitchFamily="2" charset="2"/>
              <a:buChar char="q"/>
            </a:pPr>
            <a:r>
              <a:rPr lang="tr-TR" sz="1800" b="1" dirty="0" smtClean="0"/>
              <a:t>CRT sonrası</a:t>
            </a:r>
          </a:p>
          <a:p>
            <a:pPr>
              <a:buFont typeface="Wingdings" pitchFamily="2" charset="2"/>
              <a:buChar char="q"/>
            </a:pPr>
            <a:r>
              <a:rPr lang="tr-TR" sz="1800" b="1" dirty="0" err="1" smtClean="0"/>
              <a:t>Durvalumab</a:t>
            </a:r>
            <a:r>
              <a:rPr lang="tr-TR" sz="1800" b="1" dirty="0" smtClean="0"/>
              <a:t> 10mg/kg 2 haftada bir 1 yıl</a:t>
            </a:r>
          </a:p>
          <a:p>
            <a:pPr marL="0" indent="0">
              <a:buNone/>
            </a:pPr>
            <a:endParaRPr lang="tr-TR" sz="18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3"/>
            <a:ext cx="91440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700809"/>
            <a:ext cx="453650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4" y="3140969"/>
            <a:ext cx="8208911"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0064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457200" y="1196753"/>
            <a:ext cx="8229600" cy="4929412"/>
          </a:xfrm>
        </p:spPr>
        <p:txBody>
          <a:bodyPr/>
          <a:lstStyle/>
          <a:p>
            <a:r>
              <a:rPr lang="tr-TR" sz="1800" dirty="0" smtClean="0">
                <a:solidFill>
                  <a:schemeClr val="tx1"/>
                </a:solidFill>
              </a:rPr>
              <a:t>Erken evre AC </a:t>
            </a:r>
            <a:r>
              <a:rPr lang="tr-TR" sz="1800" dirty="0" err="1" smtClean="0">
                <a:solidFill>
                  <a:schemeClr val="tx1"/>
                </a:solidFill>
              </a:rPr>
              <a:t>Ca</a:t>
            </a:r>
            <a:r>
              <a:rPr lang="tr-TR" sz="1800" dirty="0" smtClean="0">
                <a:solidFill>
                  <a:schemeClr val="tx1"/>
                </a:solidFill>
              </a:rPr>
              <a:t> </a:t>
            </a:r>
            <a:r>
              <a:rPr lang="tr-TR" sz="1800" dirty="0" err="1" smtClean="0">
                <a:solidFill>
                  <a:schemeClr val="tx1"/>
                </a:solidFill>
              </a:rPr>
              <a:t>primer</a:t>
            </a:r>
            <a:r>
              <a:rPr lang="tr-TR" sz="1800" dirty="0" smtClean="0">
                <a:solidFill>
                  <a:schemeClr val="tx1"/>
                </a:solidFill>
              </a:rPr>
              <a:t> tedavi :cerrahi</a:t>
            </a:r>
          </a:p>
          <a:p>
            <a:r>
              <a:rPr lang="tr-TR" sz="1800" dirty="0" err="1">
                <a:solidFill>
                  <a:schemeClr val="tx1"/>
                </a:solidFill>
              </a:rPr>
              <a:t>E</a:t>
            </a:r>
            <a:r>
              <a:rPr lang="tr-TR" sz="1800" dirty="0" err="1" smtClean="0">
                <a:solidFill>
                  <a:schemeClr val="tx1"/>
                </a:solidFill>
              </a:rPr>
              <a:t>vreII</a:t>
            </a:r>
            <a:r>
              <a:rPr lang="tr-TR" sz="1800" dirty="0" smtClean="0">
                <a:solidFill>
                  <a:schemeClr val="tx1"/>
                </a:solidFill>
              </a:rPr>
              <a:t>-IIIA ve yüksek riskli evre IB de </a:t>
            </a:r>
            <a:r>
              <a:rPr lang="tr-TR" sz="1800" dirty="0" err="1" smtClean="0">
                <a:solidFill>
                  <a:schemeClr val="tx1"/>
                </a:solidFill>
              </a:rPr>
              <a:t>sisplatin</a:t>
            </a:r>
            <a:r>
              <a:rPr lang="tr-TR" sz="1800" dirty="0" smtClean="0">
                <a:solidFill>
                  <a:schemeClr val="tx1"/>
                </a:solidFill>
              </a:rPr>
              <a:t> bazlı </a:t>
            </a:r>
            <a:r>
              <a:rPr lang="tr-TR" sz="1800" dirty="0" err="1" smtClean="0">
                <a:solidFill>
                  <a:schemeClr val="tx1"/>
                </a:solidFill>
              </a:rPr>
              <a:t>adjuvan</a:t>
            </a:r>
            <a:r>
              <a:rPr lang="tr-TR" sz="1800" dirty="0" smtClean="0">
                <a:solidFill>
                  <a:schemeClr val="tx1"/>
                </a:solidFill>
              </a:rPr>
              <a:t> kemoterapi</a:t>
            </a:r>
          </a:p>
          <a:p>
            <a:r>
              <a:rPr lang="tr-TR" sz="1800" dirty="0" err="1" smtClean="0">
                <a:solidFill>
                  <a:schemeClr val="tx1"/>
                </a:solidFill>
              </a:rPr>
              <a:t>Metaanalizlerde</a:t>
            </a:r>
            <a:r>
              <a:rPr lang="tr-TR" sz="1800" dirty="0" smtClean="0">
                <a:solidFill>
                  <a:schemeClr val="tx1"/>
                </a:solidFill>
              </a:rPr>
              <a:t> </a:t>
            </a:r>
            <a:r>
              <a:rPr lang="tr-TR" sz="1800" dirty="0" err="1" smtClean="0">
                <a:solidFill>
                  <a:schemeClr val="tx1"/>
                </a:solidFill>
              </a:rPr>
              <a:t>adjuvan</a:t>
            </a:r>
            <a:r>
              <a:rPr lang="tr-TR" sz="1800" dirty="0" smtClean="0">
                <a:solidFill>
                  <a:schemeClr val="tx1"/>
                </a:solidFill>
              </a:rPr>
              <a:t> KT ile  5 yıl OS  HR:0.89, DFS HR:0.84 kemoterapi lehine</a:t>
            </a:r>
          </a:p>
          <a:p>
            <a:r>
              <a:rPr lang="tr-TR" sz="1800" dirty="0" err="1" smtClean="0">
                <a:solidFill>
                  <a:schemeClr val="tx1"/>
                </a:solidFill>
              </a:rPr>
              <a:t>Rekürrens</a:t>
            </a:r>
            <a:r>
              <a:rPr lang="tr-TR" sz="1800" dirty="0" smtClean="0">
                <a:solidFill>
                  <a:schemeClr val="tx1"/>
                </a:solidFill>
              </a:rPr>
              <a:t> riskinde evre önemlidir</a:t>
            </a:r>
            <a:r>
              <a:rPr lang="tr-TR" sz="1800" dirty="0" smtClean="0"/>
              <a:t>.</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140968"/>
            <a:ext cx="6984776"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405576"/>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1268760"/>
          </a:xfrm>
        </p:spPr>
        <p:txBody>
          <a:bodyPr/>
          <a:lstStyle/>
          <a:p>
            <a:pPr algn="l"/>
            <a:r>
              <a:rPr lang="tr-TR" sz="2800" dirty="0" smtClean="0"/>
              <a:t>BEKLENEN ÇALIŞMALAR</a:t>
            </a:r>
            <a:endParaRPr lang="tr-TR" sz="2800"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28801"/>
            <a:ext cx="8136904"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4" y="3143250"/>
            <a:ext cx="7992887"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4" y="4100686"/>
            <a:ext cx="7992887"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0" y="5210522"/>
            <a:ext cx="770485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ağ Ok 2"/>
          <p:cNvSpPr/>
          <p:nvPr/>
        </p:nvSpPr>
        <p:spPr>
          <a:xfrm>
            <a:off x="6012160" y="3714750"/>
            <a:ext cx="23762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2915816" y="4751434"/>
            <a:ext cx="23762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5076056" y="5805265"/>
            <a:ext cx="23762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a:off x="6164560" y="2204864"/>
            <a:ext cx="23762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a:off x="5940152" y="1844824"/>
            <a:ext cx="113536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a:off x="5076056" y="3356992"/>
            <a:ext cx="113536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Ok 13"/>
          <p:cNvSpPr/>
          <p:nvPr/>
        </p:nvSpPr>
        <p:spPr>
          <a:xfrm>
            <a:off x="4716016" y="4365104"/>
            <a:ext cx="113536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Sağ Ok 14"/>
          <p:cNvSpPr/>
          <p:nvPr/>
        </p:nvSpPr>
        <p:spPr>
          <a:xfrm>
            <a:off x="5652120" y="5471513"/>
            <a:ext cx="113536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29767033"/>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600201"/>
            <a:ext cx="8784976" cy="4525963"/>
          </a:xfrm>
        </p:spPr>
        <p:txBody>
          <a:bodyPr>
            <a:normAutofit fontScale="92500"/>
          </a:bodyPr>
          <a:lstStyle/>
          <a:p>
            <a:pPr>
              <a:buFont typeface="Wingdings" pitchFamily="2" charset="2"/>
              <a:buChar char="q"/>
            </a:pPr>
            <a:r>
              <a:rPr lang="tr-TR" dirty="0" smtClean="0"/>
              <a:t> </a:t>
            </a:r>
            <a:r>
              <a:rPr lang="tr-TR" b="1" dirty="0" smtClean="0">
                <a:solidFill>
                  <a:srgbClr val="FF0000"/>
                </a:solidFill>
              </a:rPr>
              <a:t>LCM3 çalışması ( </a:t>
            </a:r>
            <a:r>
              <a:rPr lang="en-US" b="1" dirty="0" smtClean="0">
                <a:solidFill>
                  <a:srgbClr val="FF0000"/>
                </a:solidFill>
              </a:rPr>
              <a:t>the </a:t>
            </a:r>
            <a:r>
              <a:rPr lang="en-US" b="1" dirty="0">
                <a:solidFill>
                  <a:srgbClr val="FF0000"/>
                </a:solidFill>
              </a:rPr>
              <a:t>Lung Cancer Mutation </a:t>
            </a:r>
            <a:r>
              <a:rPr lang="en-US" b="1" dirty="0" smtClean="0">
                <a:solidFill>
                  <a:srgbClr val="FF0000"/>
                </a:solidFill>
              </a:rPr>
              <a:t>Consortium’s</a:t>
            </a:r>
            <a:r>
              <a:rPr lang="tr-TR" b="1" dirty="0" smtClean="0">
                <a:solidFill>
                  <a:srgbClr val="FF0000"/>
                </a:solidFill>
              </a:rPr>
              <a:t>):</a:t>
            </a:r>
          </a:p>
          <a:p>
            <a:pPr marL="0" indent="0">
              <a:buNone/>
            </a:pPr>
            <a:r>
              <a:rPr lang="tr-TR" dirty="0" smtClean="0"/>
              <a:t>*Evre </a:t>
            </a:r>
            <a:r>
              <a:rPr lang="en-US" dirty="0" smtClean="0"/>
              <a:t> </a:t>
            </a:r>
            <a:r>
              <a:rPr lang="en-US" dirty="0"/>
              <a:t>IB </a:t>
            </a:r>
            <a:r>
              <a:rPr lang="tr-TR" dirty="0"/>
              <a:t>-</a:t>
            </a:r>
            <a:r>
              <a:rPr lang="en-US" dirty="0" smtClean="0"/>
              <a:t> </a:t>
            </a:r>
            <a:r>
              <a:rPr lang="en-US" dirty="0"/>
              <a:t>IIIB </a:t>
            </a:r>
            <a:r>
              <a:rPr lang="en-US" dirty="0" smtClean="0"/>
              <a:t>NSCLC</a:t>
            </a:r>
            <a:r>
              <a:rPr lang="tr-TR" dirty="0" smtClean="0"/>
              <a:t>(%46evre IIIA-B)</a:t>
            </a:r>
          </a:p>
          <a:p>
            <a:pPr marL="0" indent="0">
              <a:buNone/>
            </a:pPr>
            <a:r>
              <a:rPr lang="tr-TR" dirty="0" smtClean="0"/>
              <a:t>*N:101, vakaların </a:t>
            </a:r>
            <a:r>
              <a:rPr lang="tr-TR" dirty="0" smtClean="0"/>
              <a:t>1/3 </a:t>
            </a:r>
            <a:r>
              <a:rPr lang="en-US" dirty="0" smtClean="0"/>
              <a:t>squamous </a:t>
            </a:r>
            <a:r>
              <a:rPr lang="en-US" dirty="0" err="1" smtClean="0"/>
              <a:t>histolo</a:t>
            </a:r>
            <a:r>
              <a:rPr lang="tr-TR" dirty="0" err="1" smtClean="0"/>
              <a:t>ji</a:t>
            </a:r>
            <a:r>
              <a:rPr lang="en-US" dirty="0" smtClean="0"/>
              <a:t>, </a:t>
            </a:r>
            <a:r>
              <a:rPr lang="tr-TR" dirty="0" smtClean="0"/>
              <a:t>%</a:t>
            </a:r>
            <a:r>
              <a:rPr lang="en-US" dirty="0" smtClean="0"/>
              <a:t>90</a:t>
            </a:r>
            <a:r>
              <a:rPr lang="tr-TR" dirty="0" smtClean="0"/>
              <a:t> </a:t>
            </a:r>
            <a:r>
              <a:rPr lang="en-US" dirty="0" smtClean="0"/>
              <a:t> </a:t>
            </a:r>
            <a:r>
              <a:rPr lang="en-US" dirty="0"/>
              <a:t>smokers, </a:t>
            </a:r>
            <a:endParaRPr lang="tr-TR" dirty="0"/>
          </a:p>
          <a:p>
            <a:pPr marL="0" indent="0">
              <a:buNone/>
            </a:pPr>
            <a:r>
              <a:rPr lang="tr-TR" dirty="0" smtClean="0"/>
              <a:t>*PDL1 %</a:t>
            </a:r>
            <a:r>
              <a:rPr lang="en-US" dirty="0" smtClean="0"/>
              <a:t>50 </a:t>
            </a:r>
            <a:r>
              <a:rPr lang="en-US" dirty="0" err="1" smtClean="0"/>
              <a:t>negati</a:t>
            </a:r>
            <a:r>
              <a:rPr lang="tr-TR" dirty="0" smtClean="0"/>
              <a:t>f, N:</a:t>
            </a:r>
            <a:r>
              <a:rPr lang="en-US" dirty="0" smtClean="0"/>
              <a:t>7 </a:t>
            </a:r>
            <a:r>
              <a:rPr lang="en-US" dirty="0"/>
              <a:t> </a:t>
            </a:r>
            <a:r>
              <a:rPr lang="en-US" i="1" dirty="0" smtClean="0"/>
              <a:t>EGFR</a:t>
            </a:r>
            <a:r>
              <a:rPr lang="en-US" dirty="0" smtClean="0"/>
              <a:t>-</a:t>
            </a:r>
            <a:r>
              <a:rPr lang="en-US" dirty="0" err="1" smtClean="0"/>
              <a:t>positi</a:t>
            </a:r>
            <a:r>
              <a:rPr lang="tr-TR" dirty="0" smtClean="0"/>
              <a:t>f</a:t>
            </a:r>
            <a:r>
              <a:rPr lang="en-US" dirty="0" smtClean="0"/>
              <a:t>, </a:t>
            </a:r>
            <a:r>
              <a:rPr lang="tr-TR" dirty="0" smtClean="0"/>
              <a:t>:</a:t>
            </a:r>
            <a:r>
              <a:rPr lang="en-US" dirty="0" smtClean="0"/>
              <a:t>1 </a:t>
            </a:r>
            <a:r>
              <a:rPr lang="en-US" dirty="0"/>
              <a:t> </a:t>
            </a:r>
            <a:r>
              <a:rPr lang="en-US" i="1" dirty="0"/>
              <a:t>ALK</a:t>
            </a:r>
            <a:r>
              <a:rPr lang="en-US" dirty="0"/>
              <a:t> translocation.</a:t>
            </a:r>
            <a:endParaRPr lang="tr-TR" dirty="0" smtClean="0"/>
          </a:p>
          <a:p>
            <a:pPr marL="0" indent="0">
              <a:buNone/>
            </a:pPr>
            <a:r>
              <a:rPr lang="tr-TR" dirty="0" smtClean="0"/>
              <a:t>*</a:t>
            </a:r>
            <a:r>
              <a:rPr lang="tr-TR" b="1" dirty="0" err="1" smtClean="0"/>
              <a:t>Neoadjuvan</a:t>
            </a:r>
            <a:r>
              <a:rPr lang="tr-TR" b="1" dirty="0" smtClean="0"/>
              <a:t> 2 kür </a:t>
            </a:r>
            <a:r>
              <a:rPr lang="tr-TR" b="1" dirty="0" err="1" smtClean="0"/>
              <a:t>Atezolizumab</a:t>
            </a:r>
            <a:r>
              <a:rPr lang="tr-TR" b="1" dirty="0" smtClean="0"/>
              <a:t> ---cerrahi—</a:t>
            </a:r>
            <a:r>
              <a:rPr lang="tr-TR" b="1" dirty="0" err="1" smtClean="0"/>
              <a:t>adjuvan</a:t>
            </a:r>
            <a:r>
              <a:rPr lang="tr-TR" b="1" dirty="0" smtClean="0"/>
              <a:t> 1 yıl </a:t>
            </a:r>
            <a:r>
              <a:rPr lang="tr-TR" b="1" dirty="0" err="1" smtClean="0"/>
              <a:t>atezolizumab</a:t>
            </a:r>
            <a:endParaRPr lang="tr-TR" b="1" dirty="0" smtClean="0"/>
          </a:p>
          <a:p>
            <a:pPr marL="0" indent="0">
              <a:buNone/>
            </a:pPr>
            <a:r>
              <a:rPr lang="tr-TR" dirty="0" smtClean="0"/>
              <a:t>*</a:t>
            </a:r>
            <a:r>
              <a:rPr lang="tr-TR" dirty="0" err="1" smtClean="0"/>
              <a:t>Primer</a:t>
            </a:r>
            <a:r>
              <a:rPr lang="tr-TR" dirty="0" smtClean="0"/>
              <a:t> sonlanım noktası </a:t>
            </a:r>
            <a:r>
              <a:rPr lang="tr-TR" dirty="0" err="1" smtClean="0"/>
              <a:t>major</a:t>
            </a:r>
            <a:r>
              <a:rPr lang="tr-TR" dirty="0" smtClean="0"/>
              <a:t> patolojik cevap</a:t>
            </a:r>
          </a:p>
          <a:p>
            <a:pPr marL="0" indent="0">
              <a:buNone/>
            </a:pPr>
            <a:r>
              <a:rPr lang="tr-TR" dirty="0" smtClean="0"/>
              <a:t>*</a:t>
            </a:r>
            <a:r>
              <a:rPr lang="tr-TR" dirty="0" err="1" smtClean="0"/>
              <a:t>Atezolizumab</a:t>
            </a:r>
            <a:r>
              <a:rPr lang="tr-TR" dirty="0" smtClean="0"/>
              <a:t> ile </a:t>
            </a:r>
            <a:r>
              <a:rPr lang="tr-TR" dirty="0" err="1" smtClean="0"/>
              <a:t>major</a:t>
            </a:r>
            <a:r>
              <a:rPr lang="tr-TR" dirty="0" smtClean="0"/>
              <a:t> patolojik cevap %19, CPR:%5</a:t>
            </a:r>
          </a:p>
          <a:p>
            <a:pPr marL="0" indent="0">
              <a:buNone/>
            </a:pPr>
            <a:r>
              <a:rPr lang="tr-TR" dirty="0" smtClean="0"/>
              <a:t>*PDL1 ekspresyonu ve tümör mutasyon yükü arasında anlamlı </a:t>
            </a:r>
            <a:r>
              <a:rPr lang="tr-TR" dirty="0" smtClean="0"/>
              <a:t>ilişki </a:t>
            </a:r>
            <a:r>
              <a:rPr lang="tr-TR" dirty="0" smtClean="0"/>
              <a:t>yok</a:t>
            </a:r>
          </a:p>
          <a:p>
            <a:pPr>
              <a:buFont typeface="Wingdings" pitchFamily="2" charset="2"/>
              <a:buChar char="q"/>
            </a:pPr>
            <a:r>
              <a:rPr lang="tr-TR" b="1" dirty="0" smtClean="0">
                <a:solidFill>
                  <a:srgbClr val="FF0000"/>
                </a:solidFill>
              </a:rPr>
              <a:t>NEOSTAR çalışması:</a:t>
            </a:r>
            <a:endParaRPr lang="tr-TR" b="1" dirty="0">
              <a:solidFill>
                <a:srgbClr val="FF0000"/>
              </a:solidFill>
            </a:endParaRPr>
          </a:p>
        </p:txBody>
      </p:sp>
      <p:sp>
        <p:nvSpPr>
          <p:cNvPr id="4" name="Başlık 1"/>
          <p:cNvSpPr>
            <a:spLocks noGrp="1"/>
          </p:cNvSpPr>
          <p:nvPr>
            <p:ph type="title"/>
          </p:nvPr>
        </p:nvSpPr>
        <p:spPr/>
        <p:txBody>
          <a:bodyPr>
            <a:noAutofit/>
          </a:bodyPr>
          <a:lstStyle/>
          <a:p>
            <a:pPr algn="l"/>
            <a:r>
              <a:rPr lang="tr-TR" sz="3600" dirty="0" smtClean="0"/>
              <a:t>NEOADJUVAN TEDAVİDE İMMUNOTERAPİ</a:t>
            </a:r>
            <a:endParaRPr lang="tr-TR" sz="3600" dirty="0"/>
          </a:p>
        </p:txBody>
      </p:sp>
    </p:spTree>
    <p:extLst>
      <p:ext uri="{BB962C8B-B14F-4D97-AF65-F5344CB8AC3E}">
        <p14:creationId xmlns:p14="http://schemas.microsoft.com/office/powerpoint/2010/main" val="3886453841"/>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8784976"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7740352" y="2204864"/>
            <a:ext cx="1152128" cy="67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Major</a:t>
            </a:r>
            <a:r>
              <a:rPr lang="tr-TR" dirty="0" smtClean="0"/>
              <a:t> PR:%17</a:t>
            </a:r>
            <a:endParaRPr lang="tr-TR" dirty="0"/>
          </a:p>
        </p:txBody>
      </p:sp>
      <p:sp>
        <p:nvSpPr>
          <p:cNvPr id="6" name="Dikdörtgen 5"/>
          <p:cNvSpPr/>
          <p:nvPr/>
        </p:nvSpPr>
        <p:spPr>
          <a:xfrm>
            <a:off x="7596336" y="4339952"/>
            <a:ext cx="1152128" cy="67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Major</a:t>
            </a:r>
            <a:r>
              <a:rPr lang="tr-TR" dirty="0" smtClean="0"/>
              <a:t> PR:%33</a:t>
            </a:r>
            <a:endParaRPr lang="tr-TR" dirty="0"/>
          </a:p>
        </p:txBody>
      </p:sp>
    </p:spTree>
    <p:extLst>
      <p:ext uri="{BB962C8B-B14F-4D97-AF65-F5344CB8AC3E}">
        <p14:creationId xmlns:p14="http://schemas.microsoft.com/office/powerpoint/2010/main" val="4045019949"/>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16633"/>
            <a:ext cx="8424935"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94732"/>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640535"/>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435280" cy="1143000"/>
          </a:xfrm>
        </p:spPr>
        <p:txBody>
          <a:bodyPr>
            <a:noAutofit/>
          </a:bodyPr>
          <a:lstStyle/>
          <a:p>
            <a:pPr algn="l"/>
            <a:r>
              <a:rPr lang="tr-TR" sz="3600" dirty="0" smtClean="0"/>
              <a:t>NEOADJUVAN TEDAVİDE </a:t>
            </a:r>
            <a:r>
              <a:rPr lang="tr-TR" sz="3600" dirty="0" smtClean="0"/>
              <a:t/>
            </a:r>
            <a:br>
              <a:rPr lang="tr-TR" sz="3600" dirty="0" smtClean="0"/>
            </a:br>
            <a:r>
              <a:rPr lang="tr-TR" sz="3600" dirty="0" smtClean="0"/>
              <a:t>KEMO-İMMUNOTERAPİ</a:t>
            </a:r>
            <a:endParaRPr lang="tr-TR" sz="3600" dirty="0"/>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 y="1268760"/>
            <a:ext cx="914400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092734"/>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7384"/>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051720" y="3140968"/>
            <a:ext cx="914400" cy="1033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24ay</a:t>
            </a:r>
          </a:p>
          <a:p>
            <a:pPr algn="ctr"/>
            <a:r>
              <a:rPr lang="tr-TR" sz="1400" dirty="0" smtClean="0"/>
              <a:t>PFS:%77</a:t>
            </a:r>
            <a:endParaRPr lang="tr-TR" sz="1400" dirty="0"/>
          </a:p>
        </p:txBody>
      </p:sp>
      <p:sp>
        <p:nvSpPr>
          <p:cNvPr id="6" name="Oval 5"/>
          <p:cNvSpPr/>
          <p:nvPr/>
        </p:nvSpPr>
        <p:spPr>
          <a:xfrm>
            <a:off x="6321896" y="3140968"/>
            <a:ext cx="914400" cy="1033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24ay</a:t>
            </a:r>
          </a:p>
          <a:p>
            <a:pPr algn="ctr"/>
            <a:r>
              <a:rPr lang="tr-TR" sz="1400" dirty="0" smtClean="0"/>
              <a:t>OS:%90</a:t>
            </a:r>
            <a:endParaRPr lang="tr-TR" sz="1400" dirty="0"/>
          </a:p>
        </p:txBody>
      </p:sp>
    </p:spTree>
    <p:extLst>
      <p:ext uri="{BB962C8B-B14F-4D97-AF65-F5344CB8AC3E}">
        <p14:creationId xmlns:p14="http://schemas.microsoft.com/office/powerpoint/2010/main" val="2720102850"/>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859268"/>
            <a:ext cx="8229600" cy="4925144"/>
          </a:xfrm>
        </p:spPr>
        <p:txBody>
          <a:bodyPr/>
          <a:lstStyle/>
          <a:p>
            <a:endParaRPr lang="tr-TR"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89289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Yuvarlatılmış Dikdörtgen 3"/>
          <p:cNvSpPr/>
          <p:nvPr/>
        </p:nvSpPr>
        <p:spPr>
          <a:xfrm>
            <a:off x="2123728" y="3212976"/>
            <a:ext cx="525658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CPR/MPR gelişen hastaların %58’de PDL1 TPS  &lt;%25</a:t>
            </a:r>
            <a:endParaRPr lang="tr-TR" dirty="0"/>
          </a:p>
        </p:txBody>
      </p:sp>
      <p:sp>
        <p:nvSpPr>
          <p:cNvPr id="5" name="5-Nokta Yıldız 4"/>
          <p:cNvSpPr/>
          <p:nvPr/>
        </p:nvSpPr>
        <p:spPr>
          <a:xfrm>
            <a:off x="1907704" y="4437112"/>
            <a:ext cx="457200" cy="457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288462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268760"/>
            <a:ext cx="9144000" cy="5400600"/>
          </a:xfrm>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9" y="1985964"/>
            <a:ext cx="7858125" cy="439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005" y="6360368"/>
            <a:ext cx="4000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Başlık 3"/>
          <p:cNvSpPr>
            <a:spLocks noGrp="1"/>
          </p:cNvSpPr>
          <p:nvPr>
            <p:ph type="title"/>
          </p:nvPr>
        </p:nvSpPr>
        <p:spPr>
          <a:xfrm>
            <a:off x="457200" y="548680"/>
            <a:ext cx="8229600" cy="792088"/>
          </a:xfrm>
        </p:spPr>
        <p:txBody>
          <a:bodyPr/>
          <a:lstStyle/>
          <a:p>
            <a:pPr algn="l"/>
            <a:r>
              <a:rPr lang="tr-TR" sz="2000" dirty="0" smtClean="0"/>
              <a:t>NEOADJUVAN KEMO-İMMUNOTERAPİ </a:t>
            </a:r>
            <a:br>
              <a:rPr lang="tr-TR" sz="2000" dirty="0" smtClean="0"/>
            </a:br>
            <a:r>
              <a:rPr lang="tr-TR" sz="2000" dirty="0" smtClean="0"/>
              <a:t>BEKLENEN ÇALIŞMALAR</a:t>
            </a:r>
            <a:endParaRPr lang="tr-TR" sz="2000" dirty="0"/>
          </a:p>
        </p:txBody>
      </p:sp>
      <p:sp>
        <p:nvSpPr>
          <p:cNvPr id="8" name="Sağ Ok 7"/>
          <p:cNvSpPr/>
          <p:nvPr/>
        </p:nvSpPr>
        <p:spPr>
          <a:xfrm>
            <a:off x="683568" y="2492896"/>
            <a:ext cx="113536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a:off x="611560" y="3573016"/>
            <a:ext cx="113536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a:off x="611560" y="4869160"/>
            <a:ext cx="113536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611560" y="5733256"/>
            <a:ext cx="113536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20997163"/>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251521" y="1371601"/>
            <a:ext cx="8243193" cy="2505075"/>
          </a:xfrm>
        </p:spPr>
        <p:txBody>
          <a:bodyPr/>
          <a:lstStyle/>
          <a:p>
            <a:r>
              <a:rPr lang="tr-TR" dirty="0" smtClean="0"/>
              <a:t>LOKAL İLERİ AC CA</a:t>
            </a:r>
            <a:br>
              <a:rPr lang="tr-TR" dirty="0" smtClean="0"/>
            </a:br>
            <a:r>
              <a:rPr lang="tr-TR" sz="3600" dirty="0" smtClean="0"/>
              <a:t>KEMORADYOTERAPİ </a:t>
            </a:r>
            <a:br>
              <a:rPr lang="tr-TR" sz="3600" dirty="0" smtClean="0"/>
            </a:br>
            <a:r>
              <a:rPr lang="tr-TR" sz="3600" dirty="0" smtClean="0"/>
              <a:t>VE </a:t>
            </a:r>
            <a:br>
              <a:rPr lang="tr-TR" sz="3600" dirty="0" smtClean="0"/>
            </a:br>
            <a:r>
              <a:rPr lang="tr-TR" sz="3600" dirty="0" smtClean="0"/>
              <a:t>İMMUNOTERAPİ</a:t>
            </a:r>
            <a:endParaRPr lang="tr-TR" sz="3600" dirty="0"/>
          </a:p>
        </p:txBody>
      </p:sp>
      <p:sp>
        <p:nvSpPr>
          <p:cNvPr id="5" name="Metin Yer Tutucusu 4"/>
          <p:cNvSpPr>
            <a:spLocks noGrp="1"/>
          </p:cNvSpPr>
          <p:nvPr>
            <p:ph type="body" idx="1"/>
          </p:nvPr>
        </p:nvSpPr>
        <p:spPr/>
        <p:txBody>
          <a:bodyPr/>
          <a:lstStyle/>
          <a:p>
            <a:endParaRPr lang="tr-TR" dirty="0" smtClean="0"/>
          </a:p>
          <a:p>
            <a:r>
              <a:rPr lang="tr-TR" b="1" dirty="0" err="1" smtClean="0">
                <a:solidFill>
                  <a:schemeClr val="tx1"/>
                </a:solidFill>
              </a:rPr>
              <a:t>Neoadjuvan</a:t>
            </a:r>
            <a:r>
              <a:rPr lang="tr-TR" b="1" dirty="0" smtClean="0">
                <a:solidFill>
                  <a:schemeClr val="tx1"/>
                </a:solidFill>
              </a:rPr>
              <a:t> KRT ile </a:t>
            </a:r>
            <a:r>
              <a:rPr lang="tr-TR" b="1" dirty="0" err="1" smtClean="0">
                <a:solidFill>
                  <a:schemeClr val="tx1"/>
                </a:solidFill>
              </a:rPr>
              <a:t>pCR</a:t>
            </a:r>
            <a:r>
              <a:rPr lang="tr-TR" b="1" dirty="0" smtClean="0">
                <a:solidFill>
                  <a:schemeClr val="tx1"/>
                </a:solidFill>
              </a:rPr>
              <a:t>:%28-38</a:t>
            </a:r>
            <a:endParaRPr lang="tr-TR" b="1" dirty="0">
              <a:solidFill>
                <a:schemeClr val="tx1"/>
              </a:solidFill>
            </a:endParaRPr>
          </a:p>
        </p:txBody>
      </p:sp>
    </p:spTree>
    <p:extLst>
      <p:ext uri="{BB962C8B-B14F-4D97-AF65-F5344CB8AC3E}">
        <p14:creationId xmlns:p14="http://schemas.microsoft.com/office/powerpoint/2010/main" val="3819448869"/>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36496"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35164"/>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2204865"/>
            <a:ext cx="8229600" cy="3921299"/>
          </a:xfrm>
        </p:spPr>
        <p:txBody>
          <a:bodyPr/>
          <a:lstStyle/>
          <a:p>
            <a:pPr>
              <a:buFont typeface="Wingdings" pitchFamily="2" charset="2"/>
              <a:buChar char="q"/>
            </a:pPr>
            <a:r>
              <a:rPr lang="tr-TR" dirty="0" smtClean="0"/>
              <a:t>Lokal ileri evre III NSCLC</a:t>
            </a:r>
          </a:p>
          <a:p>
            <a:pPr>
              <a:buFont typeface="Wingdings" pitchFamily="2" charset="2"/>
              <a:buChar char="q"/>
            </a:pPr>
            <a:r>
              <a:rPr lang="tr-TR" b="1" dirty="0" smtClean="0">
                <a:solidFill>
                  <a:schemeClr val="tx1"/>
                </a:solidFill>
              </a:rPr>
              <a:t>Platin bazlı </a:t>
            </a:r>
            <a:r>
              <a:rPr lang="tr-TR" b="1" dirty="0" err="1" smtClean="0">
                <a:solidFill>
                  <a:schemeClr val="tx1"/>
                </a:solidFill>
              </a:rPr>
              <a:t>kemoradyoterapi</a:t>
            </a:r>
            <a:r>
              <a:rPr lang="tr-TR" b="1" dirty="0" smtClean="0">
                <a:solidFill>
                  <a:schemeClr val="tx1"/>
                </a:solidFill>
              </a:rPr>
              <a:t> ile eş zamanlı </a:t>
            </a:r>
          </a:p>
          <a:p>
            <a:pPr>
              <a:buFont typeface="Wingdings" pitchFamily="2" charset="2"/>
              <a:buChar char="q"/>
            </a:pPr>
            <a:r>
              <a:rPr lang="tr-TR" b="1" dirty="0" err="1" smtClean="0">
                <a:solidFill>
                  <a:srgbClr val="FF0000"/>
                </a:solidFill>
              </a:rPr>
              <a:t>Nivolumab</a:t>
            </a:r>
            <a:r>
              <a:rPr lang="tr-TR" b="1" dirty="0" smtClean="0">
                <a:solidFill>
                  <a:srgbClr val="FF0000"/>
                </a:solidFill>
              </a:rPr>
              <a:t> ilk 4 kür 360mg 21 günde bir</a:t>
            </a:r>
          </a:p>
          <a:p>
            <a:pPr>
              <a:buFont typeface="Wingdings" pitchFamily="2" charset="2"/>
              <a:buChar char="q"/>
            </a:pPr>
            <a:r>
              <a:rPr lang="tr-TR" b="1" dirty="0" smtClean="0">
                <a:solidFill>
                  <a:srgbClr val="FF0000"/>
                </a:solidFill>
              </a:rPr>
              <a:t>Daha sonra </a:t>
            </a:r>
            <a:r>
              <a:rPr lang="tr-TR" b="1" dirty="0" err="1" smtClean="0">
                <a:solidFill>
                  <a:srgbClr val="FF0000"/>
                </a:solidFill>
              </a:rPr>
              <a:t>nivolumab</a:t>
            </a:r>
            <a:r>
              <a:rPr lang="tr-TR" b="1" dirty="0" smtClean="0">
                <a:solidFill>
                  <a:srgbClr val="FF0000"/>
                </a:solidFill>
              </a:rPr>
              <a:t>   480mg 4 haftada bir   en az 1yılın üzerinde veya </a:t>
            </a:r>
            <a:r>
              <a:rPr lang="tr-TR" b="1" dirty="0" err="1" smtClean="0">
                <a:solidFill>
                  <a:srgbClr val="FF0000"/>
                </a:solidFill>
              </a:rPr>
              <a:t>progresyona</a:t>
            </a:r>
            <a:r>
              <a:rPr lang="tr-TR" b="1" dirty="0" smtClean="0">
                <a:solidFill>
                  <a:srgbClr val="FF0000"/>
                </a:solidFill>
              </a:rPr>
              <a:t> kadar verilmiş</a:t>
            </a:r>
          </a:p>
          <a:p>
            <a:pPr>
              <a:buFont typeface="Wingdings" pitchFamily="2" charset="2"/>
              <a:buChar char="q"/>
            </a:pPr>
            <a:r>
              <a:rPr lang="tr-TR" dirty="0" err="1" smtClean="0"/>
              <a:t>Primer</a:t>
            </a:r>
            <a:r>
              <a:rPr lang="tr-TR" dirty="0" smtClean="0"/>
              <a:t> sonlanım noktası 6 ayın sonunda </a:t>
            </a:r>
            <a:r>
              <a:rPr lang="tr-TR" dirty="0" err="1" smtClean="0"/>
              <a:t>grade</a:t>
            </a:r>
            <a:r>
              <a:rPr lang="tr-TR" dirty="0" smtClean="0"/>
              <a:t> 3  </a:t>
            </a:r>
            <a:r>
              <a:rPr lang="tr-TR" dirty="0" err="1" smtClean="0"/>
              <a:t>pnömonitis</a:t>
            </a:r>
            <a:endParaRPr lang="tr-TR" dirty="0" smtClean="0"/>
          </a:p>
          <a:p>
            <a:pPr>
              <a:buFont typeface="Wingdings" pitchFamily="2" charset="2"/>
              <a:buChar char="q"/>
            </a:pPr>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4626"/>
            <a:ext cx="9143999"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179836"/>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dirty="0">
                <a:hlinkClick r:id="rId3"/>
              </a:rPr>
              <a:t>the INCREASE trial</a:t>
            </a:r>
            <a:r>
              <a:rPr lang="tr-TR"/>
              <a:t/>
            </a:r>
            <a:br>
              <a:rPr lang="tr-TR"/>
            </a:br>
            <a:endParaRPr lang="tr-TR" dirty="0"/>
          </a:p>
        </p:txBody>
      </p:sp>
      <p:sp>
        <p:nvSpPr>
          <p:cNvPr id="3" name="İçerik Yer Tutucusu 2"/>
          <p:cNvSpPr>
            <a:spLocks noGrp="1"/>
          </p:cNvSpPr>
          <p:nvPr>
            <p:ph idx="1"/>
          </p:nvPr>
        </p:nvSpPr>
        <p:spPr/>
        <p:txBody>
          <a:bodyPr/>
          <a:lstStyle/>
          <a:p>
            <a:endParaRPr lang="tr-TR" dirty="0"/>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999319"/>
            <a:ext cx="9252520"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228184" y="1340769"/>
            <a:ext cx="2160240" cy="1058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5 yıl OS:  %50</a:t>
            </a:r>
          </a:p>
          <a:p>
            <a:pPr algn="ctr"/>
            <a:r>
              <a:rPr lang="tr-TR" dirty="0" smtClean="0"/>
              <a:t>PCR:  %60-70 artırdı</a:t>
            </a:r>
            <a:endParaRPr lang="tr-TR" dirty="0"/>
          </a:p>
        </p:txBody>
      </p:sp>
    </p:spTree>
    <p:extLst>
      <p:ext uri="{BB962C8B-B14F-4D97-AF65-F5344CB8AC3E}">
        <p14:creationId xmlns:p14="http://schemas.microsoft.com/office/powerpoint/2010/main" val="1631454051"/>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1892475"/>
            <a:ext cx="8229600" cy="4233689"/>
          </a:xfrm>
        </p:spPr>
        <p:txBody>
          <a:bodyPr>
            <a:normAutofit fontScale="85000" lnSpcReduction="20000"/>
          </a:bodyPr>
          <a:lstStyle/>
          <a:p>
            <a:pPr>
              <a:buFont typeface="Wingdings" pitchFamily="2" charset="2"/>
              <a:buChar char="q"/>
            </a:pPr>
            <a:r>
              <a:rPr lang="tr-TR" b="1" dirty="0" smtClean="0"/>
              <a:t>DETERRED çalışması, </a:t>
            </a:r>
            <a:r>
              <a:rPr lang="tr-TR" b="1" dirty="0" err="1" smtClean="0"/>
              <a:t>fazII</a:t>
            </a:r>
            <a:endParaRPr lang="tr-TR" b="1" dirty="0" smtClean="0"/>
          </a:p>
          <a:p>
            <a:pPr>
              <a:buFont typeface="Wingdings" pitchFamily="2" charset="2"/>
              <a:buChar char="q"/>
            </a:pPr>
            <a:r>
              <a:rPr lang="tr-TR" b="1" dirty="0" smtClean="0"/>
              <a:t>1. KOLDA (n:10) </a:t>
            </a:r>
            <a:r>
              <a:rPr lang="tr-TR" b="1" dirty="0" err="1" smtClean="0">
                <a:solidFill>
                  <a:srgbClr val="FF0000"/>
                </a:solidFill>
              </a:rPr>
              <a:t>wPak-karbo</a:t>
            </a:r>
            <a:r>
              <a:rPr lang="tr-TR" b="1" dirty="0" smtClean="0">
                <a:solidFill>
                  <a:srgbClr val="FF0000"/>
                </a:solidFill>
              </a:rPr>
              <a:t>- RT </a:t>
            </a:r>
            <a:r>
              <a:rPr lang="tr-TR" b="1" dirty="0" smtClean="0"/>
              <a:t>ile eş zamanlı</a:t>
            </a:r>
          </a:p>
          <a:p>
            <a:pPr marL="0" indent="0">
              <a:buNone/>
            </a:pPr>
            <a:r>
              <a:rPr lang="tr-TR" b="1" dirty="0" smtClean="0">
                <a:solidFill>
                  <a:schemeClr val="tx1"/>
                </a:solidFill>
              </a:rPr>
              <a:t>Takiben 2 </a:t>
            </a:r>
            <a:r>
              <a:rPr lang="tr-TR" b="1" dirty="0" err="1" smtClean="0">
                <a:solidFill>
                  <a:schemeClr val="tx1"/>
                </a:solidFill>
              </a:rPr>
              <a:t>siklus</a:t>
            </a:r>
            <a:r>
              <a:rPr lang="tr-TR" b="1" dirty="0" smtClean="0">
                <a:solidFill>
                  <a:schemeClr val="tx1"/>
                </a:solidFill>
              </a:rPr>
              <a:t> pak-</a:t>
            </a:r>
            <a:r>
              <a:rPr lang="tr-TR" b="1" dirty="0" err="1" smtClean="0">
                <a:solidFill>
                  <a:schemeClr val="tx1"/>
                </a:solidFill>
              </a:rPr>
              <a:t>karbo</a:t>
            </a:r>
            <a:r>
              <a:rPr lang="tr-TR" b="1" dirty="0" smtClean="0">
                <a:solidFill>
                  <a:schemeClr val="tx1"/>
                </a:solidFill>
              </a:rPr>
              <a:t>-</a:t>
            </a:r>
            <a:r>
              <a:rPr lang="tr-TR" b="1" dirty="0" err="1" smtClean="0">
                <a:solidFill>
                  <a:schemeClr val="tx1"/>
                </a:solidFill>
              </a:rPr>
              <a:t>atezolizumab</a:t>
            </a:r>
            <a:r>
              <a:rPr lang="tr-TR" b="1" dirty="0" smtClean="0">
                <a:solidFill>
                  <a:schemeClr val="tx1"/>
                </a:solidFill>
              </a:rPr>
              <a:t> ve </a:t>
            </a:r>
            <a:r>
              <a:rPr lang="tr-TR" b="1" dirty="0" err="1" smtClean="0">
                <a:solidFill>
                  <a:schemeClr val="tx1"/>
                </a:solidFill>
              </a:rPr>
              <a:t>atezolizumab</a:t>
            </a:r>
            <a:r>
              <a:rPr lang="tr-TR" b="1" dirty="0" smtClean="0">
                <a:solidFill>
                  <a:schemeClr val="tx1"/>
                </a:solidFill>
              </a:rPr>
              <a:t> 1 yıl idame</a:t>
            </a:r>
          </a:p>
          <a:p>
            <a:pPr>
              <a:buFont typeface="Wingdings" pitchFamily="2" charset="2"/>
              <a:buChar char="q"/>
            </a:pPr>
            <a:r>
              <a:rPr lang="tr-TR" b="1" dirty="0" smtClean="0"/>
              <a:t>2. KOLDA  (</a:t>
            </a:r>
            <a:r>
              <a:rPr lang="tr-TR" b="1" dirty="0" smtClean="0"/>
              <a:t>n:30)</a:t>
            </a:r>
            <a:r>
              <a:rPr lang="tr-TR" b="1" dirty="0" err="1" smtClean="0">
                <a:solidFill>
                  <a:schemeClr val="tx2"/>
                </a:solidFill>
              </a:rPr>
              <a:t>wPak</a:t>
            </a:r>
            <a:r>
              <a:rPr lang="tr-TR" b="1" dirty="0" smtClean="0">
                <a:solidFill>
                  <a:schemeClr val="tx2"/>
                </a:solidFill>
              </a:rPr>
              <a:t>-</a:t>
            </a:r>
            <a:r>
              <a:rPr lang="tr-TR" b="1" dirty="0" err="1" smtClean="0">
                <a:solidFill>
                  <a:schemeClr val="tx2"/>
                </a:solidFill>
              </a:rPr>
              <a:t>karbo</a:t>
            </a:r>
            <a:r>
              <a:rPr lang="tr-TR" b="1" dirty="0" smtClean="0">
                <a:solidFill>
                  <a:schemeClr val="tx2"/>
                </a:solidFill>
              </a:rPr>
              <a:t>-ATEZO-</a:t>
            </a:r>
            <a:r>
              <a:rPr lang="tr-TR" b="1" dirty="0" smtClean="0"/>
              <a:t> </a:t>
            </a:r>
            <a:r>
              <a:rPr lang="tr-TR" b="1" dirty="0">
                <a:solidFill>
                  <a:schemeClr val="tx2"/>
                </a:solidFill>
              </a:rPr>
              <a:t>RT</a:t>
            </a:r>
            <a:r>
              <a:rPr lang="tr-TR" b="1" dirty="0"/>
              <a:t> ile eş zamanlı</a:t>
            </a:r>
          </a:p>
          <a:p>
            <a:pPr marL="0" indent="0">
              <a:buNone/>
            </a:pPr>
            <a:r>
              <a:rPr lang="tr-TR" b="1" dirty="0">
                <a:solidFill>
                  <a:schemeClr val="tx1"/>
                </a:solidFill>
              </a:rPr>
              <a:t>Takiben 2 </a:t>
            </a:r>
            <a:r>
              <a:rPr lang="tr-TR" b="1" dirty="0" err="1">
                <a:solidFill>
                  <a:schemeClr val="tx1"/>
                </a:solidFill>
              </a:rPr>
              <a:t>siklus</a:t>
            </a:r>
            <a:r>
              <a:rPr lang="tr-TR" b="1" dirty="0">
                <a:solidFill>
                  <a:schemeClr val="tx1"/>
                </a:solidFill>
              </a:rPr>
              <a:t> pak-</a:t>
            </a:r>
            <a:r>
              <a:rPr lang="tr-TR" b="1" dirty="0" err="1">
                <a:solidFill>
                  <a:schemeClr val="tx1"/>
                </a:solidFill>
              </a:rPr>
              <a:t>karbo</a:t>
            </a:r>
            <a:r>
              <a:rPr lang="tr-TR" b="1" dirty="0">
                <a:solidFill>
                  <a:schemeClr val="tx1"/>
                </a:solidFill>
              </a:rPr>
              <a:t>-</a:t>
            </a:r>
            <a:r>
              <a:rPr lang="tr-TR" b="1" dirty="0" err="1">
                <a:solidFill>
                  <a:schemeClr val="tx1"/>
                </a:solidFill>
              </a:rPr>
              <a:t>atezolizumab</a:t>
            </a:r>
            <a:r>
              <a:rPr lang="tr-TR" b="1" dirty="0">
                <a:solidFill>
                  <a:schemeClr val="tx1"/>
                </a:solidFill>
              </a:rPr>
              <a:t> ve </a:t>
            </a:r>
            <a:r>
              <a:rPr lang="tr-TR" b="1" dirty="0" err="1">
                <a:solidFill>
                  <a:schemeClr val="tx1"/>
                </a:solidFill>
              </a:rPr>
              <a:t>atezolizumab</a:t>
            </a:r>
            <a:r>
              <a:rPr lang="tr-TR" b="1" dirty="0">
                <a:solidFill>
                  <a:schemeClr val="tx1"/>
                </a:solidFill>
              </a:rPr>
              <a:t> 1 yıl </a:t>
            </a:r>
            <a:r>
              <a:rPr lang="tr-TR" b="1" dirty="0" smtClean="0">
                <a:solidFill>
                  <a:schemeClr val="tx1"/>
                </a:solidFill>
              </a:rPr>
              <a:t>idame</a:t>
            </a:r>
          </a:p>
          <a:p>
            <a:pPr>
              <a:buFont typeface="Wingdings" pitchFamily="2" charset="2"/>
              <a:buChar char="q"/>
            </a:pPr>
            <a:r>
              <a:rPr lang="tr-TR" b="1" dirty="0" err="1" smtClean="0"/>
              <a:t>Primer</a:t>
            </a:r>
            <a:r>
              <a:rPr lang="tr-TR" b="1" dirty="0" smtClean="0"/>
              <a:t> sonlanım noktası güvenlik</a:t>
            </a:r>
          </a:p>
          <a:p>
            <a:pPr marL="0" indent="0">
              <a:buNone/>
            </a:pPr>
            <a:r>
              <a:rPr lang="tr-TR" dirty="0" smtClean="0"/>
              <a:t>1.kolda:%40 </a:t>
            </a:r>
            <a:r>
              <a:rPr lang="tr-TR" dirty="0" err="1" smtClean="0"/>
              <a:t>grade</a:t>
            </a:r>
            <a:r>
              <a:rPr lang="tr-TR" dirty="0" smtClean="0"/>
              <a:t> 3 </a:t>
            </a:r>
            <a:r>
              <a:rPr lang="tr-TR" dirty="0" err="1" smtClean="0"/>
              <a:t>artrlji</a:t>
            </a:r>
            <a:r>
              <a:rPr lang="tr-TR" dirty="0" smtClean="0"/>
              <a:t>, </a:t>
            </a:r>
            <a:r>
              <a:rPr lang="tr-TR" dirty="0" err="1" smtClean="0"/>
              <a:t>dispne</a:t>
            </a:r>
            <a:r>
              <a:rPr lang="tr-TR" dirty="0" smtClean="0"/>
              <a:t>, fistül</a:t>
            </a:r>
          </a:p>
          <a:p>
            <a:pPr marL="0" indent="0">
              <a:buNone/>
            </a:pPr>
            <a:r>
              <a:rPr lang="tr-TR" dirty="0" smtClean="0"/>
              <a:t>2. kolda:%23 yan etki </a:t>
            </a:r>
            <a:r>
              <a:rPr lang="tr-TR" dirty="0" err="1" smtClean="0"/>
              <a:t>diyare</a:t>
            </a:r>
            <a:r>
              <a:rPr lang="tr-TR" dirty="0" smtClean="0"/>
              <a:t>, </a:t>
            </a:r>
            <a:r>
              <a:rPr lang="tr-TR" dirty="0" err="1" smtClean="0"/>
              <a:t>nephrit</a:t>
            </a:r>
            <a:r>
              <a:rPr lang="tr-TR" dirty="0" smtClean="0"/>
              <a:t>, </a:t>
            </a:r>
            <a:r>
              <a:rPr lang="tr-TR" dirty="0" err="1" smtClean="0"/>
              <a:t>dispne</a:t>
            </a:r>
            <a:r>
              <a:rPr lang="tr-TR" dirty="0" smtClean="0"/>
              <a:t>, halsizlik ve kalp yetersizliği</a:t>
            </a:r>
          </a:p>
          <a:p>
            <a:pPr>
              <a:buFont typeface="Wingdings" pitchFamily="2" charset="2"/>
              <a:buChar char="q"/>
            </a:pPr>
            <a:r>
              <a:rPr lang="tr-TR" b="1" dirty="0" smtClean="0"/>
              <a:t>İkincil sonlanım noktası PFS-OS</a:t>
            </a:r>
          </a:p>
          <a:p>
            <a:pPr>
              <a:buFont typeface="Wingdings" pitchFamily="2" charset="2"/>
              <a:buChar char="q"/>
            </a:pPr>
            <a:r>
              <a:rPr lang="tr-TR" b="1" dirty="0" smtClean="0"/>
              <a:t>1 yıllık </a:t>
            </a:r>
            <a:r>
              <a:rPr lang="tr-TR" b="1" dirty="0" smtClean="0"/>
              <a:t>PFS%50 </a:t>
            </a:r>
            <a:r>
              <a:rPr lang="tr-TR" b="1" dirty="0" smtClean="0"/>
              <a:t>, OS %79 dur.</a:t>
            </a:r>
          </a:p>
          <a:p>
            <a:pPr marL="0" indent="0">
              <a:buNone/>
            </a:pPr>
            <a:r>
              <a:rPr lang="tr-TR" dirty="0" smtClean="0"/>
              <a:t>2019 ASCO</a:t>
            </a:r>
            <a:endParaRPr lang="tr-TR" dirty="0"/>
          </a:p>
          <a:p>
            <a:pPr>
              <a:buFont typeface="Wingdings" pitchFamily="2" charset="2"/>
              <a:buChar char="q"/>
            </a:pPr>
            <a:endParaRPr lang="tr-TR" dirty="0" smtClean="0"/>
          </a:p>
          <a:p>
            <a:pPr>
              <a:buFont typeface="Wingdings" pitchFamily="2" charset="2"/>
              <a:buChar char="q"/>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768611"/>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1196752"/>
          </a:xfrm>
        </p:spPr>
        <p:txBody>
          <a:bodyPr/>
          <a:lstStyle/>
          <a:p>
            <a:r>
              <a:rPr lang="tr-TR" sz="3200" dirty="0" smtClean="0"/>
              <a:t>DEVAM EDEN ÇALIŞMALAR</a:t>
            </a:r>
            <a:endParaRPr lang="tr-TR" sz="3200" dirty="0"/>
          </a:p>
        </p:txBody>
      </p:sp>
      <p:sp>
        <p:nvSpPr>
          <p:cNvPr id="3" name="İçerik Yer Tutucusu 2"/>
          <p:cNvSpPr>
            <a:spLocks noGrp="1"/>
          </p:cNvSpPr>
          <p:nvPr>
            <p:ph idx="1"/>
          </p:nvPr>
        </p:nvSpPr>
        <p:spPr/>
        <p:txBody>
          <a:bodyPr/>
          <a:lstStyle/>
          <a:p>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820891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582688"/>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85698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812504"/>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30" y="2538414"/>
            <a:ext cx="8352927" cy="261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810495"/>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722313" y="5589239"/>
            <a:ext cx="7772400" cy="936105"/>
          </a:xfrm>
          <a:solidFill>
            <a:schemeClr val="bg2"/>
          </a:solidFill>
        </p:spPr>
        <p:txBody>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TEŞEKKÜR EDERİM</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9"/>
            <a:ext cx="8064896"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286970"/>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3"/>
            <a:ext cx="9036496"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99062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35237"/>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56895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7-Noktalı Yıldız 4"/>
          <p:cNvSpPr/>
          <p:nvPr/>
        </p:nvSpPr>
        <p:spPr>
          <a:xfrm>
            <a:off x="251520" y="548681"/>
            <a:ext cx="1440160" cy="79208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4496601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1196752"/>
          </a:xfrm>
        </p:spPr>
        <p:txBody>
          <a:bodyPr/>
          <a:lstStyle/>
          <a:p>
            <a:pPr algn="l"/>
            <a:r>
              <a:rPr lang="tr-TR" sz="3600" dirty="0" smtClean="0"/>
              <a:t>PATOLOJİK YÜKSEK RİSKLİ EVRE I</a:t>
            </a:r>
            <a:endParaRPr lang="tr-TR" sz="3600" dirty="0"/>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6752"/>
            <a:ext cx="914400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974430"/>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79512" y="260649"/>
            <a:ext cx="8496944" cy="15841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atay Kaydırma 4"/>
          <p:cNvSpPr/>
          <p:nvPr/>
        </p:nvSpPr>
        <p:spPr>
          <a:xfrm>
            <a:off x="1043608" y="2996952"/>
            <a:ext cx="5256584" cy="14653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Cerrahiye  </a:t>
            </a:r>
            <a:r>
              <a:rPr lang="tr-TR" dirty="0" err="1" smtClean="0"/>
              <a:t>adjuvan</a:t>
            </a:r>
            <a:r>
              <a:rPr lang="tr-TR" dirty="0" smtClean="0"/>
              <a:t> </a:t>
            </a:r>
            <a:r>
              <a:rPr lang="tr-TR" dirty="0" err="1" smtClean="0"/>
              <a:t>sisplatin</a:t>
            </a:r>
            <a:r>
              <a:rPr lang="tr-TR" dirty="0" smtClean="0"/>
              <a:t> bazlı KT eklenmesi </a:t>
            </a:r>
          </a:p>
          <a:p>
            <a:pPr algn="ctr"/>
            <a:r>
              <a:rPr lang="tr-TR" dirty="0" smtClean="0"/>
              <a:t> 5 yıllık OS %5.4,    DFS %5.8</a:t>
            </a:r>
            <a:endParaRPr lang="tr-TR" dirty="0"/>
          </a:p>
        </p:txBody>
      </p:sp>
    </p:spTree>
    <p:extLst>
      <p:ext uri="{BB962C8B-B14F-4D97-AF65-F5344CB8AC3E}">
        <p14:creationId xmlns:p14="http://schemas.microsoft.com/office/powerpoint/2010/main" val="3579070974"/>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1459</TotalTime>
  <Words>2431</Words>
  <Application>Microsoft Office PowerPoint</Application>
  <PresentationFormat>Ekran Gösterisi (4:3)</PresentationFormat>
  <Paragraphs>150</Paragraphs>
  <Slides>46</Slides>
  <Notes>15</Notes>
  <HiddenSlides>3</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Üst Düzey</vt:lpstr>
      <vt:lpstr>                                                                                                           AKCİĞER KANSERİNDE DEĞİŞEN YAKLAŞIMLAR *Moderatörler : Nil Molinas Mandel , İlhan Öztop , Aytuğ Üner EVRE I-III KHDAK'DE TEDAVİ ALGORİTMASI  </vt:lpstr>
      <vt:lpstr>PowerPoint Sunusu</vt:lpstr>
      <vt:lpstr>PowerPoint Sunusu</vt:lpstr>
      <vt:lpstr>PowerPoint Sunusu</vt:lpstr>
      <vt:lpstr>PowerPoint Sunusu</vt:lpstr>
      <vt:lpstr>PowerPoint Sunusu</vt:lpstr>
      <vt:lpstr>PowerPoint Sunusu</vt:lpstr>
      <vt:lpstr>PATOLOJİK YÜKSEK RİSKLİ EVRE I</vt:lpstr>
      <vt:lpstr>PowerPoint Sunusu</vt:lpstr>
      <vt:lpstr>MOLEKÜLER TEDAVİ</vt:lpstr>
      <vt:lpstr>PowerPoint Sunusu</vt:lpstr>
      <vt:lpstr>PowerPoint Sunusu</vt:lpstr>
      <vt:lpstr>Osimertinib as adjuvant therapy in patients with stage IB–IIIA EGFR mutation positive NSCLC after complete tumor resection: ADAURA</vt:lpstr>
      <vt:lpstr>Slide 5</vt:lpstr>
      <vt:lpstr>Slide 6</vt:lpstr>
      <vt:lpstr>Slide 7</vt:lpstr>
      <vt:lpstr>Slide 8</vt:lpstr>
      <vt:lpstr>Slide 9</vt:lpstr>
      <vt:lpstr>Slide 10</vt:lpstr>
      <vt:lpstr>Slide 11</vt:lpstr>
      <vt:lpstr>Slide 12</vt:lpstr>
      <vt:lpstr>Slide 14</vt:lpstr>
      <vt:lpstr>Slide 16</vt:lpstr>
      <vt:lpstr>SONUÇ OLARAK</vt:lpstr>
      <vt:lpstr>PowerPoint Sunusu</vt:lpstr>
      <vt:lpstr>ALCHEMİST TRİAL</vt:lpstr>
      <vt:lpstr>PowerPoint Sunusu</vt:lpstr>
      <vt:lpstr>İMMUNOTERAPİ</vt:lpstr>
      <vt:lpstr>PowerPoint Sunusu</vt:lpstr>
      <vt:lpstr>BEKLENEN ÇALIŞMALAR</vt:lpstr>
      <vt:lpstr>NEOADJUVAN TEDAVİDE İMMUNOTERAPİ</vt:lpstr>
      <vt:lpstr>PowerPoint Sunusu</vt:lpstr>
      <vt:lpstr>PowerPoint Sunusu</vt:lpstr>
      <vt:lpstr>PowerPoint Sunusu</vt:lpstr>
      <vt:lpstr>NEOADJUVAN TEDAVİDE  KEMO-İMMUNOTERAPİ</vt:lpstr>
      <vt:lpstr>PowerPoint Sunusu</vt:lpstr>
      <vt:lpstr>PowerPoint Sunusu</vt:lpstr>
      <vt:lpstr>NEOADJUVAN KEMO-İMMUNOTERAPİ  BEKLENEN ÇALIŞMALAR</vt:lpstr>
      <vt:lpstr>LOKAL İLERİ AC CA KEMORADYOTERAPİ  VE  İMMUNOTERAPİ</vt:lpstr>
      <vt:lpstr>PowerPoint Sunusu</vt:lpstr>
      <vt:lpstr>the INCREASE trial </vt:lpstr>
      <vt:lpstr>PowerPoint Sunusu</vt:lpstr>
      <vt:lpstr>DEVAM EDEN ÇALIŞMALAR</vt:lpstr>
      <vt:lpstr>PowerPoint Sunusu</vt:lpstr>
      <vt:lpstr>PowerPoint Sunusu</vt:lpstr>
      <vt:lpstr>    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lenovo2</dc:creator>
  <cp:lastModifiedBy>lenovo2</cp:lastModifiedBy>
  <cp:revision>154</cp:revision>
  <dcterms:created xsi:type="dcterms:W3CDTF">2020-11-07T18:32:40Z</dcterms:created>
  <dcterms:modified xsi:type="dcterms:W3CDTF">2020-11-13T15:50:51Z</dcterms:modified>
</cp:coreProperties>
</file>