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400" r:id="rId2"/>
    <p:sldId id="397" r:id="rId3"/>
    <p:sldId id="399" r:id="rId4"/>
    <p:sldId id="401" r:id="rId5"/>
    <p:sldId id="402" r:id="rId6"/>
    <p:sldId id="394" r:id="rId7"/>
    <p:sldId id="404" r:id="rId8"/>
    <p:sldId id="407" r:id="rId9"/>
    <p:sldId id="408" r:id="rId10"/>
    <p:sldId id="409" r:id="rId11"/>
    <p:sldId id="410" r:id="rId12"/>
    <p:sldId id="405" r:id="rId13"/>
    <p:sldId id="411" r:id="rId14"/>
    <p:sldId id="278" r:id="rId15"/>
    <p:sldId id="279" r:id="rId16"/>
    <p:sldId id="310" r:id="rId17"/>
    <p:sldId id="291" r:id="rId18"/>
    <p:sldId id="311" r:id="rId19"/>
    <p:sldId id="292" r:id="rId20"/>
    <p:sldId id="289" r:id="rId21"/>
    <p:sldId id="296" r:id="rId22"/>
    <p:sldId id="312" r:id="rId23"/>
    <p:sldId id="297" r:id="rId24"/>
    <p:sldId id="304" r:id="rId25"/>
    <p:sldId id="298" r:id="rId26"/>
    <p:sldId id="412" r:id="rId27"/>
    <p:sldId id="413" r:id="rId28"/>
    <p:sldId id="406" r:id="rId29"/>
    <p:sldId id="339" r:id="rId30"/>
    <p:sldId id="341" r:id="rId31"/>
    <p:sldId id="342" r:id="rId32"/>
    <p:sldId id="345" r:id="rId33"/>
    <p:sldId id="346" r:id="rId34"/>
    <p:sldId id="349" r:id="rId35"/>
    <p:sldId id="350" r:id="rId36"/>
    <p:sldId id="351" r:id="rId37"/>
    <p:sldId id="352" r:id="rId38"/>
    <p:sldId id="355" r:id="rId39"/>
    <p:sldId id="356" r:id="rId40"/>
    <p:sldId id="357" r:id="rId41"/>
    <p:sldId id="358" r:id="rId42"/>
    <p:sldId id="359" r:id="rId43"/>
    <p:sldId id="360" r:id="rId44"/>
    <p:sldId id="414" r:id="rId45"/>
    <p:sldId id="415" r:id="rId46"/>
    <p:sldId id="403" r:id="rId47"/>
    <p:sldId id="416" r:id="rId48"/>
    <p:sldId id="418" r:id="rId49"/>
    <p:sldId id="417" r:id="rId50"/>
    <p:sldId id="275" r:id="rId51"/>
    <p:sldId id="398" r:id="rId52"/>
    <p:sldId id="264" r:id="rId53"/>
    <p:sldId id="26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211" autoAdjust="0"/>
  </p:normalViewPr>
  <p:slideViewPr>
    <p:cSldViewPr snapToGrid="0">
      <p:cViewPr>
        <p:scale>
          <a:sx n="53" d="100"/>
          <a:sy n="53" d="100"/>
        </p:scale>
        <p:origin x="11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D3213C-9DC1-433D-9F0E-F06FCF1CF9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77EFEF3-8FEA-4F11-A3BC-E09A3B073331}">
      <dgm:prSet/>
      <dgm:spPr/>
      <dgm:t>
        <a:bodyPr/>
        <a:lstStyle/>
        <a:p>
          <a:r>
            <a:rPr lang="en-US"/>
            <a:t>Melanomda anti-PD1 immunoterapi sonrasi tedavi secenekleri</a:t>
          </a:r>
        </a:p>
      </dgm:t>
    </dgm:pt>
    <dgm:pt modelId="{F2C4D812-756D-49F4-8A36-884C37A7F4B4}" type="parTrans" cxnId="{79B49216-CB2A-4E54-A730-FA84080DA549}">
      <dgm:prSet/>
      <dgm:spPr/>
      <dgm:t>
        <a:bodyPr/>
        <a:lstStyle/>
        <a:p>
          <a:endParaRPr lang="en-US"/>
        </a:p>
      </dgm:t>
    </dgm:pt>
    <dgm:pt modelId="{1E8A6011-E620-4C48-B9A1-8FA81690AF93}" type="sibTrans" cxnId="{79B49216-CB2A-4E54-A730-FA84080DA549}">
      <dgm:prSet/>
      <dgm:spPr/>
      <dgm:t>
        <a:bodyPr/>
        <a:lstStyle/>
        <a:p>
          <a:endParaRPr lang="en-US"/>
        </a:p>
      </dgm:t>
    </dgm:pt>
    <dgm:pt modelId="{FD40FDF1-2206-43F3-AA86-819A37DE6575}" type="pres">
      <dgm:prSet presAssocID="{05D3213C-9DC1-433D-9F0E-F06FCF1CF94B}" presName="linear" presStyleCnt="0">
        <dgm:presLayoutVars>
          <dgm:animLvl val="lvl"/>
          <dgm:resizeHandles val="exact"/>
        </dgm:presLayoutVars>
      </dgm:prSet>
      <dgm:spPr/>
    </dgm:pt>
    <dgm:pt modelId="{CDED30D1-F7D9-44A7-910F-C8D5EFFFE0E0}" type="pres">
      <dgm:prSet presAssocID="{177EFEF3-8FEA-4F11-A3BC-E09A3B07333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9B49216-CB2A-4E54-A730-FA84080DA549}" srcId="{05D3213C-9DC1-433D-9F0E-F06FCF1CF94B}" destId="{177EFEF3-8FEA-4F11-A3BC-E09A3B073331}" srcOrd="0" destOrd="0" parTransId="{F2C4D812-756D-49F4-8A36-884C37A7F4B4}" sibTransId="{1E8A6011-E620-4C48-B9A1-8FA81690AF93}"/>
    <dgm:cxn modelId="{CCD4B89C-0DA3-467A-B9B6-8BA2DCDF5C79}" type="presOf" srcId="{177EFEF3-8FEA-4F11-A3BC-E09A3B073331}" destId="{CDED30D1-F7D9-44A7-910F-C8D5EFFFE0E0}" srcOrd="0" destOrd="0" presId="urn:microsoft.com/office/officeart/2005/8/layout/vList2"/>
    <dgm:cxn modelId="{FFA642E7-D201-43CE-954C-42656F96DA5E}" type="presOf" srcId="{05D3213C-9DC1-433D-9F0E-F06FCF1CF94B}" destId="{FD40FDF1-2206-43F3-AA86-819A37DE6575}" srcOrd="0" destOrd="0" presId="urn:microsoft.com/office/officeart/2005/8/layout/vList2"/>
    <dgm:cxn modelId="{936220B6-AE7D-4EC1-AEDF-00CE7B63131F}" type="presParOf" srcId="{FD40FDF1-2206-43F3-AA86-819A37DE6575}" destId="{CDED30D1-F7D9-44A7-910F-C8D5EFFFE0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CE022F2-1823-41A3-A0BA-9A1A2F1789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D5FBA3-B7CD-49D4-AC51-67D8D53D65D4}">
      <dgm:prSet/>
      <dgm:spPr/>
      <dgm:t>
        <a:bodyPr/>
        <a:lstStyle/>
        <a:p>
          <a:r>
            <a:rPr lang="en-US"/>
            <a:t>Ipilimumab (post-PD-1)</a:t>
          </a:r>
        </a:p>
      </dgm:t>
    </dgm:pt>
    <dgm:pt modelId="{F77D6E0E-E373-4ED3-8775-F9F75E35A7E3}" type="parTrans" cxnId="{4CEE00FB-6D53-4D21-8E09-E0679C9EE175}">
      <dgm:prSet/>
      <dgm:spPr/>
      <dgm:t>
        <a:bodyPr/>
        <a:lstStyle/>
        <a:p>
          <a:endParaRPr lang="en-US"/>
        </a:p>
      </dgm:t>
    </dgm:pt>
    <dgm:pt modelId="{3AC5A458-D32B-4D48-B527-085B3E871633}" type="sibTrans" cxnId="{4CEE00FB-6D53-4D21-8E09-E0679C9EE175}">
      <dgm:prSet/>
      <dgm:spPr/>
      <dgm:t>
        <a:bodyPr/>
        <a:lstStyle/>
        <a:p>
          <a:endParaRPr lang="en-US"/>
        </a:p>
      </dgm:t>
    </dgm:pt>
    <dgm:pt modelId="{3D17E1F6-AF8E-421A-989C-5C452526C38E}" type="pres">
      <dgm:prSet presAssocID="{CCE022F2-1823-41A3-A0BA-9A1A2F17898F}" presName="linear" presStyleCnt="0">
        <dgm:presLayoutVars>
          <dgm:animLvl val="lvl"/>
          <dgm:resizeHandles val="exact"/>
        </dgm:presLayoutVars>
      </dgm:prSet>
      <dgm:spPr/>
    </dgm:pt>
    <dgm:pt modelId="{B46B6911-F11E-4465-91CC-4C9BDD6E83B2}" type="pres">
      <dgm:prSet presAssocID="{6BD5FBA3-B7CD-49D4-AC51-67D8D53D65D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A2A7253-546B-4512-97B4-E0E9284E43CE}" type="presOf" srcId="{CCE022F2-1823-41A3-A0BA-9A1A2F17898F}" destId="{3D17E1F6-AF8E-421A-989C-5C452526C38E}" srcOrd="0" destOrd="0" presId="urn:microsoft.com/office/officeart/2005/8/layout/vList2"/>
    <dgm:cxn modelId="{EEC9E689-81EF-445C-B528-625E68FA81F1}" type="presOf" srcId="{6BD5FBA3-B7CD-49D4-AC51-67D8D53D65D4}" destId="{B46B6911-F11E-4465-91CC-4C9BDD6E83B2}" srcOrd="0" destOrd="0" presId="urn:microsoft.com/office/officeart/2005/8/layout/vList2"/>
    <dgm:cxn modelId="{4CEE00FB-6D53-4D21-8E09-E0679C9EE175}" srcId="{CCE022F2-1823-41A3-A0BA-9A1A2F17898F}" destId="{6BD5FBA3-B7CD-49D4-AC51-67D8D53D65D4}" srcOrd="0" destOrd="0" parTransId="{F77D6E0E-E373-4ED3-8775-F9F75E35A7E3}" sibTransId="{3AC5A458-D32B-4D48-B527-085B3E871633}"/>
    <dgm:cxn modelId="{9FFCA25F-13B8-4616-BBA3-5E813D904AAD}" type="presParOf" srcId="{3D17E1F6-AF8E-421A-989C-5C452526C38E}" destId="{B46B6911-F11E-4465-91CC-4C9BDD6E83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B5F901-D0AD-4199-A543-82F6FE4CAB8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3B604C-F944-46AE-8A29-4890E98127B2}">
      <dgm:prSet/>
      <dgm:spPr/>
      <dgm:t>
        <a:bodyPr/>
        <a:lstStyle/>
        <a:p>
          <a:r>
            <a:rPr lang="en-US" dirty="0"/>
            <a:t>Post anti-PD-1 failure, phase II trial</a:t>
          </a:r>
        </a:p>
      </dgm:t>
    </dgm:pt>
    <dgm:pt modelId="{6072A02C-40F2-4577-BBA2-2A6CA78AB5FF}" type="parTrans" cxnId="{AC78C3DF-1BAA-4AA4-8104-3D2BD5981250}">
      <dgm:prSet/>
      <dgm:spPr/>
      <dgm:t>
        <a:bodyPr/>
        <a:lstStyle/>
        <a:p>
          <a:endParaRPr lang="en-US"/>
        </a:p>
      </dgm:t>
    </dgm:pt>
    <dgm:pt modelId="{08F84A33-D761-46F3-A542-86A55F55C740}" type="sibTrans" cxnId="{AC78C3DF-1BAA-4AA4-8104-3D2BD5981250}">
      <dgm:prSet/>
      <dgm:spPr/>
      <dgm:t>
        <a:bodyPr/>
        <a:lstStyle/>
        <a:p>
          <a:endParaRPr lang="en-US"/>
        </a:p>
      </dgm:t>
    </dgm:pt>
    <dgm:pt modelId="{5040ECBA-D027-4F25-AFCA-A159A60ACD62}" type="pres">
      <dgm:prSet presAssocID="{DBB5F901-D0AD-4199-A543-82F6FE4CAB82}" presName="linear" presStyleCnt="0">
        <dgm:presLayoutVars>
          <dgm:animLvl val="lvl"/>
          <dgm:resizeHandles val="exact"/>
        </dgm:presLayoutVars>
      </dgm:prSet>
      <dgm:spPr/>
    </dgm:pt>
    <dgm:pt modelId="{675A9178-BA96-4BA4-86A4-FE0AFDE16212}" type="pres">
      <dgm:prSet presAssocID="{373B604C-F944-46AE-8A29-4890E98127B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8833417-0A29-4185-9AD5-B7F32AFAA18C}" type="presOf" srcId="{373B604C-F944-46AE-8A29-4890E98127B2}" destId="{675A9178-BA96-4BA4-86A4-FE0AFDE16212}" srcOrd="0" destOrd="0" presId="urn:microsoft.com/office/officeart/2005/8/layout/vList2"/>
    <dgm:cxn modelId="{A72D9426-D9FA-4FD6-BEFD-5526AEB5820C}" type="presOf" srcId="{DBB5F901-D0AD-4199-A543-82F6FE4CAB82}" destId="{5040ECBA-D027-4F25-AFCA-A159A60ACD62}" srcOrd="0" destOrd="0" presId="urn:microsoft.com/office/officeart/2005/8/layout/vList2"/>
    <dgm:cxn modelId="{AC78C3DF-1BAA-4AA4-8104-3D2BD5981250}" srcId="{DBB5F901-D0AD-4199-A543-82F6FE4CAB82}" destId="{373B604C-F944-46AE-8A29-4890E98127B2}" srcOrd="0" destOrd="0" parTransId="{6072A02C-40F2-4577-BBA2-2A6CA78AB5FF}" sibTransId="{08F84A33-D761-46F3-A542-86A55F55C740}"/>
    <dgm:cxn modelId="{C49A7821-2B61-4E3C-8A5C-D4F55A6DF848}" type="presParOf" srcId="{5040ECBA-D027-4F25-AFCA-A159A60ACD62}" destId="{675A9178-BA96-4BA4-86A4-FE0AFDE1621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5D78118-EAC6-4F31-97C7-9C958FE49B3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0F32E44-FB33-490F-99BB-23A51B1886DE}">
      <dgm:prSet/>
      <dgm:spPr/>
      <dgm:t>
        <a:bodyPr/>
        <a:lstStyle/>
        <a:p>
          <a:r>
            <a:rPr lang="en-US"/>
            <a:t>Clinical outcomes with pembro + low dose ipi</a:t>
          </a:r>
        </a:p>
      </dgm:t>
    </dgm:pt>
    <dgm:pt modelId="{21643625-6DC3-4052-882C-8921BB635CC7}" type="parTrans" cxnId="{55C1BF1D-AF30-45DD-8210-1F4F4BFE9C6B}">
      <dgm:prSet/>
      <dgm:spPr/>
      <dgm:t>
        <a:bodyPr/>
        <a:lstStyle/>
        <a:p>
          <a:endParaRPr lang="en-US"/>
        </a:p>
      </dgm:t>
    </dgm:pt>
    <dgm:pt modelId="{F254DDCE-4998-4544-A4AE-34AEC4353446}" type="sibTrans" cxnId="{55C1BF1D-AF30-45DD-8210-1F4F4BFE9C6B}">
      <dgm:prSet/>
      <dgm:spPr/>
      <dgm:t>
        <a:bodyPr/>
        <a:lstStyle/>
        <a:p>
          <a:endParaRPr lang="en-US"/>
        </a:p>
      </dgm:t>
    </dgm:pt>
    <dgm:pt modelId="{42B480B2-D21D-42EE-97BE-58F7273B3A90}" type="pres">
      <dgm:prSet presAssocID="{15D78118-EAC6-4F31-97C7-9C958FE49B35}" presName="linear" presStyleCnt="0">
        <dgm:presLayoutVars>
          <dgm:animLvl val="lvl"/>
          <dgm:resizeHandles val="exact"/>
        </dgm:presLayoutVars>
      </dgm:prSet>
      <dgm:spPr/>
    </dgm:pt>
    <dgm:pt modelId="{0ABB4B6A-0CEE-40E6-8EC4-16C08F970F0C}" type="pres">
      <dgm:prSet presAssocID="{00F32E44-FB33-490F-99BB-23A51B1886D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24F3C02-6B6A-418B-9E51-939D2A3145FC}" type="presOf" srcId="{00F32E44-FB33-490F-99BB-23A51B1886DE}" destId="{0ABB4B6A-0CEE-40E6-8EC4-16C08F970F0C}" srcOrd="0" destOrd="0" presId="urn:microsoft.com/office/officeart/2005/8/layout/vList2"/>
    <dgm:cxn modelId="{55C1BF1D-AF30-45DD-8210-1F4F4BFE9C6B}" srcId="{15D78118-EAC6-4F31-97C7-9C958FE49B35}" destId="{00F32E44-FB33-490F-99BB-23A51B1886DE}" srcOrd="0" destOrd="0" parTransId="{21643625-6DC3-4052-882C-8921BB635CC7}" sibTransId="{F254DDCE-4998-4544-A4AE-34AEC4353446}"/>
    <dgm:cxn modelId="{747743D3-C532-4EEB-88C9-6567BCAA486C}" type="presOf" srcId="{15D78118-EAC6-4F31-97C7-9C958FE49B35}" destId="{42B480B2-D21D-42EE-97BE-58F7273B3A90}" srcOrd="0" destOrd="0" presId="urn:microsoft.com/office/officeart/2005/8/layout/vList2"/>
    <dgm:cxn modelId="{854F97C9-FDCB-4AA2-81B3-2BFB82C248B8}" type="presParOf" srcId="{42B480B2-D21D-42EE-97BE-58F7273B3A90}" destId="{0ABB4B6A-0CEE-40E6-8EC4-16C08F970F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0FE428-F228-4B2C-9B71-078FB50F58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55144A6-F01D-4F6A-9C2C-59D1234F732C}">
      <dgm:prSet/>
      <dgm:spPr/>
      <dgm:t>
        <a:bodyPr/>
        <a:lstStyle/>
        <a:p>
          <a:r>
            <a:rPr lang="en-US"/>
            <a:t>Clinical outcomes with pembro + low dose ipi</a:t>
          </a:r>
        </a:p>
      </dgm:t>
    </dgm:pt>
    <dgm:pt modelId="{265805BA-56D4-4E8A-98A1-F3F278594241}" type="parTrans" cxnId="{A162B41D-E456-4CFA-9C22-93AD5C9F0847}">
      <dgm:prSet/>
      <dgm:spPr/>
      <dgm:t>
        <a:bodyPr/>
        <a:lstStyle/>
        <a:p>
          <a:endParaRPr lang="en-US"/>
        </a:p>
      </dgm:t>
    </dgm:pt>
    <dgm:pt modelId="{025B3BD4-1BAF-4917-8579-E32DCA03CE1D}" type="sibTrans" cxnId="{A162B41D-E456-4CFA-9C22-93AD5C9F0847}">
      <dgm:prSet/>
      <dgm:spPr/>
      <dgm:t>
        <a:bodyPr/>
        <a:lstStyle/>
        <a:p>
          <a:endParaRPr lang="en-US"/>
        </a:p>
      </dgm:t>
    </dgm:pt>
    <dgm:pt modelId="{2D0BF333-BACF-4D60-B204-16D385552BD0}" type="pres">
      <dgm:prSet presAssocID="{CA0FE428-F228-4B2C-9B71-078FB50F5828}" presName="linear" presStyleCnt="0">
        <dgm:presLayoutVars>
          <dgm:animLvl val="lvl"/>
          <dgm:resizeHandles val="exact"/>
        </dgm:presLayoutVars>
      </dgm:prSet>
      <dgm:spPr/>
    </dgm:pt>
    <dgm:pt modelId="{552C60C1-2C5F-4BAD-87AB-9D8DAA02F2DE}" type="pres">
      <dgm:prSet presAssocID="{B55144A6-F01D-4F6A-9C2C-59D1234F732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162B41D-E456-4CFA-9C22-93AD5C9F0847}" srcId="{CA0FE428-F228-4B2C-9B71-078FB50F5828}" destId="{B55144A6-F01D-4F6A-9C2C-59D1234F732C}" srcOrd="0" destOrd="0" parTransId="{265805BA-56D4-4E8A-98A1-F3F278594241}" sibTransId="{025B3BD4-1BAF-4917-8579-E32DCA03CE1D}"/>
    <dgm:cxn modelId="{BF40749C-3532-4075-A6BB-C83AEFA1B6C1}" type="presOf" srcId="{B55144A6-F01D-4F6A-9C2C-59D1234F732C}" destId="{552C60C1-2C5F-4BAD-87AB-9D8DAA02F2DE}" srcOrd="0" destOrd="0" presId="urn:microsoft.com/office/officeart/2005/8/layout/vList2"/>
    <dgm:cxn modelId="{EBB6ACD1-BB18-4D20-BF75-5ABCF76845E7}" type="presOf" srcId="{CA0FE428-F228-4B2C-9B71-078FB50F5828}" destId="{2D0BF333-BACF-4D60-B204-16D385552BD0}" srcOrd="0" destOrd="0" presId="urn:microsoft.com/office/officeart/2005/8/layout/vList2"/>
    <dgm:cxn modelId="{B094161F-631B-412F-AB1F-30AD40F31062}" type="presParOf" srcId="{2D0BF333-BACF-4D60-B204-16D385552BD0}" destId="{552C60C1-2C5F-4BAD-87AB-9D8DAA02F2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6CA228C-DD23-4906-BD90-2B67F21D7D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D34D8E3-64B8-4E73-8F19-A9478DC4A567}">
      <dgm:prSet/>
      <dgm:spPr/>
      <dgm:t>
        <a:bodyPr/>
        <a:lstStyle/>
        <a:p>
          <a:r>
            <a:rPr lang="en-US" b="1" i="0" baseline="0"/>
            <a:t>Post-PD-1 tx with ipi or ipi/PD-1 (retrospective)</a:t>
          </a:r>
          <a:endParaRPr lang="en-US"/>
        </a:p>
      </dgm:t>
    </dgm:pt>
    <dgm:pt modelId="{A6A35707-2E9F-4047-B99B-BD215D120A1A}" type="parTrans" cxnId="{AEB23987-A7B7-4CB5-BB1C-445288419E98}">
      <dgm:prSet/>
      <dgm:spPr/>
      <dgm:t>
        <a:bodyPr/>
        <a:lstStyle/>
        <a:p>
          <a:endParaRPr lang="en-US"/>
        </a:p>
      </dgm:t>
    </dgm:pt>
    <dgm:pt modelId="{A4D68CFA-F52B-42FE-A87D-759C9D987FD0}" type="sibTrans" cxnId="{AEB23987-A7B7-4CB5-BB1C-445288419E98}">
      <dgm:prSet/>
      <dgm:spPr/>
      <dgm:t>
        <a:bodyPr/>
        <a:lstStyle/>
        <a:p>
          <a:endParaRPr lang="en-US"/>
        </a:p>
      </dgm:t>
    </dgm:pt>
    <dgm:pt modelId="{A539A686-F862-4E3A-BE47-187EC3E0680B}" type="pres">
      <dgm:prSet presAssocID="{C6CA228C-DD23-4906-BD90-2B67F21D7D73}" presName="linear" presStyleCnt="0">
        <dgm:presLayoutVars>
          <dgm:animLvl val="lvl"/>
          <dgm:resizeHandles val="exact"/>
        </dgm:presLayoutVars>
      </dgm:prSet>
      <dgm:spPr/>
    </dgm:pt>
    <dgm:pt modelId="{B620CE55-E044-46A2-B93D-7F07700D7FD9}" type="pres">
      <dgm:prSet presAssocID="{CD34D8E3-64B8-4E73-8F19-A9478DC4A56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0C20339-CDCD-45A9-B323-C987B9229728}" type="presOf" srcId="{CD34D8E3-64B8-4E73-8F19-A9478DC4A567}" destId="{B620CE55-E044-46A2-B93D-7F07700D7FD9}" srcOrd="0" destOrd="0" presId="urn:microsoft.com/office/officeart/2005/8/layout/vList2"/>
    <dgm:cxn modelId="{E4B98956-2021-48BD-8F42-24B5C5BEF178}" type="presOf" srcId="{C6CA228C-DD23-4906-BD90-2B67F21D7D73}" destId="{A539A686-F862-4E3A-BE47-187EC3E0680B}" srcOrd="0" destOrd="0" presId="urn:microsoft.com/office/officeart/2005/8/layout/vList2"/>
    <dgm:cxn modelId="{AEB23987-A7B7-4CB5-BB1C-445288419E98}" srcId="{C6CA228C-DD23-4906-BD90-2B67F21D7D73}" destId="{CD34D8E3-64B8-4E73-8F19-A9478DC4A567}" srcOrd="0" destOrd="0" parTransId="{A6A35707-2E9F-4047-B99B-BD215D120A1A}" sibTransId="{A4D68CFA-F52B-42FE-A87D-759C9D987FD0}"/>
    <dgm:cxn modelId="{437C47A1-4FB5-4954-BF4F-0FC48D63314E}" type="presParOf" srcId="{A539A686-F862-4E3A-BE47-187EC3E0680B}" destId="{B620CE55-E044-46A2-B93D-7F07700D7F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4466320-EFE4-49A5-97D3-D2604D7FB4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37EB474-75EB-4C18-BA3A-58E4208B441C}">
      <dgm:prSet/>
      <dgm:spPr/>
      <dgm:t>
        <a:bodyPr/>
        <a:lstStyle/>
        <a:p>
          <a:r>
            <a:rPr lang="en-US"/>
            <a:t>Demographics – ipi vs ipi/PD-1</a:t>
          </a:r>
        </a:p>
      </dgm:t>
    </dgm:pt>
    <dgm:pt modelId="{AE0A15AA-72EF-4022-9EAE-EAE7D1BB7348}" type="parTrans" cxnId="{FD9EE184-4BA4-4558-96B4-65E3D88316C3}">
      <dgm:prSet/>
      <dgm:spPr/>
      <dgm:t>
        <a:bodyPr/>
        <a:lstStyle/>
        <a:p>
          <a:endParaRPr lang="en-US"/>
        </a:p>
      </dgm:t>
    </dgm:pt>
    <dgm:pt modelId="{68D7AF42-79EC-4806-9FE7-29A191164233}" type="sibTrans" cxnId="{FD9EE184-4BA4-4558-96B4-65E3D88316C3}">
      <dgm:prSet/>
      <dgm:spPr/>
      <dgm:t>
        <a:bodyPr/>
        <a:lstStyle/>
        <a:p>
          <a:endParaRPr lang="en-US"/>
        </a:p>
      </dgm:t>
    </dgm:pt>
    <dgm:pt modelId="{8206684E-3CC5-46B1-8929-23F27010189B}" type="pres">
      <dgm:prSet presAssocID="{A4466320-EFE4-49A5-97D3-D2604D7FB47E}" presName="linear" presStyleCnt="0">
        <dgm:presLayoutVars>
          <dgm:animLvl val="lvl"/>
          <dgm:resizeHandles val="exact"/>
        </dgm:presLayoutVars>
      </dgm:prSet>
      <dgm:spPr/>
    </dgm:pt>
    <dgm:pt modelId="{94E443BD-CE58-44B6-90BC-207787977BAB}" type="pres">
      <dgm:prSet presAssocID="{B37EB474-75EB-4C18-BA3A-58E4208B441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D87616E-7B17-4619-8707-950E0A11EF88}" type="presOf" srcId="{A4466320-EFE4-49A5-97D3-D2604D7FB47E}" destId="{8206684E-3CC5-46B1-8929-23F27010189B}" srcOrd="0" destOrd="0" presId="urn:microsoft.com/office/officeart/2005/8/layout/vList2"/>
    <dgm:cxn modelId="{930F1172-2707-4464-B38E-4A4E8ADD5E7C}" type="presOf" srcId="{B37EB474-75EB-4C18-BA3A-58E4208B441C}" destId="{94E443BD-CE58-44B6-90BC-207787977BAB}" srcOrd="0" destOrd="0" presId="urn:microsoft.com/office/officeart/2005/8/layout/vList2"/>
    <dgm:cxn modelId="{FD9EE184-4BA4-4558-96B4-65E3D88316C3}" srcId="{A4466320-EFE4-49A5-97D3-D2604D7FB47E}" destId="{B37EB474-75EB-4C18-BA3A-58E4208B441C}" srcOrd="0" destOrd="0" parTransId="{AE0A15AA-72EF-4022-9EAE-EAE7D1BB7348}" sibTransId="{68D7AF42-79EC-4806-9FE7-29A191164233}"/>
    <dgm:cxn modelId="{7E12F77B-CF13-4FD4-B6D6-2FEFE08C9517}" type="presParOf" srcId="{8206684E-3CC5-46B1-8929-23F27010189B}" destId="{94E443BD-CE58-44B6-90BC-207787977B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48FD21C-4312-4D62-BE71-E97F7AE5A8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2FB2586-FF87-440E-88E9-7A3D04A60E6A}">
      <dgm:prSet/>
      <dgm:spPr/>
      <dgm:t>
        <a:bodyPr/>
        <a:lstStyle/>
        <a:p>
          <a:r>
            <a:rPr lang="en-US"/>
            <a:t>Clinical outcomes with ipi or ipi/PD-1 post-PD-1 tx </a:t>
          </a:r>
        </a:p>
      </dgm:t>
    </dgm:pt>
    <dgm:pt modelId="{6579D972-CACF-4DC1-841B-002CF57CEE9C}" type="parTrans" cxnId="{E88CEAAE-C0A5-4D07-B93E-523F52B3ADDB}">
      <dgm:prSet/>
      <dgm:spPr/>
      <dgm:t>
        <a:bodyPr/>
        <a:lstStyle/>
        <a:p>
          <a:endParaRPr lang="en-US"/>
        </a:p>
      </dgm:t>
    </dgm:pt>
    <dgm:pt modelId="{D2B8F78D-4A32-4E83-B430-DFEA0D019BB8}" type="sibTrans" cxnId="{E88CEAAE-C0A5-4D07-B93E-523F52B3ADDB}">
      <dgm:prSet/>
      <dgm:spPr/>
      <dgm:t>
        <a:bodyPr/>
        <a:lstStyle/>
        <a:p>
          <a:endParaRPr lang="en-US"/>
        </a:p>
      </dgm:t>
    </dgm:pt>
    <dgm:pt modelId="{546BF2E0-C6E5-4EFB-ADC8-2B6E524D55EB}" type="pres">
      <dgm:prSet presAssocID="{448FD21C-4312-4D62-BE71-E97F7AE5A896}" presName="linear" presStyleCnt="0">
        <dgm:presLayoutVars>
          <dgm:animLvl val="lvl"/>
          <dgm:resizeHandles val="exact"/>
        </dgm:presLayoutVars>
      </dgm:prSet>
      <dgm:spPr/>
    </dgm:pt>
    <dgm:pt modelId="{FE9300AA-DB74-4507-8D45-A436DCB57C2F}" type="pres">
      <dgm:prSet presAssocID="{D2FB2586-FF87-440E-88E9-7A3D04A60E6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3EFE37A-78B5-43F7-98C5-CBA6B20E0ECD}" type="presOf" srcId="{448FD21C-4312-4D62-BE71-E97F7AE5A896}" destId="{546BF2E0-C6E5-4EFB-ADC8-2B6E524D55EB}" srcOrd="0" destOrd="0" presId="urn:microsoft.com/office/officeart/2005/8/layout/vList2"/>
    <dgm:cxn modelId="{E88CEAAE-C0A5-4D07-B93E-523F52B3ADDB}" srcId="{448FD21C-4312-4D62-BE71-E97F7AE5A896}" destId="{D2FB2586-FF87-440E-88E9-7A3D04A60E6A}" srcOrd="0" destOrd="0" parTransId="{6579D972-CACF-4DC1-841B-002CF57CEE9C}" sibTransId="{D2B8F78D-4A32-4E83-B430-DFEA0D019BB8}"/>
    <dgm:cxn modelId="{7EDE47C5-9DA2-4C7D-AE18-59268C4F283E}" type="presOf" srcId="{D2FB2586-FF87-440E-88E9-7A3D04A60E6A}" destId="{FE9300AA-DB74-4507-8D45-A436DCB57C2F}" srcOrd="0" destOrd="0" presId="urn:microsoft.com/office/officeart/2005/8/layout/vList2"/>
    <dgm:cxn modelId="{2B3E662B-5BE3-40B4-8799-831F1132A7F3}" type="presParOf" srcId="{546BF2E0-C6E5-4EFB-ADC8-2B6E524D55EB}" destId="{FE9300AA-DB74-4507-8D45-A436DCB57C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379B5D7-4445-45B4-BE4D-B22E125E79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C82941-B6E5-455B-98C6-6602AB2C8F53}">
      <dgm:prSet/>
      <dgm:spPr/>
      <dgm:t>
        <a:bodyPr/>
        <a:lstStyle/>
        <a:p>
          <a:r>
            <a:rPr lang="en-US" dirty="0" err="1"/>
            <a:t>Sorular</a:t>
          </a:r>
          <a:r>
            <a:rPr lang="en-US" dirty="0"/>
            <a:t> </a:t>
          </a:r>
        </a:p>
      </dgm:t>
    </dgm:pt>
    <dgm:pt modelId="{9FC4CA24-6592-4755-BE83-4837C0FE11FD}" type="parTrans" cxnId="{2E5E3E50-E2CA-4BE9-935E-FE3B0F8B5C02}">
      <dgm:prSet/>
      <dgm:spPr/>
      <dgm:t>
        <a:bodyPr/>
        <a:lstStyle/>
        <a:p>
          <a:endParaRPr lang="en-US"/>
        </a:p>
      </dgm:t>
    </dgm:pt>
    <dgm:pt modelId="{9F01A127-185D-474F-8C4C-373B96705C02}" type="sibTrans" cxnId="{2E5E3E50-E2CA-4BE9-935E-FE3B0F8B5C02}">
      <dgm:prSet/>
      <dgm:spPr/>
      <dgm:t>
        <a:bodyPr/>
        <a:lstStyle/>
        <a:p>
          <a:endParaRPr lang="en-US"/>
        </a:p>
      </dgm:t>
    </dgm:pt>
    <dgm:pt modelId="{A7D4A40A-AEED-44BD-9523-72ED752B7120}" type="pres">
      <dgm:prSet presAssocID="{7379B5D7-4445-45B4-BE4D-B22E125E798F}" presName="linear" presStyleCnt="0">
        <dgm:presLayoutVars>
          <dgm:animLvl val="lvl"/>
          <dgm:resizeHandles val="exact"/>
        </dgm:presLayoutVars>
      </dgm:prSet>
      <dgm:spPr/>
    </dgm:pt>
    <dgm:pt modelId="{C48B206E-0D77-418B-8A3E-E7080B312FE4}" type="pres">
      <dgm:prSet presAssocID="{D9C82941-B6E5-455B-98C6-6602AB2C8F5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CA8647-54FF-4C92-9FB9-9FEE877BE754}" type="presOf" srcId="{D9C82941-B6E5-455B-98C6-6602AB2C8F53}" destId="{C48B206E-0D77-418B-8A3E-E7080B312FE4}" srcOrd="0" destOrd="0" presId="urn:microsoft.com/office/officeart/2005/8/layout/vList2"/>
    <dgm:cxn modelId="{2E5E3E50-E2CA-4BE9-935E-FE3B0F8B5C02}" srcId="{7379B5D7-4445-45B4-BE4D-B22E125E798F}" destId="{D9C82941-B6E5-455B-98C6-6602AB2C8F53}" srcOrd="0" destOrd="0" parTransId="{9FC4CA24-6592-4755-BE83-4837C0FE11FD}" sibTransId="{9F01A127-185D-474F-8C4C-373B96705C02}"/>
    <dgm:cxn modelId="{60B1D7CD-76C5-4F7A-9A14-DE96428F77B0}" type="presOf" srcId="{7379B5D7-4445-45B4-BE4D-B22E125E798F}" destId="{A7D4A40A-AEED-44BD-9523-72ED752B7120}" srcOrd="0" destOrd="0" presId="urn:microsoft.com/office/officeart/2005/8/layout/vList2"/>
    <dgm:cxn modelId="{2A0B9BD0-E9D6-4DA6-98C7-DF779B48FA3C}" type="presParOf" srcId="{A7D4A40A-AEED-44BD-9523-72ED752B7120}" destId="{C48B206E-0D77-418B-8A3E-E7080B312F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F37EB18-C82F-40D8-8036-A0802DBB3B2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9F2D803-8938-44FE-B3CB-E54DF2205AA6}">
      <dgm:prSet/>
      <dgm:spPr/>
      <dgm:t>
        <a:bodyPr/>
        <a:lstStyle/>
        <a:p>
          <a:r>
            <a:rPr lang="en-US"/>
            <a:t>Hangi hastada hangi tedaviyi secmeliyiz? (ipi/ipi-anti-PD1)</a:t>
          </a:r>
        </a:p>
      </dgm:t>
    </dgm:pt>
    <dgm:pt modelId="{6D1C39C2-AE65-42AC-913C-D711BE5A998E}" type="parTrans" cxnId="{94895087-9CC8-4913-83D3-F74B08497864}">
      <dgm:prSet/>
      <dgm:spPr/>
      <dgm:t>
        <a:bodyPr/>
        <a:lstStyle/>
        <a:p>
          <a:endParaRPr lang="en-US"/>
        </a:p>
      </dgm:t>
    </dgm:pt>
    <dgm:pt modelId="{7EDB3D70-D5DF-4A50-86E6-D2144E8BCC98}" type="sibTrans" cxnId="{94895087-9CC8-4913-83D3-F74B08497864}">
      <dgm:prSet/>
      <dgm:spPr/>
      <dgm:t>
        <a:bodyPr/>
        <a:lstStyle/>
        <a:p>
          <a:endParaRPr lang="en-US"/>
        </a:p>
      </dgm:t>
    </dgm:pt>
    <dgm:pt modelId="{EAF87785-ECD6-4564-81D5-73BCE40D38CC}">
      <dgm:prSet/>
      <dgm:spPr/>
      <dgm:t>
        <a:bodyPr/>
        <a:lstStyle/>
        <a:p>
          <a:r>
            <a:rPr lang="en-US"/>
            <a:t>anti-PD-1 sonrasi progresyon: Metastatik evrede veya adjuvant evrede relaps ayni mi?</a:t>
          </a:r>
        </a:p>
      </dgm:t>
    </dgm:pt>
    <dgm:pt modelId="{8B045D2F-EB79-4BB1-86B4-3917D5C47A4B}" type="parTrans" cxnId="{ACB080B3-8848-45F7-AB21-675704DAE33B}">
      <dgm:prSet/>
      <dgm:spPr/>
      <dgm:t>
        <a:bodyPr/>
        <a:lstStyle/>
        <a:p>
          <a:endParaRPr lang="en-US"/>
        </a:p>
      </dgm:t>
    </dgm:pt>
    <dgm:pt modelId="{D7C99716-271E-4476-A3C5-18BE5680C37D}" type="sibTrans" cxnId="{ACB080B3-8848-45F7-AB21-675704DAE33B}">
      <dgm:prSet/>
      <dgm:spPr/>
      <dgm:t>
        <a:bodyPr/>
        <a:lstStyle/>
        <a:p>
          <a:endParaRPr lang="en-US"/>
        </a:p>
      </dgm:t>
    </dgm:pt>
    <dgm:pt modelId="{24BB1433-3373-4D01-906B-1368B988C3FF}">
      <dgm:prSet/>
      <dgm:spPr/>
      <dgm:t>
        <a:bodyPr/>
        <a:lstStyle/>
        <a:p>
          <a:r>
            <a:rPr lang="en-US"/>
            <a:t>Kombinasyon icin deal ipi dozu nedir? anti-PD-1: ipi 1mg/kg veya ipi 3mg/kg?</a:t>
          </a:r>
        </a:p>
      </dgm:t>
    </dgm:pt>
    <dgm:pt modelId="{8A631421-149D-47CE-8356-198DF3170562}" type="parTrans" cxnId="{6930390D-5585-41CB-95BB-8F84AA841DFA}">
      <dgm:prSet/>
      <dgm:spPr/>
      <dgm:t>
        <a:bodyPr/>
        <a:lstStyle/>
        <a:p>
          <a:endParaRPr lang="en-US"/>
        </a:p>
      </dgm:t>
    </dgm:pt>
    <dgm:pt modelId="{62AAB59A-3C2B-44B7-BAFF-FE0BAEDC4C32}" type="sibTrans" cxnId="{6930390D-5585-41CB-95BB-8F84AA841DFA}">
      <dgm:prSet/>
      <dgm:spPr/>
      <dgm:t>
        <a:bodyPr/>
        <a:lstStyle/>
        <a:p>
          <a:endParaRPr lang="en-US"/>
        </a:p>
      </dgm:t>
    </dgm:pt>
    <dgm:pt modelId="{0C60686A-FC71-43E0-894D-E3207AB4257C}">
      <dgm:prSet/>
      <dgm:spPr/>
      <dgm:t>
        <a:bodyPr/>
        <a:lstStyle/>
        <a:p>
          <a:r>
            <a:rPr lang="en-US"/>
            <a:t>Randomize calisma sonuclari ?</a:t>
          </a:r>
        </a:p>
      </dgm:t>
    </dgm:pt>
    <dgm:pt modelId="{F6150ADD-B6C2-4BC6-8CD2-B537C9A310F8}" type="parTrans" cxnId="{EF55B589-0BAC-480E-A589-A4CB12E19A3D}">
      <dgm:prSet/>
      <dgm:spPr/>
      <dgm:t>
        <a:bodyPr/>
        <a:lstStyle/>
        <a:p>
          <a:endParaRPr lang="en-US"/>
        </a:p>
      </dgm:t>
    </dgm:pt>
    <dgm:pt modelId="{FBDD5A1B-0318-4ED0-B0AB-EC33B146223C}" type="sibTrans" cxnId="{EF55B589-0BAC-480E-A589-A4CB12E19A3D}">
      <dgm:prSet/>
      <dgm:spPr/>
      <dgm:t>
        <a:bodyPr/>
        <a:lstStyle/>
        <a:p>
          <a:endParaRPr lang="en-US"/>
        </a:p>
      </dgm:t>
    </dgm:pt>
    <dgm:pt modelId="{25ED966A-7519-46FE-894C-04F36525B5B1}">
      <dgm:prSet/>
      <dgm:spPr/>
      <dgm:t>
        <a:bodyPr/>
        <a:lstStyle/>
        <a:p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SWOG S1616 calismasi tamamlandi (ipi 3/nivo 1 vs ipi in post-PD-1 refractory pts)</a:t>
          </a:r>
        </a:p>
      </dgm:t>
    </dgm:pt>
    <dgm:pt modelId="{AAE567CB-B666-4865-9529-018147927FF5}" type="parTrans" cxnId="{11426C23-4F6B-4633-9C43-D7131A659242}">
      <dgm:prSet/>
      <dgm:spPr/>
      <dgm:t>
        <a:bodyPr/>
        <a:lstStyle/>
        <a:p>
          <a:endParaRPr lang="en-US"/>
        </a:p>
      </dgm:t>
    </dgm:pt>
    <dgm:pt modelId="{6AE1E67A-F588-4508-8D1D-D9380CF381BF}" type="sibTrans" cxnId="{11426C23-4F6B-4633-9C43-D7131A659242}">
      <dgm:prSet/>
      <dgm:spPr/>
      <dgm:t>
        <a:bodyPr/>
        <a:lstStyle/>
        <a:p>
          <a:endParaRPr lang="en-US"/>
        </a:p>
      </dgm:t>
    </dgm:pt>
    <dgm:pt modelId="{BDF2B23E-8C80-4F8F-BC54-A3541E18F4B7}" type="pres">
      <dgm:prSet presAssocID="{5F37EB18-C82F-40D8-8036-A0802DBB3B26}" presName="CompostProcess" presStyleCnt="0">
        <dgm:presLayoutVars>
          <dgm:dir/>
          <dgm:resizeHandles val="exact"/>
        </dgm:presLayoutVars>
      </dgm:prSet>
      <dgm:spPr/>
    </dgm:pt>
    <dgm:pt modelId="{32861FAA-3481-423B-AB16-3062529E215F}" type="pres">
      <dgm:prSet presAssocID="{5F37EB18-C82F-40D8-8036-A0802DBB3B26}" presName="arrow" presStyleLbl="bgShp" presStyleIdx="0" presStyleCnt="1"/>
      <dgm:spPr/>
    </dgm:pt>
    <dgm:pt modelId="{A68AA946-D781-44EF-8722-B882159F226F}" type="pres">
      <dgm:prSet presAssocID="{5F37EB18-C82F-40D8-8036-A0802DBB3B26}" presName="linearProcess" presStyleCnt="0"/>
      <dgm:spPr/>
    </dgm:pt>
    <dgm:pt modelId="{49B58040-8B40-41A9-A03E-336C8EBF747F}" type="pres">
      <dgm:prSet presAssocID="{69F2D803-8938-44FE-B3CB-E54DF2205AA6}" presName="textNode" presStyleLbl="node1" presStyleIdx="0" presStyleCnt="5">
        <dgm:presLayoutVars>
          <dgm:bulletEnabled val="1"/>
        </dgm:presLayoutVars>
      </dgm:prSet>
      <dgm:spPr/>
    </dgm:pt>
    <dgm:pt modelId="{3939EF7D-3A7E-48D2-8825-14548450C25D}" type="pres">
      <dgm:prSet presAssocID="{7EDB3D70-D5DF-4A50-86E6-D2144E8BCC98}" presName="sibTrans" presStyleCnt="0"/>
      <dgm:spPr/>
    </dgm:pt>
    <dgm:pt modelId="{52FD20E6-08FC-470C-9342-AF7FACF5C57A}" type="pres">
      <dgm:prSet presAssocID="{EAF87785-ECD6-4564-81D5-73BCE40D38CC}" presName="textNode" presStyleLbl="node1" presStyleIdx="1" presStyleCnt="5">
        <dgm:presLayoutVars>
          <dgm:bulletEnabled val="1"/>
        </dgm:presLayoutVars>
      </dgm:prSet>
      <dgm:spPr/>
    </dgm:pt>
    <dgm:pt modelId="{C5213B5F-6AAE-467B-935B-48BB10FEEAE3}" type="pres">
      <dgm:prSet presAssocID="{D7C99716-271E-4476-A3C5-18BE5680C37D}" presName="sibTrans" presStyleCnt="0"/>
      <dgm:spPr/>
    </dgm:pt>
    <dgm:pt modelId="{9ED91C3B-6E15-431D-87F2-763C41525917}" type="pres">
      <dgm:prSet presAssocID="{24BB1433-3373-4D01-906B-1368B988C3FF}" presName="textNode" presStyleLbl="node1" presStyleIdx="2" presStyleCnt="5">
        <dgm:presLayoutVars>
          <dgm:bulletEnabled val="1"/>
        </dgm:presLayoutVars>
      </dgm:prSet>
      <dgm:spPr/>
    </dgm:pt>
    <dgm:pt modelId="{FD1AD634-A5CA-43FD-A879-69FB3C405067}" type="pres">
      <dgm:prSet presAssocID="{62AAB59A-3C2B-44B7-BAFF-FE0BAEDC4C32}" presName="sibTrans" presStyleCnt="0"/>
      <dgm:spPr/>
    </dgm:pt>
    <dgm:pt modelId="{AA4E3CF2-211D-4ACC-9F1C-AF21495752FC}" type="pres">
      <dgm:prSet presAssocID="{0C60686A-FC71-43E0-894D-E3207AB4257C}" presName="textNode" presStyleLbl="node1" presStyleIdx="3" presStyleCnt="5">
        <dgm:presLayoutVars>
          <dgm:bulletEnabled val="1"/>
        </dgm:presLayoutVars>
      </dgm:prSet>
      <dgm:spPr/>
    </dgm:pt>
    <dgm:pt modelId="{3C7CFCC7-856A-4278-9E20-8B164C609CB6}" type="pres">
      <dgm:prSet presAssocID="{FBDD5A1B-0318-4ED0-B0AB-EC33B146223C}" presName="sibTrans" presStyleCnt="0"/>
      <dgm:spPr/>
    </dgm:pt>
    <dgm:pt modelId="{471A6E35-1E3A-433E-93D5-2AF723067731}" type="pres">
      <dgm:prSet presAssocID="{25ED966A-7519-46FE-894C-04F36525B5B1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9EBC8501-9C70-4BDF-B060-B4278560AA05}" type="presOf" srcId="{25ED966A-7519-46FE-894C-04F36525B5B1}" destId="{471A6E35-1E3A-433E-93D5-2AF723067731}" srcOrd="0" destOrd="0" presId="urn:microsoft.com/office/officeart/2005/8/layout/hProcess9"/>
    <dgm:cxn modelId="{09855E04-4694-4558-AA1D-36F332F2BDCF}" type="presOf" srcId="{0C60686A-FC71-43E0-894D-E3207AB4257C}" destId="{AA4E3CF2-211D-4ACC-9F1C-AF21495752FC}" srcOrd="0" destOrd="0" presId="urn:microsoft.com/office/officeart/2005/8/layout/hProcess9"/>
    <dgm:cxn modelId="{6930390D-5585-41CB-95BB-8F84AA841DFA}" srcId="{5F37EB18-C82F-40D8-8036-A0802DBB3B26}" destId="{24BB1433-3373-4D01-906B-1368B988C3FF}" srcOrd="2" destOrd="0" parTransId="{8A631421-149D-47CE-8356-198DF3170562}" sibTransId="{62AAB59A-3C2B-44B7-BAFF-FE0BAEDC4C32}"/>
    <dgm:cxn modelId="{11426C23-4F6B-4633-9C43-D7131A659242}" srcId="{5F37EB18-C82F-40D8-8036-A0802DBB3B26}" destId="{25ED966A-7519-46FE-894C-04F36525B5B1}" srcOrd="4" destOrd="0" parTransId="{AAE567CB-B666-4865-9529-018147927FF5}" sibTransId="{6AE1E67A-F588-4508-8D1D-D9380CF381BF}"/>
    <dgm:cxn modelId="{7BE5497E-7398-4AD6-9F28-DC06DF7E7B32}" type="presOf" srcId="{69F2D803-8938-44FE-B3CB-E54DF2205AA6}" destId="{49B58040-8B40-41A9-A03E-336C8EBF747F}" srcOrd="0" destOrd="0" presId="urn:microsoft.com/office/officeart/2005/8/layout/hProcess9"/>
    <dgm:cxn modelId="{94895087-9CC8-4913-83D3-F74B08497864}" srcId="{5F37EB18-C82F-40D8-8036-A0802DBB3B26}" destId="{69F2D803-8938-44FE-B3CB-E54DF2205AA6}" srcOrd="0" destOrd="0" parTransId="{6D1C39C2-AE65-42AC-913C-D711BE5A998E}" sibTransId="{7EDB3D70-D5DF-4A50-86E6-D2144E8BCC98}"/>
    <dgm:cxn modelId="{EF55B589-0BAC-480E-A589-A4CB12E19A3D}" srcId="{5F37EB18-C82F-40D8-8036-A0802DBB3B26}" destId="{0C60686A-FC71-43E0-894D-E3207AB4257C}" srcOrd="3" destOrd="0" parTransId="{F6150ADD-B6C2-4BC6-8CD2-B537C9A310F8}" sibTransId="{FBDD5A1B-0318-4ED0-B0AB-EC33B146223C}"/>
    <dgm:cxn modelId="{700C6B99-4156-4139-AB67-FA4375F7CB2C}" type="presOf" srcId="{EAF87785-ECD6-4564-81D5-73BCE40D38CC}" destId="{52FD20E6-08FC-470C-9342-AF7FACF5C57A}" srcOrd="0" destOrd="0" presId="urn:microsoft.com/office/officeart/2005/8/layout/hProcess9"/>
    <dgm:cxn modelId="{BC5ED5A2-0E51-4926-A4C7-0ABC5F11274E}" type="presOf" srcId="{24BB1433-3373-4D01-906B-1368B988C3FF}" destId="{9ED91C3B-6E15-431D-87F2-763C41525917}" srcOrd="0" destOrd="0" presId="urn:microsoft.com/office/officeart/2005/8/layout/hProcess9"/>
    <dgm:cxn modelId="{ACB080B3-8848-45F7-AB21-675704DAE33B}" srcId="{5F37EB18-C82F-40D8-8036-A0802DBB3B26}" destId="{EAF87785-ECD6-4564-81D5-73BCE40D38CC}" srcOrd="1" destOrd="0" parTransId="{8B045D2F-EB79-4BB1-86B4-3917D5C47A4B}" sibTransId="{D7C99716-271E-4476-A3C5-18BE5680C37D}"/>
    <dgm:cxn modelId="{182FDED1-F641-4DF3-8134-8CDF0C858F0B}" type="presOf" srcId="{5F37EB18-C82F-40D8-8036-A0802DBB3B26}" destId="{BDF2B23E-8C80-4F8F-BC54-A3541E18F4B7}" srcOrd="0" destOrd="0" presId="urn:microsoft.com/office/officeart/2005/8/layout/hProcess9"/>
    <dgm:cxn modelId="{D0172F5C-A72E-4EBE-9BB6-69F0A69D5E86}" type="presParOf" srcId="{BDF2B23E-8C80-4F8F-BC54-A3541E18F4B7}" destId="{32861FAA-3481-423B-AB16-3062529E215F}" srcOrd="0" destOrd="0" presId="urn:microsoft.com/office/officeart/2005/8/layout/hProcess9"/>
    <dgm:cxn modelId="{45EC26AD-705F-42FD-9091-8B1BDF45DE74}" type="presParOf" srcId="{BDF2B23E-8C80-4F8F-BC54-A3541E18F4B7}" destId="{A68AA946-D781-44EF-8722-B882159F226F}" srcOrd="1" destOrd="0" presId="urn:microsoft.com/office/officeart/2005/8/layout/hProcess9"/>
    <dgm:cxn modelId="{B1120258-6391-4437-9A78-6E8D1FA2513E}" type="presParOf" srcId="{A68AA946-D781-44EF-8722-B882159F226F}" destId="{49B58040-8B40-41A9-A03E-336C8EBF747F}" srcOrd="0" destOrd="0" presId="urn:microsoft.com/office/officeart/2005/8/layout/hProcess9"/>
    <dgm:cxn modelId="{C10BDA7B-CF55-42E3-B26E-487BC95E6316}" type="presParOf" srcId="{A68AA946-D781-44EF-8722-B882159F226F}" destId="{3939EF7D-3A7E-48D2-8825-14548450C25D}" srcOrd="1" destOrd="0" presId="urn:microsoft.com/office/officeart/2005/8/layout/hProcess9"/>
    <dgm:cxn modelId="{784449FA-96EB-43A1-8CB6-D785E8B9FF67}" type="presParOf" srcId="{A68AA946-D781-44EF-8722-B882159F226F}" destId="{52FD20E6-08FC-470C-9342-AF7FACF5C57A}" srcOrd="2" destOrd="0" presId="urn:microsoft.com/office/officeart/2005/8/layout/hProcess9"/>
    <dgm:cxn modelId="{4C07F135-EF2B-44B2-B468-E461C778BA99}" type="presParOf" srcId="{A68AA946-D781-44EF-8722-B882159F226F}" destId="{C5213B5F-6AAE-467B-935B-48BB10FEEAE3}" srcOrd="3" destOrd="0" presId="urn:microsoft.com/office/officeart/2005/8/layout/hProcess9"/>
    <dgm:cxn modelId="{DD9CD7FE-A36E-4F4E-8790-2D3BB7DD543A}" type="presParOf" srcId="{A68AA946-D781-44EF-8722-B882159F226F}" destId="{9ED91C3B-6E15-431D-87F2-763C41525917}" srcOrd="4" destOrd="0" presId="urn:microsoft.com/office/officeart/2005/8/layout/hProcess9"/>
    <dgm:cxn modelId="{57E968E8-AA93-4943-9911-32AD83373BE8}" type="presParOf" srcId="{A68AA946-D781-44EF-8722-B882159F226F}" destId="{FD1AD634-A5CA-43FD-A879-69FB3C405067}" srcOrd="5" destOrd="0" presId="urn:microsoft.com/office/officeart/2005/8/layout/hProcess9"/>
    <dgm:cxn modelId="{C4F356E1-BD19-4E6A-87D5-5FCF35832894}" type="presParOf" srcId="{A68AA946-D781-44EF-8722-B882159F226F}" destId="{AA4E3CF2-211D-4ACC-9F1C-AF21495752FC}" srcOrd="6" destOrd="0" presId="urn:microsoft.com/office/officeart/2005/8/layout/hProcess9"/>
    <dgm:cxn modelId="{80A838BA-2B94-4B68-8D26-07B08287A2CB}" type="presParOf" srcId="{A68AA946-D781-44EF-8722-B882159F226F}" destId="{3C7CFCC7-856A-4278-9E20-8B164C609CB6}" srcOrd="7" destOrd="0" presId="urn:microsoft.com/office/officeart/2005/8/layout/hProcess9"/>
    <dgm:cxn modelId="{07570767-6A03-4852-90BB-8A3DE50F6064}" type="presParOf" srcId="{A68AA946-D781-44EF-8722-B882159F226F}" destId="{471A6E35-1E3A-433E-93D5-2AF72306773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07D8946-908C-4166-AE40-890791F438F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50CD204-7140-4972-8457-67E86D8622A7}">
      <dgm:prSet/>
      <dgm:spPr/>
      <dgm:t>
        <a:bodyPr/>
        <a:lstStyle/>
        <a:p>
          <a:r>
            <a:rPr lang="en-US" dirty="0"/>
            <a:t>Post-PD-1 TIL therapy in melanoma</a:t>
          </a:r>
        </a:p>
      </dgm:t>
    </dgm:pt>
    <dgm:pt modelId="{EFFE472C-E35B-4BB4-8002-84DB9117B8D9}" type="parTrans" cxnId="{3568BE2F-87F1-4EBE-8883-D76E3A8A1109}">
      <dgm:prSet/>
      <dgm:spPr/>
      <dgm:t>
        <a:bodyPr/>
        <a:lstStyle/>
        <a:p>
          <a:endParaRPr lang="en-US"/>
        </a:p>
      </dgm:t>
    </dgm:pt>
    <dgm:pt modelId="{1F920E4C-4326-48D9-ADD5-FEC177B5BE9B}" type="sibTrans" cxnId="{3568BE2F-87F1-4EBE-8883-D76E3A8A1109}">
      <dgm:prSet/>
      <dgm:spPr/>
      <dgm:t>
        <a:bodyPr/>
        <a:lstStyle/>
        <a:p>
          <a:endParaRPr lang="en-US"/>
        </a:p>
      </dgm:t>
    </dgm:pt>
    <dgm:pt modelId="{448BB559-8663-490D-B607-1205B1820D43}" type="pres">
      <dgm:prSet presAssocID="{607D8946-908C-4166-AE40-890791F438FA}" presName="linear" presStyleCnt="0">
        <dgm:presLayoutVars>
          <dgm:animLvl val="lvl"/>
          <dgm:resizeHandles val="exact"/>
        </dgm:presLayoutVars>
      </dgm:prSet>
      <dgm:spPr/>
    </dgm:pt>
    <dgm:pt modelId="{707AE0B1-3F85-4D5F-84F8-A56BE0DB3314}" type="pres">
      <dgm:prSet presAssocID="{E50CD204-7140-4972-8457-67E86D8622A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568BE2F-87F1-4EBE-8883-D76E3A8A1109}" srcId="{607D8946-908C-4166-AE40-890791F438FA}" destId="{E50CD204-7140-4972-8457-67E86D8622A7}" srcOrd="0" destOrd="0" parTransId="{EFFE472C-E35B-4BB4-8002-84DB9117B8D9}" sibTransId="{1F920E4C-4326-48D9-ADD5-FEC177B5BE9B}"/>
    <dgm:cxn modelId="{CA9FA3A3-4396-48BD-A4E7-D6383D13C70F}" type="presOf" srcId="{607D8946-908C-4166-AE40-890791F438FA}" destId="{448BB559-8663-490D-B607-1205B1820D43}" srcOrd="0" destOrd="0" presId="urn:microsoft.com/office/officeart/2005/8/layout/vList2"/>
    <dgm:cxn modelId="{C77E6AFA-E67F-475D-883B-1E964A6B9008}" type="presOf" srcId="{E50CD204-7140-4972-8457-67E86D8622A7}" destId="{707AE0B1-3F85-4D5F-84F8-A56BE0DB3314}" srcOrd="0" destOrd="0" presId="urn:microsoft.com/office/officeart/2005/8/layout/vList2"/>
    <dgm:cxn modelId="{4012165A-76C8-4035-BEE8-B4CE251D4A21}" type="presParOf" srcId="{448BB559-8663-490D-B607-1205B1820D43}" destId="{707AE0B1-3F85-4D5F-84F8-A56BE0DB33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3AA657-F6D9-4071-899B-744DD74F473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3AF7631-17BE-4EB4-B909-A4FBEB765430}">
      <dgm:prSet/>
      <dgm:spPr/>
      <dgm:t>
        <a:bodyPr/>
        <a:lstStyle/>
        <a:p>
          <a:r>
            <a:rPr lang="en-US"/>
            <a:t>Plan </a:t>
          </a:r>
        </a:p>
      </dgm:t>
    </dgm:pt>
    <dgm:pt modelId="{E66C79F1-72C4-48D2-82C9-6C3B1D103779}" type="parTrans" cxnId="{209625B1-FDB7-4027-89E2-ABB4692897F8}">
      <dgm:prSet/>
      <dgm:spPr/>
      <dgm:t>
        <a:bodyPr/>
        <a:lstStyle/>
        <a:p>
          <a:endParaRPr lang="en-US"/>
        </a:p>
      </dgm:t>
    </dgm:pt>
    <dgm:pt modelId="{EA07A118-4A66-40DB-8751-FF9A58BC5E05}" type="sibTrans" cxnId="{209625B1-FDB7-4027-89E2-ABB4692897F8}">
      <dgm:prSet/>
      <dgm:spPr/>
      <dgm:t>
        <a:bodyPr/>
        <a:lstStyle/>
        <a:p>
          <a:endParaRPr lang="en-US"/>
        </a:p>
      </dgm:t>
    </dgm:pt>
    <dgm:pt modelId="{1E97D387-7743-48F7-A114-12D9EA7AFCF6}" type="pres">
      <dgm:prSet presAssocID="{983AA657-F6D9-4071-899B-744DD74F473F}" presName="linear" presStyleCnt="0">
        <dgm:presLayoutVars>
          <dgm:animLvl val="lvl"/>
          <dgm:resizeHandles val="exact"/>
        </dgm:presLayoutVars>
      </dgm:prSet>
      <dgm:spPr/>
    </dgm:pt>
    <dgm:pt modelId="{CA0EB1D4-85BD-40B8-9CE3-9269CDD22503}" type="pres">
      <dgm:prSet presAssocID="{73AF7631-17BE-4EB4-B909-A4FBEB76543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8781B98-15D5-4633-9A96-6205617A2B41}" type="presOf" srcId="{983AA657-F6D9-4071-899B-744DD74F473F}" destId="{1E97D387-7743-48F7-A114-12D9EA7AFCF6}" srcOrd="0" destOrd="0" presId="urn:microsoft.com/office/officeart/2005/8/layout/vList2"/>
    <dgm:cxn modelId="{209625B1-FDB7-4027-89E2-ABB4692897F8}" srcId="{983AA657-F6D9-4071-899B-744DD74F473F}" destId="{73AF7631-17BE-4EB4-B909-A4FBEB765430}" srcOrd="0" destOrd="0" parTransId="{E66C79F1-72C4-48D2-82C9-6C3B1D103779}" sibTransId="{EA07A118-4A66-40DB-8751-FF9A58BC5E05}"/>
    <dgm:cxn modelId="{BAD179DF-44DC-4BF0-A033-27912A4F0997}" type="presOf" srcId="{73AF7631-17BE-4EB4-B909-A4FBEB765430}" destId="{CA0EB1D4-85BD-40B8-9CE3-9269CDD22503}" srcOrd="0" destOrd="0" presId="urn:microsoft.com/office/officeart/2005/8/layout/vList2"/>
    <dgm:cxn modelId="{7567686A-A5B5-4045-8CCC-F798657CFD1C}" type="presParOf" srcId="{1E97D387-7743-48F7-A114-12D9EA7AFCF6}" destId="{CA0EB1D4-85BD-40B8-9CE3-9269CDD2250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0F97B1E-3C1B-44D5-A13E-424C157060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9FA2422-F2CA-4315-982F-1473FA55580F}">
      <dgm:prSet/>
      <dgm:spPr/>
      <dgm:t>
        <a:bodyPr/>
        <a:lstStyle/>
        <a:p>
          <a:r>
            <a:rPr lang="en-US"/>
            <a:t>TIL study procedures</a:t>
          </a:r>
        </a:p>
      </dgm:t>
    </dgm:pt>
    <dgm:pt modelId="{E535C21C-2FEF-4192-AE89-D84710279234}" type="parTrans" cxnId="{629C0E0A-B673-4EDD-A015-BE57DAB8AC92}">
      <dgm:prSet/>
      <dgm:spPr/>
      <dgm:t>
        <a:bodyPr/>
        <a:lstStyle/>
        <a:p>
          <a:endParaRPr lang="en-US"/>
        </a:p>
      </dgm:t>
    </dgm:pt>
    <dgm:pt modelId="{0994B1C0-1712-4C96-9A07-B8780756A310}" type="sibTrans" cxnId="{629C0E0A-B673-4EDD-A015-BE57DAB8AC92}">
      <dgm:prSet/>
      <dgm:spPr/>
      <dgm:t>
        <a:bodyPr/>
        <a:lstStyle/>
        <a:p>
          <a:endParaRPr lang="en-US"/>
        </a:p>
      </dgm:t>
    </dgm:pt>
    <dgm:pt modelId="{58B9CF66-9813-4571-AAF7-0289440CEB99}" type="pres">
      <dgm:prSet presAssocID="{A0F97B1E-3C1B-44D5-A13E-424C157060FC}" presName="linear" presStyleCnt="0">
        <dgm:presLayoutVars>
          <dgm:animLvl val="lvl"/>
          <dgm:resizeHandles val="exact"/>
        </dgm:presLayoutVars>
      </dgm:prSet>
      <dgm:spPr/>
    </dgm:pt>
    <dgm:pt modelId="{D636D1D6-4F14-42A6-B454-FBDD3C6627AA}" type="pres">
      <dgm:prSet presAssocID="{09FA2422-F2CA-4315-982F-1473FA55580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29C0E0A-B673-4EDD-A015-BE57DAB8AC92}" srcId="{A0F97B1E-3C1B-44D5-A13E-424C157060FC}" destId="{09FA2422-F2CA-4315-982F-1473FA55580F}" srcOrd="0" destOrd="0" parTransId="{E535C21C-2FEF-4192-AE89-D84710279234}" sibTransId="{0994B1C0-1712-4C96-9A07-B8780756A310}"/>
    <dgm:cxn modelId="{F0923A9E-929E-4C5D-9E78-A2C149CCCAAE}" type="presOf" srcId="{A0F97B1E-3C1B-44D5-A13E-424C157060FC}" destId="{58B9CF66-9813-4571-AAF7-0289440CEB99}" srcOrd="0" destOrd="0" presId="urn:microsoft.com/office/officeart/2005/8/layout/vList2"/>
    <dgm:cxn modelId="{C3B1EAA9-0808-4672-B2BE-E18E9E12FD7B}" type="presOf" srcId="{09FA2422-F2CA-4315-982F-1473FA55580F}" destId="{D636D1D6-4F14-42A6-B454-FBDD3C6627AA}" srcOrd="0" destOrd="0" presId="urn:microsoft.com/office/officeart/2005/8/layout/vList2"/>
    <dgm:cxn modelId="{21B93EF6-373A-4A4E-B56A-F878E19368D8}" type="presParOf" srcId="{58B9CF66-9813-4571-AAF7-0289440CEB99}" destId="{D636D1D6-4F14-42A6-B454-FBDD3C6627A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34DC0D1-9729-4096-8B3F-7700B26B8FC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5E68F4-5D15-434A-BFFC-9A01AAD3B8D1}">
      <dgm:prSet/>
      <dgm:spPr/>
      <dgm:t>
        <a:bodyPr/>
        <a:lstStyle/>
        <a:p>
          <a:r>
            <a:rPr lang="en-US" dirty="0"/>
            <a:t>Efficacy and Safety of TIL</a:t>
          </a:r>
        </a:p>
      </dgm:t>
    </dgm:pt>
    <dgm:pt modelId="{63BD9A75-CAF7-4592-A4B8-904996D722E3}" type="parTrans" cxnId="{7F775B06-4AA3-40B0-8253-ED45EF1FB192}">
      <dgm:prSet/>
      <dgm:spPr/>
      <dgm:t>
        <a:bodyPr/>
        <a:lstStyle/>
        <a:p>
          <a:endParaRPr lang="en-US"/>
        </a:p>
      </dgm:t>
    </dgm:pt>
    <dgm:pt modelId="{ADB2ED07-89BF-48D4-A62A-60C53AC1EF76}" type="sibTrans" cxnId="{7F775B06-4AA3-40B0-8253-ED45EF1FB192}">
      <dgm:prSet/>
      <dgm:spPr/>
      <dgm:t>
        <a:bodyPr/>
        <a:lstStyle/>
        <a:p>
          <a:endParaRPr lang="en-US"/>
        </a:p>
      </dgm:t>
    </dgm:pt>
    <dgm:pt modelId="{37D700AB-B95B-4E6F-8A67-DD0EE0E8361E}" type="pres">
      <dgm:prSet presAssocID="{134DC0D1-9729-4096-8B3F-7700B26B8FCF}" presName="linear" presStyleCnt="0">
        <dgm:presLayoutVars>
          <dgm:animLvl val="lvl"/>
          <dgm:resizeHandles val="exact"/>
        </dgm:presLayoutVars>
      </dgm:prSet>
      <dgm:spPr/>
    </dgm:pt>
    <dgm:pt modelId="{65BD7FC2-ADA4-40DE-9621-1C3A81C6E92D}" type="pres">
      <dgm:prSet presAssocID="{675E68F4-5D15-434A-BFFC-9A01AAD3B8D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F775B06-4AA3-40B0-8253-ED45EF1FB192}" srcId="{134DC0D1-9729-4096-8B3F-7700B26B8FCF}" destId="{675E68F4-5D15-434A-BFFC-9A01AAD3B8D1}" srcOrd="0" destOrd="0" parTransId="{63BD9A75-CAF7-4592-A4B8-904996D722E3}" sibTransId="{ADB2ED07-89BF-48D4-A62A-60C53AC1EF76}"/>
    <dgm:cxn modelId="{31B4E82D-7631-4FEA-B2F5-7FF537A66C7A}" type="presOf" srcId="{134DC0D1-9729-4096-8B3F-7700B26B8FCF}" destId="{37D700AB-B95B-4E6F-8A67-DD0EE0E8361E}" srcOrd="0" destOrd="0" presId="urn:microsoft.com/office/officeart/2005/8/layout/vList2"/>
    <dgm:cxn modelId="{859DBA31-CDB5-48ED-8AE0-C21C2077C1A2}" type="presOf" srcId="{675E68F4-5D15-434A-BFFC-9A01AAD3B8D1}" destId="{65BD7FC2-ADA4-40DE-9621-1C3A81C6E92D}" srcOrd="0" destOrd="0" presId="urn:microsoft.com/office/officeart/2005/8/layout/vList2"/>
    <dgm:cxn modelId="{8768C4E6-C654-4135-9C0C-DBDE87D421D3}" type="presParOf" srcId="{37D700AB-B95B-4E6F-8A67-DD0EE0E8361E}" destId="{65BD7FC2-ADA4-40DE-9621-1C3A81C6E92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82BBF34-A34A-429B-AA90-52BC328F3A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AD82004-579F-4AF2-88EA-0E3B5C537AEB}">
      <dgm:prSet/>
      <dgm:spPr/>
      <dgm:t>
        <a:bodyPr/>
        <a:lstStyle/>
        <a:p>
          <a:r>
            <a:rPr lang="en-US"/>
            <a:t>Response across subgroups</a:t>
          </a:r>
        </a:p>
      </dgm:t>
    </dgm:pt>
    <dgm:pt modelId="{5237707A-F4B5-495B-89E1-5D73995AD808}" type="parTrans" cxnId="{27982647-32BF-4FBF-BD8D-F74F76CBA212}">
      <dgm:prSet/>
      <dgm:spPr/>
      <dgm:t>
        <a:bodyPr/>
        <a:lstStyle/>
        <a:p>
          <a:endParaRPr lang="en-US"/>
        </a:p>
      </dgm:t>
    </dgm:pt>
    <dgm:pt modelId="{94DCA3DF-13A3-4292-BD3E-0AC6369A33CC}" type="sibTrans" cxnId="{27982647-32BF-4FBF-BD8D-F74F76CBA212}">
      <dgm:prSet/>
      <dgm:spPr/>
      <dgm:t>
        <a:bodyPr/>
        <a:lstStyle/>
        <a:p>
          <a:endParaRPr lang="en-US"/>
        </a:p>
      </dgm:t>
    </dgm:pt>
    <dgm:pt modelId="{468F81DB-354B-4147-B3EE-A1A5ADCAD3FF}" type="pres">
      <dgm:prSet presAssocID="{A82BBF34-A34A-429B-AA90-52BC328F3AF7}" presName="linear" presStyleCnt="0">
        <dgm:presLayoutVars>
          <dgm:animLvl val="lvl"/>
          <dgm:resizeHandles val="exact"/>
        </dgm:presLayoutVars>
      </dgm:prSet>
      <dgm:spPr/>
    </dgm:pt>
    <dgm:pt modelId="{9F0B077D-B065-4CD4-BCAE-7469919D4E29}" type="pres">
      <dgm:prSet presAssocID="{DAD82004-579F-4AF2-88EA-0E3B5C537AE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5CD693D-A3C0-4AA2-BD65-EDDD595F57EC}" type="presOf" srcId="{DAD82004-579F-4AF2-88EA-0E3B5C537AEB}" destId="{9F0B077D-B065-4CD4-BCAE-7469919D4E29}" srcOrd="0" destOrd="0" presId="urn:microsoft.com/office/officeart/2005/8/layout/vList2"/>
    <dgm:cxn modelId="{27982647-32BF-4FBF-BD8D-F74F76CBA212}" srcId="{A82BBF34-A34A-429B-AA90-52BC328F3AF7}" destId="{DAD82004-579F-4AF2-88EA-0E3B5C537AEB}" srcOrd="0" destOrd="0" parTransId="{5237707A-F4B5-495B-89E1-5D73995AD808}" sibTransId="{94DCA3DF-13A3-4292-BD3E-0AC6369A33CC}"/>
    <dgm:cxn modelId="{7CA89486-360C-4A3E-A356-F267B56202F6}" type="presOf" srcId="{A82BBF34-A34A-429B-AA90-52BC328F3AF7}" destId="{468F81DB-354B-4147-B3EE-A1A5ADCAD3FF}" srcOrd="0" destOrd="0" presId="urn:microsoft.com/office/officeart/2005/8/layout/vList2"/>
    <dgm:cxn modelId="{D743103C-E760-47A9-B1B8-16E0B6FF9E17}" type="presParOf" srcId="{468F81DB-354B-4147-B3EE-A1A5ADCAD3FF}" destId="{9F0B077D-B065-4CD4-BCAE-7469919D4E2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225D203-94CC-471F-A305-F80DEA0B8D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55EF6C3-170B-4D27-8E70-388D856FDA19}">
      <dgm:prSet/>
      <dgm:spPr/>
      <dgm:t>
        <a:bodyPr/>
        <a:lstStyle/>
        <a:p>
          <a:r>
            <a:rPr lang="en-US"/>
            <a:t>TIL tedavisi</a:t>
          </a:r>
        </a:p>
      </dgm:t>
    </dgm:pt>
    <dgm:pt modelId="{3C907246-F9FB-4ABF-9AD7-B82FD577B21B}" type="parTrans" cxnId="{53E49904-093E-46C9-9B01-201AC6AE7106}">
      <dgm:prSet/>
      <dgm:spPr/>
      <dgm:t>
        <a:bodyPr/>
        <a:lstStyle/>
        <a:p>
          <a:endParaRPr lang="en-US"/>
        </a:p>
      </dgm:t>
    </dgm:pt>
    <dgm:pt modelId="{27172B38-EB06-47B3-B86A-F32D3660CA0C}" type="sibTrans" cxnId="{53E49904-093E-46C9-9B01-201AC6AE7106}">
      <dgm:prSet/>
      <dgm:spPr/>
      <dgm:t>
        <a:bodyPr/>
        <a:lstStyle/>
        <a:p>
          <a:endParaRPr lang="en-US"/>
        </a:p>
      </dgm:t>
    </dgm:pt>
    <dgm:pt modelId="{CBEED058-57AB-475D-A465-466C7575174A}" type="pres">
      <dgm:prSet presAssocID="{3225D203-94CC-471F-A305-F80DEA0B8DC7}" presName="linear" presStyleCnt="0">
        <dgm:presLayoutVars>
          <dgm:animLvl val="lvl"/>
          <dgm:resizeHandles val="exact"/>
        </dgm:presLayoutVars>
      </dgm:prSet>
      <dgm:spPr/>
    </dgm:pt>
    <dgm:pt modelId="{B4AD4782-1079-4C12-9BEC-1D26C4EE21D4}" type="pres">
      <dgm:prSet presAssocID="{055EF6C3-170B-4D27-8E70-388D856FDA1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3E49904-093E-46C9-9B01-201AC6AE7106}" srcId="{3225D203-94CC-471F-A305-F80DEA0B8DC7}" destId="{055EF6C3-170B-4D27-8E70-388D856FDA19}" srcOrd="0" destOrd="0" parTransId="{3C907246-F9FB-4ABF-9AD7-B82FD577B21B}" sibTransId="{27172B38-EB06-47B3-B86A-F32D3660CA0C}"/>
    <dgm:cxn modelId="{5B730183-02D9-42B0-B0E9-6FD2EC2286D0}" type="presOf" srcId="{055EF6C3-170B-4D27-8E70-388D856FDA19}" destId="{B4AD4782-1079-4C12-9BEC-1D26C4EE21D4}" srcOrd="0" destOrd="0" presId="urn:microsoft.com/office/officeart/2005/8/layout/vList2"/>
    <dgm:cxn modelId="{D1A6C58E-EB0B-484F-94A7-68061838D811}" type="presOf" srcId="{3225D203-94CC-471F-A305-F80DEA0B8DC7}" destId="{CBEED058-57AB-475D-A465-466C7575174A}" srcOrd="0" destOrd="0" presId="urn:microsoft.com/office/officeart/2005/8/layout/vList2"/>
    <dgm:cxn modelId="{A4501DDF-E1C5-4BAF-BFEF-D2C83A9EF3C9}" type="presParOf" srcId="{CBEED058-57AB-475D-A465-466C7575174A}" destId="{B4AD4782-1079-4C12-9BEC-1D26C4EE21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1D19043-A735-4582-BDD4-52BE3D30784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CCB665-6331-4D63-BBEB-06CC63F374DE}">
      <dgm:prSet/>
      <dgm:spPr/>
      <dgm:t>
        <a:bodyPr/>
        <a:lstStyle/>
        <a:p>
          <a:r>
            <a:rPr lang="en-US"/>
            <a:t>Hasta sayisi sinirli olamasina ragmen etkinlik verileri olumlu</a:t>
          </a:r>
        </a:p>
      </dgm:t>
    </dgm:pt>
    <dgm:pt modelId="{71C3F43D-1410-401F-8D10-CAB9B75CF5F1}" type="parTrans" cxnId="{787F72BA-8844-4D6A-B833-73C3BAB28DEF}">
      <dgm:prSet/>
      <dgm:spPr/>
      <dgm:t>
        <a:bodyPr/>
        <a:lstStyle/>
        <a:p>
          <a:endParaRPr lang="en-US"/>
        </a:p>
      </dgm:t>
    </dgm:pt>
    <dgm:pt modelId="{DFA731D7-5A73-47E3-8BC8-8D98F7365766}" type="sibTrans" cxnId="{787F72BA-8844-4D6A-B833-73C3BAB28DEF}">
      <dgm:prSet/>
      <dgm:spPr/>
      <dgm:t>
        <a:bodyPr/>
        <a:lstStyle/>
        <a:p>
          <a:endParaRPr lang="en-US"/>
        </a:p>
      </dgm:t>
    </dgm:pt>
    <dgm:pt modelId="{72F44E4D-5BC4-4ACA-A0ED-B6F13D8FC23F}">
      <dgm:prSet/>
      <dgm:spPr/>
      <dgm:t>
        <a:bodyPr/>
        <a:lstStyle/>
        <a:p>
          <a:r>
            <a:rPr lang="en-US"/>
            <a:t>Standard tedavilari bitirmis hastalar icin bir secenek olabilir</a:t>
          </a:r>
        </a:p>
      </dgm:t>
    </dgm:pt>
    <dgm:pt modelId="{D05F8F50-DE95-480B-9A14-D8E4026F38AD}" type="parTrans" cxnId="{06685785-16E7-40F8-8128-1AAF9B6CC7CF}">
      <dgm:prSet/>
      <dgm:spPr/>
      <dgm:t>
        <a:bodyPr/>
        <a:lstStyle/>
        <a:p>
          <a:endParaRPr lang="en-US"/>
        </a:p>
      </dgm:t>
    </dgm:pt>
    <dgm:pt modelId="{874E4BA3-22C3-4E55-9F79-AF187A7BC12E}" type="sibTrans" cxnId="{06685785-16E7-40F8-8128-1AAF9B6CC7CF}">
      <dgm:prSet/>
      <dgm:spPr/>
      <dgm:t>
        <a:bodyPr/>
        <a:lstStyle/>
        <a:p>
          <a:endParaRPr lang="en-US"/>
        </a:p>
      </dgm:t>
    </dgm:pt>
    <dgm:pt modelId="{94A43ADD-A1AF-4B9B-8057-BC5A8366F492}">
      <dgm:prSet/>
      <dgm:spPr/>
      <dgm:t>
        <a:bodyPr/>
        <a:lstStyle/>
        <a:p>
          <a:r>
            <a:rPr lang="en-US" dirty="0" err="1"/>
            <a:t>Ulasilmasi</a:t>
          </a:r>
          <a:r>
            <a:rPr lang="en-US" dirty="0"/>
            <a:t> </a:t>
          </a:r>
          <a:r>
            <a:rPr lang="en-US" dirty="0" err="1"/>
            <a:t>zor</a:t>
          </a:r>
          <a:r>
            <a:rPr lang="en-US" dirty="0"/>
            <a:t>, </a:t>
          </a:r>
          <a:r>
            <a:rPr lang="en-US" dirty="0" err="1"/>
            <a:t>maliyeti</a:t>
          </a:r>
          <a:r>
            <a:rPr lang="en-US" dirty="0"/>
            <a:t> </a:t>
          </a:r>
          <a:r>
            <a:rPr lang="en-US" dirty="0" err="1"/>
            <a:t>yuksek</a:t>
          </a:r>
          <a:endParaRPr lang="en-US" dirty="0"/>
        </a:p>
      </dgm:t>
    </dgm:pt>
    <dgm:pt modelId="{CF5EBB8C-7F4F-4248-A0F6-17F15B5D6BC4}" type="parTrans" cxnId="{ECFA45BD-07E0-4BB9-8C38-A11F1DE2818B}">
      <dgm:prSet/>
      <dgm:spPr/>
      <dgm:t>
        <a:bodyPr/>
        <a:lstStyle/>
        <a:p>
          <a:endParaRPr lang="en-US"/>
        </a:p>
      </dgm:t>
    </dgm:pt>
    <dgm:pt modelId="{8594DD26-14BF-4652-BDF1-EB33FBAC5EA8}" type="sibTrans" cxnId="{ECFA45BD-07E0-4BB9-8C38-A11F1DE2818B}">
      <dgm:prSet/>
      <dgm:spPr/>
      <dgm:t>
        <a:bodyPr/>
        <a:lstStyle/>
        <a:p>
          <a:endParaRPr lang="en-US"/>
        </a:p>
      </dgm:t>
    </dgm:pt>
    <dgm:pt modelId="{06654815-790F-4084-B936-36CDA53C68A8}" type="pres">
      <dgm:prSet presAssocID="{71D19043-A735-4582-BDD4-52BE3D307843}" presName="CompostProcess" presStyleCnt="0">
        <dgm:presLayoutVars>
          <dgm:dir/>
          <dgm:resizeHandles val="exact"/>
        </dgm:presLayoutVars>
      </dgm:prSet>
      <dgm:spPr/>
    </dgm:pt>
    <dgm:pt modelId="{B43F38E2-E304-46E4-814F-BE5262EB9651}" type="pres">
      <dgm:prSet presAssocID="{71D19043-A735-4582-BDD4-52BE3D307843}" presName="arrow" presStyleLbl="bgShp" presStyleIdx="0" presStyleCnt="1"/>
      <dgm:spPr/>
    </dgm:pt>
    <dgm:pt modelId="{4298F5B5-87CD-4D69-93C0-12CC9E8D2371}" type="pres">
      <dgm:prSet presAssocID="{71D19043-A735-4582-BDD4-52BE3D307843}" presName="linearProcess" presStyleCnt="0"/>
      <dgm:spPr/>
    </dgm:pt>
    <dgm:pt modelId="{94BD753E-1BA0-405D-BBAC-53D488FD194B}" type="pres">
      <dgm:prSet presAssocID="{4ECCB665-6331-4D63-BBEB-06CC63F374DE}" presName="textNode" presStyleLbl="node1" presStyleIdx="0" presStyleCnt="3">
        <dgm:presLayoutVars>
          <dgm:bulletEnabled val="1"/>
        </dgm:presLayoutVars>
      </dgm:prSet>
      <dgm:spPr/>
    </dgm:pt>
    <dgm:pt modelId="{92179FD6-139D-4D0E-BC9C-538C65EDF9DD}" type="pres">
      <dgm:prSet presAssocID="{DFA731D7-5A73-47E3-8BC8-8D98F7365766}" presName="sibTrans" presStyleCnt="0"/>
      <dgm:spPr/>
    </dgm:pt>
    <dgm:pt modelId="{98BB269A-4A9B-4B33-BD90-9F03B5AA8F38}" type="pres">
      <dgm:prSet presAssocID="{72F44E4D-5BC4-4ACA-A0ED-B6F13D8FC23F}" presName="textNode" presStyleLbl="node1" presStyleIdx="1" presStyleCnt="3">
        <dgm:presLayoutVars>
          <dgm:bulletEnabled val="1"/>
        </dgm:presLayoutVars>
      </dgm:prSet>
      <dgm:spPr/>
    </dgm:pt>
    <dgm:pt modelId="{E275DA71-B56F-4437-96E1-CFBE82DEBC4F}" type="pres">
      <dgm:prSet presAssocID="{874E4BA3-22C3-4E55-9F79-AF187A7BC12E}" presName="sibTrans" presStyleCnt="0"/>
      <dgm:spPr/>
    </dgm:pt>
    <dgm:pt modelId="{5D51E456-0682-458B-B044-D38885152CAD}" type="pres">
      <dgm:prSet presAssocID="{94A43ADD-A1AF-4B9B-8057-BC5A8366F49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EE6300A-A45A-451B-B853-0DDE955FB8B1}" type="presOf" srcId="{4ECCB665-6331-4D63-BBEB-06CC63F374DE}" destId="{94BD753E-1BA0-405D-BBAC-53D488FD194B}" srcOrd="0" destOrd="0" presId="urn:microsoft.com/office/officeart/2005/8/layout/hProcess9"/>
    <dgm:cxn modelId="{24F5291D-A22C-4A82-A9EC-FF9B4DB16059}" type="presOf" srcId="{71D19043-A735-4582-BDD4-52BE3D307843}" destId="{06654815-790F-4084-B936-36CDA53C68A8}" srcOrd="0" destOrd="0" presId="urn:microsoft.com/office/officeart/2005/8/layout/hProcess9"/>
    <dgm:cxn modelId="{0BF1A747-4366-4335-89DD-7CF7336A3A8F}" type="presOf" srcId="{72F44E4D-5BC4-4ACA-A0ED-B6F13D8FC23F}" destId="{98BB269A-4A9B-4B33-BD90-9F03B5AA8F38}" srcOrd="0" destOrd="0" presId="urn:microsoft.com/office/officeart/2005/8/layout/hProcess9"/>
    <dgm:cxn modelId="{06685785-16E7-40F8-8128-1AAF9B6CC7CF}" srcId="{71D19043-A735-4582-BDD4-52BE3D307843}" destId="{72F44E4D-5BC4-4ACA-A0ED-B6F13D8FC23F}" srcOrd="1" destOrd="0" parTransId="{D05F8F50-DE95-480B-9A14-D8E4026F38AD}" sibTransId="{874E4BA3-22C3-4E55-9F79-AF187A7BC12E}"/>
    <dgm:cxn modelId="{E76EA39A-8049-405D-BA82-00F4E423BEBD}" type="presOf" srcId="{94A43ADD-A1AF-4B9B-8057-BC5A8366F492}" destId="{5D51E456-0682-458B-B044-D38885152CAD}" srcOrd="0" destOrd="0" presId="urn:microsoft.com/office/officeart/2005/8/layout/hProcess9"/>
    <dgm:cxn modelId="{787F72BA-8844-4D6A-B833-73C3BAB28DEF}" srcId="{71D19043-A735-4582-BDD4-52BE3D307843}" destId="{4ECCB665-6331-4D63-BBEB-06CC63F374DE}" srcOrd="0" destOrd="0" parTransId="{71C3F43D-1410-401F-8D10-CAB9B75CF5F1}" sibTransId="{DFA731D7-5A73-47E3-8BC8-8D98F7365766}"/>
    <dgm:cxn modelId="{ECFA45BD-07E0-4BB9-8C38-A11F1DE2818B}" srcId="{71D19043-A735-4582-BDD4-52BE3D307843}" destId="{94A43ADD-A1AF-4B9B-8057-BC5A8366F492}" srcOrd="2" destOrd="0" parTransId="{CF5EBB8C-7F4F-4248-A0F6-17F15B5D6BC4}" sibTransId="{8594DD26-14BF-4652-BDF1-EB33FBAC5EA8}"/>
    <dgm:cxn modelId="{EEA1D1F2-6D21-4078-B9AC-41D8D94A2740}" type="presParOf" srcId="{06654815-790F-4084-B936-36CDA53C68A8}" destId="{B43F38E2-E304-46E4-814F-BE5262EB9651}" srcOrd="0" destOrd="0" presId="urn:microsoft.com/office/officeart/2005/8/layout/hProcess9"/>
    <dgm:cxn modelId="{41DAFB76-D178-41AA-AFB1-E93F31758A2B}" type="presParOf" srcId="{06654815-790F-4084-B936-36CDA53C68A8}" destId="{4298F5B5-87CD-4D69-93C0-12CC9E8D2371}" srcOrd="1" destOrd="0" presId="urn:microsoft.com/office/officeart/2005/8/layout/hProcess9"/>
    <dgm:cxn modelId="{9F783F96-E01B-4723-83AA-862A0783B11F}" type="presParOf" srcId="{4298F5B5-87CD-4D69-93C0-12CC9E8D2371}" destId="{94BD753E-1BA0-405D-BBAC-53D488FD194B}" srcOrd="0" destOrd="0" presId="urn:microsoft.com/office/officeart/2005/8/layout/hProcess9"/>
    <dgm:cxn modelId="{8AB3D212-513F-42BF-835D-9D9C3C2031B2}" type="presParOf" srcId="{4298F5B5-87CD-4D69-93C0-12CC9E8D2371}" destId="{92179FD6-139D-4D0E-BC9C-538C65EDF9DD}" srcOrd="1" destOrd="0" presId="urn:microsoft.com/office/officeart/2005/8/layout/hProcess9"/>
    <dgm:cxn modelId="{BEC2A335-AA5E-4456-833A-925E3D099B4F}" type="presParOf" srcId="{4298F5B5-87CD-4D69-93C0-12CC9E8D2371}" destId="{98BB269A-4A9B-4B33-BD90-9F03B5AA8F38}" srcOrd="2" destOrd="0" presId="urn:microsoft.com/office/officeart/2005/8/layout/hProcess9"/>
    <dgm:cxn modelId="{CC15851D-C7D0-430D-96C0-2D24563AD708}" type="presParOf" srcId="{4298F5B5-87CD-4D69-93C0-12CC9E8D2371}" destId="{E275DA71-B56F-4437-96E1-CFBE82DEBC4F}" srcOrd="3" destOrd="0" presId="urn:microsoft.com/office/officeart/2005/8/layout/hProcess9"/>
    <dgm:cxn modelId="{280EA123-6A50-4CFF-8EB5-23ABFA3E99D3}" type="presParOf" srcId="{4298F5B5-87CD-4D69-93C0-12CC9E8D2371}" destId="{5D51E456-0682-458B-B044-D38885152CA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3C23251-FF66-4CF3-BF6C-EAA3B41DD7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19D9B13-8D7A-4E36-BE66-66C39CD4093B}">
      <dgm:prSet/>
      <dgm:spPr/>
      <dgm:t>
        <a:bodyPr/>
        <a:lstStyle/>
        <a:p>
          <a:r>
            <a:rPr lang="en-US"/>
            <a:t>Diger immunoterapiler</a:t>
          </a:r>
        </a:p>
      </dgm:t>
    </dgm:pt>
    <dgm:pt modelId="{7CE9F814-FA71-46FE-98A5-1C389FFCBABF}" type="parTrans" cxnId="{0E16E79B-ED16-4AE3-98AA-761490E25583}">
      <dgm:prSet/>
      <dgm:spPr/>
      <dgm:t>
        <a:bodyPr/>
        <a:lstStyle/>
        <a:p>
          <a:endParaRPr lang="en-US"/>
        </a:p>
      </dgm:t>
    </dgm:pt>
    <dgm:pt modelId="{9B5E87DA-F89D-45E4-A2E0-7D982DE4601E}" type="sibTrans" cxnId="{0E16E79B-ED16-4AE3-98AA-761490E25583}">
      <dgm:prSet/>
      <dgm:spPr/>
      <dgm:t>
        <a:bodyPr/>
        <a:lstStyle/>
        <a:p>
          <a:endParaRPr lang="en-US"/>
        </a:p>
      </dgm:t>
    </dgm:pt>
    <dgm:pt modelId="{E26B0D92-FBDA-4CAB-8624-E3BF426D10FB}" type="pres">
      <dgm:prSet presAssocID="{B3C23251-FF66-4CF3-BF6C-EAA3B41DD734}" presName="linear" presStyleCnt="0">
        <dgm:presLayoutVars>
          <dgm:animLvl val="lvl"/>
          <dgm:resizeHandles val="exact"/>
        </dgm:presLayoutVars>
      </dgm:prSet>
      <dgm:spPr/>
    </dgm:pt>
    <dgm:pt modelId="{B82D1FCC-08B3-4F73-93B9-F11E0313E694}" type="pres">
      <dgm:prSet presAssocID="{C19D9B13-8D7A-4E36-BE66-66C39CD4093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044E41B-7C2E-419F-9650-CF9A137BC656}" type="presOf" srcId="{B3C23251-FF66-4CF3-BF6C-EAA3B41DD734}" destId="{E26B0D92-FBDA-4CAB-8624-E3BF426D10FB}" srcOrd="0" destOrd="0" presId="urn:microsoft.com/office/officeart/2005/8/layout/vList2"/>
    <dgm:cxn modelId="{0E16E79B-ED16-4AE3-98AA-761490E25583}" srcId="{B3C23251-FF66-4CF3-BF6C-EAA3B41DD734}" destId="{C19D9B13-8D7A-4E36-BE66-66C39CD4093B}" srcOrd="0" destOrd="0" parTransId="{7CE9F814-FA71-46FE-98A5-1C389FFCBABF}" sibTransId="{9B5E87DA-F89D-45E4-A2E0-7D982DE4601E}"/>
    <dgm:cxn modelId="{112F88C5-4566-4DF5-9A47-6F2626274AD6}" type="presOf" srcId="{C19D9B13-8D7A-4E36-BE66-66C39CD4093B}" destId="{B82D1FCC-08B3-4F73-93B9-F11E0313E694}" srcOrd="0" destOrd="0" presId="urn:microsoft.com/office/officeart/2005/8/layout/vList2"/>
    <dgm:cxn modelId="{3A91C816-5593-46A3-A74D-5DEBCDA2E755}" type="presParOf" srcId="{E26B0D92-FBDA-4CAB-8624-E3BF426D10FB}" destId="{B82D1FCC-08B3-4F73-93B9-F11E0313E69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03EDD2F-F3A2-4FC3-91CE-D376D597B6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F5CD556-AAFE-4011-A7D1-224BD00DC5B5}">
      <dgm:prSet/>
      <dgm:spPr/>
      <dgm:t>
        <a:bodyPr/>
        <a:lstStyle/>
        <a:p>
          <a:r>
            <a:rPr lang="en-US"/>
            <a:t>Onkoloitik virus tedavileri</a:t>
          </a:r>
        </a:p>
      </dgm:t>
    </dgm:pt>
    <dgm:pt modelId="{35352F00-4020-4B0A-875D-FB4CB4F7F628}" type="parTrans" cxnId="{868A0CD4-FF41-4983-BDC8-F3544399FAFF}">
      <dgm:prSet/>
      <dgm:spPr/>
      <dgm:t>
        <a:bodyPr/>
        <a:lstStyle/>
        <a:p>
          <a:endParaRPr lang="en-US"/>
        </a:p>
      </dgm:t>
    </dgm:pt>
    <dgm:pt modelId="{F3112861-A11A-4934-9402-8699AA69A613}" type="sibTrans" cxnId="{868A0CD4-FF41-4983-BDC8-F3544399FAFF}">
      <dgm:prSet/>
      <dgm:spPr/>
      <dgm:t>
        <a:bodyPr/>
        <a:lstStyle/>
        <a:p>
          <a:endParaRPr lang="en-US"/>
        </a:p>
      </dgm:t>
    </dgm:pt>
    <dgm:pt modelId="{143C0FAF-BAB0-479C-BFA0-945575C9C638}" type="pres">
      <dgm:prSet presAssocID="{203EDD2F-F3A2-4FC3-91CE-D376D597B6BC}" presName="linear" presStyleCnt="0">
        <dgm:presLayoutVars>
          <dgm:animLvl val="lvl"/>
          <dgm:resizeHandles val="exact"/>
        </dgm:presLayoutVars>
      </dgm:prSet>
      <dgm:spPr/>
    </dgm:pt>
    <dgm:pt modelId="{D252EC01-29CD-4F1E-9F99-52BB52F4704A}" type="pres">
      <dgm:prSet presAssocID="{3F5CD556-AAFE-4011-A7D1-224BD00DC5B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9FED079-7EAC-4026-9E6E-C8BB6DA11B80}" type="presOf" srcId="{203EDD2F-F3A2-4FC3-91CE-D376D597B6BC}" destId="{143C0FAF-BAB0-479C-BFA0-945575C9C638}" srcOrd="0" destOrd="0" presId="urn:microsoft.com/office/officeart/2005/8/layout/vList2"/>
    <dgm:cxn modelId="{D38A95AB-9CAE-4FDC-AAE5-BDA19028BF0C}" type="presOf" srcId="{3F5CD556-AAFE-4011-A7D1-224BD00DC5B5}" destId="{D252EC01-29CD-4F1E-9F99-52BB52F4704A}" srcOrd="0" destOrd="0" presId="urn:microsoft.com/office/officeart/2005/8/layout/vList2"/>
    <dgm:cxn modelId="{868A0CD4-FF41-4983-BDC8-F3544399FAFF}" srcId="{203EDD2F-F3A2-4FC3-91CE-D376D597B6BC}" destId="{3F5CD556-AAFE-4011-A7D1-224BD00DC5B5}" srcOrd="0" destOrd="0" parTransId="{35352F00-4020-4B0A-875D-FB4CB4F7F628}" sibTransId="{F3112861-A11A-4934-9402-8699AA69A613}"/>
    <dgm:cxn modelId="{7A850BAE-948E-4BE1-BC4C-B84D396C61BC}" type="presParOf" srcId="{143C0FAF-BAB0-479C-BFA0-945575C9C638}" destId="{D252EC01-29CD-4F1E-9F99-52BB52F470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48CC173-06D3-4DA3-8B6D-1824D28CE6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6709AA4-7011-4C3C-8BED-DDB5697B4D0D}">
      <dgm:prSet/>
      <dgm:spPr/>
      <dgm:t>
        <a:bodyPr/>
        <a:lstStyle/>
        <a:p>
          <a:r>
            <a:rPr lang="en-US"/>
            <a:t>Kombinasyon tedavileri</a:t>
          </a:r>
        </a:p>
      </dgm:t>
    </dgm:pt>
    <dgm:pt modelId="{C0EC211E-2FDD-4AA1-AE48-8E8CE937F755}" type="parTrans" cxnId="{CC59AA39-0631-472C-B573-6FF35C2758DC}">
      <dgm:prSet/>
      <dgm:spPr/>
      <dgm:t>
        <a:bodyPr/>
        <a:lstStyle/>
        <a:p>
          <a:endParaRPr lang="en-US"/>
        </a:p>
      </dgm:t>
    </dgm:pt>
    <dgm:pt modelId="{D1AAF739-36DB-4D21-AD6C-B6407E5BA13C}" type="sibTrans" cxnId="{CC59AA39-0631-472C-B573-6FF35C2758DC}">
      <dgm:prSet/>
      <dgm:spPr/>
      <dgm:t>
        <a:bodyPr/>
        <a:lstStyle/>
        <a:p>
          <a:endParaRPr lang="en-US"/>
        </a:p>
      </dgm:t>
    </dgm:pt>
    <dgm:pt modelId="{0FE19A2B-F6ED-4B89-83A2-318CEF3E1CFF}" type="pres">
      <dgm:prSet presAssocID="{948CC173-06D3-4DA3-8B6D-1824D28CE6F6}" presName="linear" presStyleCnt="0">
        <dgm:presLayoutVars>
          <dgm:animLvl val="lvl"/>
          <dgm:resizeHandles val="exact"/>
        </dgm:presLayoutVars>
      </dgm:prSet>
      <dgm:spPr/>
    </dgm:pt>
    <dgm:pt modelId="{4C8BEEFF-C7F6-479F-A996-7CFF15391DC0}" type="pres">
      <dgm:prSet presAssocID="{16709AA4-7011-4C3C-8BED-DDB5697B4D0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E1A1D10-0C69-48BC-8D3E-76AAE95B4112}" type="presOf" srcId="{16709AA4-7011-4C3C-8BED-DDB5697B4D0D}" destId="{4C8BEEFF-C7F6-479F-A996-7CFF15391DC0}" srcOrd="0" destOrd="0" presId="urn:microsoft.com/office/officeart/2005/8/layout/vList2"/>
    <dgm:cxn modelId="{CC59AA39-0631-472C-B573-6FF35C2758DC}" srcId="{948CC173-06D3-4DA3-8B6D-1824D28CE6F6}" destId="{16709AA4-7011-4C3C-8BED-DDB5697B4D0D}" srcOrd="0" destOrd="0" parTransId="{C0EC211E-2FDD-4AA1-AE48-8E8CE937F755}" sibTransId="{D1AAF739-36DB-4D21-AD6C-B6407E5BA13C}"/>
    <dgm:cxn modelId="{78AEC577-CE5B-412B-A414-1C448EB17D71}" type="presOf" srcId="{948CC173-06D3-4DA3-8B6D-1824D28CE6F6}" destId="{0FE19A2B-F6ED-4B89-83A2-318CEF3E1CFF}" srcOrd="0" destOrd="0" presId="urn:microsoft.com/office/officeart/2005/8/layout/vList2"/>
    <dgm:cxn modelId="{B48C5D3C-FE8A-422F-8A7B-1BE0E923077C}" type="presParOf" srcId="{0FE19A2B-F6ED-4B89-83A2-318CEF3E1CFF}" destId="{4C8BEEFF-C7F6-479F-A996-7CFF15391D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7BDC6C3-0F79-44F4-8E15-07F850DEF73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83D9D69-8F62-4FDD-B98F-A93932911AE1}">
      <dgm:prSet/>
      <dgm:spPr/>
      <dgm:t>
        <a:bodyPr/>
        <a:lstStyle/>
        <a:p>
          <a:r>
            <a:rPr lang="en-US"/>
            <a:t>Kemoterapi </a:t>
          </a:r>
        </a:p>
      </dgm:t>
    </dgm:pt>
    <dgm:pt modelId="{AC79F0E4-3123-45E4-852A-B11E69666014}" type="parTrans" cxnId="{595AFBAE-18F4-48CE-9E35-D2CECB8A7AA0}">
      <dgm:prSet/>
      <dgm:spPr/>
      <dgm:t>
        <a:bodyPr/>
        <a:lstStyle/>
        <a:p>
          <a:endParaRPr lang="en-US"/>
        </a:p>
      </dgm:t>
    </dgm:pt>
    <dgm:pt modelId="{E1C15BE0-5EF1-40D4-938A-DEF1212FC627}" type="sibTrans" cxnId="{595AFBAE-18F4-48CE-9E35-D2CECB8A7AA0}">
      <dgm:prSet/>
      <dgm:spPr/>
      <dgm:t>
        <a:bodyPr/>
        <a:lstStyle/>
        <a:p>
          <a:endParaRPr lang="en-US"/>
        </a:p>
      </dgm:t>
    </dgm:pt>
    <dgm:pt modelId="{76E4E44E-CF9A-4741-87B3-F916A9BE683E}" type="pres">
      <dgm:prSet presAssocID="{87BDC6C3-0F79-44F4-8E15-07F850DEF73A}" presName="linear" presStyleCnt="0">
        <dgm:presLayoutVars>
          <dgm:animLvl val="lvl"/>
          <dgm:resizeHandles val="exact"/>
        </dgm:presLayoutVars>
      </dgm:prSet>
      <dgm:spPr/>
    </dgm:pt>
    <dgm:pt modelId="{07F746AC-C1F2-4BE1-88AF-FF204089685D}" type="pres">
      <dgm:prSet presAssocID="{A83D9D69-8F62-4FDD-B98F-A93932911AE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27BA42E-9DF9-497C-A7C7-88E28EFD32DE}" type="presOf" srcId="{A83D9D69-8F62-4FDD-B98F-A93932911AE1}" destId="{07F746AC-C1F2-4BE1-88AF-FF204089685D}" srcOrd="0" destOrd="0" presId="urn:microsoft.com/office/officeart/2005/8/layout/vList2"/>
    <dgm:cxn modelId="{595AFBAE-18F4-48CE-9E35-D2CECB8A7AA0}" srcId="{87BDC6C3-0F79-44F4-8E15-07F850DEF73A}" destId="{A83D9D69-8F62-4FDD-B98F-A93932911AE1}" srcOrd="0" destOrd="0" parTransId="{AC79F0E4-3123-45E4-852A-B11E69666014}" sibTransId="{E1C15BE0-5EF1-40D4-938A-DEF1212FC627}"/>
    <dgm:cxn modelId="{0B25F3DA-E832-46AD-87DE-04113B52EFC1}" type="presOf" srcId="{87BDC6C3-0F79-44F4-8E15-07F850DEF73A}" destId="{76E4E44E-CF9A-4741-87B3-F916A9BE683E}" srcOrd="0" destOrd="0" presId="urn:microsoft.com/office/officeart/2005/8/layout/vList2"/>
    <dgm:cxn modelId="{6D7FC9DF-F256-4B82-82BE-418964A972BE}" type="presParOf" srcId="{76E4E44E-CF9A-4741-87B3-F916A9BE683E}" destId="{07F746AC-C1F2-4BE1-88AF-FF204089685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999137C-5740-441F-93D6-82EE1D576A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78C318-A646-4D76-8F7D-0E0A5ED0DD0C}">
      <dgm:prSet/>
      <dgm:spPr/>
      <dgm:t>
        <a:bodyPr/>
        <a:lstStyle/>
        <a:p>
          <a:r>
            <a:rPr lang="en-US"/>
            <a:t>Lokal tedaviler </a:t>
          </a:r>
        </a:p>
      </dgm:t>
    </dgm:pt>
    <dgm:pt modelId="{3DC4ADD1-5073-4B13-B39D-73939A52D294}" type="parTrans" cxnId="{541AD2A3-6AF9-45CC-9178-D11B61EAC925}">
      <dgm:prSet/>
      <dgm:spPr/>
      <dgm:t>
        <a:bodyPr/>
        <a:lstStyle/>
        <a:p>
          <a:endParaRPr lang="en-US"/>
        </a:p>
      </dgm:t>
    </dgm:pt>
    <dgm:pt modelId="{7FF92E38-4176-4169-AA5D-4794B05BB73B}" type="sibTrans" cxnId="{541AD2A3-6AF9-45CC-9178-D11B61EAC925}">
      <dgm:prSet/>
      <dgm:spPr/>
      <dgm:t>
        <a:bodyPr/>
        <a:lstStyle/>
        <a:p>
          <a:endParaRPr lang="en-US"/>
        </a:p>
      </dgm:t>
    </dgm:pt>
    <dgm:pt modelId="{B39D9E27-E0E4-43CF-9CAA-E97C7FE65A61}" type="pres">
      <dgm:prSet presAssocID="{A999137C-5740-441F-93D6-82EE1D576A0D}" presName="linear" presStyleCnt="0">
        <dgm:presLayoutVars>
          <dgm:animLvl val="lvl"/>
          <dgm:resizeHandles val="exact"/>
        </dgm:presLayoutVars>
      </dgm:prSet>
      <dgm:spPr/>
    </dgm:pt>
    <dgm:pt modelId="{D647FBC6-82DC-4CA0-A321-FEAC4480FB2E}" type="pres">
      <dgm:prSet presAssocID="{5978C318-A646-4D76-8F7D-0E0A5ED0DD0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41AD2A3-6AF9-45CC-9178-D11B61EAC925}" srcId="{A999137C-5740-441F-93D6-82EE1D576A0D}" destId="{5978C318-A646-4D76-8F7D-0E0A5ED0DD0C}" srcOrd="0" destOrd="0" parTransId="{3DC4ADD1-5073-4B13-B39D-73939A52D294}" sibTransId="{7FF92E38-4176-4169-AA5D-4794B05BB73B}"/>
    <dgm:cxn modelId="{40A9BFAD-6401-4270-8F31-D26C305CA1DE}" type="presOf" srcId="{A999137C-5740-441F-93D6-82EE1D576A0D}" destId="{B39D9E27-E0E4-43CF-9CAA-E97C7FE65A61}" srcOrd="0" destOrd="0" presId="urn:microsoft.com/office/officeart/2005/8/layout/vList2"/>
    <dgm:cxn modelId="{55E594EE-1939-42C9-A5F2-366A6A05617E}" type="presOf" srcId="{5978C318-A646-4D76-8F7D-0E0A5ED0DD0C}" destId="{D647FBC6-82DC-4CA0-A321-FEAC4480FB2E}" srcOrd="0" destOrd="0" presId="urn:microsoft.com/office/officeart/2005/8/layout/vList2"/>
    <dgm:cxn modelId="{6138A38E-B66D-4550-906B-B932F8F4E9CB}" type="presParOf" srcId="{B39D9E27-E0E4-43CF-9CAA-E97C7FE65A61}" destId="{D647FBC6-82DC-4CA0-A321-FEAC4480FB2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EA4D9E-8114-4E26-B2B8-21C5E68214E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94B0F3-1CF0-4BEB-9566-8B7AF3C20D03}">
      <dgm:prSet/>
      <dgm:spPr/>
      <dgm:t>
        <a:bodyPr/>
        <a:lstStyle/>
        <a:p>
          <a:r>
            <a:rPr lang="en-US"/>
            <a:t>Metastatik/rezeke edilemeyen melanomda immunoterapi</a:t>
          </a:r>
        </a:p>
      </dgm:t>
    </dgm:pt>
    <dgm:pt modelId="{4D123E53-A966-4A7E-BA2D-A5E9653907AB}" type="parTrans" cxnId="{F6C00B5F-17F2-45BE-8354-D29EF91FCF5F}">
      <dgm:prSet/>
      <dgm:spPr/>
      <dgm:t>
        <a:bodyPr/>
        <a:lstStyle/>
        <a:p>
          <a:endParaRPr lang="en-US"/>
        </a:p>
      </dgm:t>
    </dgm:pt>
    <dgm:pt modelId="{760F4874-4AF0-45A1-BAF4-37D88D45E63F}" type="sibTrans" cxnId="{F6C00B5F-17F2-45BE-8354-D29EF91FCF5F}">
      <dgm:prSet/>
      <dgm:spPr/>
      <dgm:t>
        <a:bodyPr/>
        <a:lstStyle/>
        <a:p>
          <a:endParaRPr lang="en-US"/>
        </a:p>
      </dgm:t>
    </dgm:pt>
    <dgm:pt modelId="{19742C31-C158-43D8-88A8-391824CC9180}" type="pres">
      <dgm:prSet presAssocID="{45EA4D9E-8114-4E26-B2B8-21C5E68214E7}" presName="linear" presStyleCnt="0">
        <dgm:presLayoutVars>
          <dgm:animLvl val="lvl"/>
          <dgm:resizeHandles val="exact"/>
        </dgm:presLayoutVars>
      </dgm:prSet>
      <dgm:spPr/>
    </dgm:pt>
    <dgm:pt modelId="{109E45C2-5937-4FE4-A18D-94EEFA644B87}" type="pres">
      <dgm:prSet presAssocID="{6B94B0F3-1CF0-4BEB-9566-8B7AF3C20D0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6C00B5F-17F2-45BE-8354-D29EF91FCF5F}" srcId="{45EA4D9E-8114-4E26-B2B8-21C5E68214E7}" destId="{6B94B0F3-1CF0-4BEB-9566-8B7AF3C20D03}" srcOrd="0" destOrd="0" parTransId="{4D123E53-A966-4A7E-BA2D-A5E9653907AB}" sibTransId="{760F4874-4AF0-45A1-BAF4-37D88D45E63F}"/>
    <dgm:cxn modelId="{1F424F4C-0610-45D3-9A3F-F535D8397AA1}" type="presOf" srcId="{45EA4D9E-8114-4E26-B2B8-21C5E68214E7}" destId="{19742C31-C158-43D8-88A8-391824CC9180}" srcOrd="0" destOrd="0" presId="urn:microsoft.com/office/officeart/2005/8/layout/vList2"/>
    <dgm:cxn modelId="{8B41AEEA-E782-42D7-98CD-683CD81F5720}" type="presOf" srcId="{6B94B0F3-1CF0-4BEB-9566-8B7AF3C20D03}" destId="{109E45C2-5937-4FE4-A18D-94EEFA644B87}" srcOrd="0" destOrd="0" presId="urn:microsoft.com/office/officeart/2005/8/layout/vList2"/>
    <dgm:cxn modelId="{44A344B3-A0DC-4F97-BA7E-F1B351912ED4}" type="presParOf" srcId="{19742C31-C158-43D8-88A8-391824CC9180}" destId="{109E45C2-5937-4FE4-A18D-94EEFA644B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B367AB7-C915-4B2F-9C77-3DF47C3FFA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C2C52E-ED17-47A9-8BDF-E9832F0B1403}">
      <dgm:prSet/>
      <dgm:spPr/>
      <dgm:t>
        <a:bodyPr/>
        <a:lstStyle/>
        <a:p>
          <a:r>
            <a:rPr lang="en-US" dirty="0" err="1"/>
            <a:t>Ozetle</a:t>
          </a:r>
          <a:r>
            <a:rPr lang="en-US" dirty="0"/>
            <a:t> anti-PD1 sonrasi-1:</a:t>
          </a:r>
        </a:p>
      </dgm:t>
    </dgm:pt>
    <dgm:pt modelId="{EF9C8F22-3FA4-4E7C-9EA7-773271177670}" type="parTrans" cxnId="{0670136D-D0FD-43B6-9C2B-19803BD57E1D}">
      <dgm:prSet/>
      <dgm:spPr/>
      <dgm:t>
        <a:bodyPr/>
        <a:lstStyle/>
        <a:p>
          <a:endParaRPr lang="en-US"/>
        </a:p>
      </dgm:t>
    </dgm:pt>
    <dgm:pt modelId="{BA2B4253-1C23-49E8-A3E4-A921091B21F7}" type="sibTrans" cxnId="{0670136D-D0FD-43B6-9C2B-19803BD57E1D}">
      <dgm:prSet/>
      <dgm:spPr/>
      <dgm:t>
        <a:bodyPr/>
        <a:lstStyle/>
        <a:p>
          <a:endParaRPr lang="en-US"/>
        </a:p>
      </dgm:t>
    </dgm:pt>
    <dgm:pt modelId="{B01E06FB-ADBA-4AB2-8379-F0D7B57C71E3}" type="pres">
      <dgm:prSet presAssocID="{1B367AB7-C915-4B2F-9C77-3DF47C3FFA78}" presName="linear" presStyleCnt="0">
        <dgm:presLayoutVars>
          <dgm:animLvl val="lvl"/>
          <dgm:resizeHandles val="exact"/>
        </dgm:presLayoutVars>
      </dgm:prSet>
      <dgm:spPr/>
    </dgm:pt>
    <dgm:pt modelId="{796738F5-17FA-446E-A6F9-81536F7D2F4E}" type="pres">
      <dgm:prSet presAssocID="{CEC2C52E-ED17-47A9-8BDF-E9832F0B140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670136D-D0FD-43B6-9C2B-19803BD57E1D}" srcId="{1B367AB7-C915-4B2F-9C77-3DF47C3FFA78}" destId="{CEC2C52E-ED17-47A9-8BDF-E9832F0B1403}" srcOrd="0" destOrd="0" parTransId="{EF9C8F22-3FA4-4E7C-9EA7-773271177670}" sibTransId="{BA2B4253-1C23-49E8-A3E4-A921091B21F7}"/>
    <dgm:cxn modelId="{43F26BAE-DB4C-4CF8-B5BC-5F0DA3387898}" type="presOf" srcId="{CEC2C52E-ED17-47A9-8BDF-E9832F0B1403}" destId="{796738F5-17FA-446E-A6F9-81536F7D2F4E}" srcOrd="0" destOrd="0" presId="urn:microsoft.com/office/officeart/2005/8/layout/vList2"/>
    <dgm:cxn modelId="{38F506DA-63B2-4FA8-9DC6-0F27E69D8D65}" type="presOf" srcId="{1B367AB7-C915-4B2F-9C77-3DF47C3FFA78}" destId="{B01E06FB-ADBA-4AB2-8379-F0D7B57C71E3}" srcOrd="0" destOrd="0" presId="urn:microsoft.com/office/officeart/2005/8/layout/vList2"/>
    <dgm:cxn modelId="{1DCA9F52-CB93-4032-9CF1-0F16DEB6E0E0}" type="presParOf" srcId="{B01E06FB-ADBA-4AB2-8379-F0D7B57C71E3}" destId="{796738F5-17FA-446E-A6F9-81536F7D2F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B367AB7-C915-4B2F-9C77-3DF47C3FFA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C2C52E-ED17-47A9-8BDF-E9832F0B1403}">
      <dgm:prSet/>
      <dgm:spPr/>
      <dgm:t>
        <a:bodyPr/>
        <a:lstStyle/>
        <a:p>
          <a:r>
            <a:rPr lang="en-US" dirty="0" err="1"/>
            <a:t>Ozetle</a:t>
          </a:r>
          <a:r>
            <a:rPr lang="en-US" dirty="0"/>
            <a:t> anti-PD1 sonrasi-2:</a:t>
          </a:r>
        </a:p>
      </dgm:t>
    </dgm:pt>
    <dgm:pt modelId="{EF9C8F22-3FA4-4E7C-9EA7-773271177670}" type="parTrans" cxnId="{0670136D-D0FD-43B6-9C2B-19803BD57E1D}">
      <dgm:prSet/>
      <dgm:spPr/>
      <dgm:t>
        <a:bodyPr/>
        <a:lstStyle/>
        <a:p>
          <a:endParaRPr lang="en-US"/>
        </a:p>
      </dgm:t>
    </dgm:pt>
    <dgm:pt modelId="{BA2B4253-1C23-49E8-A3E4-A921091B21F7}" type="sibTrans" cxnId="{0670136D-D0FD-43B6-9C2B-19803BD57E1D}">
      <dgm:prSet/>
      <dgm:spPr/>
      <dgm:t>
        <a:bodyPr/>
        <a:lstStyle/>
        <a:p>
          <a:endParaRPr lang="en-US"/>
        </a:p>
      </dgm:t>
    </dgm:pt>
    <dgm:pt modelId="{B01E06FB-ADBA-4AB2-8379-F0D7B57C71E3}" type="pres">
      <dgm:prSet presAssocID="{1B367AB7-C915-4B2F-9C77-3DF47C3FFA78}" presName="linear" presStyleCnt="0">
        <dgm:presLayoutVars>
          <dgm:animLvl val="lvl"/>
          <dgm:resizeHandles val="exact"/>
        </dgm:presLayoutVars>
      </dgm:prSet>
      <dgm:spPr/>
    </dgm:pt>
    <dgm:pt modelId="{796738F5-17FA-446E-A6F9-81536F7D2F4E}" type="pres">
      <dgm:prSet presAssocID="{CEC2C52E-ED17-47A9-8BDF-E9832F0B140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670136D-D0FD-43B6-9C2B-19803BD57E1D}" srcId="{1B367AB7-C915-4B2F-9C77-3DF47C3FFA78}" destId="{CEC2C52E-ED17-47A9-8BDF-E9832F0B1403}" srcOrd="0" destOrd="0" parTransId="{EF9C8F22-3FA4-4E7C-9EA7-773271177670}" sibTransId="{BA2B4253-1C23-49E8-A3E4-A921091B21F7}"/>
    <dgm:cxn modelId="{43F26BAE-DB4C-4CF8-B5BC-5F0DA3387898}" type="presOf" srcId="{CEC2C52E-ED17-47A9-8BDF-E9832F0B1403}" destId="{796738F5-17FA-446E-A6F9-81536F7D2F4E}" srcOrd="0" destOrd="0" presId="urn:microsoft.com/office/officeart/2005/8/layout/vList2"/>
    <dgm:cxn modelId="{38F506DA-63B2-4FA8-9DC6-0F27E69D8D65}" type="presOf" srcId="{1B367AB7-C915-4B2F-9C77-3DF47C3FFA78}" destId="{B01E06FB-ADBA-4AB2-8379-F0D7B57C71E3}" srcOrd="0" destOrd="0" presId="urn:microsoft.com/office/officeart/2005/8/layout/vList2"/>
    <dgm:cxn modelId="{1DCA9F52-CB93-4032-9CF1-0F16DEB6E0E0}" type="presParOf" srcId="{B01E06FB-ADBA-4AB2-8379-F0D7B57C71E3}" destId="{796738F5-17FA-446E-A6F9-81536F7D2F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968F190-A7CC-4F35-AA7E-18A5666F96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EAB3A-083E-42EB-AAF4-C41FACF685EA}">
      <dgm:prSet/>
      <dgm:spPr/>
      <dgm:t>
        <a:bodyPr/>
        <a:lstStyle/>
        <a:p>
          <a:r>
            <a:rPr lang="en-US" i="1" dirty="0" err="1"/>
            <a:t>Katiliminiz</a:t>
          </a:r>
          <a:r>
            <a:rPr lang="en-US" i="1" dirty="0"/>
            <a:t> </a:t>
          </a:r>
          <a:r>
            <a:rPr lang="en-US" i="1" dirty="0" err="1"/>
            <a:t>icin</a:t>
          </a:r>
          <a:r>
            <a:rPr lang="en-US" i="1" dirty="0"/>
            <a:t> </a:t>
          </a:r>
          <a:r>
            <a:rPr lang="en-US" i="1" dirty="0" err="1"/>
            <a:t>tesekkurler</a:t>
          </a:r>
          <a:r>
            <a:rPr lang="en-US" i="1" dirty="0"/>
            <a:t>. </a:t>
          </a:r>
        </a:p>
      </dgm:t>
    </dgm:pt>
    <dgm:pt modelId="{F957968E-5A58-4FA4-A553-C155769F61EA}" type="parTrans" cxnId="{76ACDC61-8766-4626-8F53-DEB579270AC8}">
      <dgm:prSet/>
      <dgm:spPr/>
      <dgm:t>
        <a:bodyPr/>
        <a:lstStyle/>
        <a:p>
          <a:endParaRPr lang="en-US"/>
        </a:p>
      </dgm:t>
    </dgm:pt>
    <dgm:pt modelId="{8A989FCF-547F-4C35-BB3E-E74A3C7BBC5B}" type="sibTrans" cxnId="{76ACDC61-8766-4626-8F53-DEB579270AC8}">
      <dgm:prSet/>
      <dgm:spPr/>
      <dgm:t>
        <a:bodyPr/>
        <a:lstStyle/>
        <a:p>
          <a:endParaRPr lang="en-US"/>
        </a:p>
      </dgm:t>
    </dgm:pt>
    <dgm:pt modelId="{1D3C7CAF-E2FE-49AA-80B8-6186B3977481}" type="pres">
      <dgm:prSet presAssocID="{F968F190-A7CC-4F35-AA7E-18A5666F96A7}" presName="linear" presStyleCnt="0">
        <dgm:presLayoutVars>
          <dgm:animLvl val="lvl"/>
          <dgm:resizeHandles val="exact"/>
        </dgm:presLayoutVars>
      </dgm:prSet>
      <dgm:spPr/>
    </dgm:pt>
    <dgm:pt modelId="{7F587A1E-5D01-44BF-9FC7-1CAEEE2CD3AA}" type="pres">
      <dgm:prSet presAssocID="{FEEEAB3A-083E-42EB-AAF4-C41FACF685EA}" presName="parentText" presStyleLbl="node1" presStyleIdx="0" presStyleCnt="1" custLinFactNeighborX="-4348" custLinFactNeighborY="-912">
        <dgm:presLayoutVars>
          <dgm:chMax val="0"/>
          <dgm:bulletEnabled val="1"/>
        </dgm:presLayoutVars>
      </dgm:prSet>
      <dgm:spPr/>
    </dgm:pt>
  </dgm:ptLst>
  <dgm:cxnLst>
    <dgm:cxn modelId="{9EC17E3D-9BB0-4F22-9386-A6D941394308}" type="presOf" srcId="{F968F190-A7CC-4F35-AA7E-18A5666F96A7}" destId="{1D3C7CAF-E2FE-49AA-80B8-6186B3977481}" srcOrd="0" destOrd="0" presId="urn:microsoft.com/office/officeart/2005/8/layout/vList2"/>
    <dgm:cxn modelId="{76ACDC61-8766-4626-8F53-DEB579270AC8}" srcId="{F968F190-A7CC-4F35-AA7E-18A5666F96A7}" destId="{FEEEAB3A-083E-42EB-AAF4-C41FACF685EA}" srcOrd="0" destOrd="0" parTransId="{F957968E-5A58-4FA4-A553-C155769F61EA}" sibTransId="{8A989FCF-547F-4C35-BB3E-E74A3C7BBC5B}"/>
    <dgm:cxn modelId="{D732AB82-C629-4751-9FD4-A05819EC7774}" type="presOf" srcId="{FEEEAB3A-083E-42EB-AAF4-C41FACF685EA}" destId="{7F587A1E-5D01-44BF-9FC7-1CAEEE2CD3AA}" srcOrd="0" destOrd="0" presId="urn:microsoft.com/office/officeart/2005/8/layout/vList2"/>
    <dgm:cxn modelId="{03BA6B38-DE79-4AA8-AB82-0EE2A03906F3}" type="presParOf" srcId="{1D3C7CAF-E2FE-49AA-80B8-6186B3977481}" destId="{7F587A1E-5D01-44BF-9FC7-1CAEEE2CD3A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D8DD75-1910-4834-8FE3-71783100A8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38B150-DB79-45C7-8DB4-B590F09157F3}">
      <dgm:prSet/>
      <dgm:spPr/>
      <dgm:t>
        <a:bodyPr/>
        <a:lstStyle/>
        <a:p>
          <a:r>
            <a:rPr lang="en-US" dirty="0" err="1"/>
            <a:t>Hedefli</a:t>
          </a:r>
          <a:r>
            <a:rPr lang="en-US" dirty="0"/>
            <a:t> </a:t>
          </a:r>
          <a:r>
            <a:rPr lang="en-US" dirty="0" err="1"/>
            <a:t>tedaviler</a:t>
          </a:r>
          <a:endParaRPr lang="en-US" dirty="0"/>
        </a:p>
      </dgm:t>
    </dgm:pt>
    <dgm:pt modelId="{5C67ECCC-9C62-4963-8A4B-F6134D8CFD04}" type="parTrans" cxnId="{F7E93E1F-C2EE-44C1-A9CA-2ADB986B1019}">
      <dgm:prSet/>
      <dgm:spPr/>
      <dgm:t>
        <a:bodyPr/>
        <a:lstStyle/>
        <a:p>
          <a:endParaRPr lang="en-US"/>
        </a:p>
      </dgm:t>
    </dgm:pt>
    <dgm:pt modelId="{8B8761D0-AB8E-46BF-9521-F31B700AB4DF}" type="sibTrans" cxnId="{F7E93E1F-C2EE-44C1-A9CA-2ADB986B1019}">
      <dgm:prSet/>
      <dgm:spPr/>
      <dgm:t>
        <a:bodyPr/>
        <a:lstStyle/>
        <a:p>
          <a:endParaRPr lang="en-US"/>
        </a:p>
      </dgm:t>
    </dgm:pt>
    <dgm:pt modelId="{8B436418-BCB6-4ED4-B947-F8D36D236435}" type="pres">
      <dgm:prSet presAssocID="{DFD8DD75-1910-4834-8FE3-71783100A832}" presName="linear" presStyleCnt="0">
        <dgm:presLayoutVars>
          <dgm:animLvl val="lvl"/>
          <dgm:resizeHandles val="exact"/>
        </dgm:presLayoutVars>
      </dgm:prSet>
      <dgm:spPr/>
    </dgm:pt>
    <dgm:pt modelId="{AA544E2A-83CA-428D-8D10-FF7B15913BCF}" type="pres">
      <dgm:prSet presAssocID="{9238B150-DB79-45C7-8DB4-B590F09157F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7E93E1F-C2EE-44C1-A9CA-2ADB986B1019}" srcId="{DFD8DD75-1910-4834-8FE3-71783100A832}" destId="{9238B150-DB79-45C7-8DB4-B590F09157F3}" srcOrd="0" destOrd="0" parTransId="{5C67ECCC-9C62-4963-8A4B-F6134D8CFD04}" sibTransId="{8B8761D0-AB8E-46BF-9521-F31B700AB4DF}"/>
    <dgm:cxn modelId="{2942DC36-9B46-495D-A71B-CDBE8D15410F}" type="presOf" srcId="{9238B150-DB79-45C7-8DB4-B590F09157F3}" destId="{AA544E2A-83CA-428D-8D10-FF7B15913BCF}" srcOrd="0" destOrd="0" presId="urn:microsoft.com/office/officeart/2005/8/layout/vList2"/>
    <dgm:cxn modelId="{72EE8DC0-E3C0-4B9E-BF56-3662EF609F8A}" type="presOf" srcId="{DFD8DD75-1910-4834-8FE3-71783100A832}" destId="{8B436418-BCB6-4ED4-B947-F8D36D236435}" srcOrd="0" destOrd="0" presId="urn:microsoft.com/office/officeart/2005/8/layout/vList2"/>
    <dgm:cxn modelId="{16C26C62-FACF-4CDE-87FC-8C6EB1DEEC08}" type="presParOf" srcId="{8B436418-BCB6-4ED4-B947-F8D36D236435}" destId="{AA544E2A-83CA-428D-8D10-FF7B15913B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6C4ECB-CCC9-4954-99FA-BD5E3E2CC2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B04472-FB6B-410C-8D54-852671AFDD95}">
      <dgm:prSet/>
      <dgm:spPr/>
      <dgm:t>
        <a:bodyPr/>
        <a:lstStyle/>
        <a:p>
          <a:r>
            <a:rPr lang="en-US" dirty="0"/>
            <a:t>BRAF-MEK </a:t>
          </a:r>
          <a:r>
            <a:rPr lang="en-US" dirty="0" err="1"/>
            <a:t>hedefli</a:t>
          </a:r>
          <a:r>
            <a:rPr lang="en-US" dirty="0"/>
            <a:t> </a:t>
          </a:r>
          <a:r>
            <a:rPr lang="en-US" dirty="0" err="1"/>
            <a:t>kombinasyonlar</a:t>
          </a:r>
          <a:endParaRPr lang="en-US" dirty="0"/>
        </a:p>
      </dgm:t>
    </dgm:pt>
    <dgm:pt modelId="{9164928C-B8EA-40D6-BBB0-C9B5E3C03B5C}" type="parTrans" cxnId="{443E5626-F1D4-4F3A-A6D9-8B39CF4E2241}">
      <dgm:prSet/>
      <dgm:spPr/>
      <dgm:t>
        <a:bodyPr/>
        <a:lstStyle/>
        <a:p>
          <a:endParaRPr lang="en-US"/>
        </a:p>
      </dgm:t>
    </dgm:pt>
    <dgm:pt modelId="{EC1432F6-988F-4C76-A88B-E4B32EBB6C2C}" type="sibTrans" cxnId="{443E5626-F1D4-4F3A-A6D9-8B39CF4E2241}">
      <dgm:prSet/>
      <dgm:spPr/>
      <dgm:t>
        <a:bodyPr/>
        <a:lstStyle/>
        <a:p>
          <a:endParaRPr lang="en-US"/>
        </a:p>
      </dgm:t>
    </dgm:pt>
    <dgm:pt modelId="{4110E917-FD7C-40D2-AF91-64A9F5BB2CA8}" type="pres">
      <dgm:prSet presAssocID="{E86C4ECB-CCC9-4954-99FA-BD5E3E2CC2A0}" presName="linear" presStyleCnt="0">
        <dgm:presLayoutVars>
          <dgm:animLvl val="lvl"/>
          <dgm:resizeHandles val="exact"/>
        </dgm:presLayoutVars>
      </dgm:prSet>
      <dgm:spPr/>
    </dgm:pt>
    <dgm:pt modelId="{2F139870-DD95-448C-8F2B-E7E6729CA432}" type="pres">
      <dgm:prSet presAssocID="{BCB04472-FB6B-410C-8D54-852671AFDD9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076260E-5CC5-492F-AD77-1121A5F3332B}" type="presOf" srcId="{E86C4ECB-CCC9-4954-99FA-BD5E3E2CC2A0}" destId="{4110E917-FD7C-40D2-AF91-64A9F5BB2CA8}" srcOrd="0" destOrd="0" presId="urn:microsoft.com/office/officeart/2005/8/layout/vList2"/>
    <dgm:cxn modelId="{443E5626-F1D4-4F3A-A6D9-8B39CF4E2241}" srcId="{E86C4ECB-CCC9-4954-99FA-BD5E3E2CC2A0}" destId="{BCB04472-FB6B-410C-8D54-852671AFDD95}" srcOrd="0" destOrd="0" parTransId="{9164928C-B8EA-40D6-BBB0-C9B5E3C03B5C}" sibTransId="{EC1432F6-988F-4C76-A88B-E4B32EBB6C2C}"/>
    <dgm:cxn modelId="{DB57EBCF-C7F8-4D58-8C9A-729E004820C3}" type="presOf" srcId="{BCB04472-FB6B-410C-8D54-852671AFDD95}" destId="{2F139870-DD95-448C-8F2B-E7E6729CA432}" srcOrd="0" destOrd="0" presId="urn:microsoft.com/office/officeart/2005/8/layout/vList2"/>
    <dgm:cxn modelId="{EAFFD04C-E7E8-434F-8AE7-850D3F3A8D42}" type="presParOf" srcId="{4110E917-FD7C-40D2-AF91-64A9F5BB2CA8}" destId="{2F139870-DD95-448C-8F2B-E7E6729CA43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CC25F1-DF9D-4114-B7A3-37C0B18203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A3FE80C-205D-4F15-986E-3D2BD04897E9}">
      <dgm:prSet/>
      <dgm:spPr/>
      <dgm:t>
        <a:bodyPr/>
        <a:lstStyle/>
        <a:p>
          <a:r>
            <a:rPr lang="en-US"/>
            <a:t>NRAS hedefli tedaviler</a:t>
          </a:r>
        </a:p>
      </dgm:t>
    </dgm:pt>
    <dgm:pt modelId="{F00A2381-98C8-434A-AF99-87ABB118C8EF}" type="parTrans" cxnId="{B3F2890E-C63D-4192-B059-DECDA30FB5CA}">
      <dgm:prSet/>
      <dgm:spPr/>
      <dgm:t>
        <a:bodyPr/>
        <a:lstStyle/>
        <a:p>
          <a:endParaRPr lang="en-US"/>
        </a:p>
      </dgm:t>
    </dgm:pt>
    <dgm:pt modelId="{9C724301-138C-4149-89DC-62D13ADA6D8B}" type="sibTrans" cxnId="{B3F2890E-C63D-4192-B059-DECDA30FB5CA}">
      <dgm:prSet/>
      <dgm:spPr/>
      <dgm:t>
        <a:bodyPr/>
        <a:lstStyle/>
        <a:p>
          <a:endParaRPr lang="en-US"/>
        </a:p>
      </dgm:t>
    </dgm:pt>
    <dgm:pt modelId="{96C4860D-475F-4D7F-B52E-39369DABD72E}" type="pres">
      <dgm:prSet presAssocID="{49CC25F1-DF9D-4114-B7A3-37C0B1820358}" presName="linear" presStyleCnt="0">
        <dgm:presLayoutVars>
          <dgm:animLvl val="lvl"/>
          <dgm:resizeHandles val="exact"/>
        </dgm:presLayoutVars>
      </dgm:prSet>
      <dgm:spPr/>
    </dgm:pt>
    <dgm:pt modelId="{10A3BC48-03A6-48DF-8B62-E1B3337BE430}" type="pres">
      <dgm:prSet presAssocID="{3A3FE80C-205D-4F15-986E-3D2BD04897E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3F2890E-C63D-4192-B059-DECDA30FB5CA}" srcId="{49CC25F1-DF9D-4114-B7A3-37C0B1820358}" destId="{3A3FE80C-205D-4F15-986E-3D2BD04897E9}" srcOrd="0" destOrd="0" parTransId="{F00A2381-98C8-434A-AF99-87ABB118C8EF}" sibTransId="{9C724301-138C-4149-89DC-62D13ADA6D8B}"/>
    <dgm:cxn modelId="{91476115-FD42-472E-A3C5-2D902F8DB3A5}" type="presOf" srcId="{49CC25F1-DF9D-4114-B7A3-37C0B1820358}" destId="{96C4860D-475F-4D7F-B52E-39369DABD72E}" srcOrd="0" destOrd="0" presId="urn:microsoft.com/office/officeart/2005/8/layout/vList2"/>
    <dgm:cxn modelId="{F83A527B-4CCE-4AC2-92F0-41C877C254A8}" type="presOf" srcId="{3A3FE80C-205D-4F15-986E-3D2BD04897E9}" destId="{10A3BC48-03A6-48DF-8B62-E1B3337BE430}" srcOrd="0" destOrd="0" presId="urn:microsoft.com/office/officeart/2005/8/layout/vList2"/>
    <dgm:cxn modelId="{C23CF937-5709-4647-94F5-96B52BD5059C}" type="presParOf" srcId="{96C4860D-475F-4D7F-B52E-39369DABD72E}" destId="{10A3BC48-03A6-48DF-8B62-E1B3337BE4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CC25F1-DF9D-4114-B7A3-37C0B18203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FE80C-205D-4F15-986E-3D2BD04897E9}">
      <dgm:prSet/>
      <dgm:spPr/>
      <dgm:t>
        <a:bodyPr/>
        <a:lstStyle/>
        <a:p>
          <a:r>
            <a:rPr lang="en-US" dirty="0"/>
            <a:t>KIT </a:t>
          </a:r>
          <a:r>
            <a:rPr lang="en-US" dirty="0" err="1"/>
            <a:t>hedefli</a:t>
          </a:r>
          <a:r>
            <a:rPr lang="en-US" dirty="0"/>
            <a:t> </a:t>
          </a:r>
          <a:r>
            <a:rPr lang="en-US" dirty="0" err="1"/>
            <a:t>tedaviler</a:t>
          </a:r>
          <a:endParaRPr lang="en-US" dirty="0"/>
        </a:p>
      </dgm:t>
    </dgm:pt>
    <dgm:pt modelId="{F00A2381-98C8-434A-AF99-87ABB118C8EF}" type="parTrans" cxnId="{B3F2890E-C63D-4192-B059-DECDA30FB5CA}">
      <dgm:prSet/>
      <dgm:spPr/>
      <dgm:t>
        <a:bodyPr/>
        <a:lstStyle/>
        <a:p>
          <a:endParaRPr lang="en-US"/>
        </a:p>
      </dgm:t>
    </dgm:pt>
    <dgm:pt modelId="{9C724301-138C-4149-89DC-62D13ADA6D8B}" type="sibTrans" cxnId="{B3F2890E-C63D-4192-B059-DECDA30FB5CA}">
      <dgm:prSet/>
      <dgm:spPr/>
      <dgm:t>
        <a:bodyPr/>
        <a:lstStyle/>
        <a:p>
          <a:endParaRPr lang="en-US"/>
        </a:p>
      </dgm:t>
    </dgm:pt>
    <dgm:pt modelId="{96C4860D-475F-4D7F-B52E-39369DABD72E}" type="pres">
      <dgm:prSet presAssocID="{49CC25F1-DF9D-4114-B7A3-37C0B1820358}" presName="linear" presStyleCnt="0">
        <dgm:presLayoutVars>
          <dgm:animLvl val="lvl"/>
          <dgm:resizeHandles val="exact"/>
        </dgm:presLayoutVars>
      </dgm:prSet>
      <dgm:spPr/>
    </dgm:pt>
    <dgm:pt modelId="{10A3BC48-03A6-48DF-8B62-E1B3337BE430}" type="pres">
      <dgm:prSet presAssocID="{3A3FE80C-205D-4F15-986E-3D2BD04897E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3F2890E-C63D-4192-B059-DECDA30FB5CA}" srcId="{49CC25F1-DF9D-4114-B7A3-37C0B1820358}" destId="{3A3FE80C-205D-4F15-986E-3D2BD04897E9}" srcOrd="0" destOrd="0" parTransId="{F00A2381-98C8-434A-AF99-87ABB118C8EF}" sibTransId="{9C724301-138C-4149-89DC-62D13ADA6D8B}"/>
    <dgm:cxn modelId="{91476115-FD42-472E-A3C5-2D902F8DB3A5}" type="presOf" srcId="{49CC25F1-DF9D-4114-B7A3-37C0B1820358}" destId="{96C4860D-475F-4D7F-B52E-39369DABD72E}" srcOrd="0" destOrd="0" presId="urn:microsoft.com/office/officeart/2005/8/layout/vList2"/>
    <dgm:cxn modelId="{F83A527B-4CCE-4AC2-92F0-41C877C254A8}" type="presOf" srcId="{3A3FE80C-205D-4F15-986E-3D2BD04897E9}" destId="{10A3BC48-03A6-48DF-8B62-E1B3337BE430}" srcOrd="0" destOrd="0" presId="urn:microsoft.com/office/officeart/2005/8/layout/vList2"/>
    <dgm:cxn modelId="{C23CF937-5709-4647-94F5-96B52BD5059C}" type="presParOf" srcId="{96C4860D-475F-4D7F-B52E-39369DABD72E}" destId="{10A3BC48-03A6-48DF-8B62-E1B3337BE4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CC25F1-DF9D-4114-B7A3-37C0B18203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FE80C-205D-4F15-986E-3D2BD04897E9}">
      <dgm:prSet/>
      <dgm:spPr/>
      <dgm:t>
        <a:bodyPr/>
        <a:lstStyle/>
        <a:p>
          <a:r>
            <a:rPr lang="en-US" dirty="0"/>
            <a:t>NTRK </a:t>
          </a:r>
          <a:r>
            <a:rPr lang="en-US" dirty="0" err="1"/>
            <a:t>hedefli</a:t>
          </a:r>
          <a:r>
            <a:rPr lang="en-US" dirty="0"/>
            <a:t> </a:t>
          </a:r>
          <a:r>
            <a:rPr lang="en-US" dirty="0" err="1"/>
            <a:t>tedaviler</a:t>
          </a:r>
          <a:endParaRPr lang="en-US" dirty="0"/>
        </a:p>
      </dgm:t>
    </dgm:pt>
    <dgm:pt modelId="{F00A2381-98C8-434A-AF99-87ABB118C8EF}" type="parTrans" cxnId="{B3F2890E-C63D-4192-B059-DECDA30FB5CA}">
      <dgm:prSet/>
      <dgm:spPr/>
      <dgm:t>
        <a:bodyPr/>
        <a:lstStyle/>
        <a:p>
          <a:endParaRPr lang="en-US"/>
        </a:p>
      </dgm:t>
    </dgm:pt>
    <dgm:pt modelId="{9C724301-138C-4149-89DC-62D13ADA6D8B}" type="sibTrans" cxnId="{B3F2890E-C63D-4192-B059-DECDA30FB5CA}">
      <dgm:prSet/>
      <dgm:spPr/>
      <dgm:t>
        <a:bodyPr/>
        <a:lstStyle/>
        <a:p>
          <a:endParaRPr lang="en-US"/>
        </a:p>
      </dgm:t>
    </dgm:pt>
    <dgm:pt modelId="{96C4860D-475F-4D7F-B52E-39369DABD72E}" type="pres">
      <dgm:prSet presAssocID="{49CC25F1-DF9D-4114-B7A3-37C0B1820358}" presName="linear" presStyleCnt="0">
        <dgm:presLayoutVars>
          <dgm:animLvl val="lvl"/>
          <dgm:resizeHandles val="exact"/>
        </dgm:presLayoutVars>
      </dgm:prSet>
      <dgm:spPr/>
    </dgm:pt>
    <dgm:pt modelId="{10A3BC48-03A6-48DF-8B62-E1B3337BE430}" type="pres">
      <dgm:prSet presAssocID="{3A3FE80C-205D-4F15-986E-3D2BD04897E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3F2890E-C63D-4192-B059-DECDA30FB5CA}" srcId="{49CC25F1-DF9D-4114-B7A3-37C0B1820358}" destId="{3A3FE80C-205D-4F15-986E-3D2BD04897E9}" srcOrd="0" destOrd="0" parTransId="{F00A2381-98C8-434A-AF99-87ABB118C8EF}" sibTransId="{9C724301-138C-4149-89DC-62D13ADA6D8B}"/>
    <dgm:cxn modelId="{91476115-FD42-472E-A3C5-2D902F8DB3A5}" type="presOf" srcId="{49CC25F1-DF9D-4114-B7A3-37C0B1820358}" destId="{96C4860D-475F-4D7F-B52E-39369DABD72E}" srcOrd="0" destOrd="0" presId="urn:microsoft.com/office/officeart/2005/8/layout/vList2"/>
    <dgm:cxn modelId="{F83A527B-4CCE-4AC2-92F0-41C877C254A8}" type="presOf" srcId="{3A3FE80C-205D-4F15-986E-3D2BD04897E9}" destId="{10A3BC48-03A6-48DF-8B62-E1B3337BE430}" srcOrd="0" destOrd="0" presId="urn:microsoft.com/office/officeart/2005/8/layout/vList2"/>
    <dgm:cxn modelId="{C23CF937-5709-4647-94F5-96B52BD5059C}" type="presParOf" srcId="{96C4860D-475F-4D7F-B52E-39369DABD72E}" destId="{10A3BC48-03A6-48DF-8B62-E1B3337BE4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CA7DC4-1D71-4FC1-9EEB-DC03D54524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C396791-C217-463F-90CE-1862FF3D1FE3}">
      <dgm:prSet/>
      <dgm:spPr/>
      <dgm:t>
        <a:bodyPr/>
        <a:lstStyle/>
        <a:p>
          <a:r>
            <a:rPr lang="en-US"/>
            <a:t>Immunoterapi </a:t>
          </a:r>
        </a:p>
      </dgm:t>
    </dgm:pt>
    <dgm:pt modelId="{E133A9FF-3718-461B-8087-C3B8E7C5A397}" type="parTrans" cxnId="{65D20D18-09F8-463D-A5D2-AFB29031F3F8}">
      <dgm:prSet/>
      <dgm:spPr/>
      <dgm:t>
        <a:bodyPr/>
        <a:lstStyle/>
        <a:p>
          <a:endParaRPr lang="en-US"/>
        </a:p>
      </dgm:t>
    </dgm:pt>
    <dgm:pt modelId="{2D774655-4176-4CBC-AAFC-5765E5C01B02}" type="sibTrans" cxnId="{65D20D18-09F8-463D-A5D2-AFB29031F3F8}">
      <dgm:prSet/>
      <dgm:spPr/>
      <dgm:t>
        <a:bodyPr/>
        <a:lstStyle/>
        <a:p>
          <a:endParaRPr lang="en-US"/>
        </a:p>
      </dgm:t>
    </dgm:pt>
    <dgm:pt modelId="{8B518FBC-BEAD-44C6-BA0B-ECCFA234D071}" type="pres">
      <dgm:prSet presAssocID="{51CA7DC4-1D71-4FC1-9EEB-DC03D5452434}" presName="linear" presStyleCnt="0">
        <dgm:presLayoutVars>
          <dgm:animLvl val="lvl"/>
          <dgm:resizeHandles val="exact"/>
        </dgm:presLayoutVars>
      </dgm:prSet>
      <dgm:spPr/>
    </dgm:pt>
    <dgm:pt modelId="{FDE3A9B8-08F5-4B06-A561-188F297FCB0D}" type="pres">
      <dgm:prSet presAssocID="{1C396791-C217-463F-90CE-1862FF3D1FE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5D20D18-09F8-463D-A5D2-AFB29031F3F8}" srcId="{51CA7DC4-1D71-4FC1-9EEB-DC03D5452434}" destId="{1C396791-C217-463F-90CE-1862FF3D1FE3}" srcOrd="0" destOrd="0" parTransId="{E133A9FF-3718-461B-8087-C3B8E7C5A397}" sibTransId="{2D774655-4176-4CBC-AAFC-5765E5C01B02}"/>
    <dgm:cxn modelId="{326E10C5-C688-4BCD-BDEB-E417314C3542}" type="presOf" srcId="{1C396791-C217-463F-90CE-1862FF3D1FE3}" destId="{FDE3A9B8-08F5-4B06-A561-188F297FCB0D}" srcOrd="0" destOrd="0" presId="urn:microsoft.com/office/officeart/2005/8/layout/vList2"/>
    <dgm:cxn modelId="{17963BC5-C5B9-4788-9680-644AC1F3CFC4}" type="presOf" srcId="{51CA7DC4-1D71-4FC1-9EEB-DC03D5452434}" destId="{8B518FBC-BEAD-44C6-BA0B-ECCFA234D071}" srcOrd="0" destOrd="0" presId="urn:microsoft.com/office/officeart/2005/8/layout/vList2"/>
    <dgm:cxn modelId="{72BFA3C2-567B-4B77-A01E-4B28646C6D64}" type="presParOf" srcId="{8B518FBC-BEAD-44C6-BA0B-ECCFA234D071}" destId="{FDE3A9B8-08F5-4B06-A561-188F297FCB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D30D1-F7D9-44A7-910F-C8D5EFFFE0E0}">
      <dsp:nvSpPr>
        <dsp:cNvPr id="0" name=""/>
        <dsp:cNvSpPr/>
      </dsp:nvSpPr>
      <dsp:spPr>
        <a:xfrm>
          <a:off x="0" y="278859"/>
          <a:ext cx="9144000" cy="1829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Melanomda anti-PD1 immunoterapi sonrasi tedavi secenekleri</a:t>
          </a:r>
        </a:p>
      </dsp:txBody>
      <dsp:txXfrm>
        <a:off x="89327" y="368186"/>
        <a:ext cx="8965346" cy="16512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B6911-F11E-4465-91CC-4C9BDD6E83B2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Ipilimumab (post-PD-1)</a:t>
          </a:r>
        </a:p>
      </dsp:txBody>
      <dsp:txXfrm>
        <a:off x="64397" y="67590"/>
        <a:ext cx="10386806" cy="119038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A9178-BA96-4BA4-86A4-FE0AFDE16212}">
      <dsp:nvSpPr>
        <dsp:cNvPr id="0" name=""/>
        <dsp:cNvSpPr/>
      </dsp:nvSpPr>
      <dsp:spPr>
        <a:xfrm>
          <a:off x="0" y="4605"/>
          <a:ext cx="10515600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Post anti-PD-1 failure, phase II trial</a:t>
          </a:r>
        </a:p>
      </dsp:txBody>
      <dsp:txXfrm>
        <a:off x="56201" y="60806"/>
        <a:ext cx="10403198" cy="10388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B4B6A-0CEE-40E6-8EC4-16C08F970F0C}">
      <dsp:nvSpPr>
        <dsp:cNvPr id="0" name=""/>
        <dsp:cNvSpPr/>
      </dsp:nvSpPr>
      <dsp:spPr>
        <a:xfrm>
          <a:off x="0" y="147104"/>
          <a:ext cx="10515600" cy="1031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Clinical outcomes with pembro + low dose ipi</a:t>
          </a:r>
        </a:p>
      </dsp:txBody>
      <dsp:txXfrm>
        <a:off x="50347" y="197451"/>
        <a:ext cx="10414906" cy="9306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C60C1-2C5F-4BAD-87AB-9D8DAA02F2DE}">
      <dsp:nvSpPr>
        <dsp:cNvPr id="0" name=""/>
        <dsp:cNvSpPr/>
      </dsp:nvSpPr>
      <dsp:spPr>
        <a:xfrm>
          <a:off x="0" y="147104"/>
          <a:ext cx="10515600" cy="1031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Clinical outcomes with pembro + low dose ipi</a:t>
          </a:r>
        </a:p>
      </dsp:txBody>
      <dsp:txXfrm>
        <a:off x="50347" y="197451"/>
        <a:ext cx="10414906" cy="9306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20CE55-E044-46A2-B93D-7F07700D7FD9}">
      <dsp:nvSpPr>
        <dsp:cNvPr id="0" name=""/>
        <dsp:cNvSpPr/>
      </dsp:nvSpPr>
      <dsp:spPr>
        <a:xfrm>
          <a:off x="0" y="159096"/>
          <a:ext cx="11038490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i="0" kern="1200" baseline="0"/>
            <a:t>Post-PD-1 tx with ipi or ipi/PD-1 (retrospective)</a:t>
          </a:r>
          <a:endParaRPr lang="en-US" sz="4200" kern="1200"/>
        </a:p>
      </dsp:txBody>
      <dsp:txXfrm>
        <a:off x="49176" y="208272"/>
        <a:ext cx="10940138" cy="9090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443BD-CE58-44B6-90BC-207787977BAB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Demographics – ipi vs ipi/PD-1</a:t>
          </a:r>
        </a:p>
      </dsp:txBody>
      <dsp:txXfrm>
        <a:off x="64397" y="67590"/>
        <a:ext cx="10386806" cy="119038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300AA-DB74-4507-8D45-A436DCB57C2F}">
      <dsp:nvSpPr>
        <dsp:cNvPr id="0" name=""/>
        <dsp:cNvSpPr/>
      </dsp:nvSpPr>
      <dsp:spPr>
        <a:xfrm>
          <a:off x="0" y="195073"/>
          <a:ext cx="10515600" cy="935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Clinical outcomes with ipi or ipi/PD-1 post-PD-1 tx </a:t>
          </a:r>
        </a:p>
      </dsp:txBody>
      <dsp:txXfrm>
        <a:off x="45663" y="240736"/>
        <a:ext cx="10424274" cy="84408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B206E-0D77-418B-8A3E-E7080B312FE4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 err="1"/>
            <a:t>Sorular</a:t>
          </a:r>
          <a:r>
            <a:rPr lang="en-US" sz="5500" kern="1200" dirty="0"/>
            <a:t> </a:t>
          </a:r>
        </a:p>
      </dsp:txBody>
      <dsp:txXfrm>
        <a:off x="64397" y="67590"/>
        <a:ext cx="10386806" cy="119038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61FAA-3481-423B-AB16-3062529E215F}">
      <dsp:nvSpPr>
        <dsp:cNvPr id="0" name=""/>
        <dsp:cNvSpPr/>
      </dsp:nvSpPr>
      <dsp:spPr>
        <a:xfrm>
          <a:off x="788669" y="0"/>
          <a:ext cx="8938260" cy="382604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58040-8B40-41A9-A03E-336C8EBF747F}">
      <dsp:nvSpPr>
        <dsp:cNvPr id="0" name=""/>
        <dsp:cNvSpPr/>
      </dsp:nvSpPr>
      <dsp:spPr>
        <a:xfrm>
          <a:off x="4621" y="1147812"/>
          <a:ext cx="2020453" cy="1530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Hangi hastada hangi tedaviyi secmeliyiz? (ipi/ipi-anti-PD1)</a:t>
          </a:r>
        </a:p>
      </dsp:txBody>
      <dsp:txXfrm>
        <a:off x="79330" y="1222521"/>
        <a:ext cx="1871035" cy="1380999"/>
      </dsp:txXfrm>
    </dsp:sp>
    <dsp:sp modelId="{52FD20E6-08FC-470C-9342-AF7FACF5C57A}">
      <dsp:nvSpPr>
        <dsp:cNvPr id="0" name=""/>
        <dsp:cNvSpPr/>
      </dsp:nvSpPr>
      <dsp:spPr>
        <a:xfrm>
          <a:off x="2126097" y="1147812"/>
          <a:ext cx="2020453" cy="1530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anti-PD-1 sonrasi progresyon: Metastatik evrede veya adjuvant evrede relaps ayni mi?</a:t>
          </a:r>
        </a:p>
      </dsp:txBody>
      <dsp:txXfrm>
        <a:off x="2200806" y="1222521"/>
        <a:ext cx="1871035" cy="1380999"/>
      </dsp:txXfrm>
    </dsp:sp>
    <dsp:sp modelId="{9ED91C3B-6E15-431D-87F2-763C41525917}">
      <dsp:nvSpPr>
        <dsp:cNvPr id="0" name=""/>
        <dsp:cNvSpPr/>
      </dsp:nvSpPr>
      <dsp:spPr>
        <a:xfrm>
          <a:off x="4247573" y="1147812"/>
          <a:ext cx="2020453" cy="1530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Kombinasyon icin deal ipi dozu nedir? anti-PD-1: ipi 1mg/kg veya ipi 3mg/kg?</a:t>
          </a:r>
        </a:p>
      </dsp:txBody>
      <dsp:txXfrm>
        <a:off x="4322282" y="1222521"/>
        <a:ext cx="1871035" cy="1380999"/>
      </dsp:txXfrm>
    </dsp:sp>
    <dsp:sp modelId="{AA4E3CF2-211D-4ACC-9F1C-AF21495752FC}">
      <dsp:nvSpPr>
        <dsp:cNvPr id="0" name=""/>
        <dsp:cNvSpPr/>
      </dsp:nvSpPr>
      <dsp:spPr>
        <a:xfrm>
          <a:off x="6369049" y="1147812"/>
          <a:ext cx="2020453" cy="1530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Randomize calisma sonuclari ?</a:t>
          </a:r>
        </a:p>
      </dsp:txBody>
      <dsp:txXfrm>
        <a:off x="6443758" y="1222521"/>
        <a:ext cx="1871035" cy="1380999"/>
      </dsp:txXfrm>
    </dsp:sp>
    <dsp:sp modelId="{471A6E35-1E3A-433E-93D5-2AF723067731}">
      <dsp:nvSpPr>
        <dsp:cNvPr id="0" name=""/>
        <dsp:cNvSpPr/>
      </dsp:nvSpPr>
      <dsp:spPr>
        <a:xfrm>
          <a:off x="8490525" y="1147812"/>
          <a:ext cx="2020453" cy="1530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ym typeface="Wingdings" panose="05000000000000000000" pitchFamily="2" charset="2"/>
            </a:rPr>
            <a:t></a:t>
          </a:r>
          <a:r>
            <a:rPr lang="en-US" sz="1500" kern="1200"/>
            <a:t> SWOG S1616 calismasi tamamlandi (ipi 3/nivo 1 vs ipi in post-PD-1 refractory pts)</a:t>
          </a:r>
        </a:p>
      </dsp:txBody>
      <dsp:txXfrm>
        <a:off x="8565234" y="1222521"/>
        <a:ext cx="1871035" cy="138099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AE0B1-3F85-4D5F-84F8-A56BE0DB3314}">
      <dsp:nvSpPr>
        <dsp:cNvPr id="0" name=""/>
        <dsp:cNvSpPr/>
      </dsp:nvSpPr>
      <dsp:spPr>
        <a:xfrm>
          <a:off x="0" y="1674"/>
          <a:ext cx="105156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Post-PD-1 TIL therapy in melanoma</a:t>
          </a:r>
        </a:p>
      </dsp:txBody>
      <dsp:txXfrm>
        <a:off x="52688" y="54362"/>
        <a:ext cx="10410224" cy="973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EB1D4-85BD-40B8-9CE3-9269CDD22503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Plan </a:t>
          </a:r>
        </a:p>
      </dsp:txBody>
      <dsp:txXfrm>
        <a:off x="64397" y="67590"/>
        <a:ext cx="10386806" cy="119038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6D1D6-4F14-42A6-B454-FBDD3C6627AA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TIL study procedures</a:t>
          </a:r>
        </a:p>
      </dsp:txBody>
      <dsp:txXfrm>
        <a:off x="64397" y="67590"/>
        <a:ext cx="10386806" cy="119038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D7FC2-ADA4-40DE-9621-1C3A81C6E92D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Efficacy and Safety of TIL</a:t>
          </a:r>
        </a:p>
      </dsp:txBody>
      <dsp:txXfrm>
        <a:off x="64397" y="67590"/>
        <a:ext cx="10386806" cy="119038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B077D-B065-4CD4-BCAE-7469919D4E29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Response across subgroups</a:t>
          </a:r>
        </a:p>
      </dsp:txBody>
      <dsp:txXfrm>
        <a:off x="64397" y="67590"/>
        <a:ext cx="10386806" cy="119038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D4782-1079-4C12-9BEC-1D26C4EE21D4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TIL tedavisi</a:t>
          </a:r>
        </a:p>
      </dsp:txBody>
      <dsp:txXfrm>
        <a:off x="64397" y="67590"/>
        <a:ext cx="10386806" cy="119038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F38E2-E304-46E4-814F-BE5262EB9651}">
      <dsp:nvSpPr>
        <dsp:cNvPr id="0" name=""/>
        <dsp:cNvSpPr/>
      </dsp:nvSpPr>
      <dsp:spPr>
        <a:xfrm>
          <a:off x="724172" y="0"/>
          <a:ext cx="8207284" cy="296553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D753E-1BA0-405D-BBAC-53D488FD194B}">
      <dsp:nvSpPr>
        <dsp:cNvPr id="0" name=""/>
        <dsp:cNvSpPr/>
      </dsp:nvSpPr>
      <dsp:spPr>
        <a:xfrm>
          <a:off x="327197" y="889659"/>
          <a:ext cx="2896688" cy="11862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Hasta sayisi sinirli olamasina ragmen etkinlik verileri olumlu</a:t>
          </a:r>
        </a:p>
      </dsp:txBody>
      <dsp:txXfrm>
        <a:off x="385103" y="947565"/>
        <a:ext cx="2780876" cy="1070401"/>
      </dsp:txXfrm>
    </dsp:sp>
    <dsp:sp modelId="{98BB269A-4A9B-4B33-BD90-9F03B5AA8F38}">
      <dsp:nvSpPr>
        <dsp:cNvPr id="0" name=""/>
        <dsp:cNvSpPr/>
      </dsp:nvSpPr>
      <dsp:spPr>
        <a:xfrm>
          <a:off x="3379470" y="889659"/>
          <a:ext cx="2896688" cy="11862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Standard tedavilari bitirmis hastalar icin bir secenek olabilir</a:t>
          </a:r>
        </a:p>
      </dsp:txBody>
      <dsp:txXfrm>
        <a:off x="3437376" y="947565"/>
        <a:ext cx="2780876" cy="1070401"/>
      </dsp:txXfrm>
    </dsp:sp>
    <dsp:sp modelId="{5D51E456-0682-458B-B044-D38885152CAD}">
      <dsp:nvSpPr>
        <dsp:cNvPr id="0" name=""/>
        <dsp:cNvSpPr/>
      </dsp:nvSpPr>
      <dsp:spPr>
        <a:xfrm>
          <a:off x="6431742" y="889659"/>
          <a:ext cx="2896688" cy="11862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Ulasilmasi</a:t>
          </a:r>
          <a:r>
            <a:rPr lang="en-US" sz="2100" kern="1200" dirty="0"/>
            <a:t> </a:t>
          </a:r>
          <a:r>
            <a:rPr lang="en-US" sz="2100" kern="1200" dirty="0" err="1"/>
            <a:t>zor</a:t>
          </a:r>
          <a:r>
            <a:rPr lang="en-US" sz="2100" kern="1200" dirty="0"/>
            <a:t>, </a:t>
          </a:r>
          <a:r>
            <a:rPr lang="en-US" sz="2100" kern="1200" dirty="0" err="1"/>
            <a:t>maliyeti</a:t>
          </a:r>
          <a:r>
            <a:rPr lang="en-US" sz="2100" kern="1200" dirty="0"/>
            <a:t> </a:t>
          </a:r>
          <a:r>
            <a:rPr lang="en-US" sz="2100" kern="1200" dirty="0" err="1"/>
            <a:t>yuksek</a:t>
          </a:r>
          <a:endParaRPr lang="en-US" sz="2100" kern="1200" dirty="0"/>
        </a:p>
      </dsp:txBody>
      <dsp:txXfrm>
        <a:off x="6489648" y="947565"/>
        <a:ext cx="2780876" cy="107040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D1FCC-08B3-4F73-93B9-F11E0313E694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Diger immunoterapiler</a:t>
          </a:r>
        </a:p>
      </dsp:txBody>
      <dsp:txXfrm>
        <a:off x="64397" y="67590"/>
        <a:ext cx="10386806" cy="119038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2EC01-29CD-4F1E-9F99-52BB52F4704A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Onkoloitik virus tedavileri</a:t>
          </a:r>
        </a:p>
      </dsp:txBody>
      <dsp:txXfrm>
        <a:off x="64397" y="67590"/>
        <a:ext cx="10386806" cy="119038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BEEFF-C7F6-479F-A996-7CFF15391DC0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Kombinasyon tedavileri</a:t>
          </a:r>
        </a:p>
      </dsp:txBody>
      <dsp:txXfrm>
        <a:off x="64397" y="67590"/>
        <a:ext cx="10386806" cy="119038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746AC-C1F2-4BE1-88AF-FF204089685D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Kemoterapi </a:t>
          </a:r>
        </a:p>
      </dsp:txBody>
      <dsp:txXfrm>
        <a:off x="64397" y="67590"/>
        <a:ext cx="10386806" cy="119038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7FBC6-82DC-4CA0-A321-FEAC4480FB2E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Lokal tedaviler </a:t>
          </a:r>
        </a:p>
      </dsp:txBody>
      <dsp:txXfrm>
        <a:off x="64397" y="67590"/>
        <a:ext cx="10386806" cy="1190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E45C2-5937-4FE4-A18D-94EEFA644B87}">
      <dsp:nvSpPr>
        <dsp:cNvPr id="0" name=""/>
        <dsp:cNvSpPr/>
      </dsp:nvSpPr>
      <dsp:spPr>
        <a:xfrm>
          <a:off x="0" y="255036"/>
          <a:ext cx="10515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Metastatik/rezeke edilemeyen melanomda immunoterapi</a:t>
          </a:r>
        </a:p>
      </dsp:txBody>
      <dsp:txXfrm>
        <a:off x="39809" y="294845"/>
        <a:ext cx="10435982" cy="73587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738F5-17FA-446E-A6F9-81536F7D2F4E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 err="1"/>
            <a:t>Ozetle</a:t>
          </a:r>
          <a:r>
            <a:rPr lang="en-US" sz="5500" kern="1200" dirty="0"/>
            <a:t> anti-PD1 sonrasi-1:</a:t>
          </a:r>
        </a:p>
      </dsp:txBody>
      <dsp:txXfrm>
        <a:off x="64397" y="67590"/>
        <a:ext cx="10386806" cy="119038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738F5-17FA-446E-A6F9-81536F7D2F4E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 err="1"/>
            <a:t>Ozetle</a:t>
          </a:r>
          <a:r>
            <a:rPr lang="en-US" sz="5500" kern="1200" dirty="0"/>
            <a:t> anti-PD1 sonrasi-2:</a:t>
          </a:r>
        </a:p>
      </dsp:txBody>
      <dsp:txXfrm>
        <a:off x="64397" y="67590"/>
        <a:ext cx="10386806" cy="119038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87A1E-5D01-44BF-9FC7-1CAEEE2CD3AA}">
      <dsp:nvSpPr>
        <dsp:cNvPr id="0" name=""/>
        <dsp:cNvSpPr/>
      </dsp:nvSpPr>
      <dsp:spPr>
        <a:xfrm>
          <a:off x="0" y="0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i="1" kern="1200" dirty="0" err="1"/>
            <a:t>Katiliminiz</a:t>
          </a:r>
          <a:r>
            <a:rPr lang="en-US" sz="5500" i="1" kern="1200" dirty="0"/>
            <a:t> </a:t>
          </a:r>
          <a:r>
            <a:rPr lang="en-US" sz="5500" i="1" kern="1200" dirty="0" err="1"/>
            <a:t>icin</a:t>
          </a:r>
          <a:r>
            <a:rPr lang="en-US" sz="5500" i="1" kern="1200" dirty="0"/>
            <a:t> </a:t>
          </a:r>
          <a:r>
            <a:rPr lang="en-US" sz="5500" i="1" kern="1200" dirty="0" err="1"/>
            <a:t>tesekkurler</a:t>
          </a:r>
          <a:r>
            <a:rPr lang="en-US" sz="5500" i="1" kern="1200" dirty="0"/>
            <a:t>. </a:t>
          </a:r>
        </a:p>
      </dsp:txBody>
      <dsp:txXfrm>
        <a:off x="64397" y="64397"/>
        <a:ext cx="10386806" cy="1190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44E2A-83CA-428D-8D10-FF7B15913BCF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 err="1"/>
            <a:t>Hedefli</a:t>
          </a:r>
          <a:r>
            <a:rPr lang="en-US" sz="5500" kern="1200" dirty="0"/>
            <a:t> </a:t>
          </a:r>
          <a:r>
            <a:rPr lang="en-US" sz="5500" kern="1200" dirty="0" err="1"/>
            <a:t>tedaviler</a:t>
          </a:r>
          <a:endParaRPr lang="en-US" sz="5500" kern="1200" dirty="0"/>
        </a:p>
      </dsp:txBody>
      <dsp:txXfrm>
        <a:off x="64397" y="67590"/>
        <a:ext cx="10386806" cy="11903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39870-DD95-448C-8F2B-E7E6729CA432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BRAF-MEK </a:t>
          </a:r>
          <a:r>
            <a:rPr lang="en-US" sz="5500" kern="1200" dirty="0" err="1"/>
            <a:t>hedefli</a:t>
          </a:r>
          <a:r>
            <a:rPr lang="en-US" sz="5500" kern="1200" dirty="0"/>
            <a:t> </a:t>
          </a:r>
          <a:r>
            <a:rPr lang="en-US" sz="5500" kern="1200" dirty="0" err="1"/>
            <a:t>kombinasyonlar</a:t>
          </a:r>
          <a:endParaRPr lang="en-US" sz="5500" kern="1200" dirty="0"/>
        </a:p>
      </dsp:txBody>
      <dsp:txXfrm>
        <a:off x="64397" y="67590"/>
        <a:ext cx="10386806" cy="11903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3BC48-03A6-48DF-8B62-E1B3337BE430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NRAS hedefli tedaviler</a:t>
          </a:r>
        </a:p>
      </dsp:txBody>
      <dsp:txXfrm>
        <a:off x="64397" y="67590"/>
        <a:ext cx="10386806" cy="11903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3BC48-03A6-48DF-8B62-E1B3337BE430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KIT </a:t>
          </a:r>
          <a:r>
            <a:rPr lang="en-US" sz="5500" kern="1200" dirty="0" err="1"/>
            <a:t>hedefli</a:t>
          </a:r>
          <a:r>
            <a:rPr lang="en-US" sz="5500" kern="1200" dirty="0"/>
            <a:t> </a:t>
          </a:r>
          <a:r>
            <a:rPr lang="en-US" sz="5500" kern="1200" dirty="0" err="1"/>
            <a:t>tedaviler</a:t>
          </a:r>
          <a:endParaRPr lang="en-US" sz="5500" kern="1200" dirty="0"/>
        </a:p>
      </dsp:txBody>
      <dsp:txXfrm>
        <a:off x="64397" y="67590"/>
        <a:ext cx="10386806" cy="11903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3BC48-03A6-48DF-8B62-E1B3337BE430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NTRK </a:t>
          </a:r>
          <a:r>
            <a:rPr lang="en-US" sz="5500" kern="1200" dirty="0" err="1"/>
            <a:t>hedefli</a:t>
          </a:r>
          <a:r>
            <a:rPr lang="en-US" sz="5500" kern="1200" dirty="0"/>
            <a:t> </a:t>
          </a:r>
          <a:r>
            <a:rPr lang="en-US" sz="5500" kern="1200" dirty="0" err="1"/>
            <a:t>tedaviler</a:t>
          </a:r>
          <a:endParaRPr lang="en-US" sz="5500" kern="1200" dirty="0"/>
        </a:p>
      </dsp:txBody>
      <dsp:txXfrm>
        <a:off x="64397" y="67590"/>
        <a:ext cx="10386806" cy="11903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3A9B8-08F5-4B06-A561-188F297FCB0D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Immunoterapi </a:t>
          </a:r>
        </a:p>
      </dsp:txBody>
      <dsp:txXfrm>
        <a:off x="64397" y="67590"/>
        <a:ext cx="10386806" cy="1190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824CE-6EAC-46F9-ADF1-28A41248DF8D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E4796-B92C-4480-A68C-CF9483913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Franklin ITC Light"/>
              </a:rPr>
              <a:t>he 2020 Nobel Prize in Chemistry has gone to Emmanuelle Charpentier and Jennifer A.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Franklin ITC Light"/>
              </a:rPr>
              <a:t>Doudna</a:t>
            </a:r>
            <a:r>
              <a:rPr lang="en-US" b="0" i="0" dirty="0">
                <a:solidFill>
                  <a:srgbClr val="333333"/>
                </a:solidFill>
                <a:effectLst/>
                <a:latin typeface="Franklin ITC Light"/>
              </a:rPr>
              <a:t> “for the development of a method for genome editing.” That method, formally known as CRISPR-Cas9 gene editing but often called simply CRISPR, allows scientists to precisely cut any strand of DNA they wish.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E4796-B92C-4480-A68C-CF9483913B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86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Japonyadan</a:t>
            </a:r>
            <a:r>
              <a:rPr lang="en-US" dirty="0"/>
              <a:t> anti-PD 1 </a:t>
            </a:r>
            <a:r>
              <a:rPr lang="en-US" dirty="0" err="1"/>
              <a:t>sonrasi</a:t>
            </a:r>
            <a:r>
              <a:rPr lang="en-US" dirty="0"/>
              <a:t> </a:t>
            </a:r>
            <a:r>
              <a:rPr lang="en-US" dirty="0" err="1"/>
              <a:t>tedavilaerin</a:t>
            </a:r>
            <a:r>
              <a:rPr lang="en-US" dirty="0"/>
              <a:t> </a:t>
            </a:r>
            <a:r>
              <a:rPr lang="en-US" dirty="0" err="1"/>
              <a:t>etkinligini</a:t>
            </a:r>
            <a:r>
              <a:rPr lang="en-US" dirty="0"/>
              <a:t> </a:t>
            </a:r>
            <a:r>
              <a:rPr lang="en-US" dirty="0" err="1"/>
              <a:t>degerlendiren</a:t>
            </a:r>
            <a:r>
              <a:rPr lang="en-US" dirty="0"/>
              <a:t> </a:t>
            </a:r>
            <a:r>
              <a:rPr lang="en-US" dirty="0" err="1"/>
              <a:t>calisma</a:t>
            </a:r>
            <a:r>
              <a:rPr lang="en-US" dirty="0"/>
              <a:t>: 2.seride </a:t>
            </a:r>
            <a:r>
              <a:rPr lang="en-US" dirty="0" err="1"/>
              <a:t>ipi-nivo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kemo</a:t>
            </a:r>
            <a:r>
              <a:rPr lang="en-US" dirty="0"/>
              <a:t> </a:t>
            </a:r>
            <a:r>
              <a:rPr lang="en-US" dirty="0" err="1"/>
              <a:t>arasinda</a:t>
            </a:r>
            <a:r>
              <a:rPr lang="en-US" dirty="0"/>
              <a:t> 2 ay </a:t>
            </a:r>
            <a:r>
              <a:rPr lang="en-US" dirty="0" err="1"/>
              <a:t>sagkalim</a:t>
            </a:r>
            <a:r>
              <a:rPr lang="en-US" dirty="0"/>
              <a:t> </a:t>
            </a:r>
            <a:r>
              <a:rPr lang="en-US" dirty="0" err="1"/>
              <a:t>farki</a:t>
            </a:r>
            <a:r>
              <a:rPr lang="en-US" dirty="0"/>
              <a:t> var. </a:t>
            </a:r>
            <a:r>
              <a:rPr lang="en-US" dirty="0" err="1"/>
              <a:t>dogu</a:t>
            </a:r>
            <a:r>
              <a:rPr lang="en-US" dirty="0"/>
              <a:t> </a:t>
            </a:r>
            <a:r>
              <a:rPr lang="en-US" dirty="0" err="1"/>
              <a:t>toplumlarinda</a:t>
            </a:r>
            <a:r>
              <a:rPr lang="en-US" dirty="0"/>
              <a:t> 2.seri immunotherapy </a:t>
            </a:r>
            <a:r>
              <a:rPr lang="en-US" dirty="0" err="1"/>
              <a:t>batidaki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etkili</a:t>
            </a:r>
            <a:r>
              <a:rPr lang="en-US" dirty="0"/>
              <a:t> </a:t>
            </a:r>
            <a:r>
              <a:rPr lang="en-US" dirty="0" err="1"/>
              <a:t>degil</a:t>
            </a:r>
            <a:r>
              <a:rPr lang="en-US" dirty="0"/>
              <a:t> </a:t>
            </a:r>
            <a:r>
              <a:rPr lang="en-US" dirty="0" err="1"/>
              <a:t>gibi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B149C-6B91-4F4A-923A-969C4ABD8D3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7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Moffitt cancer </a:t>
            </a:r>
            <a:r>
              <a:rPr lang="en-US" dirty="0" err="1"/>
              <a:t>Center’dan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calisma</a:t>
            </a:r>
            <a:r>
              <a:rPr lang="en-US" dirty="0"/>
              <a:t>: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enjectabl</a:t>
            </a:r>
            <a:r>
              <a:rPr lang="en-US" dirty="0"/>
              <a:t> </a:t>
            </a:r>
            <a:r>
              <a:rPr lang="en-US" dirty="0" err="1"/>
              <a:t>tumoru</a:t>
            </a:r>
            <a:r>
              <a:rPr lang="en-US" dirty="0"/>
              <a:t> </a:t>
            </a:r>
            <a:r>
              <a:rPr lang="en-US" dirty="0" err="1"/>
              <a:t>olup</a:t>
            </a:r>
            <a:r>
              <a:rPr lang="en-US" dirty="0"/>
              <a:t> ilk </a:t>
            </a:r>
            <a:r>
              <a:rPr lang="en-US" dirty="0" err="1"/>
              <a:t>seri</a:t>
            </a:r>
            <a:r>
              <a:rPr lang="en-US" dirty="0"/>
              <a:t> </a:t>
            </a:r>
            <a:r>
              <a:rPr lang="en-US" dirty="0" err="1"/>
              <a:t>immunoterapiye</a:t>
            </a:r>
            <a:r>
              <a:rPr lang="en-US" dirty="0"/>
              <a:t> </a:t>
            </a:r>
            <a:r>
              <a:rPr lang="en-US" dirty="0" err="1"/>
              <a:t>direncli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</a:t>
            </a:r>
            <a:r>
              <a:rPr lang="en-US" dirty="0" err="1"/>
              <a:t>pembro</a:t>
            </a:r>
            <a:r>
              <a:rPr lang="en-US" dirty="0"/>
              <a:t>+ </a:t>
            </a:r>
            <a:r>
              <a:rPr lang="en-US" dirty="0" err="1"/>
              <a:t>intralezyoner</a:t>
            </a:r>
            <a:r>
              <a:rPr lang="en-US" dirty="0"/>
              <a:t> PV-10 (rose Bengal disodium </a:t>
            </a:r>
            <a:r>
              <a:rPr lang="en-US" dirty="0" err="1"/>
              <a:t>solusyonu</a:t>
            </a:r>
            <a:r>
              <a:rPr lang="en-US" dirty="0"/>
              <a:t>: </a:t>
            </a:r>
            <a:r>
              <a:rPr lang="en-US" dirty="0" err="1"/>
              <a:t>immunojenik</a:t>
            </a:r>
            <a:r>
              <a:rPr lang="en-US" dirty="0"/>
              <a:t> </a:t>
            </a:r>
            <a:r>
              <a:rPr lang="en-US" dirty="0" err="1"/>
              <a:t>hucre</a:t>
            </a:r>
            <a:r>
              <a:rPr lang="en-US" dirty="0"/>
              <a:t> </a:t>
            </a:r>
            <a:r>
              <a:rPr lang="en-US" dirty="0" err="1"/>
              <a:t>olumune</a:t>
            </a:r>
            <a:r>
              <a:rPr lang="en-US" dirty="0"/>
              <a:t> </a:t>
            </a:r>
            <a:r>
              <a:rPr lang="en-US" dirty="0" err="1"/>
              <a:t>neden</a:t>
            </a:r>
            <a:r>
              <a:rPr lang="en-US" dirty="0"/>
              <a:t> </a:t>
            </a:r>
            <a:r>
              <a:rPr lang="en-US" dirty="0" err="1"/>
              <a:t>oluyor</a:t>
            </a:r>
            <a:r>
              <a:rPr lang="en-US" dirty="0"/>
              <a:t>) </a:t>
            </a:r>
            <a:r>
              <a:rPr lang="en-US" dirty="0" err="1"/>
              <a:t>umut</a:t>
            </a:r>
            <a:r>
              <a:rPr lang="en-US" dirty="0"/>
              <a:t> </a:t>
            </a:r>
            <a:r>
              <a:rPr lang="en-US" dirty="0" err="1"/>
              <a:t>vadedici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guvenli</a:t>
            </a:r>
            <a:r>
              <a:rPr lang="en-US" dirty="0"/>
              <a:t> </a:t>
            </a:r>
          </a:p>
          <a:p>
            <a:r>
              <a:rPr lang="en-US" dirty="0" err="1"/>
              <a:t>Ayni</a:t>
            </a:r>
            <a:r>
              <a:rPr lang="en-US" dirty="0"/>
              <a:t> </a:t>
            </a:r>
            <a:r>
              <a:rPr lang="en-US" dirty="0" err="1"/>
              <a:t>calismanin</a:t>
            </a:r>
            <a:r>
              <a:rPr lang="en-US" dirty="0"/>
              <a:t> ilk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calismasi</a:t>
            </a:r>
            <a:r>
              <a:rPr lang="en-US" dirty="0"/>
              <a:t> da poster </a:t>
            </a:r>
            <a:r>
              <a:rPr lang="en-US" dirty="0" err="1"/>
              <a:t>oldu</a:t>
            </a:r>
            <a:r>
              <a:rPr lang="en-US" dirty="0"/>
              <a:t> </a:t>
            </a:r>
            <a:r>
              <a:rPr lang="en-US" dirty="0" err="1"/>
              <a:t>benzer</a:t>
            </a:r>
            <a:r>
              <a:rPr lang="en-US" dirty="0"/>
              <a:t> </a:t>
            </a:r>
            <a:r>
              <a:rPr lang="en-US" dirty="0" err="1"/>
              <a:t>bulgular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B149C-6B91-4F4A-923A-969C4ABD8D3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40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B149C-6B91-4F4A-923A-969C4ABD8D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90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8DACF-8309-2044-8EF4-AA7C90F4E9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3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E4796-B92C-4480-A68C-CF9483913B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9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Umut</a:t>
            </a:r>
            <a:r>
              <a:rPr lang="en-US" dirty="0"/>
              <a:t> </a:t>
            </a:r>
            <a:r>
              <a:rPr lang="en-US" dirty="0" err="1"/>
              <a:t>vadedici</a:t>
            </a:r>
            <a:r>
              <a:rPr lang="en-US" dirty="0"/>
              <a:t> </a:t>
            </a:r>
            <a:r>
              <a:rPr lang="en-US" dirty="0" err="1"/>
              <a:t>calisma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B149C-6B91-4F4A-923A-969C4ABD8D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55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LDH </a:t>
            </a:r>
            <a:r>
              <a:rPr lang="en-US" dirty="0" err="1"/>
              <a:t>yuksek</a:t>
            </a:r>
            <a:r>
              <a:rPr lang="en-US" dirty="0"/>
              <a:t> hasta </a:t>
            </a:r>
            <a:r>
              <a:rPr lang="en-US" dirty="0" err="1"/>
              <a:t>sayisi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beyin</a:t>
            </a:r>
            <a:r>
              <a:rPr lang="en-US" dirty="0"/>
              <a:t> </a:t>
            </a:r>
            <a:r>
              <a:rPr lang="en-US" dirty="0" err="1"/>
              <a:t>metastazi</a:t>
            </a:r>
            <a:r>
              <a:rPr lang="en-US" dirty="0"/>
              <a:t> </a:t>
            </a:r>
            <a:r>
              <a:rPr lang="en-US" dirty="0" err="1"/>
              <a:t>orani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kotu</a:t>
            </a:r>
            <a:r>
              <a:rPr lang="en-US" dirty="0"/>
              <a:t> </a:t>
            </a:r>
            <a:r>
              <a:rPr lang="en-US" dirty="0" err="1"/>
              <a:t>gurup</a:t>
            </a:r>
            <a:r>
              <a:rPr lang="en-US" dirty="0"/>
              <a:t> </a:t>
            </a:r>
            <a:r>
              <a:rPr lang="en-US" dirty="0" err="1"/>
              <a:t>hastalari</a:t>
            </a:r>
            <a:r>
              <a:rPr lang="en-US" dirty="0"/>
              <a:t> da </a:t>
            </a:r>
            <a:r>
              <a:rPr lang="en-US" dirty="0" err="1"/>
              <a:t>iceren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calisma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B149C-6B91-4F4A-923A-969C4ABD8D3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95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Blinded independent center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B149C-6B91-4F4A-923A-969C4ABD8D3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38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Soliter</a:t>
            </a:r>
            <a:r>
              <a:rPr lang="en-US" dirty="0"/>
              <a:t> </a:t>
            </a:r>
            <a:r>
              <a:rPr lang="en-US" dirty="0" err="1"/>
              <a:t>metastazli</a:t>
            </a:r>
            <a:r>
              <a:rPr lang="en-US" dirty="0"/>
              <a:t> </a:t>
            </a:r>
            <a:r>
              <a:rPr lang="en-US" dirty="0" err="1"/>
              <a:t>hastlarda</a:t>
            </a:r>
            <a:r>
              <a:rPr lang="en-US" dirty="0"/>
              <a:t> </a:t>
            </a:r>
            <a:r>
              <a:rPr lang="en-US" dirty="0" err="1"/>
              <a:t>metastazi</a:t>
            </a:r>
            <a:r>
              <a:rPr lang="en-US" dirty="0"/>
              <a:t> </a:t>
            </a:r>
            <a:r>
              <a:rPr lang="en-US" dirty="0" err="1"/>
              <a:t>tedavi</a:t>
            </a:r>
            <a:r>
              <a:rPr lang="en-US" dirty="0"/>
              <a:t> </a:t>
            </a:r>
            <a:r>
              <a:rPr lang="en-US" dirty="0" err="1"/>
              <a:t>edip</a:t>
            </a:r>
            <a:r>
              <a:rPr lang="en-US" dirty="0"/>
              <a:t> </a:t>
            </a:r>
            <a:r>
              <a:rPr lang="en-US" dirty="0" err="1"/>
              <a:t>immunoterapiye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etmek</a:t>
            </a:r>
            <a:r>
              <a:rPr lang="en-US" dirty="0"/>
              <a:t> </a:t>
            </a:r>
            <a:r>
              <a:rPr lang="en-US" dirty="0" err="1"/>
              <a:t>progresyonu</a:t>
            </a:r>
            <a:r>
              <a:rPr lang="en-US" dirty="0"/>
              <a:t> </a:t>
            </a:r>
            <a:r>
              <a:rPr lang="en-US" dirty="0" err="1"/>
              <a:t>geciktiriyor</a:t>
            </a:r>
            <a:r>
              <a:rPr lang="en-US" dirty="0"/>
              <a:t> ama OS </a:t>
            </a:r>
            <a:r>
              <a:rPr lang="en-US" dirty="0" err="1"/>
              <a:t>yi</a:t>
            </a:r>
            <a:r>
              <a:rPr lang="en-US" dirty="0"/>
              <a:t> </a:t>
            </a:r>
            <a:r>
              <a:rPr lang="en-US" dirty="0" err="1"/>
              <a:t>degistirmiyor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B149C-6B91-4F4A-923A-969C4ABD8D3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8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E4796-B92C-4480-A68C-CF9483913B1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0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C7D5-6F46-4583-821D-8EA1D708D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63C18B-2DFE-48EF-9DDD-CB3CD1D25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93390-153D-4514-813C-3C79CD31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3CD92-596F-4962-A860-2F1BD5F8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8F83E-E7B0-4AA0-AD95-19CF21216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0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827F-B7A0-4E9D-A83B-B5F33681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067FB-5483-4FBA-B412-C5D39BE48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76B32-CD0D-4C00-91B8-B87573F6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1448A-6B1F-4737-AD6A-16A0CC32C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7FCC3-1A8C-4BA7-83C3-7E9E9588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3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2A72E5-7BAD-4066-A9E4-B8AED2D0F9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01502-1334-4E2D-B92D-9E85CB324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7D3C-E528-4788-81F5-0F5F43B9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2B73C-E18E-429B-A6F7-D3CF5645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9EA48-7976-445C-ADB7-6DD5E6A95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2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44D3C-E8E2-4ECB-87CA-98258618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BF1F2-430A-4232-B7E4-36AABE52C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9DE43-72FB-47ED-AE8D-726B229B1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6244E-E3DE-422E-9924-7A7E06AA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3C0C5-C06F-46C2-B6CB-CF1D2F9B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2FE6B-BADA-4958-AA80-A1C07BFC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C8B5A-35A3-4C78-A1FF-9D305B73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FF4FD-854F-47DE-8EFD-86A833A9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B9AE-05A8-4571-AE23-10532FBA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32376-6BFD-450E-8285-04461D8A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CADE-1A89-4E84-9BB0-415CED41C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7730E-5A04-4617-8E96-B979D7BD3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CFDE0-F275-45EC-B89E-438087769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3742E-F008-471D-9FEE-DBC77B162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CD217-8C97-492E-9B08-D11BA552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BB54F-C3E4-4259-84AB-B393A405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9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1DBDC-3F65-49E3-A938-BD0A0A5A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DAA0A-E0C5-4319-A99E-9AF2102E6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361D6-CB1C-4408-B604-DF7029FC7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D0088C-1B21-4A74-AAB5-E88B1DF64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CE4591-D19C-4D2F-A870-62B5A7002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300D3-B55F-4B94-B3EB-8050695A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2D6BE6-7172-463C-AFDF-98EE28E66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11A80-3D1C-43A5-8530-C1FE48A5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0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E976-A9C8-4816-9ED8-596ABF9E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250CA3-BA69-453C-9C13-C09CDABD0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70BE6-FF96-40BB-9EF8-2CCD554D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BBCBF-6033-4DDF-82CA-1641CE98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3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877939-10F4-4FDF-8AFD-086BE41F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FB97B-541A-460A-8448-A6579C90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1D0E3-9686-4282-9526-DD432373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2EFF4-0F27-46B5-84FA-AD3BA88A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A1F1E-077C-4E95-A6C0-CC74359A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D9160-6726-4550-88E6-5AE0416A5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C91A8-C08F-4538-BF2E-FEE9288B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36095-708C-4F67-B16C-496E3043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4BB24-1A29-477F-9522-ED204EC0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5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BAE10-3EE3-4240-AB39-0103CE6C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B5186D-D872-444C-B199-D93DDBF15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5F4A7-48D1-467E-999E-64FBE42AF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74053-5777-44CF-8E84-D344125D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67AF7-D183-4179-A98C-5071225F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ADE2F-A4A2-4654-B3D0-DC05B40B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1E9FC-93D5-49E3-8EF9-0D49D0B8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2BD07-0A19-4D88-89D6-FD5C0850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48A80-54D4-49FC-B883-0762E6060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90E21-B176-4628-976E-8A29B2571D3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A1DFB-DEAA-40CD-8779-D84D341A3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DE41F-3EED-4DA8-89CC-361735D61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6097-9622-40AC-AD76-0D89BE43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8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7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0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1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3.jp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14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15.jp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282D906-616E-40AA-B6BB-FC3AE2F4D9F6}"/>
              </a:ext>
            </a:extLst>
          </p:cNvPr>
          <p:cNvGraphicFramePr/>
          <p:nvPr/>
        </p:nvGraphicFramePr>
        <p:xfrm>
          <a:off x="1524000" y="1122363"/>
          <a:ext cx="9144000" cy="238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5FBE0DCF-F9BE-43EB-BE91-3B1D5DABA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 Nalan </a:t>
            </a:r>
            <a:r>
              <a:rPr lang="en-US" dirty="0" err="1"/>
              <a:t>Akgul</a:t>
            </a:r>
            <a:r>
              <a:rPr lang="en-US" dirty="0"/>
              <a:t>  Babacan</a:t>
            </a:r>
          </a:p>
          <a:p>
            <a:r>
              <a:rPr lang="en-US" dirty="0"/>
              <a:t>Bahrain Oncology Center, Bahrain</a:t>
            </a:r>
          </a:p>
          <a:p>
            <a:r>
              <a:rPr lang="en-US" dirty="0"/>
              <a:t>15 Kasim 2020</a:t>
            </a:r>
          </a:p>
        </p:txBody>
      </p:sp>
    </p:spTree>
    <p:extLst>
      <p:ext uri="{BB962C8B-B14F-4D97-AF65-F5344CB8AC3E}">
        <p14:creationId xmlns:p14="http://schemas.microsoft.com/office/powerpoint/2010/main" val="96348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C31E6C-40F8-4CF7-8575-E62C2AD703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92186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C6F77-7919-4F94-93F5-CE4BAE685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KIT </a:t>
            </a:r>
            <a:r>
              <a:rPr lang="en-US" dirty="0" err="1"/>
              <a:t>mutasyonu</a:t>
            </a:r>
            <a:r>
              <a:rPr lang="en-US" dirty="0"/>
              <a:t> %3</a:t>
            </a:r>
          </a:p>
          <a:p>
            <a:r>
              <a:rPr lang="en-US" dirty="0" err="1"/>
              <a:t>Faz</a:t>
            </a:r>
            <a:r>
              <a:rPr lang="en-US" dirty="0"/>
              <a:t> II imatinib </a:t>
            </a:r>
            <a:r>
              <a:rPr lang="en-US" dirty="0" err="1"/>
              <a:t>calismasi</a:t>
            </a:r>
            <a:r>
              <a:rPr lang="en-US" dirty="0"/>
              <a:t>: ORR: %29, PFS: 3.7 ay, </a:t>
            </a:r>
          </a:p>
          <a:p>
            <a:r>
              <a:rPr lang="en-US" dirty="0" err="1"/>
              <a:t>Dasatinib</a:t>
            </a:r>
            <a:r>
              <a:rPr lang="en-US" dirty="0"/>
              <a:t>, nilotinib </a:t>
            </a:r>
            <a:r>
              <a:rPr lang="en-US" dirty="0" err="1"/>
              <a:t>benzer</a:t>
            </a:r>
            <a:r>
              <a:rPr lang="en-US" dirty="0"/>
              <a:t> </a:t>
            </a:r>
            <a:r>
              <a:rPr lang="en-US" dirty="0" err="1"/>
              <a:t>sonuclar</a:t>
            </a:r>
            <a:r>
              <a:rPr lang="en-US" dirty="0"/>
              <a:t> </a:t>
            </a:r>
            <a:r>
              <a:rPr lang="en-US" dirty="0" err="1"/>
              <a:t>gosterdi</a:t>
            </a:r>
            <a:endParaRPr lang="en-US" dirty="0"/>
          </a:p>
          <a:p>
            <a:r>
              <a:rPr lang="en-US" dirty="0"/>
              <a:t>Ipilimumab-imatinib </a:t>
            </a:r>
            <a:r>
              <a:rPr lang="en-US" dirty="0" err="1"/>
              <a:t>calismasi</a:t>
            </a:r>
            <a:r>
              <a:rPr lang="en-US" dirty="0"/>
              <a:t> </a:t>
            </a:r>
            <a:r>
              <a:rPr lang="en-US" dirty="0" err="1"/>
              <a:t>suruyor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868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C31E6C-40F8-4CF7-8575-E62C2AD703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527961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C6F77-7919-4F94-93F5-CE4BAE685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NTRK </a:t>
            </a:r>
            <a:r>
              <a:rPr lang="en-US" dirty="0" err="1"/>
              <a:t>mutasyonu</a:t>
            </a:r>
            <a:r>
              <a:rPr lang="en-US" dirty="0"/>
              <a:t> %0.8-0.9</a:t>
            </a:r>
          </a:p>
          <a:p>
            <a:r>
              <a:rPr lang="en-US" dirty="0"/>
              <a:t>Basket Larotrectinib </a:t>
            </a:r>
            <a:r>
              <a:rPr lang="en-US" dirty="0" err="1"/>
              <a:t>calismasinda</a:t>
            </a:r>
            <a:r>
              <a:rPr lang="en-US" dirty="0"/>
              <a:t> post-PD1 </a:t>
            </a:r>
            <a:r>
              <a:rPr lang="en-US" dirty="0" err="1"/>
              <a:t>melanom</a:t>
            </a:r>
            <a:r>
              <a:rPr lang="en-US" dirty="0"/>
              <a:t> </a:t>
            </a:r>
            <a:r>
              <a:rPr lang="en-US" dirty="0" err="1"/>
              <a:t>hastalari</a:t>
            </a:r>
            <a:r>
              <a:rPr lang="en-US" dirty="0"/>
              <a:t> da </a:t>
            </a:r>
            <a:r>
              <a:rPr lang="en-US" dirty="0" err="1"/>
              <a:t>dahil</a:t>
            </a:r>
            <a:r>
              <a:rPr lang="en-US" dirty="0"/>
              <a:t> </a:t>
            </a:r>
            <a:r>
              <a:rPr lang="en-US" dirty="0" err="1"/>
              <a:t>edilmisti</a:t>
            </a:r>
            <a:r>
              <a:rPr lang="en-US" dirty="0"/>
              <a:t>. </a:t>
            </a:r>
          </a:p>
          <a:p>
            <a:r>
              <a:rPr lang="en-US" dirty="0" err="1"/>
              <a:t>Genel</a:t>
            </a:r>
            <a:r>
              <a:rPr lang="en-US" dirty="0"/>
              <a:t> </a:t>
            </a:r>
            <a:r>
              <a:rPr lang="en-US" dirty="0" err="1"/>
              <a:t>yanit</a:t>
            </a:r>
            <a:r>
              <a:rPr lang="en-US" dirty="0"/>
              <a:t> </a:t>
            </a:r>
            <a:r>
              <a:rPr lang="en-US" dirty="0" err="1"/>
              <a:t>orani</a:t>
            </a:r>
            <a:r>
              <a:rPr lang="en-US" dirty="0"/>
              <a:t> %75 </a:t>
            </a:r>
          </a:p>
        </p:txBody>
      </p:sp>
    </p:spTree>
    <p:extLst>
      <p:ext uri="{BB962C8B-B14F-4D97-AF65-F5344CB8AC3E}">
        <p14:creationId xmlns:p14="http://schemas.microsoft.com/office/powerpoint/2010/main" val="669157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7CF1FA9-592A-4695-B1B0-7E02E5295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719526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32A1D-9911-40E5-BEB1-6756AC3A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511"/>
            <a:ext cx="10515600" cy="4351338"/>
          </a:xfrm>
        </p:spPr>
        <p:txBody>
          <a:bodyPr/>
          <a:lstStyle/>
          <a:p>
            <a:r>
              <a:rPr lang="en-US" dirty="0"/>
              <a:t>IL-2</a:t>
            </a:r>
          </a:p>
          <a:p>
            <a:r>
              <a:rPr lang="en-US" dirty="0"/>
              <a:t>Ipilimumab </a:t>
            </a:r>
          </a:p>
          <a:p>
            <a:r>
              <a:rPr lang="en-US" dirty="0" err="1"/>
              <a:t>Diger</a:t>
            </a:r>
            <a:r>
              <a:rPr lang="en-US" dirty="0"/>
              <a:t> immune </a:t>
            </a:r>
            <a:r>
              <a:rPr lang="en-US" dirty="0" err="1"/>
              <a:t>kontrol</a:t>
            </a:r>
            <a:r>
              <a:rPr lang="en-US" dirty="0"/>
              <a:t> </a:t>
            </a:r>
            <a:r>
              <a:rPr lang="en-US" dirty="0" err="1"/>
              <a:t>noktasi</a:t>
            </a:r>
            <a:r>
              <a:rPr lang="en-US" dirty="0"/>
              <a:t> </a:t>
            </a:r>
            <a:r>
              <a:rPr lang="en-US" dirty="0" err="1"/>
              <a:t>inhibitorler</a:t>
            </a:r>
            <a:endParaRPr lang="en-US" dirty="0"/>
          </a:p>
          <a:p>
            <a:r>
              <a:rPr lang="en-US" dirty="0" err="1"/>
              <a:t>Onkolitik</a:t>
            </a:r>
            <a:r>
              <a:rPr lang="en-US" dirty="0"/>
              <a:t> virus</a:t>
            </a:r>
          </a:p>
          <a:p>
            <a:r>
              <a:rPr lang="en-US" dirty="0" err="1"/>
              <a:t>Adaptif</a:t>
            </a:r>
            <a:r>
              <a:rPr lang="en-US" dirty="0"/>
              <a:t> T </a:t>
            </a:r>
            <a:r>
              <a:rPr lang="en-US" dirty="0" err="1"/>
              <a:t>hucre</a:t>
            </a:r>
            <a:r>
              <a:rPr lang="en-US" dirty="0"/>
              <a:t> </a:t>
            </a:r>
            <a:r>
              <a:rPr lang="en-US" dirty="0" err="1"/>
              <a:t>tedavisi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48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A686666-6411-4AE5-9C43-93E404DBD26A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DE130-7604-49E5-B4F2-E73DF39E8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9295"/>
            <a:ext cx="10515600" cy="3397668"/>
          </a:xfrm>
        </p:spPr>
        <p:txBody>
          <a:bodyPr/>
          <a:lstStyle/>
          <a:p>
            <a:r>
              <a:rPr lang="en-US" dirty="0"/>
              <a:t>Post nivolumab </a:t>
            </a:r>
            <a:r>
              <a:rPr lang="en-US" dirty="0" err="1"/>
              <a:t>Ipi</a:t>
            </a:r>
            <a:r>
              <a:rPr lang="en-US" dirty="0"/>
              <a:t>&amp; </a:t>
            </a:r>
            <a:r>
              <a:rPr lang="en-US" dirty="0" err="1"/>
              <a:t>ipi-nivo</a:t>
            </a:r>
            <a:r>
              <a:rPr lang="en-US" dirty="0"/>
              <a:t>: RR: 16%, 21% </a:t>
            </a:r>
          </a:p>
          <a:p>
            <a:pPr marL="0" indent="0">
              <a:buNone/>
            </a:pPr>
            <a:r>
              <a:rPr lang="en-US" sz="1800" dirty="0"/>
              <a:t>                                        Zimmer L et all, </a:t>
            </a:r>
            <a:r>
              <a:rPr lang="en-US" sz="1800" b="0" i="0" u="none" strike="noStrike" baseline="0" dirty="0">
                <a:solidFill>
                  <a:srgbClr val="131413"/>
                </a:solidFill>
              </a:rPr>
              <a:t>Eur J Cancer. 2017;75:47–55.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Post pembrolizumab </a:t>
            </a:r>
            <a:r>
              <a:rPr lang="en-US" dirty="0" err="1"/>
              <a:t>ipi</a:t>
            </a:r>
            <a:r>
              <a:rPr lang="en-US" dirty="0"/>
              <a:t>: RR %16 (ilk </a:t>
            </a:r>
            <a:r>
              <a:rPr lang="en-US" dirty="0" err="1"/>
              <a:t>seri</a:t>
            </a:r>
            <a:r>
              <a:rPr lang="en-US" dirty="0"/>
              <a:t> </a:t>
            </a:r>
            <a:r>
              <a:rPr lang="en-US" dirty="0" err="1"/>
              <a:t>yanit</a:t>
            </a:r>
            <a:r>
              <a:rPr lang="en-US" dirty="0"/>
              <a:t> </a:t>
            </a:r>
            <a:r>
              <a:rPr lang="en-US" dirty="0" err="1"/>
              <a:t>oraniyla</a:t>
            </a:r>
            <a:r>
              <a:rPr lang="en-US" dirty="0"/>
              <a:t> </a:t>
            </a:r>
            <a:r>
              <a:rPr lang="en-US" dirty="0" err="1"/>
              <a:t>benzer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sz="2000" dirty="0"/>
              <a:t>                              </a:t>
            </a:r>
            <a:r>
              <a:rPr lang="en-US" sz="2000" dirty="0" err="1"/>
              <a:t>Ascierto</a:t>
            </a:r>
            <a:r>
              <a:rPr lang="en-US" sz="2000" dirty="0"/>
              <a:t> PA et all, </a:t>
            </a:r>
            <a:r>
              <a:rPr lang="en-US" sz="2000" b="0" i="0" u="none" strike="noStrike" baseline="0" dirty="0">
                <a:solidFill>
                  <a:srgbClr val="131413"/>
                </a:solidFill>
              </a:rPr>
              <a:t>J Clin Oncol. 2017;35(15_suppl):9520 (</a:t>
            </a:r>
            <a:r>
              <a:rPr lang="en-US" sz="2000" dirty="0"/>
              <a:t> Keynote 006 )</a:t>
            </a:r>
          </a:p>
        </p:txBody>
      </p:sp>
    </p:spTree>
    <p:extLst>
      <p:ext uri="{BB962C8B-B14F-4D97-AF65-F5344CB8AC3E}">
        <p14:creationId xmlns:p14="http://schemas.microsoft.com/office/powerpoint/2010/main" val="3874736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6E372FA-3289-4D1F-80E0-DF4819DA3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137213"/>
              </p:ext>
            </p:extLst>
          </p:nvPr>
        </p:nvGraphicFramePr>
        <p:xfrm>
          <a:off x="838200" y="365125"/>
          <a:ext cx="10515600" cy="1160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025B6-4B57-41E5-8960-917288AD1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AA06C-B43F-4FA4-AE71-018122CC19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313"/>
          <a:stretch/>
        </p:blipFill>
        <p:spPr>
          <a:xfrm>
            <a:off x="838200" y="1690687"/>
            <a:ext cx="10591429" cy="4588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1E44D-0E6D-44D2-B5DB-61221B359023}"/>
              </a:ext>
            </a:extLst>
          </p:cNvPr>
          <p:cNvSpPr txBox="1"/>
          <p:nvPr/>
        </p:nvSpPr>
        <p:spPr>
          <a:xfrm>
            <a:off x="4028573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Olson et al.,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26A4D-BDCA-4958-B4B4-FEE77F2DF416}"/>
              </a:ext>
            </a:extLst>
          </p:cNvPr>
          <p:cNvSpPr txBox="1"/>
          <p:nvPr/>
        </p:nvSpPr>
        <p:spPr>
          <a:xfrm>
            <a:off x="753987" y="6392180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Olson et al., ASCO 2020</a:t>
            </a:r>
          </a:p>
        </p:txBody>
      </p:sp>
    </p:spTree>
    <p:extLst>
      <p:ext uri="{BB962C8B-B14F-4D97-AF65-F5344CB8AC3E}">
        <p14:creationId xmlns:p14="http://schemas.microsoft.com/office/powerpoint/2010/main" val="187962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C4DFBC-FB4A-437C-9C6A-CFE48C985E72}"/>
              </a:ext>
            </a:extLst>
          </p:cNvPr>
          <p:cNvSpPr/>
          <p:nvPr/>
        </p:nvSpPr>
        <p:spPr>
          <a:xfrm>
            <a:off x="6855137" y="2690336"/>
            <a:ext cx="53208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49% with Stage IV M1c/M1d melanoma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71% BRAF-WT melanoma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11% acral/mucosal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19% post-adjuvant PD-1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10% with treated brain </a:t>
            </a:r>
            <a:r>
              <a:rPr lang="en-US" dirty="0" err="1"/>
              <a:t>mets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CAA612A-8AF3-4660-A63B-7E48D935CDC8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C3AA30-57BB-4E60-9DDA-D4CF9F50E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F74F9-33A4-4A78-8720-13306B7FD8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47" t="2485" r="10599" b="7864"/>
          <a:stretch/>
        </p:blipFill>
        <p:spPr>
          <a:xfrm>
            <a:off x="0" y="1690688"/>
            <a:ext cx="6716111" cy="454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7D7E0-B65D-47F2-8A86-1294F5ACDF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304" b="7732"/>
          <a:stretch/>
        </p:blipFill>
        <p:spPr>
          <a:xfrm>
            <a:off x="3809067" y="2743199"/>
            <a:ext cx="8382933" cy="35359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394D67-5BCB-478A-8ACD-A521E0A37938}"/>
              </a:ext>
            </a:extLst>
          </p:cNvPr>
          <p:cNvSpPr/>
          <p:nvPr/>
        </p:nvSpPr>
        <p:spPr>
          <a:xfrm>
            <a:off x="6716111" y="1757252"/>
            <a:ext cx="5320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Treatment-related Grade 3-4 rate </a:t>
            </a:r>
            <a:r>
              <a:rPr lang="en-US" b="1" dirty="0"/>
              <a:t>27%</a:t>
            </a:r>
            <a:r>
              <a:rPr lang="en-US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ECDF5-97DD-4C19-8F4B-84F08E6FF4CE}"/>
              </a:ext>
            </a:extLst>
          </p:cNvPr>
          <p:cNvSpPr txBox="1"/>
          <p:nvPr/>
        </p:nvSpPr>
        <p:spPr>
          <a:xfrm>
            <a:off x="4028573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Olson et al.,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F3049-F08E-4104-A62C-96B840977191}"/>
              </a:ext>
            </a:extLst>
          </p:cNvPr>
          <p:cNvSpPr txBox="1"/>
          <p:nvPr/>
        </p:nvSpPr>
        <p:spPr>
          <a:xfrm>
            <a:off x="753987" y="6392180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Olson et al., ASCO 2020</a:t>
            </a:r>
          </a:p>
        </p:txBody>
      </p:sp>
    </p:spTree>
    <p:extLst>
      <p:ext uri="{BB962C8B-B14F-4D97-AF65-F5344CB8AC3E}">
        <p14:creationId xmlns:p14="http://schemas.microsoft.com/office/powerpoint/2010/main" val="408018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CCAC7F3-4C3D-4C12-A8B5-2EE0A276BCEB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6E2715-B04E-4675-9003-DDD7BA960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76530-0A53-419C-9AF9-5574D1B9B0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534"/>
          <a:stretch/>
        </p:blipFill>
        <p:spPr>
          <a:xfrm>
            <a:off x="1523603" y="1572786"/>
            <a:ext cx="9144793" cy="4706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97C43-DB9F-4AE5-9A78-557833D392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32" t="54147" b="10936"/>
          <a:stretch/>
        </p:blipFill>
        <p:spPr>
          <a:xfrm>
            <a:off x="1645920" y="4482492"/>
            <a:ext cx="3078876" cy="1796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94979C-D143-4053-8554-2B9653E4AA79}"/>
              </a:ext>
            </a:extLst>
          </p:cNvPr>
          <p:cNvSpPr txBox="1"/>
          <p:nvPr/>
        </p:nvSpPr>
        <p:spPr>
          <a:xfrm>
            <a:off x="4028573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Olson et al.,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10D45-2DAD-45EB-9325-E846821D35FA}"/>
              </a:ext>
            </a:extLst>
          </p:cNvPr>
          <p:cNvSpPr txBox="1"/>
          <p:nvPr/>
        </p:nvSpPr>
        <p:spPr>
          <a:xfrm>
            <a:off x="753987" y="6392180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Olson et al., ASCO 2020</a:t>
            </a:r>
          </a:p>
        </p:txBody>
      </p:sp>
    </p:spTree>
    <p:extLst>
      <p:ext uri="{BB962C8B-B14F-4D97-AF65-F5344CB8AC3E}">
        <p14:creationId xmlns:p14="http://schemas.microsoft.com/office/powerpoint/2010/main" val="35242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Cohort of PD1 resistant metastatic melanoma patients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1"/>
          <a:stretch/>
        </p:blipFill>
        <p:spPr bwMode="auto">
          <a:xfrm>
            <a:off x="1388611" y="1497724"/>
            <a:ext cx="9392839" cy="476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2FB9C6F-AB5A-4382-9558-14A3D08CD6DF}"/>
              </a:ext>
            </a:extLst>
          </p:cNvPr>
          <p:cNvGraphicFramePr/>
          <p:nvPr/>
        </p:nvGraphicFramePr>
        <p:xfrm>
          <a:off x="315310" y="365125"/>
          <a:ext cx="1103849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993ED1B-AB55-4014-8E01-084D30FF857C}"/>
              </a:ext>
            </a:extLst>
          </p:cNvPr>
          <p:cNvSpPr txBox="1"/>
          <p:nvPr/>
        </p:nvSpPr>
        <p:spPr>
          <a:xfrm>
            <a:off x="798915" y="629881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Pires Da Silva et al., ASCO 2020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26FB4AA-555C-445D-ACFD-0A469C576185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E7EB0-BB73-44E5-8678-DE3F2898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B0F61-CFEF-4041-AA26-60B8C95D9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001" y="1373892"/>
            <a:ext cx="8083997" cy="486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E9CB80-031D-4FB1-BFAC-7FCDF176FC79}"/>
              </a:ext>
            </a:extLst>
          </p:cNvPr>
          <p:cNvSpPr txBox="1"/>
          <p:nvPr/>
        </p:nvSpPr>
        <p:spPr>
          <a:xfrm>
            <a:off x="4028573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Pires Da Silva et al.,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17F2D-685A-4B1C-965D-72EE07466FA0}"/>
              </a:ext>
            </a:extLst>
          </p:cNvPr>
          <p:cNvSpPr txBox="1"/>
          <p:nvPr/>
        </p:nvSpPr>
        <p:spPr>
          <a:xfrm>
            <a:off x="798915" y="629881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Pires Da Silva et al., ASCO 2020</a:t>
            </a:r>
          </a:p>
        </p:txBody>
      </p:sp>
    </p:spTree>
    <p:extLst>
      <p:ext uri="{BB962C8B-B14F-4D97-AF65-F5344CB8AC3E}">
        <p14:creationId xmlns:p14="http://schemas.microsoft.com/office/powerpoint/2010/main" val="3055068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38162D9-6B18-4DAB-AFD6-520A5CB109F3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5231A-B62F-465E-A6D7-55299ACA1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66534-0DF1-4804-8EA7-D8FAE8B0E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93F9B-F78B-4931-8832-BC0176D31C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396" b="21329"/>
          <a:stretch/>
        </p:blipFill>
        <p:spPr>
          <a:xfrm>
            <a:off x="207580" y="1690688"/>
            <a:ext cx="8066231" cy="3888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783307-7947-473C-AAFC-D02554422F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409"/>
          <a:stretch/>
        </p:blipFill>
        <p:spPr>
          <a:xfrm>
            <a:off x="4646913" y="2133373"/>
            <a:ext cx="7545087" cy="3888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55F1AB-7810-4891-8455-9598316922E3}"/>
              </a:ext>
            </a:extLst>
          </p:cNvPr>
          <p:cNvSpPr txBox="1">
            <a:spLocks/>
          </p:cNvSpPr>
          <p:nvPr/>
        </p:nvSpPr>
        <p:spPr>
          <a:xfrm>
            <a:off x="5568067" y="1413829"/>
            <a:ext cx="5411487" cy="99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Response rate of </a:t>
            </a:r>
            <a:r>
              <a:rPr lang="en-US" sz="2000" b="1" dirty="0"/>
              <a:t>13% vs 32% </a:t>
            </a:r>
          </a:p>
          <a:p>
            <a:r>
              <a:rPr lang="en-US" sz="2000" dirty="0"/>
              <a:t>Grade 3/4 AE of 33% vs 31%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63762-F5B9-4FEC-A818-49A5F26F58FD}"/>
              </a:ext>
            </a:extLst>
          </p:cNvPr>
          <p:cNvSpPr txBox="1"/>
          <p:nvPr/>
        </p:nvSpPr>
        <p:spPr>
          <a:xfrm>
            <a:off x="4028573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Pires Da Silva et al.,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D21D4-06F4-4F0A-BC64-B0A01C6168C5}"/>
              </a:ext>
            </a:extLst>
          </p:cNvPr>
          <p:cNvSpPr txBox="1"/>
          <p:nvPr/>
        </p:nvSpPr>
        <p:spPr>
          <a:xfrm>
            <a:off x="798915" y="629881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Pires Da Silva et al., ASCO 2020</a:t>
            </a:r>
          </a:p>
        </p:txBody>
      </p:sp>
    </p:spTree>
    <p:extLst>
      <p:ext uri="{BB962C8B-B14F-4D97-AF65-F5344CB8AC3E}">
        <p14:creationId xmlns:p14="http://schemas.microsoft.com/office/powerpoint/2010/main" val="23336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3A1A18-2F38-4ADB-825E-65F1F7F42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5" t="21904" r="31250" b="4762"/>
          <a:stretch/>
        </p:blipFill>
        <p:spPr>
          <a:xfrm>
            <a:off x="2092635" y="643467"/>
            <a:ext cx="800672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4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D80C075-5EDD-41F3-84BC-2B9AA0A93C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8844798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579BF-524A-4410-8E09-A428D0FB8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7E14DBB-3CBE-415B-ACDC-CE1BB391A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0839149"/>
              </p:ext>
            </p:extLst>
          </p:nvPr>
        </p:nvGraphicFramePr>
        <p:xfrm>
          <a:off x="619431" y="2045367"/>
          <a:ext cx="10515600" cy="3826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95098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4E41ABC-327B-4CC7-A228-83BBE057DA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3135925"/>
              </p:ext>
            </p:extLst>
          </p:nvPr>
        </p:nvGraphicFramePr>
        <p:xfrm>
          <a:off x="838200" y="365125"/>
          <a:ext cx="10515600" cy="108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37F2A0-F947-414B-8A01-51FCF31D0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50EAD-E9FC-4BD6-98E1-C18E6BE57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" b="11434"/>
          <a:stretch/>
        </p:blipFill>
        <p:spPr bwMode="auto">
          <a:xfrm>
            <a:off x="746032" y="1604293"/>
            <a:ext cx="10515600" cy="49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7654DB-2D12-404D-A6D0-B9B5004813BE}"/>
              </a:ext>
            </a:extLst>
          </p:cNvPr>
          <p:cNvSpPr txBox="1"/>
          <p:nvPr/>
        </p:nvSpPr>
        <p:spPr>
          <a:xfrm>
            <a:off x="4028573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Sarnaik et al.,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84667-E65B-4832-8599-27F772A6B508}"/>
              </a:ext>
            </a:extLst>
          </p:cNvPr>
          <p:cNvSpPr txBox="1"/>
          <p:nvPr/>
        </p:nvSpPr>
        <p:spPr>
          <a:xfrm>
            <a:off x="1137918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Sarnaik et al., ASCO 2020</a:t>
            </a:r>
          </a:p>
        </p:txBody>
      </p:sp>
    </p:spTree>
    <p:extLst>
      <p:ext uri="{BB962C8B-B14F-4D97-AF65-F5344CB8AC3E}">
        <p14:creationId xmlns:p14="http://schemas.microsoft.com/office/powerpoint/2010/main" val="449053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77CE7DC-169A-4E3F-AC69-2C00EF0CBF7D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0C5D1-0A26-46ED-BCC9-09F81C7C1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17565-7DB0-4B53-994D-726C23E6B8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16" b="7646"/>
          <a:stretch/>
        </p:blipFill>
        <p:spPr>
          <a:xfrm>
            <a:off x="942897" y="1690688"/>
            <a:ext cx="10710621" cy="5167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A5FC71-1205-44D4-9252-E29EE76E8D82}"/>
              </a:ext>
            </a:extLst>
          </p:cNvPr>
          <p:cNvSpPr txBox="1"/>
          <p:nvPr/>
        </p:nvSpPr>
        <p:spPr>
          <a:xfrm>
            <a:off x="4028573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Sarnaik et al., 2020</a:t>
            </a:r>
          </a:p>
        </p:txBody>
      </p:sp>
    </p:spTree>
    <p:extLst>
      <p:ext uri="{BB962C8B-B14F-4D97-AF65-F5344CB8AC3E}">
        <p14:creationId xmlns:p14="http://schemas.microsoft.com/office/powerpoint/2010/main" val="357463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58692E7-637F-42FE-8409-4C66A7C56CEE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CD88A-9A29-40C0-9683-30BA19BA6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65F028-C0B4-4835-A696-3D94CF5F0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b="7813"/>
          <a:stretch/>
        </p:blipFill>
        <p:spPr bwMode="auto">
          <a:xfrm>
            <a:off x="155788" y="1690688"/>
            <a:ext cx="9143999" cy="445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B23F43-8F57-444C-8460-08DAE0621F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873" b="14846"/>
          <a:stretch/>
        </p:blipFill>
        <p:spPr>
          <a:xfrm>
            <a:off x="2892213" y="2975483"/>
            <a:ext cx="9144793" cy="3303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98E601-DDD9-4821-B703-5D415E18E0F0}"/>
              </a:ext>
            </a:extLst>
          </p:cNvPr>
          <p:cNvSpPr txBox="1"/>
          <p:nvPr/>
        </p:nvSpPr>
        <p:spPr>
          <a:xfrm>
            <a:off x="330378" y="3244334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ORR 36%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D316E-1E37-41BE-93ED-931EEC2D4918}"/>
              </a:ext>
            </a:extLst>
          </p:cNvPr>
          <p:cNvSpPr txBox="1"/>
          <p:nvPr/>
        </p:nvSpPr>
        <p:spPr>
          <a:xfrm>
            <a:off x="4028573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Sarnaik et al.,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C5956-8A39-44B1-8B49-B103222802C8}"/>
              </a:ext>
            </a:extLst>
          </p:cNvPr>
          <p:cNvSpPr txBox="1"/>
          <p:nvPr/>
        </p:nvSpPr>
        <p:spPr>
          <a:xfrm>
            <a:off x="1137918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Sarnaik et al., ASCO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887A6-E210-484B-90CA-06AAA1B31E72}"/>
              </a:ext>
            </a:extLst>
          </p:cNvPr>
          <p:cNvSpPr/>
          <p:nvPr/>
        </p:nvSpPr>
        <p:spPr>
          <a:xfrm>
            <a:off x="330378" y="3244334"/>
            <a:ext cx="1233715" cy="3693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42CF34B-7209-42B7-8BEF-E410898EFF5B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D4A20-C76A-40CC-A8BD-DB12E97C7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71E94-6F94-463E-9F93-0236DCE1A6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584" r="30811" b="15457"/>
          <a:stretch/>
        </p:blipFill>
        <p:spPr>
          <a:xfrm>
            <a:off x="206478" y="1956152"/>
            <a:ext cx="8273845" cy="4167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CA505F-AB92-4ECB-B065-21478B5387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6" t="22146" r="31317" b="20149"/>
          <a:stretch/>
        </p:blipFill>
        <p:spPr>
          <a:xfrm>
            <a:off x="4102374" y="2120067"/>
            <a:ext cx="7934632" cy="3834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56D6FE-BFD7-4C4C-B7B3-EB114B948604}"/>
              </a:ext>
            </a:extLst>
          </p:cNvPr>
          <p:cNvSpPr txBox="1"/>
          <p:nvPr/>
        </p:nvSpPr>
        <p:spPr>
          <a:xfrm>
            <a:off x="4028573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Sarnaik et al.,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05A9A-FCF1-460D-8B6F-4128FC780557}"/>
              </a:ext>
            </a:extLst>
          </p:cNvPr>
          <p:cNvSpPr txBox="1"/>
          <p:nvPr/>
        </p:nvSpPr>
        <p:spPr>
          <a:xfrm>
            <a:off x="1137918" y="6444191"/>
            <a:ext cx="413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Sarnaik et al., ASCO 2020</a:t>
            </a:r>
          </a:p>
        </p:txBody>
      </p:sp>
    </p:spTree>
    <p:extLst>
      <p:ext uri="{BB962C8B-B14F-4D97-AF65-F5344CB8AC3E}">
        <p14:creationId xmlns:p14="http://schemas.microsoft.com/office/powerpoint/2010/main" val="216146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A4DEF0C-AA26-4B4D-AF77-B81B266E880B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E2CB86-E3CD-4A37-93DC-D58A78100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BAD49-1F68-914B-9DFB-5D552C1A2BEB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FAE0ECB-F49B-4764-BB5F-979260AC22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049198"/>
              </p:ext>
            </p:extLst>
          </p:nvPr>
        </p:nvGraphicFramePr>
        <p:xfrm>
          <a:off x="838200" y="2364456"/>
          <a:ext cx="9655629" cy="296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96826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2040415-4FEC-4730-B6E1-D7B08E357B49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869D8-1CD4-49F5-AB96-FC126ED0B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9018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Anti-LAG3 </a:t>
            </a:r>
            <a:r>
              <a:rPr lang="en-US" dirty="0" err="1"/>
              <a:t>relatlimab</a:t>
            </a:r>
            <a:r>
              <a:rPr lang="en-US" dirty="0"/>
              <a:t> +nivolumab </a:t>
            </a:r>
            <a:r>
              <a:rPr lang="en-US" dirty="0" err="1"/>
              <a:t>faz</a:t>
            </a:r>
            <a:r>
              <a:rPr lang="en-US" dirty="0"/>
              <a:t> I/II </a:t>
            </a:r>
            <a:r>
              <a:rPr lang="en-US" dirty="0" err="1"/>
              <a:t>calismasi</a:t>
            </a:r>
            <a:r>
              <a:rPr lang="en-US" dirty="0"/>
              <a:t>: ORR %16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</a:t>
            </a:r>
            <a:r>
              <a:rPr lang="en-US" sz="1800" dirty="0" err="1"/>
              <a:t>Ascierto</a:t>
            </a:r>
            <a:r>
              <a:rPr lang="en-US" sz="1800" dirty="0"/>
              <a:t> PA et all, ASCO 2017</a:t>
            </a:r>
          </a:p>
          <a:p>
            <a:r>
              <a:rPr lang="en-US" dirty="0"/>
              <a:t>Anti-TIM3</a:t>
            </a:r>
          </a:p>
          <a:p>
            <a:r>
              <a:rPr lang="en-US" dirty="0"/>
              <a:t>OX-40 agonist </a:t>
            </a:r>
          </a:p>
          <a:p>
            <a:r>
              <a:rPr lang="en-US" dirty="0"/>
              <a:t>Anti-GITR</a:t>
            </a:r>
          </a:p>
          <a:p>
            <a:r>
              <a:rPr lang="en-US" dirty="0"/>
              <a:t>TLR9 agonist </a:t>
            </a:r>
            <a:r>
              <a:rPr lang="en-US" dirty="0" err="1"/>
              <a:t>ajanlar</a:t>
            </a:r>
            <a:r>
              <a:rPr lang="en-US" dirty="0"/>
              <a:t> </a:t>
            </a:r>
            <a:r>
              <a:rPr lang="en-US" dirty="0" err="1"/>
              <a:t>arastirma</a:t>
            </a:r>
            <a:r>
              <a:rPr lang="en-US" dirty="0"/>
              <a:t> </a:t>
            </a:r>
            <a:r>
              <a:rPr lang="en-US" dirty="0" err="1"/>
              <a:t>konusu</a:t>
            </a:r>
            <a:endParaRPr lang="en-US" dirty="0"/>
          </a:p>
          <a:p>
            <a:r>
              <a:rPr lang="en-US" dirty="0"/>
              <a:t>IL-2 </a:t>
            </a:r>
            <a:r>
              <a:rPr lang="en-US" dirty="0" err="1"/>
              <a:t>yuksek</a:t>
            </a:r>
            <a:r>
              <a:rPr lang="en-US" dirty="0"/>
              <a:t> </a:t>
            </a:r>
            <a:r>
              <a:rPr lang="en-US" dirty="0" err="1"/>
              <a:t>doz</a:t>
            </a:r>
            <a:r>
              <a:rPr lang="en-US" dirty="0"/>
              <a:t>: RR %10-20, %5 tam </a:t>
            </a:r>
            <a:r>
              <a:rPr lang="en-US" dirty="0" err="1"/>
              <a:t>yanit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anti-PD-1 </a:t>
            </a:r>
            <a:r>
              <a:rPr lang="en-US" dirty="0" err="1"/>
              <a:t>sonrasi</a:t>
            </a:r>
            <a:r>
              <a:rPr lang="en-US" dirty="0"/>
              <a:t> %22 ORR</a:t>
            </a:r>
          </a:p>
          <a:p>
            <a:r>
              <a:rPr lang="en-US" dirty="0"/>
              <a:t>IL-2 </a:t>
            </a:r>
            <a:r>
              <a:rPr lang="en-US" dirty="0" err="1"/>
              <a:t>yuksek</a:t>
            </a:r>
            <a:r>
              <a:rPr lang="en-US" dirty="0"/>
              <a:t> </a:t>
            </a:r>
            <a:r>
              <a:rPr lang="en-US" dirty="0" err="1"/>
              <a:t>doz</a:t>
            </a:r>
            <a:r>
              <a:rPr lang="en-US" dirty="0"/>
              <a:t>+ pembrolizumab </a:t>
            </a:r>
            <a:r>
              <a:rPr lang="en-US" dirty="0" err="1"/>
              <a:t>calismasi</a:t>
            </a:r>
            <a:r>
              <a:rPr lang="en-US" dirty="0"/>
              <a:t> </a:t>
            </a:r>
            <a:r>
              <a:rPr lang="en-US" dirty="0" err="1"/>
              <a:t>suruyor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14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F7CFCE-ED20-4902-942D-AA7B77C22114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9BC12-25AA-435E-9601-45F8BB281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Faz</a:t>
            </a:r>
            <a:r>
              <a:rPr lang="en-US" dirty="0"/>
              <a:t> III OPTIM </a:t>
            </a:r>
            <a:r>
              <a:rPr lang="en-US" dirty="0" err="1"/>
              <a:t>calismasi</a:t>
            </a:r>
            <a:r>
              <a:rPr lang="en-US" dirty="0"/>
              <a:t>: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kutanoz</a:t>
            </a:r>
            <a:r>
              <a:rPr lang="en-US" dirty="0"/>
              <a:t>/</a:t>
            </a:r>
            <a:r>
              <a:rPr lang="en-US" dirty="0" err="1"/>
              <a:t>subkutanoz</a:t>
            </a:r>
            <a:r>
              <a:rPr lang="en-US" dirty="0"/>
              <a:t> </a:t>
            </a:r>
            <a:r>
              <a:rPr lang="en-US" dirty="0" err="1"/>
              <a:t>enjeksiyona</a:t>
            </a:r>
            <a:r>
              <a:rPr lang="en-US" dirty="0"/>
              <a:t> 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hastalar</a:t>
            </a:r>
            <a:r>
              <a:rPr lang="en-US" dirty="0"/>
              <a:t> intra-</a:t>
            </a:r>
            <a:r>
              <a:rPr lang="en-US" dirty="0" err="1"/>
              <a:t>lezyoner</a:t>
            </a:r>
            <a:r>
              <a:rPr lang="en-US" dirty="0"/>
              <a:t> T-VEC &amp;GM-CSF </a:t>
            </a:r>
            <a:r>
              <a:rPr lang="en-US" dirty="0" err="1"/>
              <a:t>kollarina</a:t>
            </a:r>
            <a:r>
              <a:rPr lang="en-US" dirty="0"/>
              <a:t> randomize </a:t>
            </a:r>
            <a:r>
              <a:rPr lang="en-US" dirty="0" err="1"/>
              <a:t>edildiler</a:t>
            </a:r>
            <a:r>
              <a:rPr lang="en-US" dirty="0"/>
              <a:t>.</a:t>
            </a:r>
          </a:p>
          <a:p>
            <a:r>
              <a:rPr lang="en-US" dirty="0" err="1"/>
              <a:t>mOS</a:t>
            </a:r>
            <a:r>
              <a:rPr lang="en-US" dirty="0"/>
              <a:t>: 23.3 ay &amp; 18.9 ay </a:t>
            </a:r>
          </a:p>
          <a:p>
            <a:r>
              <a:rPr lang="en-US" dirty="0" err="1"/>
              <a:t>Ancak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calismada</a:t>
            </a:r>
            <a:r>
              <a:rPr lang="en-US" dirty="0"/>
              <a:t> post-PD-1 hasta </a:t>
            </a:r>
            <a:r>
              <a:rPr lang="en-US" dirty="0" err="1"/>
              <a:t>gurubu</a:t>
            </a:r>
            <a:r>
              <a:rPr lang="en-US" dirty="0"/>
              <a:t> yok</a:t>
            </a:r>
          </a:p>
          <a:p>
            <a:r>
              <a:rPr lang="en-US" dirty="0" err="1"/>
              <a:t>CAVATAC+ipililumab</a:t>
            </a:r>
            <a:r>
              <a:rPr lang="en-US" dirty="0"/>
              <a:t> </a:t>
            </a:r>
            <a:r>
              <a:rPr lang="en-US" dirty="0" err="1"/>
              <a:t>calismasi</a:t>
            </a:r>
            <a:r>
              <a:rPr lang="en-US" dirty="0"/>
              <a:t> </a:t>
            </a:r>
            <a:r>
              <a:rPr lang="en-US" dirty="0" err="1"/>
              <a:t>suruyor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8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8FCA4FC-BDD9-4E27-B284-294A10A56768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97E83-036C-44EB-9244-EC38151DB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Lenvatinib-pembrolizumab (LEAP-4 </a:t>
            </a:r>
            <a:r>
              <a:rPr lang="en-US" dirty="0" err="1"/>
              <a:t>calismasi</a:t>
            </a:r>
            <a:r>
              <a:rPr lang="en-US" dirty="0"/>
              <a:t>)</a:t>
            </a:r>
          </a:p>
          <a:p>
            <a:r>
              <a:rPr lang="en-US" dirty="0" err="1"/>
              <a:t>Kemoterapi</a:t>
            </a:r>
            <a:r>
              <a:rPr lang="en-US" dirty="0"/>
              <a:t>+ </a:t>
            </a:r>
            <a:r>
              <a:rPr lang="en-US" dirty="0" err="1"/>
              <a:t>immunoterapi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19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8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835B8B-0CEA-4831-8301-9F0FE9C26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8" t="24642" r="24051" b="6030"/>
          <a:stretch/>
        </p:blipFill>
        <p:spPr>
          <a:xfrm>
            <a:off x="2508743" y="643467"/>
            <a:ext cx="717451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77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29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67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04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287"/>
            <a:ext cx="12191999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49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52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"/>
            <a:ext cx="12192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34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26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3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9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9FCE0D-F162-45AF-B05E-EEBAC03A004A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39A17-AE4C-4DF4-9831-0AF418B85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Immunoterapiye</a:t>
            </a:r>
            <a:r>
              <a:rPr lang="en-US" dirty="0"/>
              <a:t> </a:t>
            </a:r>
            <a:r>
              <a:rPr lang="en-US" dirty="0" err="1"/>
              <a:t>direnc</a:t>
            </a:r>
            <a:r>
              <a:rPr lang="en-US" dirty="0"/>
              <a:t> </a:t>
            </a:r>
          </a:p>
          <a:p>
            <a:r>
              <a:rPr lang="en-US" dirty="0" err="1"/>
              <a:t>Hedefli</a:t>
            </a:r>
            <a:r>
              <a:rPr lang="en-US" dirty="0"/>
              <a:t> </a:t>
            </a:r>
            <a:r>
              <a:rPr lang="en-US" dirty="0" err="1"/>
              <a:t>tedaviler</a:t>
            </a:r>
            <a:endParaRPr lang="en-US" dirty="0"/>
          </a:p>
          <a:p>
            <a:r>
              <a:rPr lang="en-US" dirty="0" err="1"/>
              <a:t>Immunoterapi</a:t>
            </a:r>
            <a:endParaRPr lang="en-US" dirty="0"/>
          </a:p>
          <a:p>
            <a:r>
              <a:rPr lang="en-US" dirty="0" err="1"/>
              <a:t>Kombinasyon</a:t>
            </a:r>
            <a:r>
              <a:rPr lang="en-US" dirty="0"/>
              <a:t> </a:t>
            </a:r>
            <a:r>
              <a:rPr lang="en-US" dirty="0" err="1"/>
              <a:t>tedavileri</a:t>
            </a:r>
            <a:endParaRPr lang="en-US" dirty="0"/>
          </a:p>
          <a:p>
            <a:r>
              <a:rPr lang="en-US" dirty="0" err="1"/>
              <a:t>Kemoterapi</a:t>
            </a:r>
            <a:endParaRPr lang="en-US" dirty="0"/>
          </a:p>
          <a:p>
            <a:r>
              <a:rPr lang="en-US" dirty="0" err="1"/>
              <a:t>Lokal</a:t>
            </a:r>
            <a:r>
              <a:rPr lang="en-US" dirty="0"/>
              <a:t> </a:t>
            </a:r>
            <a:r>
              <a:rPr lang="en-US" dirty="0" err="1"/>
              <a:t>tedaviler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07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46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29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69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28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C575A4-DDAA-4D70-A82E-06E3E799979F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A50F0-6740-4694-8510-B816A32D0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Dakarbazin</a:t>
            </a:r>
            <a:endParaRPr lang="en-US" dirty="0"/>
          </a:p>
          <a:p>
            <a:r>
              <a:rPr lang="en-US" dirty="0" err="1"/>
              <a:t>Temozolamid</a:t>
            </a:r>
            <a:r>
              <a:rPr lang="en-US" dirty="0"/>
              <a:t> </a:t>
            </a:r>
          </a:p>
          <a:p>
            <a:r>
              <a:rPr lang="en-US" dirty="0"/>
              <a:t>Paclitaxel-</a:t>
            </a:r>
            <a:r>
              <a:rPr lang="en-US" dirty="0" err="1"/>
              <a:t>karboplatin</a:t>
            </a:r>
            <a:endParaRPr lang="en-US" dirty="0"/>
          </a:p>
          <a:p>
            <a:r>
              <a:rPr lang="en-US" dirty="0" err="1"/>
              <a:t>Bevasizumab</a:t>
            </a:r>
            <a:r>
              <a:rPr lang="en-US" dirty="0"/>
              <a:t>, sorafenib </a:t>
            </a:r>
            <a:r>
              <a:rPr lang="en-US" dirty="0" err="1"/>
              <a:t>eklenmesi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yaramadi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798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674392A-F5C5-4066-967D-3D35592C8ACB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B1A65-BCC8-44DB-B9EB-A850726DF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Metastazektomi</a:t>
            </a:r>
            <a:r>
              <a:rPr lang="en-US" dirty="0"/>
              <a:t>/SBRT (</a:t>
            </a:r>
            <a:r>
              <a:rPr lang="en-US" dirty="0" err="1"/>
              <a:t>oligometastatik</a:t>
            </a:r>
            <a:r>
              <a:rPr lang="en-US" dirty="0"/>
              <a:t> </a:t>
            </a:r>
            <a:r>
              <a:rPr lang="en-US" dirty="0" err="1"/>
              <a:t>vakalar</a:t>
            </a:r>
            <a:r>
              <a:rPr lang="en-US" dirty="0"/>
              <a:t>)</a:t>
            </a:r>
          </a:p>
          <a:p>
            <a:r>
              <a:rPr lang="en-US" dirty="0" err="1"/>
              <a:t>Izole</a:t>
            </a:r>
            <a:r>
              <a:rPr lang="en-US" dirty="0"/>
              <a:t> </a:t>
            </a:r>
            <a:r>
              <a:rPr lang="en-US" dirty="0" err="1"/>
              <a:t>ekstremite</a:t>
            </a:r>
            <a:r>
              <a:rPr lang="en-US" dirty="0"/>
              <a:t> </a:t>
            </a:r>
            <a:r>
              <a:rPr lang="en-US" dirty="0" err="1"/>
              <a:t>perfuzyon</a:t>
            </a:r>
            <a:r>
              <a:rPr lang="en-US" dirty="0"/>
              <a:t> </a:t>
            </a:r>
            <a:r>
              <a:rPr lang="en-US" dirty="0" err="1"/>
              <a:t>tedavisi</a:t>
            </a:r>
            <a:r>
              <a:rPr lang="en-US" dirty="0"/>
              <a:t>  (melphalan/</a:t>
            </a:r>
            <a:r>
              <a:rPr lang="en-US" dirty="0" err="1"/>
              <a:t>actinomisin</a:t>
            </a:r>
            <a:r>
              <a:rPr lang="en-US" dirty="0"/>
              <a:t>-D)</a:t>
            </a:r>
          </a:p>
          <a:p>
            <a:pPr marL="0" indent="0">
              <a:buNone/>
            </a:pPr>
            <a:r>
              <a:rPr lang="en-US" dirty="0"/>
              <a:t>   	RR %  35-60 (post PD-1 </a:t>
            </a:r>
            <a:r>
              <a:rPr lang="en-US" dirty="0" err="1"/>
              <a:t>verisi</a:t>
            </a:r>
            <a:r>
              <a:rPr lang="en-US" dirty="0"/>
              <a:t> </a:t>
            </a:r>
            <a:r>
              <a:rPr lang="en-US" dirty="0" err="1"/>
              <a:t>yetersiz</a:t>
            </a:r>
            <a:r>
              <a:rPr lang="en-US" dirty="0"/>
              <a:t>)</a:t>
            </a:r>
          </a:p>
          <a:p>
            <a:r>
              <a:rPr lang="en-US" dirty="0" err="1"/>
              <a:t>Secilmis</a:t>
            </a:r>
            <a:r>
              <a:rPr lang="en-US" dirty="0"/>
              <a:t> </a:t>
            </a:r>
            <a:r>
              <a:rPr lang="en-US" dirty="0" err="1"/>
              <a:t>vakalarda</a:t>
            </a:r>
            <a:r>
              <a:rPr lang="en-US" dirty="0"/>
              <a:t> </a:t>
            </a:r>
            <a:r>
              <a:rPr lang="en-US" dirty="0" err="1"/>
              <a:t>dusunulebilir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03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4AD538-37E0-4695-AA10-1236EF329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84" t="23750" r="33437" b="5000"/>
          <a:stretch/>
        </p:blipFill>
        <p:spPr>
          <a:xfrm rot="5400000">
            <a:off x="1683626" y="-2883918"/>
            <a:ext cx="8795084" cy="12180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669658-9807-481A-9022-C9E16E497B3B}"/>
              </a:ext>
            </a:extLst>
          </p:cNvPr>
          <p:cNvSpPr txBox="1"/>
          <p:nvPr/>
        </p:nvSpPr>
        <p:spPr>
          <a:xfrm flipH="1">
            <a:off x="6602930" y="5642811"/>
            <a:ext cx="480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Babacan N, Eroglu Z, </a:t>
            </a:r>
            <a:r>
              <a:rPr lang="en-US" sz="1800" b="0" i="0" u="none" strike="noStrike" baseline="0" dirty="0" err="1">
                <a:solidFill>
                  <a:srgbClr val="131413"/>
                </a:solidFill>
                <a:latin typeface="StplbrAdvTTc488b0e6"/>
              </a:rPr>
              <a:t>Curr</a:t>
            </a:r>
            <a:r>
              <a:rPr lang="en-US" sz="1800" b="0" i="0" u="none" strike="noStrike" baseline="0" dirty="0">
                <a:solidFill>
                  <a:srgbClr val="131413"/>
                </a:solidFill>
                <a:latin typeface="StplbrAdvTTc488b0e6"/>
              </a:rPr>
              <a:t> Oncol Rep </a:t>
            </a:r>
            <a:r>
              <a:rPr lang="en-US" sz="1800" b="0" i="0" u="none" strike="noStrike" baseline="0" dirty="0">
                <a:solidFill>
                  <a:srgbClr val="131413"/>
                </a:solidFill>
                <a:latin typeface="Times-Roman"/>
              </a:rPr>
              <a:t>(2020) 22:38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2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A521CFA-635A-4CF1-9DB7-335C3A3AC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0256176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21377B-216C-49AA-90B1-69F661F8F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61147"/>
            <a:ext cx="10515600" cy="4531727"/>
          </a:xfrm>
        </p:spPr>
        <p:txBody>
          <a:bodyPr/>
          <a:lstStyle/>
          <a:p>
            <a:r>
              <a:rPr lang="en-US" dirty="0"/>
              <a:t>BRAF, NRAS, KIT, NTRK </a:t>
            </a:r>
            <a:r>
              <a:rPr lang="en-US" dirty="0" err="1"/>
              <a:t>hedefli</a:t>
            </a:r>
            <a:r>
              <a:rPr lang="en-US" dirty="0"/>
              <a:t> </a:t>
            </a:r>
            <a:r>
              <a:rPr lang="en-US" dirty="0" err="1"/>
              <a:t>tedaviler</a:t>
            </a:r>
            <a:endParaRPr lang="en-US" dirty="0"/>
          </a:p>
          <a:p>
            <a:r>
              <a:rPr lang="en-US" dirty="0"/>
              <a:t>Ipilimumab+/-</a:t>
            </a:r>
            <a:r>
              <a:rPr lang="en-US" dirty="0" err="1"/>
              <a:t>nivo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pembro</a:t>
            </a:r>
            <a:r>
              <a:rPr lang="en-US" dirty="0"/>
              <a:t> </a:t>
            </a:r>
          </a:p>
          <a:p>
            <a:r>
              <a:rPr lang="en-US" dirty="0" err="1"/>
              <a:t>Diger</a:t>
            </a:r>
            <a:r>
              <a:rPr lang="en-US" dirty="0"/>
              <a:t> immune control </a:t>
            </a:r>
            <a:r>
              <a:rPr lang="en-US" dirty="0" err="1"/>
              <a:t>noktasi</a:t>
            </a:r>
            <a:r>
              <a:rPr lang="en-US" dirty="0"/>
              <a:t> inhibitor/</a:t>
            </a:r>
            <a:r>
              <a:rPr lang="en-US" dirty="0" err="1"/>
              <a:t>agonistleri</a:t>
            </a:r>
            <a:r>
              <a:rPr lang="en-US" dirty="0"/>
              <a:t> </a:t>
            </a:r>
            <a:r>
              <a:rPr lang="en-US" dirty="0" err="1"/>
              <a:t>arastirma</a:t>
            </a:r>
            <a:r>
              <a:rPr lang="en-US" dirty="0"/>
              <a:t> </a:t>
            </a:r>
            <a:r>
              <a:rPr lang="en-US" dirty="0" err="1"/>
              <a:t>konusu</a:t>
            </a:r>
            <a:endParaRPr lang="en-US" dirty="0"/>
          </a:p>
          <a:p>
            <a:r>
              <a:rPr lang="en-US" dirty="0"/>
              <a:t>TIL </a:t>
            </a:r>
            <a:r>
              <a:rPr lang="en-US" dirty="0" err="1"/>
              <a:t>umut</a:t>
            </a:r>
            <a:r>
              <a:rPr lang="en-US" dirty="0"/>
              <a:t> </a:t>
            </a:r>
            <a:r>
              <a:rPr lang="en-US" dirty="0" err="1"/>
              <a:t>vaadedici</a:t>
            </a:r>
            <a:r>
              <a:rPr lang="en-US" dirty="0"/>
              <a:t> </a:t>
            </a:r>
            <a:r>
              <a:rPr lang="en-US" dirty="0" err="1"/>
              <a:t>deneyimli</a:t>
            </a:r>
            <a:r>
              <a:rPr lang="en-US" dirty="0"/>
              <a:t> Merkez </a:t>
            </a:r>
            <a:r>
              <a:rPr lang="en-US" dirty="0" err="1"/>
              <a:t>gerektirmekte</a:t>
            </a:r>
            <a:endParaRPr lang="en-US" dirty="0"/>
          </a:p>
          <a:p>
            <a:r>
              <a:rPr lang="en-US" dirty="0" err="1"/>
              <a:t>Yuksek</a:t>
            </a:r>
            <a:r>
              <a:rPr lang="en-US" dirty="0"/>
              <a:t> </a:t>
            </a:r>
            <a:r>
              <a:rPr lang="en-US" dirty="0" err="1"/>
              <a:t>doz</a:t>
            </a:r>
            <a:r>
              <a:rPr lang="en-US" dirty="0"/>
              <a:t> IL-2 </a:t>
            </a:r>
            <a:r>
              <a:rPr lang="en-US" dirty="0" err="1"/>
              <a:t>toksik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tedavi</a:t>
            </a:r>
            <a:endParaRPr lang="en-US" dirty="0"/>
          </a:p>
          <a:p>
            <a:r>
              <a:rPr lang="en-US" dirty="0"/>
              <a:t>Lenvatinib-</a:t>
            </a:r>
            <a:r>
              <a:rPr lang="en-US" dirty="0" err="1"/>
              <a:t>spartaluzumab</a:t>
            </a:r>
            <a:r>
              <a:rPr lang="en-US" dirty="0"/>
              <a:t> </a:t>
            </a:r>
            <a:r>
              <a:rPr lang="en-US" dirty="0" err="1"/>
              <a:t>kombinasyonu</a:t>
            </a:r>
            <a:r>
              <a:rPr lang="en-US" dirty="0"/>
              <a:t> </a:t>
            </a:r>
            <a:r>
              <a:rPr lang="en-US" dirty="0" err="1"/>
              <a:t>pratigi</a:t>
            </a:r>
            <a:r>
              <a:rPr lang="en-US" dirty="0"/>
              <a:t> </a:t>
            </a:r>
            <a:r>
              <a:rPr lang="en-US" dirty="0" err="1"/>
              <a:t>degistirebilir</a:t>
            </a:r>
            <a:endParaRPr lang="en-US" dirty="0"/>
          </a:p>
          <a:p>
            <a:r>
              <a:rPr lang="en-US" dirty="0" err="1"/>
              <a:t>Klasik</a:t>
            </a:r>
            <a:r>
              <a:rPr lang="en-US" dirty="0"/>
              <a:t> </a:t>
            </a:r>
            <a:r>
              <a:rPr lang="en-US" dirty="0" err="1"/>
              <a:t>kemoterapiler</a:t>
            </a:r>
            <a:r>
              <a:rPr lang="en-US" dirty="0"/>
              <a:t> son </a:t>
            </a:r>
            <a:r>
              <a:rPr lang="en-US" dirty="0" err="1"/>
              <a:t>secim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dusunulmeli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19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A521CFA-635A-4CF1-9DB7-335C3A3AC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738087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21377B-216C-49AA-90B1-69F661F8F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1778"/>
            <a:ext cx="10515600" cy="3840247"/>
          </a:xfrm>
        </p:spPr>
        <p:txBody>
          <a:bodyPr/>
          <a:lstStyle/>
          <a:p>
            <a:r>
              <a:rPr lang="en-US" dirty="0" err="1"/>
              <a:t>Lokal</a:t>
            </a:r>
            <a:r>
              <a:rPr lang="en-US" dirty="0"/>
              <a:t> </a:t>
            </a:r>
            <a:r>
              <a:rPr lang="en-US" dirty="0" err="1"/>
              <a:t>tedaviler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T-VEC </a:t>
            </a:r>
            <a:r>
              <a:rPr lang="en-US" dirty="0" err="1"/>
              <a:t>enjeksiyonlari</a:t>
            </a:r>
            <a:r>
              <a:rPr lang="en-US" dirty="0"/>
              <a:t>  </a:t>
            </a:r>
            <a:r>
              <a:rPr lang="en-US" dirty="0" err="1"/>
              <a:t>birer</a:t>
            </a:r>
            <a:r>
              <a:rPr lang="en-US" dirty="0"/>
              <a:t> </a:t>
            </a:r>
            <a:r>
              <a:rPr lang="en-US" dirty="0" err="1"/>
              <a:t>secenek</a:t>
            </a:r>
            <a:r>
              <a:rPr lang="en-US" dirty="0"/>
              <a:t> </a:t>
            </a:r>
            <a:r>
              <a:rPr lang="en-US" dirty="0" err="1"/>
              <a:t>olabilir</a:t>
            </a:r>
            <a:endParaRPr lang="en-US" dirty="0"/>
          </a:p>
          <a:p>
            <a:r>
              <a:rPr lang="en-US" dirty="0" err="1"/>
              <a:t>Psodoprogresyon</a:t>
            </a:r>
            <a:r>
              <a:rPr lang="en-US" dirty="0"/>
              <a:t> </a:t>
            </a:r>
            <a:r>
              <a:rPr lang="en-US" dirty="0" err="1"/>
              <a:t>olasiligini</a:t>
            </a:r>
            <a:r>
              <a:rPr lang="en-US" dirty="0"/>
              <a:t> </a:t>
            </a:r>
            <a:r>
              <a:rPr lang="en-US" dirty="0" err="1"/>
              <a:t>akilda</a:t>
            </a:r>
            <a:r>
              <a:rPr lang="en-US" dirty="0"/>
              <a:t> </a:t>
            </a:r>
            <a:r>
              <a:rPr lang="en-US" dirty="0" err="1"/>
              <a:t>tutmak</a:t>
            </a:r>
            <a:r>
              <a:rPr lang="en-US" dirty="0"/>
              <a:t> </a:t>
            </a:r>
            <a:r>
              <a:rPr lang="en-US" dirty="0" err="1"/>
              <a:t>gerek</a:t>
            </a:r>
            <a:r>
              <a:rPr lang="en-US" dirty="0"/>
              <a:t> (&lt;%10)</a:t>
            </a:r>
          </a:p>
          <a:p>
            <a:r>
              <a:rPr lang="en-US" dirty="0" err="1"/>
              <a:t>Sadece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alanda</a:t>
            </a:r>
            <a:r>
              <a:rPr lang="en-US" dirty="0"/>
              <a:t> </a:t>
            </a:r>
            <a:r>
              <a:rPr lang="en-US" dirty="0" err="1"/>
              <a:t>progresyon</a:t>
            </a:r>
            <a:r>
              <a:rPr lang="en-US" dirty="0"/>
              <a:t> </a:t>
            </a:r>
            <a:r>
              <a:rPr lang="en-US" dirty="0" err="1"/>
              <a:t>varsa</a:t>
            </a:r>
            <a:r>
              <a:rPr lang="en-US" dirty="0"/>
              <a:t> o </a:t>
            </a:r>
            <a:r>
              <a:rPr lang="en-US" dirty="0" err="1"/>
              <a:t>bolgeye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local </a:t>
            </a:r>
            <a:r>
              <a:rPr lang="en-US" dirty="0" err="1"/>
              <a:t>tedavi</a:t>
            </a:r>
            <a:r>
              <a:rPr lang="en-US" dirty="0"/>
              <a:t> </a:t>
            </a:r>
            <a:r>
              <a:rPr lang="en-US" dirty="0" err="1"/>
              <a:t>dusunup</a:t>
            </a:r>
            <a:r>
              <a:rPr lang="en-US" dirty="0"/>
              <a:t> anti-PD1 </a:t>
            </a:r>
            <a:r>
              <a:rPr lang="en-US" dirty="0" err="1"/>
              <a:t>tedaviye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edilebilir</a:t>
            </a:r>
            <a:endParaRPr lang="en-US" dirty="0"/>
          </a:p>
          <a:p>
            <a:r>
              <a:rPr lang="en-US" dirty="0" err="1"/>
              <a:t>Direnc</a:t>
            </a:r>
            <a:r>
              <a:rPr lang="en-US" dirty="0"/>
              <a:t> </a:t>
            </a:r>
            <a:r>
              <a:rPr lang="en-US" dirty="0" err="1"/>
              <a:t>mekanizmalari</a:t>
            </a:r>
            <a:r>
              <a:rPr lang="en-US" dirty="0"/>
              <a:t> </a:t>
            </a:r>
            <a:r>
              <a:rPr lang="en-US" dirty="0" err="1"/>
              <a:t>acikliga</a:t>
            </a:r>
            <a:r>
              <a:rPr lang="en-US" dirty="0"/>
              <a:t> </a:t>
            </a:r>
            <a:r>
              <a:rPr lang="en-US" dirty="0" err="1"/>
              <a:t>kavustukca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beklenen</a:t>
            </a:r>
            <a:r>
              <a:rPr lang="en-US" dirty="0"/>
              <a:t> </a:t>
            </a:r>
            <a:r>
              <a:rPr lang="en-US" dirty="0" err="1"/>
              <a:t>calismalar</a:t>
            </a:r>
            <a:r>
              <a:rPr lang="en-US" dirty="0"/>
              <a:t> </a:t>
            </a:r>
            <a:r>
              <a:rPr lang="en-US" dirty="0" err="1"/>
              <a:t>aciklandikca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zorlu</a:t>
            </a:r>
            <a:r>
              <a:rPr lang="en-US" dirty="0"/>
              <a:t> </a:t>
            </a:r>
            <a:r>
              <a:rPr lang="en-US" dirty="0" err="1"/>
              <a:t>evre</a:t>
            </a:r>
            <a:r>
              <a:rPr lang="en-US" dirty="0"/>
              <a:t> </a:t>
            </a:r>
            <a:r>
              <a:rPr lang="en-US" dirty="0" err="1"/>
              <a:t>icin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net </a:t>
            </a:r>
            <a:r>
              <a:rPr lang="en-US" dirty="0" err="1"/>
              <a:t>oneriler</a:t>
            </a:r>
            <a:r>
              <a:rPr lang="en-US" dirty="0"/>
              <a:t> </a:t>
            </a:r>
            <a:r>
              <a:rPr lang="en-US" dirty="0" err="1"/>
              <a:t>verilecektir</a:t>
            </a:r>
            <a:endParaRPr lang="en-US" dirty="0"/>
          </a:p>
          <a:p>
            <a:r>
              <a:rPr lang="en-US" dirty="0" err="1"/>
              <a:t>Simdilik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calisma</a:t>
            </a:r>
            <a:r>
              <a:rPr lang="en-US" dirty="0"/>
              <a:t> </a:t>
            </a:r>
            <a:r>
              <a:rPr lang="en-US" dirty="0" err="1"/>
              <a:t>konusu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81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21E697-D81D-4741-BB9B-9FCE54794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048155"/>
              </p:ext>
            </p:extLst>
          </p:nvPr>
        </p:nvGraphicFramePr>
        <p:xfrm>
          <a:off x="1163052" y="2386430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147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CD9BD1B-216F-43AE-882A-4EB267F70AA3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8149E-3E80-4595-9031-85B60E645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Anti-PD1 </a:t>
            </a:r>
            <a:r>
              <a:rPr lang="en-US" dirty="0" err="1"/>
              <a:t>tedavilerle</a:t>
            </a:r>
            <a:r>
              <a:rPr lang="en-US" dirty="0"/>
              <a:t> %35-40 </a:t>
            </a:r>
            <a:r>
              <a:rPr lang="en-US" dirty="0" err="1"/>
              <a:t>yanit</a:t>
            </a:r>
            <a:r>
              <a:rPr lang="en-US" dirty="0"/>
              <a:t> </a:t>
            </a:r>
            <a:r>
              <a:rPr lang="en-US" dirty="0" err="1"/>
              <a:t>elde</a:t>
            </a:r>
            <a:r>
              <a:rPr lang="en-US" dirty="0"/>
              <a:t> </a:t>
            </a:r>
            <a:r>
              <a:rPr lang="en-US" dirty="0" err="1"/>
              <a:t>ediliyor</a:t>
            </a:r>
            <a:endParaRPr lang="en-US" dirty="0"/>
          </a:p>
          <a:p>
            <a:r>
              <a:rPr lang="en-US" dirty="0"/>
              <a:t>PFS 7 ay </a:t>
            </a:r>
            <a:r>
              <a:rPr lang="en-US" dirty="0" err="1"/>
              <a:t>civarinda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OS 3 </a:t>
            </a:r>
            <a:r>
              <a:rPr lang="en-US" dirty="0" err="1"/>
              <a:t>yili</a:t>
            </a:r>
            <a:r>
              <a:rPr lang="en-US" dirty="0"/>
              <a:t> </a:t>
            </a:r>
            <a:r>
              <a:rPr lang="en-US" dirty="0" err="1"/>
              <a:t>buluyor</a:t>
            </a:r>
            <a:endParaRPr lang="en-US" dirty="0"/>
          </a:p>
          <a:p>
            <a:r>
              <a:rPr lang="en-US" dirty="0" err="1"/>
              <a:t>Hastalarin</a:t>
            </a:r>
            <a:r>
              <a:rPr lang="en-US" dirty="0"/>
              <a:t> </a:t>
            </a:r>
            <a:r>
              <a:rPr lang="en-US" dirty="0" err="1"/>
              <a:t>yaridan</a:t>
            </a:r>
            <a:r>
              <a:rPr lang="en-US" dirty="0"/>
              <a:t> </a:t>
            </a:r>
            <a:r>
              <a:rPr lang="en-US" dirty="0" err="1"/>
              <a:t>fazlasinda</a:t>
            </a:r>
            <a:r>
              <a:rPr lang="en-US" dirty="0"/>
              <a:t> er </a:t>
            </a:r>
            <a:r>
              <a:rPr lang="en-US" dirty="0" err="1"/>
              <a:t>ya</a:t>
            </a:r>
            <a:r>
              <a:rPr lang="en-US" dirty="0"/>
              <a:t> da </a:t>
            </a:r>
            <a:r>
              <a:rPr lang="en-US" dirty="0" err="1"/>
              <a:t>gec</a:t>
            </a:r>
            <a:r>
              <a:rPr lang="en-US" dirty="0"/>
              <a:t> </a:t>
            </a:r>
            <a:r>
              <a:rPr lang="en-US" dirty="0" err="1"/>
              <a:t>progresyon</a:t>
            </a:r>
            <a:r>
              <a:rPr lang="en-US" dirty="0"/>
              <a:t> </a:t>
            </a:r>
            <a:r>
              <a:rPr lang="en-US" dirty="0" err="1"/>
              <a:t>gelisiyor</a:t>
            </a:r>
            <a:endParaRPr lang="en-US" dirty="0"/>
          </a:p>
          <a:p>
            <a:r>
              <a:rPr lang="en-US" dirty="0" err="1"/>
              <a:t>Immunoterapiye</a:t>
            </a:r>
            <a:r>
              <a:rPr lang="en-US" dirty="0"/>
              <a:t> </a:t>
            </a:r>
            <a:r>
              <a:rPr lang="en-US" dirty="0" err="1"/>
              <a:t>direnc</a:t>
            </a:r>
            <a:r>
              <a:rPr lang="en-US" dirty="0"/>
              <a:t> primer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sekonder</a:t>
            </a:r>
            <a:r>
              <a:rPr lang="en-US" dirty="0"/>
              <a:t> </a:t>
            </a:r>
            <a:r>
              <a:rPr lang="en-US" dirty="0" err="1"/>
              <a:t>olabiliyor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F3A9F-4BBF-4AE9-8676-0D0A0AFE4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7" t="26306" r="7162" b="9189"/>
          <a:stretch/>
        </p:blipFill>
        <p:spPr>
          <a:xfrm>
            <a:off x="407772" y="172994"/>
            <a:ext cx="10614455" cy="4423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F4950-171A-43EA-96DB-16462FE16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0" t="61802" r="6352" b="10631"/>
          <a:stretch/>
        </p:blipFill>
        <p:spPr>
          <a:xfrm>
            <a:off x="327453" y="4448432"/>
            <a:ext cx="10775092" cy="189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3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B1267A-C8F2-4EE5-B272-FB7B83164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5" t="25204" r="6713" b="5389"/>
          <a:stretch/>
        </p:blipFill>
        <p:spPr>
          <a:xfrm>
            <a:off x="563671" y="263046"/>
            <a:ext cx="10709754" cy="4759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D03E67-FE82-4A61-B66D-86E7FBD51B2C}"/>
              </a:ext>
            </a:extLst>
          </p:cNvPr>
          <p:cNvSpPr txBox="1"/>
          <p:nvPr/>
        </p:nvSpPr>
        <p:spPr>
          <a:xfrm>
            <a:off x="563671" y="5223354"/>
            <a:ext cx="11185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Conclusions</a:t>
            </a:r>
          </a:p>
          <a:p>
            <a:pPr algn="l"/>
            <a:r>
              <a:rPr lang="en-US" b="1" i="0" dirty="0" err="1">
                <a:solidFill>
                  <a:srgbClr val="555555"/>
                </a:solidFill>
                <a:effectLst/>
                <a:latin typeface="Source Sans Pro" panose="020B0503030403020204" pitchFamily="34" charset="0"/>
              </a:rPr>
              <a:t>Tilsotolimod</a:t>
            </a:r>
            <a:r>
              <a:rPr lang="en-US" b="1" i="0" dirty="0">
                <a:solidFill>
                  <a:srgbClr val="555555"/>
                </a:solidFill>
                <a:effectLst/>
                <a:latin typeface="Source Sans Pro" panose="020B0503030403020204" pitchFamily="34" charset="0"/>
              </a:rPr>
              <a:t> with ipilimumab was generally well-tolerated and demonstrated efficacy in anti-PD-1-refractory advanced melanoma. Activity was observed in injected and non-injected lesions. A phase III study of this combination compared with ipilimumab alone (ILLUMINATE-301; NCT03445533) is ongoing</a:t>
            </a:r>
          </a:p>
        </p:txBody>
      </p:sp>
    </p:spTree>
    <p:extLst>
      <p:ext uri="{BB962C8B-B14F-4D97-AF65-F5344CB8AC3E}">
        <p14:creationId xmlns:p14="http://schemas.microsoft.com/office/powerpoint/2010/main" val="3425465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BC759C-0D5F-443A-98AE-6F610961D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1" t="13968" r="5982" b="4762"/>
          <a:stretch/>
        </p:blipFill>
        <p:spPr>
          <a:xfrm>
            <a:off x="186609" y="174171"/>
            <a:ext cx="11818781" cy="656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225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B2F9D-8EE5-4626-BBBE-AC4926EA5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0" t="14981" r="5702" b="5618"/>
          <a:stretch/>
        </p:blipFill>
        <p:spPr>
          <a:xfrm>
            <a:off x="111885" y="113015"/>
            <a:ext cx="11968229" cy="66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70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77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0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3D6A34-5952-4437-8FAD-44FCDA9A54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727323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1553E-AB53-4F57-B3DD-90D416D5A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BRAF-MEK</a:t>
            </a:r>
          </a:p>
          <a:p>
            <a:r>
              <a:rPr lang="en-US" dirty="0"/>
              <a:t>NRAS</a:t>
            </a:r>
          </a:p>
          <a:p>
            <a:r>
              <a:rPr lang="en-US" dirty="0"/>
              <a:t>KIT</a:t>
            </a:r>
          </a:p>
          <a:p>
            <a:r>
              <a:rPr lang="en-US" dirty="0"/>
              <a:t>NTRK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2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2602AAC-E22A-4168-A0E4-28621E049C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064355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3F69-6C2C-49F2-B0D6-6A863A340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CoBRIM</a:t>
            </a:r>
            <a:r>
              <a:rPr lang="en-US" dirty="0"/>
              <a:t> (</a:t>
            </a:r>
            <a:r>
              <a:rPr lang="en-US" dirty="0" err="1"/>
              <a:t>cobimetinib</a:t>
            </a:r>
            <a:r>
              <a:rPr lang="en-US" dirty="0"/>
              <a:t>-vemurafenib &amp;vemurafenib): PFS: 12.3 ay, OS: 22.3 ay</a:t>
            </a:r>
          </a:p>
          <a:p>
            <a:r>
              <a:rPr lang="en-US" dirty="0"/>
              <a:t>COMBI-D (</a:t>
            </a:r>
            <a:r>
              <a:rPr lang="en-US" dirty="0" err="1"/>
              <a:t>dabrafenib-trametinib&amp;dabrafenib</a:t>
            </a:r>
            <a:r>
              <a:rPr lang="en-US" dirty="0"/>
              <a:t>): 5 </a:t>
            </a:r>
            <a:r>
              <a:rPr lang="en-US" dirty="0" err="1"/>
              <a:t>yillik</a:t>
            </a:r>
            <a:r>
              <a:rPr lang="en-US" dirty="0"/>
              <a:t> OS: %28 PFS: %13</a:t>
            </a:r>
          </a:p>
          <a:p>
            <a:r>
              <a:rPr lang="en-US" dirty="0" err="1"/>
              <a:t>Colombus</a:t>
            </a:r>
            <a:r>
              <a:rPr lang="en-US" dirty="0"/>
              <a:t> III (</a:t>
            </a:r>
            <a:r>
              <a:rPr lang="en-US" dirty="0" err="1"/>
              <a:t>encorafenib-binimetinib&amp;vemurafenib</a:t>
            </a:r>
            <a:r>
              <a:rPr lang="en-US" dirty="0"/>
              <a:t>): PFS: 14.5 ay OS: 33.4 ay</a:t>
            </a:r>
          </a:p>
        </p:txBody>
      </p:sp>
    </p:spTree>
    <p:extLst>
      <p:ext uri="{BB962C8B-B14F-4D97-AF65-F5344CB8AC3E}">
        <p14:creationId xmlns:p14="http://schemas.microsoft.com/office/powerpoint/2010/main" val="4040713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C31E6C-40F8-4CF7-8575-E62C2AD70331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C6F77-7919-4F94-93F5-CE4BAE685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NRAS </a:t>
            </a:r>
            <a:r>
              <a:rPr lang="en-US" dirty="0" err="1"/>
              <a:t>mutasyonu</a:t>
            </a:r>
            <a:r>
              <a:rPr lang="en-US" dirty="0"/>
              <a:t> %20-30</a:t>
            </a:r>
          </a:p>
          <a:p>
            <a:r>
              <a:rPr lang="en-US" dirty="0"/>
              <a:t>NEMO III </a:t>
            </a:r>
            <a:r>
              <a:rPr lang="en-US" dirty="0" err="1"/>
              <a:t>calismasi</a:t>
            </a:r>
            <a:r>
              <a:rPr lang="en-US" dirty="0"/>
              <a:t>: </a:t>
            </a:r>
            <a:r>
              <a:rPr lang="en-US" dirty="0" err="1"/>
              <a:t>dacarbazine&amp;binimetinib</a:t>
            </a:r>
            <a:r>
              <a:rPr lang="en-US" dirty="0"/>
              <a:t>: ORR </a:t>
            </a:r>
            <a:r>
              <a:rPr lang="en-US" dirty="0" err="1"/>
              <a:t>sirayla</a:t>
            </a:r>
            <a:r>
              <a:rPr lang="en-US" dirty="0"/>
              <a:t>: %7, %15</a:t>
            </a:r>
          </a:p>
          <a:p>
            <a:r>
              <a:rPr lang="en-US" dirty="0"/>
              <a:t>PFS </a:t>
            </a:r>
            <a:r>
              <a:rPr lang="en-US" dirty="0" err="1"/>
              <a:t>sirayla</a:t>
            </a:r>
            <a:r>
              <a:rPr lang="en-US" dirty="0"/>
              <a:t>: 1.5 ay, 2.8 ay</a:t>
            </a:r>
          </a:p>
          <a:p>
            <a:endParaRPr lang="en-US" dirty="0"/>
          </a:p>
          <a:p>
            <a:r>
              <a:rPr lang="en-US" dirty="0"/>
              <a:t>CDK </a:t>
            </a:r>
            <a:r>
              <a:rPr lang="en-US" dirty="0" err="1"/>
              <a:t>inhibitoru-binimetnib</a:t>
            </a:r>
            <a:r>
              <a:rPr lang="en-US" dirty="0"/>
              <a:t> </a:t>
            </a:r>
            <a:r>
              <a:rPr lang="en-US" dirty="0" err="1"/>
              <a:t>calismasi</a:t>
            </a:r>
            <a:r>
              <a:rPr lang="en-US" dirty="0"/>
              <a:t> </a:t>
            </a:r>
            <a:r>
              <a:rPr lang="en-US" dirty="0" err="1"/>
              <a:t>suruyor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4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1123</Words>
  <Application>Microsoft Office PowerPoint</Application>
  <PresentationFormat>Widescreen</PresentationFormat>
  <Paragraphs>176</Paragraphs>
  <Slides>53</Slides>
  <Notes>11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Franklin ITC Light</vt:lpstr>
      <vt:lpstr>Source Sans Pro</vt:lpstr>
      <vt:lpstr>StplbrAdvTTc488b0e6</vt:lpstr>
      <vt:lpstr>Times-Roman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Cohort of PD1 resistant metastatic melanoma patients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Nalan Akgül Babacan</dc:creator>
  <cp:lastModifiedBy>Nalan Akgül Babacan</cp:lastModifiedBy>
  <cp:revision>25</cp:revision>
  <dcterms:created xsi:type="dcterms:W3CDTF">2020-11-11T03:43:18Z</dcterms:created>
  <dcterms:modified xsi:type="dcterms:W3CDTF">2020-11-15T11:24:23Z</dcterms:modified>
</cp:coreProperties>
</file>