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462" r:id="rId3"/>
    <p:sldId id="262" r:id="rId4"/>
    <p:sldId id="1005" r:id="rId5"/>
    <p:sldId id="258" r:id="rId6"/>
    <p:sldId id="437" r:id="rId7"/>
    <p:sldId id="445" r:id="rId8"/>
    <p:sldId id="449" r:id="rId9"/>
    <p:sldId id="265" r:id="rId10"/>
    <p:sldId id="1045" r:id="rId11"/>
    <p:sldId id="1043" r:id="rId12"/>
    <p:sldId id="1006" r:id="rId13"/>
    <p:sldId id="1007" r:id="rId14"/>
    <p:sldId id="1008" r:id="rId15"/>
    <p:sldId id="270" r:id="rId16"/>
    <p:sldId id="283" r:id="rId17"/>
    <p:sldId id="1009" r:id="rId18"/>
    <p:sldId id="307" r:id="rId19"/>
    <p:sldId id="1059" r:id="rId20"/>
    <p:sldId id="1051" r:id="rId21"/>
    <p:sldId id="1024" r:id="rId22"/>
    <p:sldId id="1012" r:id="rId23"/>
    <p:sldId id="1046" r:id="rId24"/>
    <p:sldId id="1047" r:id="rId25"/>
    <p:sldId id="1052" r:id="rId26"/>
    <p:sldId id="1056" r:id="rId27"/>
    <p:sldId id="1055" r:id="rId28"/>
    <p:sldId id="1057" r:id="rId29"/>
    <p:sldId id="1060" r:id="rId30"/>
    <p:sldId id="1061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7"/>
    <p:restoredTop sz="95801"/>
  </p:normalViewPr>
  <p:slideViewPr>
    <p:cSldViewPr snapToGrid="0" snapToObjects="1">
      <p:cViewPr>
        <p:scale>
          <a:sx n="105" d="100"/>
          <a:sy n="105" d="100"/>
        </p:scale>
        <p:origin x="144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C1EF41-C8E6-6B43-8EA9-C14281333072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79D738-EC24-B044-86A7-9FAB5A370990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1" dirty="0" err="1"/>
            <a:t>Hızlı</a:t>
          </a:r>
          <a:r>
            <a:rPr lang="en-US" b="1" dirty="0"/>
            <a:t> </a:t>
          </a:r>
          <a:r>
            <a:rPr lang="en-US" b="1" dirty="0" err="1"/>
            <a:t>yanıt</a:t>
          </a:r>
          <a:endParaRPr lang="en-US" b="1" dirty="0"/>
        </a:p>
      </dgm:t>
    </dgm:pt>
    <dgm:pt modelId="{94B14EE6-A1E4-9740-9D48-04F6A98082E6}" type="parTrans" cxnId="{A75E1CCF-22F5-7440-B37B-5DAB2217A7F1}">
      <dgm:prSet/>
      <dgm:spPr/>
      <dgm:t>
        <a:bodyPr/>
        <a:lstStyle/>
        <a:p>
          <a:endParaRPr lang="en-US"/>
        </a:p>
      </dgm:t>
    </dgm:pt>
    <dgm:pt modelId="{DF9A6BB2-7B36-5149-AD39-0E5BB1177590}" type="sibTrans" cxnId="{A75E1CCF-22F5-7440-B37B-5DAB2217A7F1}">
      <dgm:prSet/>
      <dgm:spPr/>
      <dgm:t>
        <a:bodyPr/>
        <a:lstStyle/>
        <a:p>
          <a:endParaRPr lang="en-US"/>
        </a:p>
      </dgm:t>
    </dgm:pt>
    <dgm:pt modelId="{FD552887-272D-DB42-8B83-27C4714085C3}">
      <dgm:prSet phldrT="[Text]"/>
      <dgm:spPr>
        <a:gradFill flip="none" rotWithShape="0">
          <a:gsLst>
            <a:gs pos="0">
              <a:schemeClr val="bg1">
                <a:lumMod val="75000"/>
                <a:tint val="66000"/>
                <a:satMod val="160000"/>
              </a:schemeClr>
            </a:gs>
            <a:gs pos="50000">
              <a:schemeClr val="bg1">
                <a:lumMod val="75000"/>
                <a:tint val="44500"/>
                <a:satMod val="160000"/>
              </a:schemeClr>
            </a:gs>
            <a:gs pos="100000">
              <a:schemeClr val="bg1">
                <a:lumMod val="75000"/>
                <a:tint val="23500"/>
                <a:satMod val="160000"/>
              </a:schemeClr>
            </a:gs>
          </a:gsLst>
          <a:lin ang="5400000" scaled="1"/>
          <a:tileRect/>
        </a:gradFill>
      </dgm:spPr>
      <dgm:t>
        <a:bodyPr/>
        <a:lstStyle/>
        <a:p>
          <a:r>
            <a:rPr lang="en-US" b="1" dirty="0"/>
            <a:t>% 40-60 </a:t>
          </a:r>
          <a:r>
            <a:rPr lang="en-US" b="1" dirty="0" err="1"/>
            <a:t>yanıt</a:t>
          </a:r>
          <a:r>
            <a:rPr lang="en-US" b="1" dirty="0"/>
            <a:t> </a:t>
          </a:r>
          <a:r>
            <a:rPr lang="en-US" b="1" dirty="0" err="1"/>
            <a:t>oranı</a:t>
          </a:r>
          <a:r>
            <a:rPr lang="en-US" b="1" dirty="0"/>
            <a:t> </a:t>
          </a:r>
        </a:p>
      </dgm:t>
    </dgm:pt>
    <dgm:pt modelId="{31BDA3DE-5B17-8B4C-95E9-7AB55BFB85C4}" type="parTrans" cxnId="{BE435808-EA19-8146-B874-3DE1ACD3D9A7}">
      <dgm:prSet/>
      <dgm:spPr/>
      <dgm:t>
        <a:bodyPr/>
        <a:lstStyle/>
        <a:p>
          <a:endParaRPr lang="en-US"/>
        </a:p>
      </dgm:t>
    </dgm:pt>
    <dgm:pt modelId="{060E1D6B-80C7-0C41-91DA-477B5527A640}" type="sibTrans" cxnId="{BE435808-EA19-8146-B874-3DE1ACD3D9A7}">
      <dgm:prSet/>
      <dgm:spPr/>
      <dgm:t>
        <a:bodyPr/>
        <a:lstStyle/>
        <a:p>
          <a:endParaRPr lang="en-US"/>
        </a:p>
      </dgm:t>
    </dgm:pt>
    <dgm:pt modelId="{1DB19DD2-D2AD-984D-97D0-9BA96FF51F1A}">
      <dgm:prSet phldrT="[Text]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b="1" dirty="0"/>
            <a:t>6-7 </a:t>
          </a:r>
          <a:r>
            <a:rPr lang="en-US" b="1" dirty="0" err="1"/>
            <a:t>aylık</a:t>
          </a:r>
          <a:r>
            <a:rPr lang="en-US" b="1" dirty="0"/>
            <a:t> </a:t>
          </a:r>
          <a:r>
            <a:rPr lang="en-US" b="1" dirty="0" err="1"/>
            <a:t>progr</a:t>
          </a:r>
          <a:r>
            <a:rPr lang="tr-TR" b="1" dirty="0">
              <a:solidFill>
                <a:srgbClr val="000000"/>
              </a:solidFill>
            </a:rPr>
            <a:t>e</a:t>
          </a:r>
          <a:r>
            <a:rPr lang="en-US" b="1" dirty="0" err="1"/>
            <a:t>syonsuz</a:t>
          </a:r>
          <a:r>
            <a:rPr lang="en-US" b="1" dirty="0"/>
            <a:t> </a:t>
          </a:r>
          <a:r>
            <a:rPr lang="en-US" b="1" dirty="0" err="1"/>
            <a:t>sağkalım</a:t>
          </a:r>
          <a:r>
            <a:rPr lang="en-US" b="1" dirty="0"/>
            <a:t> </a:t>
          </a:r>
        </a:p>
      </dgm:t>
    </dgm:pt>
    <dgm:pt modelId="{81D33AEA-6682-D344-BB04-8E0244079336}" type="parTrans" cxnId="{2166F3C1-525D-534C-8611-0B96B195C2C2}">
      <dgm:prSet/>
      <dgm:spPr/>
      <dgm:t>
        <a:bodyPr/>
        <a:lstStyle/>
        <a:p>
          <a:endParaRPr lang="en-US"/>
        </a:p>
      </dgm:t>
    </dgm:pt>
    <dgm:pt modelId="{CB839F3B-F8A1-3544-83B3-5DC7C501C7A9}" type="sibTrans" cxnId="{2166F3C1-525D-534C-8611-0B96B195C2C2}">
      <dgm:prSet/>
      <dgm:spPr/>
      <dgm:t>
        <a:bodyPr/>
        <a:lstStyle/>
        <a:p>
          <a:endParaRPr lang="en-US"/>
        </a:p>
      </dgm:t>
    </dgm:pt>
    <dgm:pt modelId="{1F22E3C9-678E-2B48-A3C4-A8BD82F977D0}">
      <dgm:prSet phldrT="[Text]"/>
      <dgm:spPr>
        <a:gradFill flip="none" rotWithShape="0">
          <a:gsLst>
            <a:gs pos="0">
              <a:schemeClr val="bg1">
                <a:lumMod val="75000"/>
                <a:tint val="66000"/>
                <a:satMod val="160000"/>
              </a:schemeClr>
            </a:gs>
            <a:gs pos="50000">
              <a:schemeClr val="bg1">
                <a:lumMod val="75000"/>
                <a:tint val="44500"/>
                <a:satMod val="160000"/>
              </a:schemeClr>
            </a:gs>
            <a:gs pos="100000">
              <a:schemeClr val="bg1">
                <a:lumMod val="75000"/>
                <a:tint val="23500"/>
                <a:satMod val="160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US" b="1" dirty="0"/>
            <a:t>M</a:t>
          </a:r>
          <a:r>
            <a:rPr lang="tr-TR" b="1" dirty="0">
              <a:solidFill>
                <a:srgbClr val="000000"/>
              </a:solidFill>
            </a:rPr>
            <a:t>e</a:t>
          </a:r>
          <a:r>
            <a:rPr lang="en-US" b="1" dirty="0" err="1"/>
            <a:t>dian</a:t>
          </a:r>
          <a:r>
            <a:rPr lang="en-US" b="1" dirty="0"/>
            <a:t> 18 </a:t>
          </a:r>
          <a:r>
            <a:rPr lang="en-US" b="1" dirty="0" err="1"/>
            <a:t>aylık</a:t>
          </a:r>
          <a:r>
            <a:rPr lang="en-US" b="1" dirty="0"/>
            <a:t> </a:t>
          </a:r>
          <a:r>
            <a:rPr lang="en-US" b="1" dirty="0" err="1"/>
            <a:t>g</a:t>
          </a:r>
          <a:r>
            <a:rPr lang="tr-TR" b="1" dirty="0">
              <a:solidFill>
                <a:srgbClr val="000000"/>
              </a:solidFill>
            </a:rPr>
            <a:t>e</a:t>
          </a:r>
          <a:r>
            <a:rPr lang="en-US" b="1" dirty="0" err="1"/>
            <a:t>n</a:t>
          </a:r>
          <a:r>
            <a:rPr lang="tr-TR" b="1" dirty="0">
              <a:solidFill>
                <a:srgbClr val="000000"/>
              </a:solidFill>
            </a:rPr>
            <a:t>e</a:t>
          </a:r>
          <a:r>
            <a:rPr lang="en-US" b="1" dirty="0" err="1"/>
            <a:t>l</a:t>
          </a:r>
          <a:r>
            <a:rPr lang="en-US" b="1" dirty="0"/>
            <a:t> </a:t>
          </a:r>
          <a:r>
            <a:rPr lang="en-US" b="1" dirty="0" err="1"/>
            <a:t>sağkalım</a:t>
          </a:r>
          <a:endParaRPr lang="en-US" b="1" dirty="0"/>
        </a:p>
      </dgm:t>
    </dgm:pt>
    <dgm:pt modelId="{AD25AA10-A0B9-364D-98CB-C1008974E411}" type="parTrans" cxnId="{473946ED-BDBB-F846-8F40-DDCEA551B7AC}">
      <dgm:prSet/>
      <dgm:spPr/>
      <dgm:t>
        <a:bodyPr/>
        <a:lstStyle/>
        <a:p>
          <a:endParaRPr lang="en-US"/>
        </a:p>
      </dgm:t>
    </dgm:pt>
    <dgm:pt modelId="{C3F52DA5-FDC4-974F-A0F5-A03B45046F90}" type="sibTrans" cxnId="{473946ED-BDBB-F846-8F40-DDCEA551B7AC}">
      <dgm:prSet/>
      <dgm:spPr/>
      <dgm:t>
        <a:bodyPr/>
        <a:lstStyle/>
        <a:p>
          <a:endParaRPr lang="en-US"/>
        </a:p>
      </dgm:t>
    </dgm:pt>
    <dgm:pt modelId="{8999737E-35A9-E946-AF6A-4D6BCF07458F}">
      <dgm:prSet phldrT="[Text]"/>
      <dgm:spPr>
        <a:gradFill flip="none" rotWithShape="0">
          <a:gsLst>
            <a:gs pos="0">
              <a:schemeClr val="bg1">
                <a:lumMod val="85000"/>
                <a:shade val="30000"/>
                <a:satMod val="115000"/>
              </a:schemeClr>
            </a:gs>
            <a:gs pos="50000">
              <a:schemeClr val="bg1">
                <a:lumMod val="85000"/>
                <a:shade val="67500"/>
                <a:satMod val="115000"/>
              </a:schemeClr>
            </a:gs>
            <a:gs pos="100000">
              <a:schemeClr val="bg1">
                <a:lumMod val="85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US" b="1" dirty="0"/>
            <a:t>2 </a:t>
          </a:r>
          <a:r>
            <a:rPr lang="en-US" b="1" dirty="0" err="1"/>
            <a:t>yıllık</a:t>
          </a:r>
          <a:r>
            <a:rPr lang="en-US" b="1" dirty="0"/>
            <a:t> </a:t>
          </a:r>
          <a:r>
            <a:rPr lang="en-US" b="1" dirty="0" err="1"/>
            <a:t>sağkalım</a:t>
          </a:r>
          <a:r>
            <a:rPr lang="en-US" b="1" dirty="0"/>
            <a:t> </a:t>
          </a:r>
          <a:r>
            <a:rPr lang="en-US" b="1" dirty="0" err="1"/>
            <a:t>oranı</a:t>
          </a:r>
          <a:r>
            <a:rPr lang="en-US" b="1" dirty="0"/>
            <a:t> %40</a:t>
          </a:r>
        </a:p>
      </dgm:t>
    </dgm:pt>
    <dgm:pt modelId="{8218155E-C759-0F4E-BC36-3E0870588772}" type="parTrans" cxnId="{F43936F2-A2C7-0044-ACB0-8D621C208277}">
      <dgm:prSet/>
      <dgm:spPr/>
      <dgm:t>
        <a:bodyPr/>
        <a:lstStyle/>
        <a:p>
          <a:endParaRPr lang="en-US"/>
        </a:p>
      </dgm:t>
    </dgm:pt>
    <dgm:pt modelId="{1F23AB58-7760-FB4F-812B-2E48B86A221D}" type="sibTrans" cxnId="{F43936F2-A2C7-0044-ACB0-8D621C208277}">
      <dgm:prSet/>
      <dgm:spPr/>
      <dgm:t>
        <a:bodyPr/>
        <a:lstStyle/>
        <a:p>
          <a:endParaRPr lang="en-US"/>
        </a:p>
      </dgm:t>
    </dgm:pt>
    <dgm:pt modelId="{CEAFC81B-777D-D144-9C93-941248CA7623}" type="pres">
      <dgm:prSet presAssocID="{12C1EF41-C8E6-6B43-8EA9-C14281333072}" presName="linear" presStyleCnt="0">
        <dgm:presLayoutVars>
          <dgm:dir/>
          <dgm:animLvl val="lvl"/>
          <dgm:resizeHandles val="exact"/>
        </dgm:presLayoutVars>
      </dgm:prSet>
      <dgm:spPr/>
    </dgm:pt>
    <dgm:pt modelId="{A6AAC27E-4972-6C4C-8D28-3C42217CAAE3}" type="pres">
      <dgm:prSet presAssocID="{0279D738-EC24-B044-86A7-9FAB5A370990}" presName="parentLin" presStyleCnt="0"/>
      <dgm:spPr/>
    </dgm:pt>
    <dgm:pt modelId="{DBB1A3A2-1EEE-0A41-A729-F12ADB4D210E}" type="pres">
      <dgm:prSet presAssocID="{0279D738-EC24-B044-86A7-9FAB5A370990}" presName="parentLeftMargin" presStyleLbl="node1" presStyleIdx="0" presStyleCnt="5"/>
      <dgm:spPr/>
    </dgm:pt>
    <dgm:pt modelId="{19E14C09-837D-A540-952A-D4E49111C91B}" type="pres">
      <dgm:prSet presAssocID="{0279D738-EC24-B044-86A7-9FAB5A3709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02B6D2-E190-A348-B2E1-16D9384070B7}" type="pres">
      <dgm:prSet presAssocID="{0279D738-EC24-B044-86A7-9FAB5A370990}" presName="negativeSpace" presStyleCnt="0"/>
      <dgm:spPr/>
    </dgm:pt>
    <dgm:pt modelId="{9777DE75-63A2-004C-8A6C-131100D05BDD}" type="pres">
      <dgm:prSet presAssocID="{0279D738-EC24-B044-86A7-9FAB5A370990}" presName="childText" presStyleLbl="conFgAcc1" presStyleIdx="0" presStyleCnt="5">
        <dgm:presLayoutVars>
          <dgm:bulletEnabled val="1"/>
        </dgm:presLayoutVars>
      </dgm:prSet>
      <dgm:spPr/>
    </dgm:pt>
    <dgm:pt modelId="{C9267ADE-051E-6E48-B69A-E1BC1ACFB634}" type="pres">
      <dgm:prSet presAssocID="{DF9A6BB2-7B36-5149-AD39-0E5BB1177590}" presName="spaceBetweenRectangles" presStyleCnt="0"/>
      <dgm:spPr/>
    </dgm:pt>
    <dgm:pt modelId="{1443D99A-D5E9-CD4F-99D2-A9689997D3F7}" type="pres">
      <dgm:prSet presAssocID="{FD552887-272D-DB42-8B83-27C4714085C3}" presName="parentLin" presStyleCnt="0"/>
      <dgm:spPr/>
    </dgm:pt>
    <dgm:pt modelId="{3ADF534A-C201-6943-9DE4-7B4243F79D2F}" type="pres">
      <dgm:prSet presAssocID="{FD552887-272D-DB42-8B83-27C4714085C3}" presName="parentLeftMargin" presStyleLbl="node1" presStyleIdx="0" presStyleCnt="5"/>
      <dgm:spPr/>
    </dgm:pt>
    <dgm:pt modelId="{02EC9B60-5DE7-4D4D-8CD8-1D24005592A6}" type="pres">
      <dgm:prSet presAssocID="{FD552887-272D-DB42-8B83-27C4714085C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19C8021-7454-2E4C-9B3B-1262294B6A13}" type="pres">
      <dgm:prSet presAssocID="{FD552887-272D-DB42-8B83-27C4714085C3}" presName="negativeSpace" presStyleCnt="0"/>
      <dgm:spPr/>
    </dgm:pt>
    <dgm:pt modelId="{019E5943-5DD7-4740-9D2A-51C6E1DD8D69}" type="pres">
      <dgm:prSet presAssocID="{FD552887-272D-DB42-8B83-27C4714085C3}" presName="childText" presStyleLbl="conFgAcc1" presStyleIdx="1" presStyleCnt="5">
        <dgm:presLayoutVars>
          <dgm:bulletEnabled val="1"/>
        </dgm:presLayoutVars>
      </dgm:prSet>
      <dgm:spPr/>
    </dgm:pt>
    <dgm:pt modelId="{F16F6057-33EC-1C49-A7E6-323B6977C72C}" type="pres">
      <dgm:prSet presAssocID="{060E1D6B-80C7-0C41-91DA-477B5527A640}" presName="spaceBetweenRectangles" presStyleCnt="0"/>
      <dgm:spPr/>
    </dgm:pt>
    <dgm:pt modelId="{F0C4B202-B123-6149-B803-66797EB4FC36}" type="pres">
      <dgm:prSet presAssocID="{1DB19DD2-D2AD-984D-97D0-9BA96FF51F1A}" presName="parentLin" presStyleCnt="0"/>
      <dgm:spPr/>
    </dgm:pt>
    <dgm:pt modelId="{215943B6-9934-1F47-970A-D2CA2B0DA799}" type="pres">
      <dgm:prSet presAssocID="{1DB19DD2-D2AD-984D-97D0-9BA96FF51F1A}" presName="parentLeftMargin" presStyleLbl="node1" presStyleIdx="1" presStyleCnt="5"/>
      <dgm:spPr/>
    </dgm:pt>
    <dgm:pt modelId="{6B33E640-1842-7642-B089-7803673302C5}" type="pres">
      <dgm:prSet presAssocID="{1DB19DD2-D2AD-984D-97D0-9BA96FF51F1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B5259035-07D5-D647-91E6-32F035F44F5A}" type="pres">
      <dgm:prSet presAssocID="{1DB19DD2-D2AD-984D-97D0-9BA96FF51F1A}" presName="negativeSpace" presStyleCnt="0"/>
      <dgm:spPr/>
    </dgm:pt>
    <dgm:pt modelId="{261867BF-852A-E941-AEA1-D3F6BE47ACB2}" type="pres">
      <dgm:prSet presAssocID="{1DB19DD2-D2AD-984D-97D0-9BA96FF51F1A}" presName="childText" presStyleLbl="conFgAcc1" presStyleIdx="2" presStyleCnt="5">
        <dgm:presLayoutVars>
          <dgm:bulletEnabled val="1"/>
        </dgm:presLayoutVars>
      </dgm:prSet>
      <dgm:spPr/>
    </dgm:pt>
    <dgm:pt modelId="{A27BCF28-05D1-E24F-AF30-445D4A59D220}" type="pres">
      <dgm:prSet presAssocID="{CB839F3B-F8A1-3544-83B3-5DC7C501C7A9}" presName="spaceBetweenRectangles" presStyleCnt="0"/>
      <dgm:spPr/>
    </dgm:pt>
    <dgm:pt modelId="{34B151EF-91C9-384D-A7B5-D7B16CC05A20}" type="pres">
      <dgm:prSet presAssocID="{1F22E3C9-678E-2B48-A3C4-A8BD82F977D0}" presName="parentLin" presStyleCnt="0"/>
      <dgm:spPr/>
    </dgm:pt>
    <dgm:pt modelId="{6AA51824-B2FA-2D4B-9CD2-9F1AD34B6562}" type="pres">
      <dgm:prSet presAssocID="{1F22E3C9-678E-2B48-A3C4-A8BD82F977D0}" presName="parentLeftMargin" presStyleLbl="node1" presStyleIdx="2" presStyleCnt="5"/>
      <dgm:spPr/>
    </dgm:pt>
    <dgm:pt modelId="{D67ADD3A-835E-8E44-A0A0-9DFB67AB17CC}" type="pres">
      <dgm:prSet presAssocID="{1F22E3C9-678E-2B48-A3C4-A8BD82F977D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6258437-2BDB-A647-958A-DF4C156373A7}" type="pres">
      <dgm:prSet presAssocID="{1F22E3C9-678E-2B48-A3C4-A8BD82F977D0}" presName="negativeSpace" presStyleCnt="0"/>
      <dgm:spPr/>
    </dgm:pt>
    <dgm:pt modelId="{CDC58407-7DE6-0B40-BA9E-82DA1F468873}" type="pres">
      <dgm:prSet presAssocID="{1F22E3C9-678E-2B48-A3C4-A8BD82F977D0}" presName="childText" presStyleLbl="conFgAcc1" presStyleIdx="3" presStyleCnt="5">
        <dgm:presLayoutVars>
          <dgm:bulletEnabled val="1"/>
        </dgm:presLayoutVars>
      </dgm:prSet>
      <dgm:spPr/>
    </dgm:pt>
    <dgm:pt modelId="{C9113084-C1F6-7044-9CB2-13D673C16995}" type="pres">
      <dgm:prSet presAssocID="{C3F52DA5-FDC4-974F-A0F5-A03B45046F90}" presName="spaceBetweenRectangles" presStyleCnt="0"/>
      <dgm:spPr/>
    </dgm:pt>
    <dgm:pt modelId="{46AB9C06-BB49-0C47-BEBD-FB435D3375F9}" type="pres">
      <dgm:prSet presAssocID="{8999737E-35A9-E946-AF6A-4D6BCF07458F}" presName="parentLin" presStyleCnt="0"/>
      <dgm:spPr/>
    </dgm:pt>
    <dgm:pt modelId="{41DB3A4E-9698-374F-887C-B814438345AE}" type="pres">
      <dgm:prSet presAssocID="{8999737E-35A9-E946-AF6A-4D6BCF07458F}" presName="parentLeftMargin" presStyleLbl="node1" presStyleIdx="3" presStyleCnt="5"/>
      <dgm:spPr/>
    </dgm:pt>
    <dgm:pt modelId="{BA55DC13-AA34-E444-8349-AD2F4FC3255C}" type="pres">
      <dgm:prSet presAssocID="{8999737E-35A9-E946-AF6A-4D6BCF07458F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ECBB0A1C-0B1C-4945-AEFC-803B12DE6173}" type="pres">
      <dgm:prSet presAssocID="{8999737E-35A9-E946-AF6A-4D6BCF07458F}" presName="negativeSpace" presStyleCnt="0"/>
      <dgm:spPr/>
    </dgm:pt>
    <dgm:pt modelId="{D7997A5A-65BE-044C-A7F5-A52DD71DB3FC}" type="pres">
      <dgm:prSet presAssocID="{8999737E-35A9-E946-AF6A-4D6BCF07458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E323104-9C92-F54F-BFF2-5176D2B151A9}" type="presOf" srcId="{8999737E-35A9-E946-AF6A-4D6BCF07458F}" destId="{41DB3A4E-9698-374F-887C-B814438345AE}" srcOrd="0" destOrd="0" presId="urn:microsoft.com/office/officeart/2005/8/layout/list1"/>
    <dgm:cxn modelId="{BE435808-EA19-8146-B874-3DE1ACD3D9A7}" srcId="{12C1EF41-C8E6-6B43-8EA9-C14281333072}" destId="{FD552887-272D-DB42-8B83-27C4714085C3}" srcOrd="1" destOrd="0" parTransId="{31BDA3DE-5B17-8B4C-95E9-7AB55BFB85C4}" sibTransId="{060E1D6B-80C7-0C41-91DA-477B5527A640}"/>
    <dgm:cxn modelId="{B6EDD50E-900F-CF41-A354-B1156D9AF85E}" type="presOf" srcId="{1DB19DD2-D2AD-984D-97D0-9BA96FF51F1A}" destId="{6B33E640-1842-7642-B089-7803673302C5}" srcOrd="1" destOrd="0" presId="urn:microsoft.com/office/officeart/2005/8/layout/list1"/>
    <dgm:cxn modelId="{9961A920-C808-1D4B-965F-6A50664A70BF}" type="presOf" srcId="{1DB19DD2-D2AD-984D-97D0-9BA96FF51F1A}" destId="{215943B6-9934-1F47-970A-D2CA2B0DA799}" srcOrd="0" destOrd="0" presId="urn:microsoft.com/office/officeart/2005/8/layout/list1"/>
    <dgm:cxn modelId="{86451C31-9E0C-2047-A141-D9B787C49EB6}" type="presOf" srcId="{FD552887-272D-DB42-8B83-27C4714085C3}" destId="{3ADF534A-C201-6943-9DE4-7B4243F79D2F}" srcOrd="0" destOrd="0" presId="urn:microsoft.com/office/officeart/2005/8/layout/list1"/>
    <dgm:cxn modelId="{E2621F37-849F-E042-96D7-786B01A6E061}" type="presOf" srcId="{8999737E-35A9-E946-AF6A-4D6BCF07458F}" destId="{BA55DC13-AA34-E444-8349-AD2F4FC3255C}" srcOrd="1" destOrd="0" presId="urn:microsoft.com/office/officeart/2005/8/layout/list1"/>
    <dgm:cxn modelId="{8D935D38-F645-944E-BACE-5598103840D6}" type="presOf" srcId="{1F22E3C9-678E-2B48-A3C4-A8BD82F977D0}" destId="{6AA51824-B2FA-2D4B-9CD2-9F1AD34B6562}" srcOrd="0" destOrd="0" presId="urn:microsoft.com/office/officeart/2005/8/layout/list1"/>
    <dgm:cxn modelId="{C829809F-47BD-1C48-8960-AA34ECCFAB4B}" type="presOf" srcId="{1F22E3C9-678E-2B48-A3C4-A8BD82F977D0}" destId="{D67ADD3A-835E-8E44-A0A0-9DFB67AB17CC}" srcOrd="1" destOrd="0" presId="urn:microsoft.com/office/officeart/2005/8/layout/list1"/>
    <dgm:cxn modelId="{07D1F7A4-DF1C-C046-9700-3074BF6B9C6E}" type="presOf" srcId="{FD552887-272D-DB42-8B83-27C4714085C3}" destId="{02EC9B60-5DE7-4D4D-8CD8-1D24005592A6}" srcOrd="1" destOrd="0" presId="urn:microsoft.com/office/officeart/2005/8/layout/list1"/>
    <dgm:cxn modelId="{2166F3C1-525D-534C-8611-0B96B195C2C2}" srcId="{12C1EF41-C8E6-6B43-8EA9-C14281333072}" destId="{1DB19DD2-D2AD-984D-97D0-9BA96FF51F1A}" srcOrd="2" destOrd="0" parTransId="{81D33AEA-6682-D344-BB04-8E0244079336}" sibTransId="{CB839F3B-F8A1-3544-83B3-5DC7C501C7A9}"/>
    <dgm:cxn modelId="{14701CC7-3EBB-EF48-BA78-3E6BE33BF183}" type="presOf" srcId="{12C1EF41-C8E6-6B43-8EA9-C14281333072}" destId="{CEAFC81B-777D-D144-9C93-941248CA7623}" srcOrd="0" destOrd="0" presId="urn:microsoft.com/office/officeart/2005/8/layout/list1"/>
    <dgm:cxn modelId="{B8C7A0C7-B65B-D446-BF49-3BE550E434EE}" type="presOf" srcId="{0279D738-EC24-B044-86A7-9FAB5A370990}" destId="{19E14C09-837D-A540-952A-D4E49111C91B}" srcOrd="1" destOrd="0" presId="urn:microsoft.com/office/officeart/2005/8/layout/list1"/>
    <dgm:cxn modelId="{A75E1CCF-22F5-7440-B37B-5DAB2217A7F1}" srcId="{12C1EF41-C8E6-6B43-8EA9-C14281333072}" destId="{0279D738-EC24-B044-86A7-9FAB5A370990}" srcOrd="0" destOrd="0" parTransId="{94B14EE6-A1E4-9740-9D48-04F6A98082E6}" sibTransId="{DF9A6BB2-7B36-5149-AD39-0E5BB1177590}"/>
    <dgm:cxn modelId="{7B1A2FE9-4B3B-2540-A5AC-AFB7E06FB4B6}" type="presOf" srcId="{0279D738-EC24-B044-86A7-9FAB5A370990}" destId="{DBB1A3A2-1EEE-0A41-A729-F12ADB4D210E}" srcOrd="0" destOrd="0" presId="urn:microsoft.com/office/officeart/2005/8/layout/list1"/>
    <dgm:cxn modelId="{473946ED-BDBB-F846-8F40-DDCEA551B7AC}" srcId="{12C1EF41-C8E6-6B43-8EA9-C14281333072}" destId="{1F22E3C9-678E-2B48-A3C4-A8BD82F977D0}" srcOrd="3" destOrd="0" parTransId="{AD25AA10-A0B9-364D-98CB-C1008974E411}" sibTransId="{C3F52DA5-FDC4-974F-A0F5-A03B45046F90}"/>
    <dgm:cxn modelId="{F43936F2-A2C7-0044-ACB0-8D621C208277}" srcId="{12C1EF41-C8E6-6B43-8EA9-C14281333072}" destId="{8999737E-35A9-E946-AF6A-4D6BCF07458F}" srcOrd="4" destOrd="0" parTransId="{8218155E-C759-0F4E-BC36-3E0870588772}" sibTransId="{1F23AB58-7760-FB4F-812B-2E48B86A221D}"/>
    <dgm:cxn modelId="{C3376544-86D1-3A49-A8BD-C1F35C9ED4A5}" type="presParOf" srcId="{CEAFC81B-777D-D144-9C93-941248CA7623}" destId="{A6AAC27E-4972-6C4C-8D28-3C42217CAAE3}" srcOrd="0" destOrd="0" presId="urn:microsoft.com/office/officeart/2005/8/layout/list1"/>
    <dgm:cxn modelId="{26051057-9744-894E-A52A-96F537E0C697}" type="presParOf" srcId="{A6AAC27E-4972-6C4C-8D28-3C42217CAAE3}" destId="{DBB1A3A2-1EEE-0A41-A729-F12ADB4D210E}" srcOrd="0" destOrd="0" presId="urn:microsoft.com/office/officeart/2005/8/layout/list1"/>
    <dgm:cxn modelId="{DA2887BA-EA1A-8F48-B9B5-B48D08C37D50}" type="presParOf" srcId="{A6AAC27E-4972-6C4C-8D28-3C42217CAAE3}" destId="{19E14C09-837D-A540-952A-D4E49111C91B}" srcOrd="1" destOrd="0" presId="urn:microsoft.com/office/officeart/2005/8/layout/list1"/>
    <dgm:cxn modelId="{0A453869-0063-BA47-A25E-088BDC738E17}" type="presParOf" srcId="{CEAFC81B-777D-D144-9C93-941248CA7623}" destId="{6F02B6D2-E190-A348-B2E1-16D9384070B7}" srcOrd="1" destOrd="0" presId="urn:microsoft.com/office/officeart/2005/8/layout/list1"/>
    <dgm:cxn modelId="{BFFE9DCD-C944-1E4C-8AB8-8EDB7F680316}" type="presParOf" srcId="{CEAFC81B-777D-D144-9C93-941248CA7623}" destId="{9777DE75-63A2-004C-8A6C-131100D05BDD}" srcOrd="2" destOrd="0" presId="urn:microsoft.com/office/officeart/2005/8/layout/list1"/>
    <dgm:cxn modelId="{07B00389-CF01-2A4C-95A0-8AA8B5E65350}" type="presParOf" srcId="{CEAFC81B-777D-D144-9C93-941248CA7623}" destId="{C9267ADE-051E-6E48-B69A-E1BC1ACFB634}" srcOrd="3" destOrd="0" presId="urn:microsoft.com/office/officeart/2005/8/layout/list1"/>
    <dgm:cxn modelId="{B8D97E37-7E08-E84F-B147-6AD6223628ED}" type="presParOf" srcId="{CEAFC81B-777D-D144-9C93-941248CA7623}" destId="{1443D99A-D5E9-CD4F-99D2-A9689997D3F7}" srcOrd="4" destOrd="0" presId="urn:microsoft.com/office/officeart/2005/8/layout/list1"/>
    <dgm:cxn modelId="{40B26ECE-83D7-4844-91E8-85F6E99B5A53}" type="presParOf" srcId="{1443D99A-D5E9-CD4F-99D2-A9689997D3F7}" destId="{3ADF534A-C201-6943-9DE4-7B4243F79D2F}" srcOrd="0" destOrd="0" presId="urn:microsoft.com/office/officeart/2005/8/layout/list1"/>
    <dgm:cxn modelId="{730E7404-41C3-864C-AE05-77FEC1A66F56}" type="presParOf" srcId="{1443D99A-D5E9-CD4F-99D2-A9689997D3F7}" destId="{02EC9B60-5DE7-4D4D-8CD8-1D24005592A6}" srcOrd="1" destOrd="0" presId="urn:microsoft.com/office/officeart/2005/8/layout/list1"/>
    <dgm:cxn modelId="{F51D0557-D049-2347-8973-BBB087A6B08B}" type="presParOf" srcId="{CEAFC81B-777D-D144-9C93-941248CA7623}" destId="{C19C8021-7454-2E4C-9B3B-1262294B6A13}" srcOrd="5" destOrd="0" presId="urn:microsoft.com/office/officeart/2005/8/layout/list1"/>
    <dgm:cxn modelId="{5F6E8A20-B270-CA49-8B64-FF5A75338942}" type="presParOf" srcId="{CEAFC81B-777D-D144-9C93-941248CA7623}" destId="{019E5943-5DD7-4740-9D2A-51C6E1DD8D69}" srcOrd="6" destOrd="0" presId="urn:microsoft.com/office/officeart/2005/8/layout/list1"/>
    <dgm:cxn modelId="{991583AD-64CF-7842-8D9E-A6D0268CBD96}" type="presParOf" srcId="{CEAFC81B-777D-D144-9C93-941248CA7623}" destId="{F16F6057-33EC-1C49-A7E6-323B6977C72C}" srcOrd="7" destOrd="0" presId="urn:microsoft.com/office/officeart/2005/8/layout/list1"/>
    <dgm:cxn modelId="{F16832B1-2062-CB46-946B-7C6AF6C3474F}" type="presParOf" srcId="{CEAFC81B-777D-D144-9C93-941248CA7623}" destId="{F0C4B202-B123-6149-B803-66797EB4FC36}" srcOrd="8" destOrd="0" presId="urn:microsoft.com/office/officeart/2005/8/layout/list1"/>
    <dgm:cxn modelId="{81C7871E-EFED-6141-82FF-07BA2127743B}" type="presParOf" srcId="{F0C4B202-B123-6149-B803-66797EB4FC36}" destId="{215943B6-9934-1F47-970A-D2CA2B0DA799}" srcOrd="0" destOrd="0" presId="urn:microsoft.com/office/officeart/2005/8/layout/list1"/>
    <dgm:cxn modelId="{FD7C5CE9-022B-D241-9EE0-D58D44208885}" type="presParOf" srcId="{F0C4B202-B123-6149-B803-66797EB4FC36}" destId="{6B33E640-1842-7642-B089-7803673302C5}" srcOrd="1" destOrd="0" presId="urn:microsoft.com/office/officeart/2005/8/layout/list1"/>
    <dgm:cxn modelId="{4DECC4C1-940B-6D4E-A50B-CD8F3A93FF81}" type="presParOf" srcId="{CEAFC81B-777D-D144-9C93-941248CA7623}" destId="{B5259035-07D5-D647-91E6-32F035F44F5A}" srcOrd="9" destOrd="0" presId="urn:microsoft.com/office/officeart/2005/8/layout/list1"/>
    <dgm:cxn modelId="{2F0603A3-96B3-BD40-9031-66A85914EBEF}" type="presParOf" srcId="{CEAFC81B-777D-D144-9C93-941248CA7623}" destId="{261867BF-852A-E941-AEA1-D3F6BE47ACB2}" srcOrd="10" destOrd="0" presId="urn:microsoft.com/office/officeart/2005/8/layout/list1"/>
    <dgm:cxn modelId="{5A02DA84-9EB9-884A-BEEB-60D966AB5111}" type="presParOf" srcId="{CEAFC81B-777D-D144-9C93-941248CA7623}" destId="{A27BCF28-05D1-E24F-AF30-445D4A59D220}" srcOrd="11" destOrd="0" presId="urn:microsoft.com/office/officeart/2005/8/layout/list1"/>
    <dgm:cxn modelId="{E1B4CE6B-332B-C84E-8686-B4F20072DA7C}" type="presParOf" srcId="{CEAFC81B-777D-D144-9C93-941248CA7623}" destId="{34B151EF-91C9-384D-A7B5-D7B16CC05A20}" srcOrd="12" destOrd="0" presId="urn:microsoft.com/office/officeart/2005/8/layout/list1"/>
    <dgm:cxn modelId="{AED01EAA-DAC1-794F-9F59-436E2DA03BFB}" type="presParOf" srcId="{34B151EF-91C9-384D-A7B5-D7B16CC05A20}" destId="{6AA51824-B2FA-2D4B-9CD2-9F1AD34B6562}" srcOrd="0" destOrd="0" presId="urn:microsoft.com/office/officeart/2005/8/layout/list1"/>
    <dgm:cxn modelId="{65B930BE-E2AF-174A-85E6-D9B49BDFB8D4}" type="presParOf" srcId="{34B151EF-91C9-384D-A7B5-D7B16CC05A20}" destId="{D67ADD3A-835E-8E44-A0A0-9DFB67AB17CC}" srcOrd="1" destOrd="0" presId="urn:microsoft.com/office/officeart/2005/8/layout/list1"/>
    <dgm:cxn modelId="{370BEC84-C94F-F24D-8FD6-D4C0B1CA4070}" type="presParOf" srcId="{CEAFC81B-777D-D144-9C93-941248CA7623}" destId="{B6258437-2BDB-A647-958A-DF4C156373A7}" srcOrd="13" destOrd="0" presId="urn:microsoft.com/office/officeart/2005/8/layout/list1"/>
    <dgm:cxn modelId="{5C1FA82D-4B9B-7045-B938-24C449A260CA}" type="presParOf" srcId="{CEAFC81B-777D-D144-9C93-941248CA7623}" destId="{CDC58407-7DE6-0B40-BA9E-82DA1F468873}" srcOrd="14" destOrd="0" presId="urn:microsoft.com/office/officeart/2005/8/layout/list1"/>
    <dgm:cxn modelId="{CBDBEA20-AE14-0942-953D-742D4F0D6BBB}" type="presParOf" srcId="{CEAFC81B-777D-D144-9C93-941248CA7623}" destId="{C9113084-C1F6-7044-9CB2-13D673C16995}" srcOrd="15" destOrd="0" presId="urn:microsoft.com/office/officeart/2005/8/layout/list1"/>
    <dgm:cxn modelId="{08F13BB6-DD06-F544-A998-84C6AACF0BBC}" type="presParOf" srcId="{CEAFC81B-777D-D144-9C93-941248CA7623}" destId="{46AB9C06-BB49-0C47-BEBD-FB435D3375F9}" srcOrd="16" destOrd="0" presId="urn:microsoft.com/office/officeart/2005/8/layout/list1"/>
    <dgm:cxn modelId="{822DB18B-CBFD-B441-8EB7-64B2AA14F57C}" type="presParOf" srcId="{46AB9C06-BB49-0C47-BEBD-FB435D3375F9}" destId="{41DB3A4E-9698-374F-887C-B814438345AE}" srcOrd="0" destOrd="0" presId="urn:microsoft.com/office/officeart/2005/8/layout/list1"/>
    <dgm:cxn modelId="{D6E79426-42AD-994B-8ECA-0432D80D379E}" type="presParOf" srcId="{46AB9C06-BB49-0C47-BEBD-FB435D3375F9}" destId="{BA55DC13-AA34-E444-8349-AD2F4FC3255C}" srcOrd="1" destOrd="0" presId="urn:microsoft.com/office/officeart/2005/8/layout/list1"/>
    <dgm:cxn modelId="{6549F5BB-D171-A548-994A-6AA3496A3A05}" type="presParOf" srcId="{CEAFC81B-777D-D144-9C93-941248CA7623}" destId="{ECBB0A1C-0B1C-4945-AEFC-803B12DE6173}" srcOrd="17" destOrd="0" presId="urn:microsoft.com/office/officeart/2005/8/layout/list1"/>
    <dgm:cxn modelId="{4B626F24-325C-BF4F-A5D1-EDB65A68A140}" type="presParOf" srcId="{CEAFC81B-777D-D144-9C93-941248CA7623}" destId="{D7997A5A-65BE-044C-A7F5-A52DD71DB3F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77DE75-63A2-004C-8A6C-131100D05BDD}">
      <dsp:nvSpPr>
        <dsp:cNvPr id="0" name=""/>
        <dsp:cNvSpPr/>
      </dsp:nvSpPr>
      <dsp:spPr>
        <a:xfrm>
          <a:off x="0" y="3441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14C09-837D-A540-952A-D4E49111C91B}">
      <dsp:nvSpPr>
        <dsp:cNvPr id="0" name=""/>
        <dsp:cNvSpPr/>
      </dsp:nvSpPr>
      <dsp:spPr>
        <a:xfrm>
          <a:off x="411480" y="48981"/>
          <a:ext cx="5760720" cy="590400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Hızlı</a:t>
          </a:r>
          <a:r>
            <a:rPr lang="en-US" sz="2000" b="1" kern="1200" dirty="0"/>
            <a:t> </a:t>
          </a:r>
          <a:r>
            <a:rPr lang="en-US" sz="2000" b="1" kern="1200" dirty="0" err="1"/>
            <a:t>yanıt</a:t>
          </a:r>
          <a:endParaRPr lang="en-US" sz="2000" b="1" kern="1200" dirty="0"/>
        </a:p>
      </dsp:txBody>
      <dsp:txXfrm>
        <a:off x="440301" y="77802"/>
        <a:ext cx="5703078" cy="532758"/>
      </dsp:txXfrm>
    </dsp:sp>
    <dsp:sp modelId="{019E5943-5DD7-4740-9D2A-51C6E1DD8D69}">
      <dsp:nvSpPr>
        <dsp:cNvPr id="0" name=""/>
        <dsp:cNvSpPr/>
      </dsp:nvSpPr>
      <dsp:spPr>
        <a:xfrm>
          <a:off x="0" y="12513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EC9B60-5DE7-4D4D-8CD8-1D24005592A6}">
      <dsp:nvSpPr>
        <dsp:cNvPr id="0" name=""/>
        <dsp:cNvSpPr/>
      </dsp:nvSpPr>
      <dsp:spPr>
        <a:xfrm>
          <a:off x="411480" y="956181"/>
          <a:ext cx="5760720" cy="590400"/>
        </a:xfrm>
        <a:prstGeom prst="roundRect">
          <a:avLst/>
        </a:prstGeom>
        <a:gradFill flip="none" rotWithShape="0">
          <a:gsLst>
            <a:gs pos="0">
              <a:schemeClr val="bg1">
                <a:lumMod val="75000"/>
                <a:tint val="66000"/>
                <a:satMod val="160000"/>
              </a:schemeClr>
            </a:gs>
            <a:gs pos="50000">
              <a:schemeClr val="bg1">
                <a:lumMod val="75000"/>
                <a:tint val="44500"/>
                <a:satMod val="160000"/>
              </a:schemeClr>
            </a:gs>
            <a:gs pos="100000">
              <a:schemeClr val="bg1">
                <a:lumMod val="75000"/>
                <a:tint val="23500"/>
                <a:satMod val="160000"/>
              </a:schemeClr>
            </a:gs>
          </a:gsLst>
          <a:lin ang="54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% 40-60 </a:t>
          </a:r>
          <a:r>
            <a:rPr lang="en-US" sz="2000" b="1" kern="1200" dirty="0" err="1"/>
            <a:t>yanıt</a:t>
          </a:r>
          <a:r>
            <a:rPr lang="en-US" sz="2000" b="1" kern="1200" dirty="0"/>
            <a:t> </a:t>
          </a:r>
          <a:r>
            <a:rPr lang="en-US" sz="2000" b="1" kern="1200" dirty="0" err="1"/>
            <a:t>oranı</a:t>
          </a:r>
          <a:r>
            <a:rPr lang="en-US" sz="2000" b="1" kern="1200" dirty="0"/>
            <a:t> </a:t>
          </a:r>
        </a:p>
      </dsp:txBody>
      <dsp:txXfrm>
        <a:off x="440301" y="985002"/>
        <a:ext cx="5703078" cy="532758"/>
      </dsp:txXfrm>
    </dsp:sp>
    <dsp:sp modelId="{261867BF-852A-E941-AEA1-D3F6BE47ACB2}">
      <dsp:nvSpPr>
        <dsp:cNvPr id="0" name=""/>
        <dsp:cNvSpPr/>
      </dsp:nvSpPr>
      <dsp:spPr>
        <a:xfrm>
          <a:off x="0" y="21585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33E640-1842-7642-B089-7803673302C5}">
      <dsp:nvSpPr>
        <dsp:cNvPr id="0" name=""/>
        <dsp:cNvSpPr/>
      </dsp:nvSpPr>
      <dsp:spPr>
        <a:xfrm>
          <a:off x="411480" y="1863381"/>
          <a:ext cx="5760720" cy="590400"/>
        </a:xfrm>
        <a:prstGeom prst="roundRect">
          <a:avLst/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6-7 </a:t>
          </a:r>
          <a:r>
            <a:rPr lang="en-US" sz="2000" b="1" kern="1200" dirty="0" err="1"/>
            <a:t>aylık</a:t>
          </a:r>
          <a:r>
            <a:rPr lang="en-US" sz="2000" b="1" kern="1200" dirty="0"/>
            <a:t> </a:t>
          </a:r>
          <a:r>
            <a:rPr lang="en-US" sz="2000" b="1" kern="1200" dirty="0" err="1"/>
            <a:t>progr</a:t>
          </a:r>
          <a:r>
            <a:rPr lang="tr-TR" sz="2000" b="1" kern="1200" dirty="0">
              <a:solidFill>
                <a:srgbClr val="000000"/>
              </a:solidFill>
            </a:rPr>
            <a:t>e</a:t>
          </a:r>
          <a:r>
            <a:rPr lang="en-US" sz="2000" b="1" kern="1200" dirty="0" err="1"/>
            <a:t>syonsuz</a:t>
          </a:r>
          <a:r>
            <a:rPr lang="en-US" sz="2000" b="1" kern="1200" dirty="0"/>
            <a:t> </a:t>
          </a:r>
          <a:r>
            <a:rPr lang="en-US" sz="2000" b="1" kern="1200" dirty="0" err="1"/>
            <a:t>sağkalım</a:t>
          </a:r>
          <a:r>
            <a:rPr lang="en-US" sz="2000" b="1" kern="1200" dirty="0"/>
            <a:t> </a:t>
          </a:r>
        </a:p>
      </dsp:txBody>
      <dsp:txXfrm>
        <a:off x="440301" y="1892202"/>
        <a:ext cx="5703078" cy="532758"/>
      </dsp:txXfrm>
    </dsp:sp>
    <dsp:sp modelId="{CDC58407-7DE6-0B40-BA9E-82DA1F468873}">
      <dsp:nvSpPr>
        <dsp:cNvPr id="0" name=""/>
        <dsp:cNvSpPr/>
      </dsp:nvSpPr>
      <dsp:spPr>
        <a:xfrm>
          <a:off x="0" y="30657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ADD3A-835E-8E44-A0A0-9DFB67AB17CC}">
      <dsp:nvSpPr>
        <dsp:cNvPr id="0" name=""/>
        <dsp:cNvSpPr/>
      </dsp:nvSpPr>
      <dsp:spPr>
        <a:xfrm>
          <a:off x="411480" y="2770581"/>
          <a:ext cx="5760720" cy="590400"/>
        </a:xfrm>
        <a:prstGeom prst="roundRect">
          <a:avLst/>
        </a:prstGeom>
        <a:gradFill flip="none" rotWithShape="0">
          <a:gsLst>
            <a:gs pos="0">
              <a:schemeClr val="bg1">
                <a:lumMod val="75000"/>
                <a:tint val="66000"/>
                <a:satMod val="160000"/>
              </a:schemeClr>
            </a:gs>
            <a:gs pos="50000">
              <a:schemeClr val="bg1">
                <a:lumMod val="75000"/>
                <a:tint val="44500"/>
                <a:satMod val="160000"/>
              </a:schemeClr>
            </a:gs>
            <a:gs pos="100000">
              <a:schemeClr val="bg1">
                <a:lumMod val="75000"/>
                <a:tint val="23500"/>
                <a:satMod val="160000"/>
              </a:schemeClr>
            </a:gs>
          </a:gsLst>
          <a:lin ang="81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</a:t>
          </a:r>
          <a:r>
            <a:rPr lang="tr-TR" sz="2000" b="1" kern="1200" dirty="0">
              <a:solidFill>
                <a:srgbClr val="000000"/>
              </a:solidFill>
            </a:rPr>
            <a:t>e</a:t>
          </a:r>
          <a:r>
            <a:rPr lang="en-US" sz="2000" b="1" kern="1200" dirty="0" err="1"/>
            <a:t>dian</a:t>
          </a:r>
          <a:r>
            <a:rPr lang="en-US" sz="2000" b="1" kern="1200" dirty="0"/>
            <a:t> 18 </a:t>
          </a:r>
          <a:r>
            <a:rPr lang="en-US" sz="2000" b="1" kern="1200" dirty="0" err="1"/>
            <a:t>aylık</a:t>
          </a:r>
          <a:r>
            <a:rPr lang="en-US" sz="2000" b="1" kern="1200" dirty="0"/>
            <a:t> </a:t>
          </a:r>
          <a:r>
            <a:rPr lang="en-US" sz="2000" b="1" kern="1200" dirty="0" err="1"/>
            <a:t>g</a:t>
          </a:r>
          <a:r>
            <a:rPr lang="tr-TR" sz="2000" b="1" kern="1200" dirty="0">
              <a:solidFill>
                <a:srgbClr val="000000"/>
              </a:solidFill>
            </a:rPr>
            <a:t>e</a:t>
          </a:r>
          <a:r>
            <a:rPr lang="en-US" sz="2000" b="1" kern="1200" dirty="0" err="1"/>
            <a:t>n</a:t>
          </a:r>
          <a:r>
            <a:rPr lang="tr-TR" sz="2000" b="1" kern="1200" dirty="0">
              <a:solidFill>
                <a:srgbClr val="000000"/>
              </a:solidFill>
            </a:rPr>
            <a:t>e</a:t>
          </a:r>
          <a:r>
            <a:rPr lang="en-US" sz="2000" b="1" kern="1200" dirty="0" err="1"/>
            <a:t>l</a:t>
          </a:r>
          <a:r>
            <a:rPr lang="en-US" sz="2000" b="1" kern="1200" dirty="0"/>
            <a:t> </a:t>
          </a:r>
          <a:r>
            <a:rPr lang="en-US" sz="2000" b="1" kern="1200" dirty="0" err="1"/>
            <a:t>sağkalım</a:t>
          </a:r>
          <a:endParaRPr lang="en-US" sz="2000" b="1" kern="1200" dirty="0"/>
        </a:p>
      </dsp:txBody>
      <dsp:txXfrm>
        <a:off x="440301" y="2799402"/>
        <a:ext cx="5703078" cy="532758"/>
      </dsp:txXfrm>
    </dsp:sp>
    <dsp:sp modelId="{D7997A5A-65BE-044C-A7F5-A52DD71DB3FC}">
      <dsp:nvSpPr>
        <dsp:cNvPr id="0" name=""/>
        <dsp:cNvSpPr/>
      </dsp:nvSpPr>
      <dsp:spPr>
        <a:xfrm>
          <a:off x="0" y="3972981"/>
          <a:ext cx="82296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55DC13-AA34-E444-8349-AD2F4FC3255C}">
      <dsp:nvSpPr>
        <dsp:cNvPr id="0" name=""/>
        <dsp:cNvSpPr/>
      </dsp:nvSpPr>
      <dsp:spPr>
        <a:xfrm>
          <a:off x="411480" y="3677781"/>
          <a:ext cx="5760720" cy="590400"/>
        </a:xfrm>
        <a:prstGeom prst="roundRect">
          <a:avLst/>
        </a:prstGeom>
        <a:gradFill flip="none" rotWithShape="0">
          <a:gsLst>
            <a:gs pos="0">
              <a:schemeClr val="bg1">
                <a:lumMod val="85000"/>
                <a:shade val="30000"/>
                <a:satMod val="115000"/>
              </a:schemeClr>
            </a:gs>
            <a:gs pos="50000">
              <a:schemeClr val="bg1">
                <a:lumMod val="85000"/>
                <a:shade val="67500"/>
                <a:satMod val="115000"/>
              </a:schemeClr>
            </a:gs>
            <a:gs pos="100000">
              <a:schemeClr val="bg1">
                <a:lumMod val="85000"/>
                <a:shade val="100000"/>
                <a:satMod val="115000"/>
              </a:schemeClr>
            </a:gs>
          </a:gsLst>
          <a:lin ang="81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 </a:t>
          </a:r>
          <a:r>
            <a:rPr lang="en-US" sz="2000" b="1" kern="1200" dirty="0" err="1"/>
            <a:t>yıllık</a:t>
          </a:r>
          <a:r>
            <a:rPr lang="en-US" sz="2000" b="1" kern="1200" dirty="0"/>
            <a:t> </a:t>
          </a:r>
          <a:r>
            <a:rPr lang="en-US" sz="2000" b="1" kern="1200" dirty="0" err="1"/>
            <a:t>sağkalım</a:t>
          </a:r>
          <a:r>
            <a:rPr lang="en-US" sz="2000" b="1" kern="1200" dirty="0"/>
            <a:t> </a:t>
          </a:r>
          <a:r>
            <a:rPr lang="en-US" sz="2000" b="1" kern="1200" dirty="0" err="1"/>
            <a:t>oranı</a:t>
          </a:r>
          <a:r>
            <a:rPr lang="en-US" sz="2000" b="1" kern="1200" dirty="0"/>
            <a:t> %40</a:t>
          </a:r>
        </a:p>
      </dsp:txBody>
      <dsp:txXfrm>
        <a:off x="440301" y="3706602"/>
        <a:ext cx="570307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70DF2-5558-C744-AA1A-28087274B045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AF2C6-E11D-6341-9931-E6435CDDD6E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554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AF2C6-E11D-6341-9931-E6435CDDD6E3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3411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CF43E95-052E-6B44-8EC0-7540E5D729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F184F79-202E-0A4B-AAC0-2B6DEED39C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34A3695-32E4-9A42-9C79-B36336BB0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62DE1D0-8994-4644-BCA1-7B84311B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130B5F8-13C2-5D48-A994-5C8BCB1A5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709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3F81D8-CF3C-8D48-8807-4C122390F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FD12B0F-9371-F149-9415-3D073474E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26AA3A6-0961-6640-A607-0ECF2A58A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31AB5BB-27C9-204D-9378-8912176D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00D2BA4-0255-4449-8AED-2CD6A5FE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2843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09C7513-A3B1-C445-9852-4FFA3F90D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2045A32-FB6D-F746-B513-7B2350BD9B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3CB1CBE-A956-9D46-BEDF-AEAE3A6AF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35A9AFA-2FFD-8940-844E-FB0CB6827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BC585F4-93E8-B340-8421-DC77814CD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362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0E443A2-170A-2B4B-8104-3A7622415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408138E-93AF-FC41-9D64-140B82B94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E8615AA-02B2-1D45-83E1-0DEAA8DD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280E45F-428A-4D44-A0E5-A77BD6A91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7810C05-45F0-E949-9BF8-3F50B165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6857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83ACCC-F86B-7F4F-BB2B-8A6780142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4B42CEC-5CA8-7543-A36C-2012DD3BD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D1FDA9C-81C3-504C-A836-CDDD01138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02B9F5-3114-B64D-A0FF-7973205F8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45A3261-5217-7142-8BE6-21127940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713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B304F43-BBCB-2841-BC8C-810B5EE65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1F6AD43-4633-6141-A8EC-AFB7FE13A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1BCB507-B206-E449-BEE6-17B699831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B73E2DC-2DF5-AC47-A830-94621BF4D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78480AC-2588-8B47-AA8E-6FEDE5573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382730C-96F8-AE40-BECD-765B24DE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0682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E27CCE-ACE1-AD41-8C58-9DD6B2C40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A186411-8B5E-9F43-A86B-CEA4791C9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0C94986-9663-6641-8979-90042B65E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2E83A30-9D4D-CF45-9097-403D50B872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A0258F0-2445-5443-98FF-104ED9F99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7246002-827D-0044-B347-B8C2190E2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3DBBB79-C39F-2A44-B9B2-FF517B118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7E9B1BE-4780-9345-BF82-731A0683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324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743DA9-E067-2740-8E66-2B30CF07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53A6BB44-D03F-2143-ABFD-ACE4273BA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FD742D09-D859-8E44-B7F2-E019A4B5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82E71139-4F82-0F49-B1D0-ECAA3BED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5753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DE03B8A-E3C1-DF4C-9518-69A69D16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9AD35C60-82E7-F241-893C-0BC80DBFB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875C5726-75E7-A649-AB5F-C821B21E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2084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7DA3BD-4CC8-434C-A3BA-0C2BB58A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425137B-93E9-F34C-BDC2-50090153A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A86C72E-D11E-B940-80EC-2E466924BA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88495DA2-8428-1546-A9B4-42844C328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1CF0B85-7559-1746-9E06-C552941DF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DACF1CE-52D0-074D-A3E1-CE29425B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001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E983E8-136A-C94E-A855-EBB1ABBB6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2DF4664-75C8-AF46-9FED-5F9FA71F4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927B186-BB8C-AB43-8AA9-236073F43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B24CAF3-F763-FB46-A524-4653163A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D0E1271A-DD78-DC48-A5D2-F07CC151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82F33B-56EA-4C40-87FC-AB67704E6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920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3E12539-6EBF-9843-86A8-B60F74DB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47725FE-156D-1B45-9588-EDB50F371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D0ADDD5-3BFF-264C-9120-7F3F538C2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925F1-0077-1D4F-B789-25CBC02A370E}" type="datetimeFigureOut">
              <a:rPr lang="tr-TR" smtClean="0"/>
              <a:t>14.11.2020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635E0F-DB88-6A41-91A2-CA96A7EDF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2678C38-1525-8E46-9A05-8A904DCD2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0A35B-6FB4-5241-A8EA-EEDD132961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36572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3345514-8FDB-644D-850E-B0259620A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32407"/>
            <a:ext cx="9144000" cy="1655763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tr-TR" sz="4400" b="1" dirty="0" err="1">
                <a:latin typeface="+mn-lt"/>
              </a:rPr>
              <a:t>Metastatik</a:t>
            </a:r>
            <a:r>
              <a:rPr lang="tr-TR" sz="4400" b="1" dirty="0">
                <a:latin typeface="+mn-lt"/>
              </a:rPr>
              <a:t> </a:t>
            </a:r>
            <a:r>
              <a:rPr lang="tr-TR" sz="4400" b="1" dirty="0" err="1">
                <a:latin typeface="+mn-lt"/>
              </a:rPr>
              <a:t>Melanomda</a:t>
            </a:r>
            <a:r>
              <a:rPr lang="tr-TR" sz="4400" b="1" dirty="0">
                <a:latin typeface="+mn-lt"/>
              </a:rPr>
              <a:t> Moleküler Genetik </a:t>
            </a:r>
            <a:r>
              <a:rPr lang="tr-TR" sz="4400" b="1" dirty="0" err="1">
                <a:latin typeface="+mn-lt"/>
              </a:rPr>
              <a:t>AnalizTemelli</a:t>
            </a:r>
            <a:r>
              <a:rPr lang="tr-TR" sz="4400" b="1" dirty="0">
                <a:latin typeface="+mn-lt"/>
              </a:rPr>
              <a:t> Tedavi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6AC5297-3D8E-B546-9522-2CEF8A95DC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b="1" dirty="0" err="1"/>
              <a:t>Doç</a:t>
            </a:r>
            <a:r>
              <a:rPr lang="tr-TR" b="1" dirty="0"/>
              <a:t> </a:t>
            </a:r>
            <a:r>
              <a:rPr lang="tr-TR" b="1" dirty="0" err="1"/>
              <a:t>Dr</a:t>
            </a:r>
            <a:r>
              <a:rPr lang="tr-TR" b="1" dirty="0"/>
              <a:t> Hande Turna</a:t>
            </a:r>
          </a:p>
          <a:p>
            <a:r>
              <a:rPr lang="tr-TR" b="1" dirty="0"/>
              <a:t>İstanbul Üniversitesi-Cerrahpaşa Tıp Fakültesi</a:t>
            </a:r>
          </a:p>
          <a:p>
            <a:r>
              <a:rPr lang="tr-TR" b="1" dirty="0"/>
              <a:t>Tıbbi Onkoloji Bilim Dal</a:t>
            </a:r>
          </a:p>
        </p:txBody>
      </p:sp>
    </p:spTree>
    <p:extLst>
      <p:ext uri="{BB962C8B-B14F-4D97-AF65-F5344CB8AC3E}">
        <p14:creationId xmlns:p14="http://schemas.microsoft.com/office/powerpoint/2010/main" val="405833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ADA318BA-CB40-5348-9F13-DD39E053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/>
              <a:t>Melanoma</a:t>
            </a:r>
            <a:endParaRPr lang="tr-TR" dirty="0"/>
          </a:p>
        </p:txBody>
      </p:sp>
      <p:pic>
        <p:nvPicPr>
          <p:cNvPr id="3" name="İçerik Yer Tutucusu 2">
            <a:extLst>
              <a:ext uri="{FF2B5EF4-FFF2-40B4-BE49-F238E27FC236}">
                <a16:creationId xmlns:a16="http://schemas.microsoft.com/office/drawing/2014/main" id="{63098C6C-368F-1E43-A071-9651540C7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484" y="1046747"/>
            <a:ext cx="8554453" cy="5130216"/>
          </a:xfrm>
        </p:spPr>
      </p:pic>
    </p:spTree>
    <p:extLst>
      <p:ext uri="{BB962C8B-B14F-4D97-AF65-F5344CB8AC3E}">
        <p14:creationId xmlns:p14="http://schemas.microsoft.com/office/powerpoint/2010/main" val="3459172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64CA889-FA47-B24E-A7A0-004D505A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29900" cy="1325563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tr-TR" dirty="0"/>
              <a:t>         </a:t>
            </a:r>
            <a:r>
              <a:rPr lang="tr-TR" b="1" dirty="0"/>
              <a:t>B-RAF- MEK İnhibitör Kombinasyonları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60B9379-D766-BF4C-8FF3-AC942BA53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1743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Resim 4" descr="tablo içeren bir resim&#10;&#10;Açıklama otomatik olarak oluşturuldu">
            <a:extLst>
              <a:ext uri="{FF2B5EF4-FFF2-40B4-BE49-F238E27FC236}">
                <a16:creationId xmlns:a16="http://schemas.microsoft.com/office/drawing/2014/main" id="{0C29544E-6C86-EF4A-824B-1EAE994A4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1825623"/>
            <a:ext cx="10629900" cy="46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87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aşlık 11">
            <a:extLst>
              <a:ext uri="{FF2B5EF4-FFF2-40B4-BE49-F238E27FC236}">
                <a16:creationId xmlns:a16="http://schemas.microsoft.com/office/drawing/2014/main" id="{02AA4880-9E69-2D48-9250-A986A803C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3" name="İçerik Yer Tutucusu 12">
            <a:extLst>
              <a:ext uri="{FF2B5EF4-FFF2-40B4-BE49-F238E27FC236}">
                <a16:creationId xmlns:a16="http://schemas.microsoft.com/office/drawing/2014/main" id="{5EE018BA-30C9-8D40-80A2-2B2511DD0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1825625"/>
            <a:ext cx="10740189" cy="435133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E2B929B-25C3-7C44-88C9-A928D1E63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89" y="365125"/>
            <a:ext cx="10323095" cy="581183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42D82E8C-7B24-F248-9BD0-B02B5FCC3C57}"/>
              </a:ext>
            </a:extLst>
          </p:cNvPr>
          <p:cNvSpPr txBox="1"/>
          <p:nvPr/>
        </p:nvSpPr>
        <p:spPr>
          <a:xfrm>
            <a:off x="8656320" y="6352032"/>
            <a:ext cx="322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Robert C et </a:t>
            </a:r>
            <a:r>
              <a:rPr lang="tr-TR" dirty="0" err="1"/>
              <a:t>al.N</a:t>
            </a:r>
            <a:r>
              <a:rPr lang="tr-TR" dirty="0"/>
              <a:t> </a:t>
            </a:r>
            <a:r>
              <a:rPr lang="tr-TR" dirty="0" err="1"/>
              <a:t>Engl</a:t>
            </a:r>
            <a:r>
              <a:rPr lang="tr-TR" dirty="0"/>
              <a:t> j </a:t>
            </a:r>
            <a:r>
              <a:rPr lang="tr-TR" dirty="0" err="1"/>
              <a:t>Med</a:t>
            </a:r>
            <a:r>
              <a:rPr lang="tr-TR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611279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9C4EA9D-DB3D-4F43-93C2-DFFDD131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E97BD6-0C9C-8D47-A512-6BAD9838B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3C273D9-AAFC-8A4A-AFA6-D1DDBB02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365"/>
            <a:ext cx="12192000" cy="5601598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A07D2FB6-4342-1F44-B093-05D5555BBF4C}"/>
              </a:ext>
            </a:extLst>
          </p:cNvPr>
          <p:cNvSpPr txBox="1"/>
          <p:nvPr/>
        </p:nvSpPr>
        <p:spPr>
          <a:xfrm>
            <a:off x="8388096" y="6492875"/>
            <a:ext cx="258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Macarthur</a:t>
            </a:r>
            <a:r>
              <a:rPr lang="tr-TR" dirty="0"/>
              <a:t> SA SMR 20919</a:t>
            </a:r>
          </a:p>
        </p:txBody>
      </p:sp>
    </p:spTree>
    <p:extLst>
      <p:ext uri="{BB962C8B-B14F-4D97-AF65-F5344CB8AC3E}">
        <p14:creationId xmlns:p14="http://schemas.microsoft.com/office/powerpoint/2010/main" val="858773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808AD8-7AE4-4D49-9270-2CF7DCB13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5D9C66-13C4-4A4B-AE34-653654077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A2C3909-32A0-274D-882E-08F23C6D8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365"/>
            <a:ext cx="12192000" cy="570727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1FA8D574-10BB-344D-BBF4-3D59F41A8798}"/>
              </a:ext>
            </a:extLst>
          </p:cNvPr>
          <p:cNvSpPr txBox="1"/>
          <p:nvPr/>
        </p:nvSpPr>
        <p:spPr>
          <a:xfrm>
            <a:off x="8205216" y="6376416"/>
            <a:ext cx="359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Dummer</a:t>
            </a:r>
            <a:r>
              <a:rPr lang="tr-TR" dirty="0"/>
              <a:t> et al </a:t>
            </a:r>
            <a:r>
              <a:rPr lang="tr-TR" dirty="0" err="1"/>
              <a:t>Lancet</a:t>
            </a:r>
            <a:r>
              <a:rPr lang="tr-TR" dirty="0"/>
              <a:t> </a:t>
            </a:r>
            <a:r>
              <a:rPr lang="tr-TR" dirty="0" err="1"/>
              <a:t>Oncology</a:t>
            </a:r>
            <a:r>
              <a:rPr lang="tr-TR" dirty="0"/>
              <a:t> 2018</a:t>
            </a:r>
          </a:p>
        </p:txBody>
      </p:sp>
    </p:spTree>
    <p:extLst>
      <p:ext uri="{BB962C8B-B14F-4D97-AF65-F5344CB8AC3E}">
        <p14:creationId xmlns:p14="http://schemas.microsoft.com/office/powerpoint/2010/main" val="190853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B891426-8718-0F43-8BE4-F9AD3A33C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 descr="tablo içeren bir resim&#10;&#10;Açıklama otomatik olarak oluşturuldu">
            <a:extLst>
              <a:ext uri="{FF2B5EF4-FFF2-40B4-BE49-F238E27FC236}">
                <a16:creationId xmlns:a16="http://schemas.microsoft.com/office/drawing/2014/main" id="{700DD455-A050-D543-B968-2DCF01427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85738"/>
            <a:ext cx="9586913" cy="5991225"/>
          </a:xfrm>
        </p:spPr>
      </p:pic>
    </p:spTree>
    <p:extLst>
      <p:ext uri="{BB962C8B-B14F-4D97-AF65-F5344CB8AC3E}">
        <p14:creationId xmlns:p14="http://schemas.microsoft.com/office/powerpoint/2010/main" val="2584848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56C9CD-2098-4246-8AEA-186B910AB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2641526D-7C7B-224E-B478-37D82BD27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2400"/>
            <a:ext cx="10646664" cy="6340475"/>
          </a:xfrm>
        </p:spPr>
      </p:pic>
    </p:spTree>
    <p:extLst>
      <p:ext uri="{BB962C8B-B14F-4D97-AF65-F5344CB8AC3E}">
        <p14:creationId xmlns:p14="http://schemas.microsoft.com/office/powerpoint/2010/main" val="4059888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790185-FD20-3541-B47A-D81A42C3F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C5B20B3-9B64-2847-A686-B25C2EB19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08042DD9-785F-4044-A48B-0A85BE329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134"/>
            <a:ext cx="12192000" cy="587545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F2B6019-7D0C-FA4F-AF4E-572DD9E48A63}"/>
              </a:ext>
            </a:extLst>
          </p:cNvPr>
          <p:cNvSpPr txBox="1"/>
          <p:nvPr/>
        </p:nvSpPr>
        <p:spPr>
          <a:xfrm>
            <a:off x="8839200" y="6501662"/>
            <a:ext cx="3107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Larkin</a:t>
            </a:r>
            <a:r>
              <a:rPr lang="tr-TR" dirty="0"/>
              <a:t> J et al N </a:t>
            </a:r>
            <a:r>
              <a:rPr lang="tr-TR" dirty="0" err="1"/>
              <a:t>Eng</a:t>
            </a:r>
            <a:r>
              <a:rPr lang="tr-TR" dirty="0"/>
              <a:t> J </a:t>
            </a:r>
            <a:r>
              <a:rPr lang="tr-TR" dirty="0" err="1"/>
              <a:t>Med</a:t>
            </a:r>
            <a:r>
              <a:rPr lang="tr-TR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2637886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756711-FEBA-9641-B328-627629D7D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59D62ECA-218D-F541-86AB-708591346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958" y="1825625"/>
            <a:ext cx="7708084" cy="4351338"/>
          </a:xfr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BF50A22-81E1-2049-889D-94A581D4F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365125"/>
            <a:ext cx="9652000" cy="590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41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3320A4E6-6998-204A-A05D-C49FFD07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EF745EF6-8BA5-6F46-B479-8BA0F7329DB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6ED8E146-ABDD-5042-B6A4-F7EBC5068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87491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7EBC83C2-6319-A74A-B1BA-D7E069DC3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16"/>
            <a:ext cx="12192000" cy="637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21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1247840" y="132347"/>
            <a:ext cx="9476863" cy="1193216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tr-TR" altLang="x-none" dirty="0">
                <a:ea typeface="ＭＳ Ｐゴシック" charset="-128"/>
              </a:rPr>
              <a:t>                       </a:t>
            </a:r>
            <a:br>
              <a:rPr lang="tr-TR" altLang="x-none" dirty="0">
                <a:ea typeface="ＭＳ Ｐゴシック" charset="-128"/>
              </a:rPr>
            </a:br>
            <a:r>
              <a:rPr lang="tr-TR" altLang="x-none" dirty="0">
                <a:ea typeface="ＭＳ Ｐゴシック" charset="-128"/>
              </a:rPr>
              <a:t>                    </a:t>
            </a:r>
            <a:br>
              <a:rPr lang="tr-TR" altLang="x-none" dirty="0">
                <a:ea typeface="ＭＳ Ｐゴシック" charset="-128"/>
              </a:rPr>
            </a:br>
            <a:r>
              <a:rPr lang="tr-TR" altLang="x-none" dirty="0">
                <a:ea typeface="ＭＳ Ｐゴシック" charset="-128"/>
              </a:rPr>
              <a:t>                           </a:t>
            </a:r>
            <a:r>
              <a:rPr lang="tr-TR" altLang="x-none" b="1" dirty="0">
                <a:ea typeface="ＭＳ Ｐゴシック" charset="-128"/>
              </a:rPr>
              <a:t>MELANOM</a:t>
            </a:r>
            <a:br>
              <a:rPr lang="tr-TR" altLang="x-none" b="1" dirty="0">
                <a:ea typeface="ＭＳ Ｐゴシック" charset="-128"/>
              </a:rPr>
            </a:br>
            <a:r>
              <a:rPr lang="tr-TR" altLang="x-none" b="1" dirty="0">
                <a:ea typeface="ＭＳ Ｐゴシック" charset="-128"/>
              </a:rPr>
              <a:t>                      ‘’</a:t>
            </a:r>
            <a:r>
              <a:rPr lang="tr-TR" altLang="x-none" b="1" i="1" dirty="0">
                <a:ea typeface="ＭＳ Ｐゴシック" charset="-128"/>
              </a:rPr>
              <a:t>Çok yüzlü tümör’’</a:t>
            </a:r>
            <a:br>
              <a:rPr lang="tr-TR" altLang="x-none" dirty="0">
                <a:ea typeface="ＭＳ Ｐゴシック" charset="-128"/>
              </a:rPr>
            </a:br>
            <a:br>
              <a:rPr lang="tr-TR" altLang="x-none" dirty="0">
                <a:ea typeface="ＭＳ Ｐゴシック" charset="-128"/>
              </a:rPr>
            </a:br>
            <a:endParaRPr lang="x-none" altLang="x-none" dirty="0">
              <a:ea typeface="ＭＳ Ｐゴシック" charset="-128"/>
            </a:endParaRPr>
          </a:p>
        </p:txBody>
      </p:sp>
      <p:pic>
        <p:nvPicPr>
          <p:cNvPr id="32771" name="Content Placeholder 3" descr="Untitled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23" r="-15523"/>
          <a:stretch>
            <a:fillRect/>
          </a:stretch>
        </p:blipFill>
        <p:spPr>
          <a:xfrm>
            <a:off x="-201169" y="1481960"/>
            <a:ext cx="12594336" cy="5385566"/>
          </a:xfrm>
        </p:spPr>
      </p:pic>
    </p:spTree>
    <p:extLst>
      <p:ext uri="{BB962C8B-B14F-4D97-AF65-F5344CB8AC3E}">
        <p14:creationId xmlns:p14="http://schemas.microsoft.com/office/powerpoint/2010/main" val="38592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8EA6CDFA-16E6-0045-8812-BDD16CF0C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57D51E2-C682-2F4E-951A-F663118AC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241ACB81-787E-CE4D-AB8B-5E6E26576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28" y="365124"/>
            <a:ext cx="12072771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59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3609AB-70E2-9443-B72E-149811E98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20CFDCE-49BB-D54F-8889-E0A0DFE30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31FFD5E9-4AEE-3F46-8370-579C2EF55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42" y="1440113"/>
            <a:ext cx="10083800" cy="44831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C7EB977-CDD9-AB42-BAF0-0A0B7356418B}"/>
              </a:ext>
            </a:extLst>
          </p:cNvPr>
          <p:cNvSpPr txBox="1"/>
          <p:nvPr/>
        </p:nvSpPr>
        <p:spPr>
          <a:xfrm>
            <a:off x="9793705" y="6388768"/>
            <a:ext cx="2205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Wungo</a:t>
            </a:r>
            <a:r>
              <a:rPr lang="tr-TR" dirty="0"/>
              <a:t> J </a:t>
            </a:r>
            <a:r>
              <a:rPr lang="tr-TR" dirty="0" err="1"/>
              <a:t>Cancer</a:t>
            </a:r>
            <a:r>
              <a:rPr lang="tr-TR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0830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0F925E9-C94C-D24B-AFB1-06FF21153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7520BFC-0E03-5C45-9D4A-43931AAE4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1E0855B8-CEA9-7A44-B3B9-0AAF94356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495300"/>
            <a:ext cx="121793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78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918B69E-29C3-2B41-94AA-A97AB3ABF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3171A6F-30C2-AD4E-AD1E-C37D5B5C7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C2D226A1-751A-5740-8DE9-F76AB5314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89" y="53312"/>
            <a:ext cx="4839795" cy="2838459"/>
          </a:xfrm>
          <a:prstGeom prst="rect">
            <a:avLst/>
          </a:prstGeom>
        </p:spPr>
      </p:pic>
      <p:pic>
        <p:nvPicPr>
          <p:cNvPr id="7" name="İçerik Yer Tutucusu 4">
            <a:extLst>
              <a:ext uri="{FF2B5EF4-FFF2-40B4-BE49-F238E27FC236}">
                <a16:creationId xmlns:a16="http://schemas.microsoft.com/office/drawing/2014/main" id="{227A4B43-D916-3249-A7F6-5CAB5F330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912" y="53312"/>
            <a:ext cx="5708486" cy="3208009"/>
          </a:xfrm>
          <a:prstGeom prst="rect">
            <a:avLst/>
          </a:prstGeom>
        </p:spPr>
      </p:pic>
      <p:pic>
        <p:nvPicPr>
          <p:cNvPr id="9" name="Resim 8" descr="metin içeren bir resim&#10;&#10;Açıklama otomatik olarak oluşturuldu">
            <a:extLst>
              <a:ext uri="{FF2B5EF4-FFF2-40B4-BE49-F238E27FC236}">
                <a16:creationId xmlns:a16="http://schemas.microsoft.com/office/drawing/2014/main" id="{9CD4EBB2-C865-5F44-A407-781040207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912" y="2937264"/>
            <a:ext cx="5796197" cy="323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828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4EA34C-5C6A-7A44-A869-BD004CA3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>
            <a:extLst>
              <a:ext uri="{FF2B5EF4-FFF2-40B4-BE49-F238E27FC236}">
                <a16:creationId xmlns:a16="http://schemas.microsoft.com/office/drawing/2014/main" id="{90ECF3A0-A709-974F-9C33-74262B4DB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6817" y="140284"/>
            <a:ext cx="6278037" cy="335745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82D7371-A0C9-904D-B41C-8DC7AD28F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817" y="3620354"/>
            <a:ext cx="6635182" cy="3097362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26E865D-D288-2845-9653-DA4FBDAA1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40284"/>
            <a:ext cx="5389036" cy="3288715"/>
          </a:xfrm>
          <a:prstGeom prst="rect">
            <a:avLst/>
          </a:prstGeom>
        </p:spPr>
      </p:pic>
      <p:sp>
        <p:nvSpPr>
          <p:cNvPr id="11" name="Metin kutusu 10">
            <a:extLst>
              <a:ext uri="{FF2B5EF4-FFF2-40B4-BE49-F238E27FC236}">
                <a16:creationId xmlns:a16="http://schemas.microsoft.com/office/drawing/2014/main" id="{0EEB0D01-A4DB-6A48-BE3F-339E08B2FF7E}"/>
              </a:ext>
            </a:extLst>
          </p:cNvPr>
          <p:cNvSpPr txBox="1"/>
          <p:nvPr/>
        </p:nvSpPr>
        <p:spPr>
          <a:xfrm>
            <a:off x="708268" y="4147859"/>
            <a:ext cx="4680769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/>
              <a:t> 3 ilacı </a:t>
            </a:r>
            <a:r>
              <a:rPr lang="tr-TR" dirty="0" err="1"/>
              <a:t>toksisite</a:t>
            </a:r>
            <a:r>
              <a:rPr lang="tr-TR" dirty="0"/>
              <a:t> nedeniyle bırakma oranı %15-30</a:t>
            </a:r>
          </a:p>
        </p:txBody>
      </p:sp>
    </p:spTree>
    <p:extLst>
      <p:ext uri="{BB962C8B-B14F-4D97-AF65-F5344CB8AC3E}">
        <p14:creationId xmlns:p14="http://schemas.microsoft.com/office/powerpoint/2010/main" val="28060085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7A9C31-E0D3-8748-ABBF-1D8B764E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53" y="342106"/>
            <a:ext cx="10515600" cy="1325563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tr-TR" b="1" dirty="0"/>
              <a:t>                 </a:t>
            </a:r>
            <a:r>
              <a:rPr lang="tr-TR" b="1" dirty="0" err="1"/>
              <a:t>Nras</a:t>
            </a:r>
            <a:r>
              <a:rPr lang="tr-TR" b="1" dirty="0"/>
              <a:t> Mutant </a:t>
            </a:r>
            <a:r>
              <a:rPr lang="tr-TR" b="1" dirty="0" err="1"/>
              <a:t>Melanom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05B3395-1F98-4540-BCD5-746F73320C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tr-TR" dirty="0"/>
              <a:t>İleri yaşta olgular ( &gt; 55yaş)</a:t>
            </a:r>
          </a:p>
          <a:p>
            <a:r>
              <a:rPr lang="tr-TR" dirty="0"/>
              <a:t>Kronik UV </a:t>
            </a:r>
            <a:r>
              <a:rPr lang="tr-TR" dirty="0" err="1"/>
              <a:t>maruziyeti</a:t>
            </a:r>
            <a:r>
              <a:rPr lang="tr-TR" dirty="0"/>
              <a:t> olanlar</a:t>
            </a:r>
          </a:p>
          <a:p>
            <a:r>
              <a:rPr lang="tr-TR" dirty="0"/>
              <a:t>Tanı anında daha kalın tümörler</a:t>
            </a:r>
          </a:p>
          <a:p>
            <a:r>
              <a:rPr lang="tr-TR" dirty="0" err="1"/>
              <a:t>Ekstremitelarde</a:t>
            </a:r>
            <a:r>
              <a:rPr lang="tr-TR" dirty="0"/>
              <a:t> fazla</a:t>
            </a:r>
          </a:p>
          <a:p>
            <a:r>
              <a:rPr lang="tr-TR" dirty="0" err="1"/>
              <a:t>Prognoz</a:t>
            </a:r>
            <a:r>
              <a:rPr lang="tr-TR" dirty="0"/>
              <a:t> </a:t>
            </a:r>
            <a:r>
              <a:rPr lang="tr-TR" dirty="0" err="1"/>
              <a:t>Nras</a:t>
            </a:r>
            <a:r>
              <a:rPr lang="tr-TR" dirty="0"/>
              <a:t> </a:t>
            </a:r>
            <a:r>
              <a:rPr lang="tr-TR" dirty="0" err="1"/>
              <a:t>wild</a:t>
            </a:r>
            <a:r>
              <a:rPr lang="tr-TR" dirty="0"/>
              <a:t> olanlara göre daha kötü</a:t>
            </a:r>
          </a:p>
          <a:p>
            <a:r>
              <a:rPr lang="tr-TR" dirty="0"/>
              <a:t>Santral sinir sistemi tutulumu </a:t>
            </a:r>
            <a:r>
              <a:rPr lang="tr-TR" dirty="0" err="1"/>
              <a:t>nras</a:t>
            </a:r>
            <a:r>
              <a:rPr lang="tr-TR" dirty="0"/>
              <a:t> </a:t>
            </a:r>
            <a:r>
              <a:rPr lang="tr-TR" dirty="0" err="1"/>
              <a:t>wik</a:t>
            </a:r>
            <a:r>
              <a:rPr lang="tr-TR" dirty="0"/>
              <a:t> tipe göre daha fazla</a:t>
            </a:r>
          </a:p>
        </p:txBody>
      </p:sp>
      <p:pic>
        <p:nvPicPr>
          <p:cNvPr id="5" name="İçerik Yer Tutucusu 9">
            <a:extLst>
              <a:ext uri="{FF2B5EF4-FFF2-40B4-BE49-F238E27FC236}">
                <a16:creationId xmlns:a16="http://schemas.microsoft.com/office/drawing/2014/main" id="{10A69EC6-0F8F-5346-9BB8-2D14ECCE22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3384" y="1825625"/>
            <a:ext cx="3799232" cy="4351338"/>
          </a:xfr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AC7C4722-E9D2-3046-ABE1-CEB0660F7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73" y="6492875"/>
            <a:ext cx="577113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000" b="0" dirty="0">
                <a:solidFill>
                  <a:srgbClr val="000000"/>
                </a:solidFill>
              </a:rPr>
              <a:t>Fedorenko IV, et al. Oncogene 2013;32: 3009-3018. Jakob JA et al. Cancer 2012; 118(16):4014-23</a:t>
            </a:r>
          </a:p>
        </p:txBody>
      </p:sp>
    </p:spTree>
    <p:extLst>
      <p:ext uri="{BB962C8B-B14F-4D97-AF65-F5344CB8AC3E}">
        <p14:creationId xmlns:p14="http://schemas.microsoft.com/office/powerpoint/2010/main" val="2743234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28F7997-E333-9F48-9B51-1316108AF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365125"/>
            <a:ext cx="10671048" cy="1325563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tr-TR" dirty="0"/>
              <a:t>      </a:t>
            </a:r>
            <a:r>
              <a:rPr lang="tr-TR" b="1" dirty="0"/>
              <a:t>N-</a:t>
            </a:r>
            <a:r>
              <a:rPr lang="tr-TR" b="1" dirty="0" err="1"/>
              <a:t>ras</a:t>
            </a:r>
            <a:r>
              <a:rPr lang="tr-TR" b="1" dirty="0"/>
              <a:t> </a:t>
            </a:r>
            <a:r>
              <a:rPr lang="tr-TR" b="1" dirty="0" err="1"/>
              <a:t>mutant</a:t>
            </a:r>
            <a:r>
              <a:rPr lang="tr-TR" b="1" dirty="0"/>
              <a:t> </a:t>
            </a:r>
            <a:r>
              <a:rPr lang="tr-TR" b="1" dirty="0" err="1"/>
              <a:t>melanom</a:t>
            </a:r>
            <a:r>
              <a:rPr lang="tr-TR" b="1" dirty="0"/>
              <a:t>- </a:t>
            </a:r>
            <a:r>
              <a:rPr lang="tr-TR" b="1" dirty="0" err="1"/>
              <a:t>Bimetinib</a:t>
            </a:r>
            <a:endParaRPr lang="tr-TR" b="1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47C4312-816F-9B43-B139-C824428DD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Faz II çalışma %20 cevap oranı</a:t>
            </a:r>
          </a:p>
          <a:p>
            <a:r>
              <a:rPr lang="tr-TR" dirty="0"/>
              <a:t>Faz III çalışma (NEMO)</a:t>
            </a:r>
          </a:p>
          <a:p>
            <a:pPr lvl="1"/>
            <a:r>
              <a:rPr lang="tr-TR" dirty="0" err="1"/>
              <a:t>Bimetinib</a:t>
            </a:r>
            <a:r>
              <a:rPr lang="tr-TR" dirty="0"/>
              <a:t> V </a:t>
            </a:r>
            <a:r>
              <a:rPr lang="tr-TR" dirty="0" err="1"/>
              <a:t>Dakarbazin</a:t>
            </a:r>
            <a:endParaRPr lang="tr-TR" dirty="0"/>
          </a:p>
          <a:p>
            <a:pPr lvl="1"/>
            <a:r>
              <a:rPr lang="tr-TR" dirty="0"/>
              <a:t>Olguların %20 si </a:t>
            </a:r>
            <a:r>
              <a:rPr lang="tr-TR" dirty="0" err="1"/>
              <a:t>immunoterapi</a:t>
            </a:r>
            <a:r>
              <a:rPr lang="tr-TR" dirty="0"/>
              <a:t> almıştı</a:t>
            </a:r>
          </a:p>
          <a:p>
            <a:pPr lvl="1"/>
            <a:r>
              <a:rPr lang="tr-TR" dirty="0"/>
              <a:t>1.5 ay PFS avantajı</a:t>
            </a:r>
          </a:p>
          <a:p>
            <a:pPr lvl="1"/>
            <a:r>
              <a:rPr lang="tr-TR" dirty="0" err="1"/>
              <a:t>Sağkalım</a:t>
            </a:r>
            <a:r>
              <a:rPr lang="tr-TR" dirty="0"/>
              <a:t>  avantajı yok</a:t>
            </a:r>
          </a:p>
          <a:p>
            <a:pPr lvl="1"/>
            <a:endParaRPr lang="tr-TR" dirty="0"/>
          </a:p>
          <a:p>
            <a:pPr lvl="1"/>
            <a:r>
              <a:rPr lang="tr-TR" dirty="0" err="1"/>
              <a:t>Immunoterapi</a:t>
            </a:r>
            <a:r>
              <a:rPr lang="tr-TR" dirty="0"/>
              <a:t> sonrası </a:t>
            </a:r>
            <a:r>
              <a:rPr lang="tr-TR" dirty="0" err="1"/>
              <a:t>progrese</a:t>
            </a:r>
            <a:r>
              <a:rPr lang="tr-TR" dirty="0"/>
              <a:t> olan N-</a:t>
            </a:r>
            <a:r>
              <a:rPr lang="tr-TR" dirty="0" err="1"/>
              <a:t>ras</a:t>
            </a:r>
            <a:r>
              <a:rPr lang="tr-TR" dirty="0"/>
              <a:t> </a:t>
            </a:r>
            <a:r>
              <a:rPr lang="tr-TR" dirty="0" err="1"/>
              <a:t>mutant</a:t>
            </a:r>
            <a:r>
              <a:rPr lang="tr-TR" dirty="0"/>
              <a:t> olgularda denenebilir</a:t>
            </a:r>
          </a:p>
          <a:p>
            <a:pPr lvl="1"/>
            <a:r>
              <a:rPr lang="tr-TR" dirty="0"/>
              <a:t>Klinik çalışma dışında </a:t>
            </a:r>
            <a:r>
              <a:rPr lang="tr-TR" dirty="0" err="1"/>
              <a:t>endikasyonu</a:t>
            </a:r>
            <a:r>
              <a:rPr lang="tr-TR" dirty="0"/>
              <a:t> yok</a:t>
            </a:r>
          </a:p>
          <a:p>
            <a:pPr lvl="1"/>
            <a:endParaRPr lang="tr-TR" dirty="0"/>
          </a:p>
          <a:p>
            <a:pPr marL="457200" lvl="1" indent="0">
              <a:buNone/>
            </a:pPr>
            <a:r>
              <a:rPr lang="tr-TR" dirty="0"/>
              <a:t>                                                                                         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BFC916B4-E55F-9D4E-B528-81B830EC2F3E}"/>
              </a:ext>
            </a:extLst>
          </p:cNvPr>
          <p:cNvSpPr txBox="1"/>
          <p:nvPr/>
        </p:nvSpPr>
        <p:spPr>
          <a:xfrm>
            <a:off x="8265695" y="6184232"/>
            <a:ext cx="3422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/>
              <a:t>Dummer</a:t>
            </a:r>
            <a:r>
              <a:rPr lang="tr-TR" dirty="0"/>
              <a:t> ve ark </a:t>
            </a:r>
            <a:r>
              <a:rPr lang="tr-TR" dirty="0" err="1"/>
              <a:t>Lancet</a:t>
            </a:r>
            <a:r>
              <a:rPr lang="tr-TR" dirty="0"/>
              <a:t> </a:t>
            </a:r>
            <a:r>
              <a:rPr lang="tr-TR" dirty="0" err="1"/>
              <a:t>Oncol</a:t>
            </a:r>
            <a:r>
              <a:rPr lang="tr-TR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744506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F04A71B9-96C8-954E-9628-48FAA0553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A040432-BF52-3D4C-A303-C85DD0D619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36032" y="2014366"/>
            <a:ext cx="5181600" cy="3712665"/>
          </a:xfr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1C304AB-11C0-9F43-9814-1F071890D2F6}"/>
              </a:ext>
            </a:extLst>
          </p:cNvPr>
          <p:cNvSpPr txBox="1"/>
          <p:nvPr/>
        </p:nvSpPr>
        <p:spPr>
          <a:xfrm>
            <a:off x="6096000" y="6457890"/>
            <a:ext cx="593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b="0" i="0" dirty="0"/>
              <a:t>1. Sosman JA, et al. </a:t>
            </a:r>
            <a:r>
              <a:rPr lang="en-US" sz="1000" b="0" dirty="0"/>
              <a:t>Curr Oncol Rep. </a:t>
            </a:r>
            <a:r>
              <a:rPr lang="en-US" sz="1000" b="0" i="0" dirty="0"/>
              <a:t>2009;11:405-411; 2. Berger MF, Garraway LA. </a:t>
            </a:r>
            <a:r>
              <a:rPr lang="en-US" sz="1000" b="0" dirty="0"/>
              <a:t>Hematol Oncol                                </a:t>
            </a:r>
            <a:r>
              <a:rPr lang="en-US" sz="1000" b="0" dirty="0" err="1"/>
              <a:t>Clin</a:t>
            </a:r>
            <a:r>
              <a:rPr lang="en-US" sz="1000" b="0" dirty="0"/>
              <a:t> North Am. </a:t>
            </a:r>
            <a:r>
              <a:rPr lang="en-US" sz="1000" b="0" i="0" dirty="0"/>
              <a:t>2009;23:397-414; 3. Da Forno PD, Saldanha GS. </a:t>
            </a:r>
            <a:r>
              <a:rPr lang="en-US" sz="1000" b="0" dirty="0"/>
              <a:t>Clin Lab Med. </a:t>
            </a:r>
            <a:r>
              <a:rPr lang="en-US" sz="1000" b="0" i="0" dirty="0"/>
              <a:t>2011;31:331-343.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D6200EEA-D75C-964C-99E7-6BC5F5D3AA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32" y="2284501"/>
            <a:ext cx="5168900" cy="3442530"/>
          </a:xfrm>
        </p:spPr>
      </p:pic>
    </p:spTree>
    <p:extLst>
      <p:ext uri="{BB962C8B-B14F-4D97-AF65-F5344CB8AC3E}">
        <p14:creationId xmlns:p14="http://schemas.microsoft.com/office/powerpoint/2010/main" val="2529733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E9C03524-867D-B84D-B57E-FABC01B6EE8E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76200">
            <a:solidFill>
              <a:schemeClr val="tx1"/>
            </a:solidFill>
          </a:ln>
        </p:spPr>
        <p:txBody>
          <a:bodyPr/>
          <a:lstStyle/>
          <a:p>
            <a:r>
              <a:rPr lang="tr-TR" dirty="0"/>
              <a:t>            </a:t>
            </a:r>
            <a:r>
              <a:rPr lang="tr-TR" b="1" i="1" dirty="0"/>
              <a:t>KIT </a:t>
            </a:r>
            <a:r>
              <a:rPr lang="tr-TR" b="1" dirty="0" err="1"/>
              <a:t>mutant</a:t>
            </a:r>
            <a:r>
              <a:rPr lang="tr-TR" b="1" dirty="0"/>
              <a:t> </a:t>
            </a:r>
            <a:r>
              <a:rPr lang="tr-TR" b="1" dirty="0" err="1"/>
              <a:t>melanom</a:t>
            </a:r>
            <a:endParaRPr lang="tr-TR" b="1" dirty="0"/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D41FF97-D608-BF48-8B77-A67F15FC4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/>
              <a:t>Cilt </a:t>
            </a:r>
            <a:r>
              <a:rPr lang="tr-TR" dirty="0" err="1"/>
              <a:t>melanomlarında</a:t>
            </a:r>
            <a:r>
              <a:rPr lang="tr-TR" dirty="0"/>
              <a:t> % 2  (</a:t>
            </a:r>
            <a:r>
              <a:rPr lang="tr-TR" dirty="0" err="1"/>
              <a:t>akral</a:t>
            </a:r>
            <a:r>
              <a:rPr lang="tr-TR" dirty="0"/>
              <a:t> </a:t>
            </a:r>
            <a:r>
              <a:rPr lang="tr-TR" dirty="0" err="1"/>
              <a:t>melanomlarda</a:t>
            </a:r>
            <a:r>
              <a:rPr lang="tr-TR" dirty="0"/>
              <a:t>)</a:t>
            </a:r>
          </a:p>
          <a:p>
            <a:r>
              <a:rPr lang="tr-TR" dirty="0" err="1"/>
              <a:t>Mukozal</a:t>
            </a:r>
            <a:r>
              <a:rPr lang="tr-TR" dirty="0"/>
              <a:t> </a:t>
            </a:r>
            <a:r>
              <a:rPr lang="tr-TR" dirty="0" err="1"/>
              <a:t>melanomlarda</a:t>
            </a:r>
            <a:r>
              <a:rPr lang="tr-TR" dirty="0"/>
              <a:t> % 10-15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b="1" u="sng" dirty="0" err="1"/>
              <a:t>Imatinib</a:t>
            </a:r>
            <a:r>
              <a:rPr lang="tr-TR" b="1" u="sng" dirty="0"/>
              <a:t>,</a:t>
            </a:r>
            <a:endParaRPr lang="tr-TR" dirty="0"/>
          </a:p>
          <a:p>
            <a:r>
              <a:rPr lang="tr-TR" dirty="0"/>
              <a:t> Cilt </a:t>
            </a:r>
            <a:r>
              <a:rPr lang="tr-TR" dirty="0" err="1"/>
              <a:t>melanomlarında</a:t>
            </a:r>
            <a:r>
              <a:rPr lang="tr-TR" dirty="0"/>
              <a:t> klinik etki yok</a:t>
            </a:r>
          </a:p>
          <a:p>
            <a:r>
              <a:rPr lang="tr-TR" dirty="0"/>
              <a:t> </a:t>
            </a:r>
            <a:r>
              <a:rPr lang="tr-TR" dirty="0" err="1"/>
              <a:t>Mukozal</a:t>
            </a:r>
            <a:r>
              <a:rPr lang="tr-TR" dirty="0"/>
              <a:t> </a:t>
            </a:r>
            <a:r>
              <a:rPr lang="tr-TR" dirty="0" err="1"/>
              <a:t>melanom</a:t>
            </a:r>
            <a:r>
              <a:rPr lang="tr-TR" dirty="0"/>
              <a:t> – </a:t>
            </a:r>
          </a:p>
          <a:p>
            <a:pPr lvl="1"/>
            <a:r>
              <a:rPr lang="tr-TR" dirty="0"/>
              <a:t>KIT mutasyonu (</a:t>
            </a:r>
            <a:r>
              <a:rPr lang="tr-TR" dirty="0" err="1"/>
              <a:t>Ekson</a:t>
            </a:r>
            <a:r>
              <a:rPr lang="tr-TR" dirty="0"/>
              <a:t> 11-13) varsa klinik yanıt (%20-50)</a:t>
            </a:r>
          </a:p>
          <a:p>
            <a:pPr lvl="1"/>
            <a:r>
              <a:rPr lang="tr-TR" dirty="0"/>
              <a:t>KIT  </a:t>
            </a:r>
            <a:r>
              <a:rPr lang="tr-TR" dirty="0" err="1"/>
              <a:t>amplifikasyonu</a:t>
            </a:r>
            <a:r>
              <a:rPr lang="tr-TR" dirty="0"/>
              <a:t> veya </a:t>
            </a:r>
            <a:r>
              <a:rPr lang="tr-TR" dirty="0" err="1"/>
              <a:t>Ekzon</a:t>
            </a:r>
            <a:r>
              <a:rPr lang="tr-TR" dirty="0"/>
              <a:t> 17 mutasyonunda  klinik yanıt yok </a:t>
            </a:r>
          </a:p>
          <a:p>
            <a:r>
              <a:rPr lang="tr-TR" dirty="0" err="1"/>
              <a:t>Nilotinib</a:t>
            </a:r>
            <a:r>
              <a:rPr lang="tr-TR" dirty="0"/>
              <a:t> -% 20 yanıt oranı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A7AB9AA-9316-F546-B2BA-2D0B0EB02362}"/>
              </a:ext>
            </a:extLst>
          </p:cNvPr>
          <p:cNvSpPr txBox="1"/>
          <p:nvPr/>
        </p:nvSpPr>
        <p:spPr>
          <a:xfrm>
            <a:off x="10034338" y="5994011"/>
            <a:ext cx="2048959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100" dirty="0" err="1"/>
              <a:t>Wyman</a:t>
            </a:r>
            <a:r>
              <a:rPr lang="tr-TR" sz="1100" dirty="0"/>
              <a:t> K </a:t>
            </a:r>
            <a:r>
              <a:rPr lang="tr-TR" sz="1100" dirty="0" err="1"/>
              <a:t>Camcer</a:t>
            </a:r>
            <a:r>
              <a:rPr lang="tr-TR" sz="1100" dirty="0"/>
              <a:t> 2006</a:t>
            </a:r>
          </a:p>
          <a:p>
            <a:r>
              <a:rPr lang="tr-TR" sz="1100" dirty="0" err="1"/>
              <a:t>Ugurel</a:t>
            </a:r>
            <a:r>
              <a:rPr lang="tr-TR" sz="1100" dirty="0"/>
              <a:t> S </a:t>
            </a:r>
            <a:r>
              <a:rPr lang="tr-TR" sz="1100" dirty="0" err="1"/>
              <a:t>Br</a:t>
            </a:r>
            <a:r>
              <a:rPr lang="tr-TR" sz="1100" dirty="0"/>
              <a:t> J </a:t>
            </a:r>
            <a:r>
              <a:rPr lang="tr-TR" sz="1100" dirty="0" err="1"/>
              <a:t>Cancer</a:t>
            </a:r>
            <a:endParaRPr lang="tr-TR" sz="1100" dirty="0"/>
          </a:p>
          <a:p>
            <a:r>
              <a:rPr lang="tr-TR" sz="1100" dirty="0" err="1"/>
              <a:t>Guo</a:t>
            </a:r>
            <a:r>
              <a:rPr lang="tr-TR" sz="1100" dirty="0"/>
              <a:t> J J </a:t>
            </a:r>
            <a:r>
              <a:rPr lang="tr-TR" sz="1100" dirty="0" err="1"/>
              <a:t>Clin</a:t>
            </a:r>
            <a:r>
              <a:rPr lang="tr-TR" sz="1100" dirty="0"/>
              <a:t> </a:t>
            </a:r>
            <a:r>
              <a:rPr lang="tr-TR" sz="1100" dirty="0" err="1"/>
              <a:t>Oncol</a:t>
            </a:r>
            <a:r>
              <a:rPr lang="tr-TR" sz="1100" dirty="0"/>
              <a:t> 2011</a:t>
            </a:r>
          </a:p>
          <a:p>
            <a:r>
              <a:rPr lang="tr-TR" sz="1100" dirty="0" err="1"/>
              <a:t>Hodi</a:t>
            </a:r>
            <a:r>
              <a:rPr lang="tr-TR" sz="1100" dirty="0"/>
              <a:t> FS J </a:t>
            </a:r>
            <a:r>
              <a:rPr lang="tr-TR" sz="1100" dirty="0" err="1"/>
              <a:t>Clin</a:t>
            </a:r>
            <a:r>
              <a:rPr lang="tr-TR" sz="1100" dirty="0"/>
              <a:t> </a:t>
            </a:r>
            <a:r>
              <a:rPr lang="tr-TR" sz="1100" dirty="0" err="1"/>
              <a:t>Oncol</a:t>
            </a:r>
            <a:r>
              <a:rPr lang="tr-TR" sz="1100" dirty="0"/>
              <a:t> 2013</a:t>
            </a:r>
          </a:p>
          <a:p>
            <a:r>
              <a:rPr lang="tr-TR" sz="1100" dirty="0" err="1"/>
              <a:t>Carvajal</a:t>
            </a:r>
            <a:r>
              <a:rPr lang="tr-TR" sz="1100" dirty="0"/>
              <a:t> RD </a:t>
            </a:r>
            <a:r>
              <a:rPr lang="tr-TR" sz="1100" dirty="0" err="1"/>
              <a:t>Clin</a:t>
            </a:r>
            <a:r>
              <a:rPr lang="tr-TR" sz="1100" dirty="0"/>
              <a:t> </a:t>
            </a:r>
            <a:r>
              <a:rPr lang="tr-TR" sz="1100" dirty="0" err="1"/>
              <a:t>cancer</a:t>
            </a:r>
            <a:r>
              <a:rPr lang="tr-TR" sz="1100" dirty="0"/>
              <a:t> </a:t>
            </a:r>
            <a:r>
              <a:rPr lang="tr-TR" sz="1100" dirty="0" err="1"/>
              <a:t>Res</a:t>
            </a:r>
            <a:r>
              <a:rPr lang="tr-TR" sz="1100" dirty="0"/>
              <a:t> 2015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92134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0C1999C1-7C0C-CC42-968C-5119D0CDF817}"/>
              </a:ext>
            </a:extLst>
          </p:cNvPr>
          <p:cNvSpPr txBox="1"/>
          <p:nvPr/>
        </p:nvSpPr>
        <p:spPr>
          <a:xfrm>
            <a:off x="2767585" y="2601575"/>
            <a:ext cx="6291072" cy="1015663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tr-TR" sz="6000" i="1" dirty="0"/>
              <a:t>   Teşekkür ederim    </a:t>
            </a:r>
          </a:p>
        </p:txBody>
      </p:sp>
    </p:spTree>
    <p:extLst>
      <p:ext uri="{BB962C8B-B14F-4D97-AF65-F5344CB8AC3E}">
        <p14:creationId xmlns:p14="http://schemas.microsoft.com/office/powerpoint/2010/main" val="254002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47C0BB9-60BA-8C4F-A32F-9093F84E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75BD8FE4-683C-974D-9138-93CEDEB80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691812" cy="6074997"/>
          </a:xfr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3D0A31A9-FD18-9843-B596-026C642475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2756" y="6492875"/>
            <a:ext cx="28200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/>
            <a:r>
              <a:rPr lang="en-US" sz="1000" b="0" i="0" dirty="0">
                <a:solidFill>
                  <a:srgbClr val="000000"/>
                </a:solidFill>
              </a:rPr>
              <a:t>Miller AJ, et al. </a:t>
            </a:r>
            <a:r>
              <a:rPr lang="en-US" sz="1000" b="0" dirty="0">
                <a:solidFill>
                  <a:srgbClr val="000000"/>
                </a:solidFill>
              </a:rPr>
              <a:t>N Engl J Med. </a:t>
            </a:r>
            <a:r>
              <a:rPr lang="en-US" sz="1000" b="0" i="0" dirty="0">
                <a:solidFill>
                  <a:srgbClr val="000000"/>
                </a:solidFill>
              </a:rPr>
              <a:t>2006;355:51-65.</a:t>
            </a:r>
          </a:p>
        </p:txBody>
      </p:sp>
    </p:spTree>
    <p:extLst>
      <p:ext uri="{BB962C8B-B14F-4D97-AF65-F5344CB8AC3E}">
        <p14:creationId xmlns:p14="http://schemas.microsoft.com/office/powerpoint/2010/main" val="134493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C81920D-2685-784F-A4A4-FF0D868B2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4CFC338-0AF4-3440-91FA-C987E46E7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249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9B36959-0DB3-F043-93B2-D4430BF57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1A040432-BF52-3D4C-A303-C85DD0D61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6"/>
            <a:ext cx="10515600" cy="5811838"/>
          </a:xfr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D1C304AB-11C0-9F43-9814-1F071890D2F6}"/>
              </a:ext>
            </a:extLst>
          </p:cNvPr>
          <p:cNvSpPr txBox="1"/>
          <p:nvPr/>
        </p:nvSpPr>
        <p:spPr>
          <a:xfrm>
            <a:off x="6096000" y="6457890"/>
            <a:ext cx="5932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US" sz="1000" b="0" i="0" dirty="0"/>
              <a:t>1. Sosman JA, et al. </a:t>
            </a:r>
            <a:r>
              <a:rPr lang="en-US" sz="1000" b="0" dirty="0"/>
              <a:t>Curr Oncol Rep. </a:t>
            </a:r>
            <a:r>
              <a:rPr lang="en-US" sz="1000" b="0" i="0" dirty="0"/>
              <a:t>2009;11:405-411; 2. Berger MF, Garraway LA. </a:t>
            </a:r>
            <a:r>
              <a:rPr lang="en-US" sz="1000" b="0" dirty="0"/>
              <a:t>Hematol Oncol                                </a:t>
            </a:r>
            <a:r>
              <a:rPr lang="en-US" sz="1000" b="0" dirty="0" err="1"/>
              <a:t>Clin</a:t>
            </a:r>
            <a:r>
              <a:rPr lang="en-US" sz="1000" b="0" dirty="0"/>
              <a:t> North Am. </a:t>
            </a:r>
            <a:r>
              <a:rPr lang="en-US" sz="1000" b="0" i="0" dirty="0"/>
              <a:t>2009;23:397-414; 3. Da Forno PD, Saldanha GS. </a:t>
            </a:r>
            <a:r>
              <a:rPr lang="en-US" sz="1000" b="0" dirty="0"/>
              <a:t>Clin Lab Med. </a:t>
            </a:r>
            <a:r>
              <a:rPr lang="en-US" sz="1000" b="0" i="0" dirty="0"/>
              <a:t>2011;31:331-343.</a:t>
            </a:r>
          </a:p>
        </p:txBody>
      </p:sp>
    </p:spTree>
    <p:extLst>
      <p:ext uri="{BB962C8B-B14F-4D97-AF65-F5344CB8AC3E}">
        <p14:creationId xmlns:p14="http://schemas.microsoft.com/office/powerpoint/2010/main" val="3084290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A78FECF-2F02-A14E-B0CB-EB811EC34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6FD5CAD5-EF88-2442-80C9-C1CA75E8C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5095" y="1702242"/>
            <a:ext cx="4740441" cy="475564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F8B716-8AE6-1748-9DD8-22EE1B10E899}"/>
              </a:ext>
            </a:extLst>
          </p:cNvPr>
          <p:cNvSpPr/>
          <p:nvPr/>
        </p:nvSpPr>
        <p:spPr>
          <a:xfrm>
            <a:off x="5581601" y="6457890"/>
            <a:ext cx="7141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000" b="0" i="0" dirty="0"/>
              <a:t>1. </a:t>
            </a:r>
            <a:r>
              <a:rPr lang="en-US" sz="1000" b="0" i="0" dirty="0" err="1"/>
              <a:t>Lovly</a:t>
            </a:r>
            <a:r>
              <a:rPr lang="en-US" sz="1000" b="0" i="0" dirty="0"/>
              <a:t> CM, et al. </a:t>
            </a:r>
            <a:r>
              <a:rPr lang="en-US" sz="1000" b="0" dirty="0" err="1"/>
              <a:t>PLoS</a:t>
            </a:r>
            <a:r>
              <a:rPr lang="en-US" sz="1000" b="0" dirty="0"/>
              <a:t> One. </a:t>
            </a:r>
            <a:r>
              <a:rPr lang="en-US" sz="1000" b="0" i="0" dirty="0"/>
              <a:t>2012;7:e35309; 2. </a:t>
            </a:r>
            <a:r>
              <a:rPr lang="en-US" sz="1000" b="0" i="0" dirty="0" err="1"/>
              <a:t>Jakob</a:t>
            </a:r>
            <a:r>
              <a:rPr lang="en-US" sz="1000" b="0" i="0" dirty="0"/>
              <a:t> JA, et al. </a:t>
            </a:r>
            <a:r>
              <a:rPr lang="en-US" sz="1000" b="0" dirty="0"/>
              <a:t>Cancer.</a:t>
            </a:r>
            <a:r>
              <a:rPr lang="en-US" sz="1000" b="0" i="0" dirty="0"/>
              <a:t> 2012;18:4014-4023; 3. </a:t>
            </a:r>
            <a:r>
              <a:rPr lang="en-US" sz="1000" b="0" i="0" dirty="0" err="1"/>
              <a:t>Columbino</a:t>
            </a:r>
            <a:r>
              <a:rPr lang="en-US" sz="1000" b="0" i="0" dirty="0"/>
              <a:t> M, et al. </a:t>
            </a:r>
            <a:r>
              <a:rPr lang="en-US" sz="1000" b="0" dirty="0"/>
              <a:t>J </a:t>
            </a:r>
            <a:r>
              <a:rPr lang="en-US" sz="1000" b="0" dirty="0" err="1"/>
              <a:t>Clin</a:t>
            </a:r>
            <a:r>
              <a:rPr lang="en-US" sz="1000" b="0" dirty="0"/>
              <a:t> </a:t>
            </a:r>
            <a:r>
              <a:rPr lang="en-US" sz="1000" b="0" dirty="0" err="1"/>
              <a:t>Oncol</a:t>
            </a:r>
            <a:r>
              <a:rPr lang="en-US" sz="1000" b="0" dirty="0"/>
              <a:t>.</a:t>
            </a:r>
            <a:r>
              <a:rPr lang="en-US" sz="1000" b="0" i="0" dirty="0"/>
              <a:t> 2012;30:2522-2529.</a:t>
            </a:r>
          </a:p>
        </p:txBody>
      </p:sp>
    </p:spTree>
    <p:extLst>
      <p:ext uri="{BB962C8B-B14F-4D97-AF65-F5344CB8AC3E}">
        <p14:creationId xmlns:p14="http://schemas.microsoft.com/office/powerpoint/2010/main" val="4000200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76200" cap="flat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dk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rPr>
              <a:t>                         B-</a:t>
            </a:r>
            <a:r>
              <a:rPr lang="tr-TR" b="1" cap="all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US" b="1" dirty="0">
                <a:solidFill>
                  <a:schemeClr val="dk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rPr>
              <a:t>AF 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rPr>
              <a:t>M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ut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rPr>
              <a:t>as</a:t>
            </a:r>
            <a:r>
              <a:rPr lang="en-US" b="1" dirty="0" err="1">
                <a:solidFill>
                  <a:schemeClr val="dk1"/>
                </a:solidFill>
                <a:latin typeface="+mn-lt"/>
                <a:ea typeface="+mn-ea"/>
                <a:cs typeface="+mn-cs"/>
              </a:rPr>
              <a:t>y</a:t>
            </a:r>
            <a:r>
              <a:rPr lang="tr-TR" b="1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o</a:t>
            </a:r>
            <a:r>
              <a:rPr lang="en-US" b="1" dirty="0">
                <a:solidFill>
                  <a:schemeClr val="dk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rPr>
              <a:t>n</a:t>
            </a:r>
            <a:r>
              <a:rPr lang="en-US" b="1" dirty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u</a:t>
            </a:r>
            <a:endParaRPr lang="en-US" b="1" dirty="0">
              <a:solidFill>
                <a:schemeClr val="dk1"/>
              </a:solidFill>
              <a:latin typeface="+mn-lt"/>
              <a:ea typeface="ＭＳ Ｐゴシック" pitchFamily="-111" charset="-128"/>
              <a:cs typeface="ＭＳ Ｐゴシック" pitchFamily="-111" charset="-128"/>
            </a:endParaRPr>
          </a:p>
        </p:txBody>
      </p:sp>
      <p:pic>
        <p:nvPicPr>
          <p:cNvPr id="25603" name="Content Placeholder 6" descr="Untitled.tif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29" r="-25829"/>
          <a:stretch>
            <a:fillRect/>
          </a:stretch>
        </p:blipFill>
        <p:spPr>
          <a:xfrm>
            <a:off x="-231648" y="1758446"/>
            <a:ext cx="6327648" cy="4734429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x-none" dirty="0">
              <a:ea typeface="ＭＳ Ｐゴシック" charset="-128"/>
            </a:endParaRPr>
          </a:p>
          <a:p>
            <a:endParaRPr lang="en-US" altLang="x-none" dirty="0">
              <a:ea typeface="ＭＳ Ｐゴシック" charset="-128"/>
            </a:endParaRPr>
          </a:p>
          <a:p>
            <a:r>
              <a:rPr lang="en-US" altLang="x-none" dirty="0" err="1">
                <a:ea typeface="ＭＳ Ｐゴシック" charset="-128"/>
              </a:rPr>
              <a:t>Cilt</a:t>
            </a:r>
            <a:r>
              <a:rPr lang="en-US" altLang="x-none" dirty="0">
                <a:ea typeface="ＭＳ Ｐゴシック" charset="-128"/>
              </a:rPr>
              <a:t> </a:t>
            </a:r>
            <a:r>
              <a:rPr lang="tr-TR" altLang="x-none" dirty="0" err="1">
                <a:solidFill>
                  <a:srgbClr val="000000"/>
                </a:solidFill>
                <a:ea typeface="ＭＳ Ｐゴシック" charset="-128"/>
              </a:rPr>
              <a:t>melanom</a:t>
            </a:r>
            <a:r>
              <a:rPr lang="en-US" altLang="x-none" dirty="0">
                <a:ea typeface="ＭＳ Ｐゴシック" charset="-128"/>
              </a:rPr>
              <a:t>la</a:t>
            </a:r>
            <a:r>
              <a:rPr lang="tr-TR" altLang="x-none" dirty="0" err="1">
                <a:solidFill>
                  <a:srgbClr val="000000"/>
                </a:solidFill>
                <a:ea typeface="ＭＳ Ｐゴシック" charset="-128"/>
              </a:rPr>
              <a:t>rı</a:t>
            </a:r>
            <a:r>
              <a:rPr lang="en-US" altLang="x-none" dirty="0">
                <a:ea typeface="ＭＳ Ｐゴシック" charset="-128"/>
              </a:rPr>
              <a:t>n</a:t>
            </a:r>
            <a:r>
              <a:rPr lang="tr-TR" altLang="x-none" dirty="0">
                <a:solidFill>
                  <a:srgbClr val="000000"/>
                </a:solidFill>
                <a:ea typeface="ＭＳ Ｐゴシック" charset="-128"/>
              </a:rPr>
              <a:t>ı</a:t>
            </a:r>
            <a:r>
              <a:rPr lang="en-US" altLang="x-none" dirty="0">
                <a:ea typeface="ＭＳ Ｐゴシック" charset="-128"/>
              </a:rPr>
              <a:t>n     </a:t>
            </a:r>
          </a:p>
          <a:p>
            <a:pPr marL="0" indent="0">
              <a:buNone/>
            </a:pPr>
            <a:r>
              <a:rPr lang="en-US" altLang="x-none" dirty="0">
                <a:ea typeface="ＭＳ Ｐゴシック" charset="-128"/>
              </a:rPr>
              <a:t>    % 40-50’sind</a:t>
            </a:r>
            <a:r>
              <a:rPr lang="tr-TR" altLang="x-none" dirty="0">
                <a:solidFill>
                  <a:srgbClr val="000000"/>
                </a:solidFill>
                <a:ea typeface="ＭＳ Ｐゴシック" charset="-128"/>
              </a:rPr>
              <a:t>e</a:t>
            </a:r>
          </a:p>
          <a:p>
            <a:endParaRPr lang="tr-TR" altLang="x-none" dirty="0">
              <a:solidFill>
                <a:srgbClr val="000000"/>
              </a:solidFill>
              <a:ea typeface="ＭＳ Ｐゴシック" charset="-128"/>
            </a:endParaRPr>
          </a:p>
          <a:p>
            <a:r>
              <a:rPr lang="tr-TR" altLang="x-none" dirty="0">
                <a:solidFill>
                  <a:srgbClr val="000000"/>
                </a:solidFill>
                <a:ea typeface="ＭＳ Ｐゴシック" charset="-128"/>
              </a:rPr>
              <a:t>%80-90 V600E</a:t>
            </a:r>
          </a:p>
          <a:p>
            <a:r>
              <a:rPr lang="tr-TR" altLang="x-none" dirty="0">
                <a:solidFill>
                  <a:srgbClr val="000000"/>
                </a:solidFill>
                <a:ea typeface="ＭＳ Ｐゴシック" charset="-128"/>
              </a:rPr>
              <a:t>%10-20 V600K</a:t>
            </a:r>
            <a:endParaRPr lang="en-US" altLang="x-none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846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8900000" scaled="1"/>
            <a:tileRect/>
          </a:gradFill>
          <a:ln w="76200" cap="flat">
            <a:solidFill>
              <a:schemeClr val="tx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solidFill>
                  <a:srgbClr val="000000"/>
                </a:solidFill>
                <a:latin typeface="+mn-lt"/>
              </a:rPr>
              <a:t>                   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Melanomda</a:t>
            </a:r>
            <a:r>
              <a:rPr lang="en-US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lt"/>
              </a:rPr>
              <a:t>Kemoterapi</a:t>
            </a:r>
            <a:endParaRPr lang="en-US" b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US" altLang="x-none" dirty="0">
              <a:latin typeface="Comic Sans MS" charset="0"/>
              <a:ea typeface="ＭＳ Ｐゴシック" charset="-128"/>
            </a:endParaRPr>
          </a:p>
          <a:p>
            <a:pPr eaLnBrk="1" hangingPunct="1"/>
            <a:r>
              <a:rPr lang="en-US" altLang="x-none" dirty="0" err="1">
                <a:solidFill>
                  <a:srgbClr val="000000"/>
                </a:solidFill>
                <a:ea typeface="ＭＳ Ｐゴシック" charset="-128"/>
              </a:rPr>
              <a:t>Cevap</a:t>
            </a:r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ea typeface="ＭＳ Ｐゴシック" charset="-128"/>
              </a:rPr>
              <a:t>oranları</a:t>
            </a:r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      % 10-20</a:t>
            </a:r>
          </a:p>
          <a:p>
            <a:pPr eaLnBrk="1" hangingPunct="1"/>
            <a:endParaRPr lang="en-US" altLang="x-none" dirty="0">
              <a:solidFill>
                <a:srgbClr val="000000"/>
              </a:solidFill>
              <a:ea typeface="ＭＳ Ｐゴシック" charset="-128"/>
            </a:endParaRPr>
          </a:p>
          <a:p>
            <a:pPr eaLnBrk="1" hangingPunct="1"/>
            <a:r>
              <a:rPr lang="en-US" altLang="x-none" dirty="0" err="1">
                <a:solidFill>
                  <a:srgbClr val="000000"/>
                </a:solidFill>
                <a:ea typeface="ＭＳ Ｐゴシック" charset="-128"/>
              </a:rPr>
              <a:t>Ortalama</a:t>
            </a:r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ea typeface="ＭＳ Ｐゴシック" charset="-128"/>
              </a:rPr>
              <a:t>sağkalım</a:t>
            </a:r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  6-8 ay</a:t>
            </a:r>
          </a:p>
          <a:p>
            <a:pPr eaLnBrk="1" hangingPunct="1"/>
            <a:endParaRPr lang="en-US" altLang="x-none" dirty="0">
              <a:solidFill>
                <a:srgbClr val="000000"/>
              </a:solidFill>
              <a:ea typeface="ＭＳ Ｐゴシック" charset="-128"/>
            </a:endParaRPr>
          </a:p>
          <a:p>
            <a:pPr eaLnBrk="1" hangingPunct="1"/>
            <a:r>
              <a:rPr lang="en-US" altLang="x-none" dirty="0" err="1">
                <a:solidFill>
                  <a:srgbClr val="000000"/>
                </a:solidFill>
                <a:ea typeface="ＭＳ Ｐゴシック" charset="-128"/>
              </a:rPr>
              <a:t>Progresyona</a:t>
            </a:r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ea typeface="ＭＳ Ｐゴシック" charset="-128"/>
              </a:rPr>
              <a:t>kadar</a:t>
            </a:r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ea typeface="ＭＳ Ｐゴシック" charset="-128"/>
              </a:rPr>
              <a:t>geçen</a:t>
            </a:r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 </a:t>
            </a:r>
            <a:r>
              <a:rPr lang="en-US" altLang="x-none" dirty="0" err="1">
                <a:solidFill>
                  <a:srgbClr val="000000"/>
                </a:solidFill>
                <a:ea typeface="ＭＳ Ｐゴシック" charset="-128"/>
              </a:rPr>
              <a:t>süre</a:t>
            </a:r>
            <a:r>
              <a:rPr lang="en-US" altLang="x-none" dirty="0">
                <a:solidFill>
                  <a:srgbClr val="000000"/>
                </a:solidFill>
                <a:ea typeface="ＭＳ Ｐゴシック" charset="-128"/>
              </a:rPr>
              <a:t> 1.5-2 ay </a:t>
            </a:r>
            <a:r>
              <a:rPr lang="en-US" altLang="x-none" dirty="0">
                <a:solidFill>
                  <a:schemeClr val="bg1"/>
                </a:solidFill>
                <a:ea typeface="ＭＳ Ｐゴシック" charset="-128"/>
              </a:rPr>
              <a:t>ay</a:t>
            </a:r>
          </a:p>
        </p:txBody>
      </p:sp>
      <p:pic>
        <p:nvPicPr>
          <p:cNvPr id="5" name="İçerik Yer Tutucusu 4" descr="tablo içeren bir resim&#10;&#10;Açıklama otomatik olarak oluşturuldu">
            <a:extLst>
              <a:ext uri="{FF2B5EF4-FFF2-40B4-BE49-F238E27FC236}">
                <a16:creationId xmlns:a16="http://schemas.microsoft.com/office/drawing/2014/main" id="{8AFF36EC-30FF-AC43-B9B4-82AF5C58E6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90865" y="1825625"/>
            <a:ext cx="3801443" cy="4351338"/>
          </a:xfr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AC48A1E-4D13-2C4B-A953-FC1972FDE019}"/>
              </a:ext>
            </a:extLst>
          </p:cNvPr>
          <p:cNvSpPr txBox="1">
            <a:spLocks/>
          </p:cNvSpPr>
          <p:nvPr/>
        </p:nvSpPr>
        <p:spPr bwMode="auto">
          <a:xfrm>
            <a:off x="71500" y="6156593"/>
            <a:ext cx="7128792" cy="70788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sz="900" b="1" i="1" kern="1200">
                <a:solidFill>
                  <a:srgbClr val="7F7F7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5613" indent="1588" algn="l" defTabSz="912813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2813" indent="1588" algn="l" defTabSz="912813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0013" indent="1588" algn="l" defTabSz="912813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7213" indent="1588" algn="l" defTabSz="912813" rtl="0" fontAlgn="base">
              <a:spcBef>
                <a:spcPct val="0"/>
              </a:spcBef>
              <a:spcAft>
                <a:spcPct val="0"/>
              </a:spcAft>
              <a:defRPr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sz="800" b="0" i="0" dirty="0">
                <a:solidFill>
                  <a:schemeClr val="tx1"/>
                </a:solidFill>
              </a:rPr>
              <a:t>1. </a:t>
            </a:r>
            <a:r>
              <a:rPr lang="en-US" sz="800" b="0" i="0" dirty="0" err="1">
                <a:solidFill>
                  <a:srgbClr val="000000"/>
                </a:solidFill>
              </a:rPr>
              <a:t>Garbe</a:t>
            </a:r>
            <a:r>
              <a:rPr lang="en-US" sz="800" b="0" i="0" dirty="0">
                <a:solidFill>
                  <a:srgbClr val="000000"/>
                </a:solidFill>
              </a:rPr>
              <a:t>, et al. </a:t>
            </a:r>
            <a:r>
              <a:rPr lang="en-US" sz="800" b="0" dirty="0">
                <a:solidFill>
                  <a:srgbClr val="000000"/>
                </a:solidFill>
              </a:rPr>
              <a:t>Oncologist .</a:t>
            </a:r>
            <a:r>
              <a:rPr lang="en-US" sz="800" b="0" i="0" dirty="0">
                <a:solidFill>
                  <a:srgbClr val="000000"/>
                </a:solidFill>
              </a:rPr>
              <a:t>2011;16:5-24; 2.  </a:t>
            </a:r>
            <a:r>
              <a:rPr lang="en-US" sz="800" b="0" i="0" dirty="0" err="1">
                <a:solidFill>
                  <a:srgbClr val="000000"/>
                </a:solidFill>
              </a:rPr>
              <a:t>Slingluff</a:t>
            </a:r>
            <a:r>
              <a:rPr lang="en-US" sz="800" b="0" i="0" dirty="0">
                <a:solidFill>
                  <a:srgbClr val="000000"/>
                </a:solidFill>
              </a:rPr>
              <a:t> Jr CL, et al. </a:t>
            </a:r>
            <a:r>
              <a:rPr lang="en-US" sz="800" b="0" dirty="0">
                <a:solidFill>
                  <a:srgbClr val="000000"/>
                </a:solidFill>
              </a:rPr>
              <a:t>D </a:t>
            </a:r>
            <a:r>
              <a:rPr lang="en-US" sz="800" b="0" dirty="0" err="1">
                <a:solidFill>
                  <a:srgbClr val="000000"/>
                </a:solidFill>
              </a:rPr>
              <a:t>eVita</a:t>
            </a:r>
            <a:r>
              <a:rPr lang="en-US" sz="800" b="0" dirty="0">
                <a:solidFill>
                  <a:srgbClr val="000000"/>
                </a:solidFill>
              </a:rPr>
              <a:t>, Hellman, and Rosenberg's Cancer: Principles &amp; Practice of Oncology, 9th Edition. </a:t>
            </a:r>
            <a:r>
              <a:rPr lang="en-US" sz="800" b="0" i="0" dirty="0">
                <a:solidFill>
                  <a:srgbClr val="000000"/>
                </a:solidFill>
              </a:rPr>
              <a:t>2011;Chapter 119:Cutaneous Melanoma. 3. </a:t>
            </a:r>
            <a:r>
              <a:rPr lang="en-GB" sz="800" b="0" i="0" dirty="0">
                <a:solidFill>
                  <a:schemeClr val="tx1"/>
                </a:solidFill>
              </a:rPr>
              <a:t>National Comprehensive Cancer Network. NCCN Clinical Practice Guidelines in Oncology. Melanoma. Version 3.2014. 2014. http://www.nccn.org/professionals/physician_gls/pdf/melanoma.pdf. Accessed April 2, 2014; 4. http://www.cancer.gov/cancertopics/pdq/treatment/melanoma/HealthProfessional/Page9#Section_467. Accessed April 4, 2014; 5. </a:t>
            </a:r>
            <a:r>
              <a:rPr lang="en-GB" sz="800" b="0" i="0" dirty="0" err="1">
                <a:solidFill>
                  <a:schemeClr val="tx1"/>
                </a:solidFill>
              </a:rPr>
              <a:t>Agarwala</a:t>
            </a:r>
            <a:r>
              <a:rPr lang="en-GB" sz="800" b="0" i="0" dirty="0">
                <a:solidFill>
                  <a:schemeClr val="tx1"/>
                </a:solidFill>
              </a:rPr>
              <a:t> SS, et al. </a:t>
            </a:r>
            <a:r>
              <a:rPr lang="en-GB" sz="800" b="0" dirty="0">
                <a:solidFill>
                  <a:schemeClr val="tx1"/>
                </a:solidFill>
              </a:rPr>
              <a:t>Oncologist.</a:t>
            </a:r>
            <a:r>
              <a:rPr lang="en-GB" sz="800" b="0" i="0" dirty="0">
                <a:solidFill>
                  <a:schemeClr val="tx1"/>
                </a:solidFill>
              </a:rPr>
              <a:t> 2000;5(2):144-151; 6</a:t>
            </a:r>
            <a:r>
              <a:rPr lang="en-US" sz="800" b="0" i="0" dirty="0">
                <a:solidFill>
                  <a:srgbClr val="000000"/>
                </a:solidFill>
              </a:rPr>
              <a:t>. www.clinicaltrials.gov. Accessed April 2, 2014.</a:t>
            </a:r>
            <a:endParaRPr lang="en-GB" sz="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3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946" y="365125"/>
            <a:ext cx="8963527" cy="927647"/>
          </a:xfr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 w="57150" cap="flat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r>
              <a:rPr lang="en-US" altLang="x-none" b="1" dirty="0">
                <a:solidFill>
                  <a:srgbClr val="000000"/>
                </a:solidFill>
                <a:ea typeface="ＭＳ Ｐゴシック" charset="-128"/>
              </a:rPr>
              <a:t>                  B-</a:t>
            </a:r>
            <a:r>
              <a:rPr lang="tr-TR" altLang="x-none" b="1" dirty="0">
                <a:solidFill>
                  <a:srgbClr val="000000"/>
                </a:solidFill>
                <a:ea typeface="ＭＳ Ｐゴシック" charset="-128"/>
              </a:rPr>
              <a:t>R</a:t>
            </a:r>
            <a:r>
              <a:rPr lang="en-US" altLang="x-none" b="1" dirty="0">
                <a:solidFill>
                  <a:srgbClr val="000000"/>
                </a:solidFill>
                <a:ea typeface="ＭＳ Ｐゴシック" charset="-128"/>
              </a:rPr>
              <a:t>AF </a:t>
            </a:r>
            <a:r>
              <a:rPr lang="en-US" altLang="x-none" b="1" dirty="0" err="1">
                <a:solidFill>
                  <a:srgbClr val="000000"/>
                </a:solidFill>
                <a:ea typeface="ＭＳ Ｐゴシック" charset="-128"/>
              </a:rPr>
              <a:t>İnhibitö</a:t>
            </a:r>
            <a:r>
              <a:rPr lang="tr-TR" altLang="x-none" b="1" dirty="0">
                <a:solidFill>
                  <a:srgbClr val="000000"/>
                </a:solidFill>
                <a:ea typeface="ＭＳ Ｐゴシック" charset="-128"/>
              </a:rPr>
              <a:t>r</a:t>
            </a:r>
            <a:r>
              <a:rPr lang="en-US" altLang="x-none" b="1" dirty="0">
                <a:solidFill>
                  <a:srgbClr val="000000"/>
                </a:solidFill>
                <a:ea typeface="ＭＳ Ｐゴシック" charset="-128"/>
              </a:rPr>
              <a:t>l</a:t>
            </a:r>
            <a:r>
              <a:rPr lang="tr-TR" altLang="x-none" b="1" dirty="0">
                <a:solidFill>
                  <a:srgbClr val="000000"/>
                </a:solidFill>
                <a:ea typeface="ＭＳ Ｐゴシック" charset="-128"/>
              </a:rPr>
              <a:t>er</a:t>
            </a:r>
            <a:r>
              <a:rPr lang="en-US" altLang="x-none" b="1" dirty="0" err="1">
                <a:solidFill>
                  <a:srgbClr val="000000"/>
                </a:solidFill>
                <a:ea typeface="ＭＳ Ｐゴシック" charset="-128"/>
              </a:rPr>
              <a:t>i</a:t>
            </a:r>
            <a:endParaRPr lang="en-US" altLang="x-none" b="1" dirty="0">
              <a:solidFill>
                <a:srgbClr val="000000"/>
              </a:solidFill>
              <a:ea typeface="ＭＳ Ｐゴシック" charset="-12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408047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579392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9BD03C-160C-AC45-A79E-BEB2BA7BE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DBF9F34E-C2A6-E54D-B256-92B0CAD6B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6432" y="1203158"/>
            <a:ext cx="10427368" cy="5474368"/>
          </a:xfrm>
        </p:spPr>
      </p:pic>
    </p:spTree>
    <p:extLst>
      <p:ext uri="{BB962C8B-B14F-4D97-AF65-F5344CB8AC3E}">
        <p14:creationId xmlns:p14="http://schemas.microsoft.com/office/powerpoint/2010/main" val="1386538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1495</TotalTime>
  <Words>658</Words>
  <Application>Microsoft Macintosh PowerPoint</Application>
  <PresentationFormat>Geniş ekran</PresentationFormat>
  <Paragraphs>77</Paragraphs>
  <Slides>30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Comic Sans MS</vt:lpstr>
      <vt:lpstr>Office Teması</vt:lpstr>
      <vt:lpstr>Metastatik Melanomda Moleküler Genetik AnalizTemelli Tedavi</vt:lpstr>
      <vt:lpstr>                                                                        MELANOM                       ‘’Çok yüzlü tümör’’  </vt:lpstr>
      <vt:lpstr>PowerPoint Sunusu</vt:lpstr>
      <vt:lpstr>PowerPoint Sunusu</vt:lpstr>
      <vt:lpstr>PowerPoint Sunusu</vt:lpstr>
      <vt:lpstr>                         B-rAF Mutasyonu</vt:lpstr>
      <vt:lpstr>                    Melanomda Kemoterapi</vt:lpstr>
      <vt:lpstr>                  B-RAF İnhibitörleri</vt:lpstr>
      <vt:lpstr>PowerPoint Sunusu</vt:lpstr>
      <vt:lpstr>Melanoma</vt:lpstr>
      <vt:lpstr>         B-RAF- MEK İnhibitör Kombinasyonları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               Nras Mutant Melanom</vt:lpstr>
      <vt:lpstr>      N-ras mutant melanom- Bimetinib</vt:lpstr>
      <vt:lpstr>PowerPoint Sunusu</vt:lpstr>
      <vt:lpstr>            KIT mutant melanom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Metastatik Melanomda Moleküler Genetik Analiz Temelli Tedavi</dc:title>
  <dc:creator>Akif Turna</dc:creator>
  <cp:lastModifiedBy>Akif Turna</cp:lastModifiedBy>
  <cp:revision>46</cp:revision>
  <dcterms:created xsi:type="dcterms:W3CDTF">2020-11-13T19:23:21Z</dcterms:created>
  <dcterms:modified xsi:type="dcterms:W3CDTF">2020-11-15T11:35:59Z</dcterms:modified>
</cp:coreProperties>
</file>