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4"/>
  </p:notesMasterIdLst>
  <p:handoutMasterIdLst>
    <p:handoutMasterId r:id="rId135"/>
  </p:handoutMasterIdLst>
  <p:sldIdLst>
    <p:sldId id="256" r:id="rId2"/>
    <p:sldId id="257" r:id="rId3"/>
    <p:sldId id="258" r:id="rId4"/>
    <p:sldId id="261" r:id="rId5"/>
    <p:sldId id="262" r:id="rId6"/>
    <p:sldId id="359" r:id="rId7"/>
    <p:sldId id="356" r:id="rId8"/>
    <p:sldId id="263" r:id="rId9"/>
    <p:sldId id="357" r:id="rId10"/>
    <p:sldId id="358" r:id="rId11"/>
    <p:sldId id="265" r:id="rId12"/>
    <p:sldId id="266" r:id="rId13"/>
    <p:sldId id="361" r:id="rId14"/>
    <p:sldId id="267" r:id="rId15"/>
    <p:sldId id="268" r:id="rId16"/>
    <p:sldId id="269" r:id="rId17"/>
    <p:sldId id="273" r:id="rId18"/>
    <p:sldId id="272" r:id="rId19"/>
    <p:sldId id="271" r:id="rId20"/>
    <p:sldId id="278" r:id="rId21"/>
    <p:sldId id="279" r:id="rId22"/>
    <p:sldId id="277" r:id="rId23"/>
    <p:sldId id="280" r:id="rId24"/>
    <p:sldId id="286" r:id="rId25"/>
    <p:sldId id="287" r:id="rId26"/>
    <p:sldId id="288" r:id="rId27"/>
    <p:sldId id="289" r:id="rId28"/>
    <p:sldId id="290" r:id="rId29"/>
    <p:sldId id="291" r:id="rId30"/>
    <p:sldId id="292" r:id="rId31"/>
    <p:sldId id="282" r:id="rId32"/>
    <p:sldId id="283" r:id="rId33"/>
    <p:sldId id="284" r:id="rId34"/>
    <p:sldId id="285" r:id="rId35"/>
    <p:sldId id="362" r:id="rId36"/>
    <p:sldId id="293" r:id="rId37"/>
    <p:sldId id="295" r:id="rId38"/>
    <p:sldId id="294" r:id="rId39"/>
    <p:sldId id="363" r:id="rId40"/>
    <p:sldId id="364" r:id="rId41"/>
    <p:sldId id="296" r:id="rId42"/>
    <p:sldId id="368" r:id="rId43"/>
    <p:sldId id="299" r:id="rId44"/>
    <p:sldId id="367" r:id="rId45"/>
    <p:sldId id="298"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69" r:id="rId89"/>
    <p:sldId id="370" r:id="rId90"/>
    <p:sldId id="401" r:id="rId91"/>
    <p:sldId id="371" r:id="rId92"/>
    <p:sldId id="372" r:id="rId93"/>
    <p:sldId id="373" r:id="rId94"/>
    <p:sldId id="374" r:id="rId95"/>
    <p:sldId id="375" r:id="rId96"/>
    <p:sldId id="376" r:id="rId97"/>
    <p:sldId id="377" r:id="rId98"/>
    <p:sldId id="378" r:id="rId99"/>
    <p:sldId id="379" r:id="rId100"/>
    <p:sldId id="380" r:id="rId101"/>
    <p:sldId id="381" r:id="rId102"/>
    <p:sldId id="343" r:id="rId103"/>
    <p:sldId id="344" r:id="rId104"/>
    <p:sldId id="347" r:id="rId105"/>
    <p:sldId id="348" r:id="rId106"/>
    <p:sldId id="349" r:id="rId107"/>
    <p:sldId id="350" r:id="rId108"/>
    <p:sldId id="351" r:id="rId109"/>
    <p:sldId id="352" r:id="rId110"/>
    <p:sldId id="353" r:id="rId111"/>
    <p:sldId id="354" r:id="rId112"/>
    <p:sldId id="365" r:id="rId113"/>
    <p:sldId id="404" r:id="rId114"/>
    <p:sldId id="345" r:id="rId115"/>
    <p:sldId id="402" r:id="rId116"/>
    <p:sldId id="393" r:id="rId117"/>
    <p:sldId id="394" r:id="rId118"/>
    <p:sldId id="395" r:id="rId119"/>
    <p:sldId id="396" r:id="rId120"/>
    <p:sldId id="397" r:id="rId121"/>
    <p:sldId id="398" r:id="rId122"/>
    <p:sldId id="389" r:id="rId123"/>
    <p:sldId id="386" r:id="rId124"/>
    <p:sldId id="383" r:id="rId125"/>
    <p:sldId id="384" r:id="rId126"/>
    <p:sldId id="385" r:id="rId127"/>
    <p:sldId id="390" r:id="rId128"/>
    <p:sldId id="391" r:id="rId129"/>
    <p:sldId id="392" r:id="rId130"/>
    <p:sldId id="388" r:id="rId131"/>
    <p:sldId id="403" r:id="rId132"/>
    <p:sldId id="400" r:id="rId1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94" d="100"/>
          <a:sy n="94" d="100"/>
        </p:scale>
        <p:origin x="-1808" y="-56"/>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notesMaster" Target="notesMasters/notesMaster1.xml"/><Relationship Id="rId135" Type="http://schemas.openxmlformats.org/officeDocument/2006/relationships/handoutMaster" Target="handoutMasters/handoutMaster1.xml"/><Relationship Id="rId136" Type="http://schemas.openxmlformats.org/officeDocument/2006/relationships/printerSettings" Target="printerSettings/printerSettings1.bin"/><Relationship Id="rId137" Type="http://schemas.openxmlformats.org/officeDocument/2006/relationships/presProps" Target="presProps.xml"/><Relationship Id="rId138" Type="http://schemas.openxmlformats.org/officeDocument/2006/relationships/viewProps" Target="viewProps.xml"/><Relationship Id="rId13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162C3C-334E-4904-9EBE-B1643FDA1E83}"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CDA24F41-57AB-4F7C-A7CF-57F9A464F04B}">
      <dgm:prSet phldrT="[Text]"/>
      <dgm:spPr/>
      <dgm:t>
        <a:bodyPr/>
        <a:lstStyle/>
        <a:p>
          <a:r>
            <a:rPr lang="en-US" b="1" dirty="0">
              <a:solidFill>
                <a:schemeClr val="bg2">
                  <a:lumMod val="10000"/>
                </a:schemeClr>
              </a:solidFill>
            </a:rPr>
            <a:t>Taxanes</a:t>
          </a:r>
        </a:p>
      </dgm:t>
    </dgm:pt>
    <dgm:pt modelId="{4C591B55-99C5-4614-A5C1-42BE550CCFF9}" type="parTrans" cxnId="{FCCF3588-2271-4068-B0A8-AFAE8C054D04}">
      <dgm:prSet/>
      <dgm:spPr/>
      <dgm:t>
        <a:bodyPr/>
        <a:lstStyle/>
        <a:p>
          <a:endParaRPr lang="en-US"/>
        </a:p>
      </dgm:t>
    </dgm:pt>
    <dgm:pt modelId="{0CE072AD-5DEB-476E-8569-F53100BFC859}" type="sibTrans" cxnId="{FCCF3588-2271-4068-B0A8-AFAE8C054D04}">
      <dgm:prSet/>
      <dgm:spPr/>
      <dgm:t>
        <a:bodyPr/>
        <a:lstStyle/>
        <a:p>
          <a:endParaRPr lang="en-US"/>
        </a:p>
      </dgm:t>
    </dgm:pt>
    <dgm:pt modelId="{14E388CE-2B09-4E5D-B914-C78FEE70B72F}">
      <dgm:prSet phldrT="[Text]"/>
      <dgm:spPr/>
      <dgm:t>
        <a:bodyPr/>
        <a:lstStyle/>
        <a:p>
          <a:pPr>
            <a:buFont typeface="Wingdings" panose="05000000000000000000" pitchFamily="2" charset="2"/>
            <a:buChar char="§"/>
          </a:pPr>
          <a:r>
            <a:rPr lang="en-US" dirty="0">
              <a:solidFill>
                <a:schemeClr val="bg2">
                  <a:lumMod val="10000"/>
                </a:schemeClr>
              </a:solidFill>
            </a:rPr>
            <a:t>Paclitaxel</a:t>
          </a:r>
        </a:p>
      </dgm:t>
    </dgm:pt>
    <dgm:pt modelId="{CF173CC5-C1C6-4B2B-9DDD-0E4CEAFC5B31}" type="parTrans" cxnId="{B4A0C17A-2B7F-48AB-951D-D07D42AFB90C}">
      <dgm:prSet/>
      <dgm:spPr/>
      <dgm:t>
        <a:bodyPr/>
        <a:lstStyle/>
        <a:p>
          <a:endParaRPr lang="en-US"/>
        </a:p>
      </dgm:t>
    </dgm:pt>
    <dgm:pt modelId="{24CA8FBC-248B-4CB6-9AB3-367B01D835C2}" type="sibTrans" cxnId="{B4A0C17A-2B7F-48AB-951D-D07D42AFB90C}">
      <dgm:prSet/>
      <dgm:spPr/>
      <dgm:t>
        <a:bodyPr/>
        <a:lstStyle/>
        <a:p>
          <a:endParaRPr lang="en-US"/>
        </a:p>
      </dgm:t>
    </dgm:pt>
    <dgm:pt modelId="{2DFEF913-4C85-4691-956B-74989D4FF91D}">
      <dgm:prSet phldrT="[Text]"/>
      <dgm:spPr/>
      <dgm:t>
        <a:bodyPr/>
        <a:lstStyle/>
        <a:p>
          <a:pPr>
            <a:buFont typeface="Wingdings" panose="05000000000000000000" pitchFamily="2" charset="2"/>
            <a:buChar char="§"/>
          </a:pPr>
          <a:r>
            <a:rPr lang="en-US" dirty="0">
              <a:solidFill>
                <a:schemeClr val="bg2">
                  <a:lumMod val="10000"/>
                </a:schemeClr>
              </a:solidFill>
            </a:rPr>
            <a:t>Docetaxel</a:t>
          </a:r>
        </a:p>
      </dgm:t>
    </dgm:pt>
    <dgm:pt modelId="{19017301-A81E-4087-815D-BA350675A326}" type="parTrans" cxnId="{942B7700-91AF-47D0-ABFC-5D4F29235B53}">
      <dgm:prSet/>
      <dgm:spPr/>
      <dgm:t>
        <a:bodyPr/>
        <a:lstStyle/>
        <a:p>
          <a:endParaRPr lang="en-US"/>
        </a:p>
      </dgm:t>
    </dgm:pt>
    <dgm:pt modelId="{44B48248-BDBE-4B2D-83B6-7887CA908860}" type="sibTrans" cxnId="{942B7700-91AF-47D0-ABFC-5D4F29235B53}">
      <dgm:prSet/>
      <dgm:spPr/>
      <dgm:t>
        <a:bodyPr/>
        <a:lstStyle/>
        <a:p>
          <a:endParaRPr lang="en-US"/>
        </a:p>
      </dgm:t>
    </dgm:pt>
    <dgm:pt modelId="{F9076E04-5D26-4B49-BD79-27AA3A184C3D}">
      <dgm:prSet phldrT="[Text]"/>
      <dgm:spPr/>
      <dgm:t>
        <a:bodyPr/>
        <a:lstStyle/>
        <a:p>
          <a:r>
            <a:rPr lang="en-US" b="1" dirty="0">
              <a:solidFill>
                <a:schemeClr val="bg2">
                  <a:lumMod val="10000"/>
                </a:schemeClr>
              </a:solidFill>
            </a:rPr>
            <a:t>Anthracyclines</a:t>
          </a:r>
        </a:p>
      </dgm:t>
    </dgm:pt>
    <dgm:pt modelId="{11365451-F4CF-46C4-BB36-E02FAA2DD0C8}" type="parTrans" cxnId="{9560E8D7-FB72-4F79-BA48-A5CB785FC6D9}">
      <dgm:prSet/>
      <dgm:spPr/>
      <dgm:t>
        <a:bodyPr/>
        <a:lstStyle/>
        <a:p>
          <a:endParaRPr lang="en-US"/>
        </a:p>
      </dgm:t>
    </dgm:pt>
    <dgm:pt modelId="{49AB1A16-EF0D-4C11-9259-D84DD517C837}" type="sibTrans" cxnId="{9560E8D7-FB72-4F79-BA48-A5CB785FC6D9}">
      <dgm:prSet/>
      <dgm:spPr/>
      <dgm:t>
        <a:bodyPr/>
        <a:lstStyle/>
        <a:p>
          <a:endParaRPr lang="en-US"/>
        </a:p>
      </dgm:t>
    </dgm:pt>
    <dgm:pt modelId="{9769ED11-399A-433B-8A61-3D5190CE8732}">
      <dgm:prSet phldrT="[Text]"/>
      <dgm:spPr/>
      <dgm:t>
        <a:bodyPr/>
        <a:lstStyle/>
        <a:p>
          <a:pPr>
            <a:buFont typeface="Wingdings" panose="05000000000000000000" pitchFamily="2" charset="2"/>
            <a:buChar char="§"/>
          </a:pPr>
          <a:r>
            <a:rPr lang="en-US" dirty="0">
              <a:solidFill>
                <a:schemeClr val="bg2">
                  <a:lumMod val="10000"/>
                </a:schemeClr>
              </a:solidFill>
            </a:rPr>
            <a:t>Doxorubicin</a:t>
          </a:r>
        </a:p>
      </dgm:t>
    </dgm:pt>
    <dgm:pt modelId="{34C2F857-D177-4763-8E97-85AA767588C3}" type="parTrans" cxnId="{93567205-E1F9-4F01-B4BF-E24B4EA974CB}">
      <dgm:prSet/>
      <dgm:spPr/>
      <dgm:t>
        <a:bodyPr/>
        <a:lstStyle/>
        <a:p>
          <a:endParaRPr lang="en-US"/>
        </a:p>
      </dgm:t>
    </dgm:pt>
    <dgm:pt modelId="{DADA14E7-22B4-429D-83E5-DCA1C46B4812}" type="sibTrans" cxnId="{93567205-E1F9-4F01-B4BF-E24B4EA974CB}">
      <dgm:prSet/>
      <dgm:spPr/>
      <dgm:t>
        <a:bodyPr/>
        <a:lstStyle/>
        <a:p>
          <a:endParaRPr lang="en-US"/>
        </a:p>
      </dgm:t>
    </dgm:pt>
    <dgm:pt modelId="{C16092CB-8495-44CC-82E2-89C68368453E}">
      <dgm:prSet phldrT="[Text]"/>
      <dgm:spPr/>
      <dgm:t>
        <a:bodyPr/>
        <a:lstStyle/>
        <a:p>
          <a:pPr>
            <a:buFont typeface="Wingdings" panose="05000000000000000000" pitchFamily="2" charset="2"/>
            <a:buChar char="§"/>
          </a:pPr>
          <a:r>
            <a:rPr lang="en-US" dirty="0">
              <a:solidFill>
                <a:schemeClr val="bg2">
                  <a:lumMod val="10000"/>
                </a:schemeClr>
              </a:solidFill>
            </a:rPr>
            <a:t>Pegylated liposomal doxorubicin</a:t>
          </a:r>
        </a:p>
      </dgm:t>
    </dgm:pt>
    <dgm:pt modelId="{A316A641-7892-4B38-A1FB-B5B1EB11E9D6}" type="parTrans" cxnId="{DB99D1FA-CD8C-4E0D-A6D8-14345C666752}">
      <dgm:prSet/>
      <dgm:spPr/>
      <dgm:t>
        <a:bodyPr/>
        <a:lstStyle/>
        <a:p>
          <a:endParaRPr lang="en-US"/>
        </a:p>
      </dgm:t>
    </dgm:pt>
    <dgm:pt modelId="{658564F9-E690-42A8-9E48-4225795BD3D9}" type="sibTrans" cxnId="{DB99D1FA-CD8C-4E0D-A6D8-14345C666752}">
      <dgm:prSet/>
      <dgm:spPr/>
      <dgm:t>
        <a:bodyPr/>
        <a:lstStyle/>
        <a:p>
          <a:endParaRPr lang="en-US"/>
        </a:p>
      </dgm:t>
    </dgm:pt>
    <dgm:pt modelId="{E41FE31A-4910-413C-925A-3C1685754F74}">
      <dgm:prSet phldrT="[Text]"/>
      <dgm:spPr/>
      <dgm:t>
        <a:bodyPr/>
        <a:lstStyle/>
        <a:p>
          <a:r>
            <a:rPr lang="en-US" b="1" dirty="0">
              <a:solidFill>
                <a:schemeClr val="bg2">
                  <a:lumMod val="10000"/>
                </a:schemeClr>
              </a:solidFill>
            </a:rPr>
            <a:t>Antimetabolites</a:t>
          </a:r>
        </a:p>
      </dgm:t>
    </dgm:pt>
    <dgm:pt modelId="{66264F69-7112-4D23-9B0B-CAB713425921}" type="parTrans" cxnId="{3F833CBA-0B5F-46E0-AB83-6C4BB0665CAC}">
      <dgm:prSet/>
      <dgm:spPr/>
      <dgm:t>
        <a:bodyPr/>
        <a:lstStyle/>
        <a:p>
          <a:endParaRPr lang="en-US"/>
        </a:p>
      </dgm:t>
    </dgm:pt>
    <dgm:pt modelId="{064E1210-9D35-46FF-BE6A-0C58C440CC37}" type="sibTrans" cxnId="{3F833CBA-0B5F-46E0-AB83-6C4BB0665CAC}">
      <dgm:prSet/>
      <dgm:spPr/>
      <dgm:t>
        <a:bodyPr/>
        <a:lstStyle/>
        <a:p>
          <a:endParaRPr lang="en-US"/>
        </a:p>
      </dgm:t>
    </dgm:pt>
    <dgm:pt modelId="{C32812B6-126E-4E20-8345-D61F43A24DE8}">
      <dgm:prSet phldrT="[Text]"/>
      <dgm:spPr/>
      <dgm:t>
        <a:bodyPr/>
        <a:lstStyle/>
        <a:p>
          <a:pPr>
            <a:buFont typeface="Wingdings" panose="05000000000000000000" pitchFamily="2" charset="2"/>
            <a:buChar char="§"/>
          </a:pPr>
          <a:r>
            <a:rPr lang="en-US" dirty="0">
              <a:solidFill>
                <a:schemeClr val="bg2">
                  <a:lumMod val="10000"/>
                </a:schemeClr>
              </a:solidFill>
            </a:rPr>
            <a:t>Capecitabine</a:t>
          </a:r>
        </a:p>
      </dgm:t>
    </dgm:pt>
    <dgm:pt modelId="{14509EDD-E4EF-4A28-A044-867A0D97EF28}" type="parTrans" cxnId="{6D1557F1-7BF9-4F61-8FC5-E6312692F6AE}">
      <dgm:prSet/>
      <dgm:spPr/>
      <dgm:t>
        <a:bodyPr/>
        <a:lstStyle/>
        <a:p>
          <a:endParaRPr lang="en-US"/>
        </a:p>
      </dgm:t>
    </dgm:pt>
    <dgm:pt modelId="{78422D57-2825-43F3-ACC2-A2D72D5B2A41}" type="sibTrans" cxnId="{6D1557F1-7BF9-4F61-8FC5-E6312692F6AE}">
      <dgm:prSet/>
      <dgm:spPr/>
      <dgm:t>
        <a:bodyPr/>
        <a:lstStyle/>
        <a:p>
          <a:endParaRPr lang="en-US"/>
        </a:p>
      </dgm:t>
    </dgm:pt>
    <dgm:pt modelId="{791D73E1-CC28-4935-961E-D21F280B6B6E}">
      <dgm:prSet/>
      <dgm:spPr/>
      <dgm:t>
        <a:bodyPr/>
        <a:lstStyle/>
        <a:p>
          <a:r>
            <a:rPr lang="en-US" b="1" dirty="0"/>
            <a:t>Other Microtubule Inhibitors</a:t>
          </a:r>
        </a:p>
      </dgm:t>
    </dgm:pt>
    <dgm:pt modelId="{3F8116D2-5455-4EFF-951B-116D134AFF64}" type="parTrans" cxnId="{DF7EA546-53FF-4E45-8214-5BD0EFB3B8C0}">
      <dgm:prSet/>
      <dgm:spPr/>
      <dgm:t>
        <a:bodyPr/>
        <a:lstStyle/>
        <a:p>
          <a:endParaRPr lang="en-US"/>
        </a:p>
      </dgm:t>
    </dgm:pt>
    <dgm:pt modelId="{F13C7207-08BE-4F0A-B8A1-2DF5F68C1AF8}" type="sibTrans" cxnId="{DF7EA546-53FF-4E45-8214-5BD0EFB3B8C0}">
      <dgm:prSet/>
      <dgm:spPr/>
      <dgm:t>
        <a:bodyPr/>
        <a:lstStyle/>
        <a:p>
          <a:endParaRPr lang="en-US"/>
        </a:p>
      </dgm:t>
    </dgm:pt>
    <dgm:pt modelId="{D06CB486-C45D-4CE8-8A85-806BBB4D62B5}">
      <dgm:prSet phldrT="[Text]"/>
      <dgm:spPr/>
      <dgm:t>
        <a:bodyPr/>
        <a:lstStyle/>
        <a:p>
          <a:pPr>
            <a:buFont typeface="Wingdings" panose="05000000000000000000" pitchFamily="2" charset="2"/>
            <a:buChar char="§"/>
          </a:pPr>
          <a:r>
            <a:rPr lang="en-US" dirty="0">
              <a:solidFill>
                <a:schemeClr val="bg2">
                  <a:lumMod val="10000"/>
                </a:schemeClr>
              </a:solidFill>
            </a:rPr>
            <a:t>Nab-paclitaxel</a:t>
          </a:r>
        </a:p>
      </dgm:t>
    </dgm:pt>
    <dgm:pt modelId="{F8F25F3F-AC42-4244-B05B-FA94082C2232}" type="parTrans" cxnId="{9B343157-5587-4F2D-86E3-F472DC730262}">
      <dgm:prSet/>
      <dgm:spPr/>
      <dgm:t>
        <a:bodyPr/>
        <a:lstStyle/>
        <a:p>
          <a:endParaRPr lang="en-US"/>
        </a:p>
      </dgm:t>
    </dgm:pt>
    <dgm:pt modelId="{84F2973D-D8D6-4457-BCC3-9472CC0BD868}" type="sibTrans" cxnId="{9B343157-5587-4F2D-86E3-F472DC730262}">
      <dgm:prSet/>
      <dgm:spPr/>
      <dgm:t>
        <a:bodyPr/>
        <a:lstStyle/>
        <a:p>
          <a:endParaRPr lang="en-US"/>
        </a:p>
      </dgm:t>
    </dgm:pt>
    <dgm:pt modelId="{1DDC0FC7-3C74-4B8A-8950-4C7EA9FB2806}">
      <dgm:prSet phldrT="[Text]"/>
      <dgm:spPr/>
      <dgm:t>
        <a:bodyPr/>
        <a:lstStyle/>
        <a:p>
          <a:pPr>
            <a:buFont typeface="Wingdings" panose="05000000000000000000" pitchFamily="2" charset="2"/>
            <a:buChar char="§"/>
          </a:pPr>
          <a:r>
            <a:rPr lang="en-US" dirty="0">
              <a:solidFill>
                <a:schemeClr val="bg2">
                  <a:lumMod val="10000"/>
                </a:schemeClr>
              </a:solidFill>
            </a:rPr>
            <a:t>Epirubicin</a:t>
          </a:r>
        </a:p>
      </dgm:t>
    </dgm:pt>
    <dgm:pt modelId="{8A5FF5AF-D0B2-43A5-A6DE-F56A00B7A8D2}" type="parTrans" cxnId="{1261DA0C-571A-40F8-9645-EA8AB79EAC1C}">
      <dgm:prSet/>
      <dgm:spPr/>
      <dgm:t>
        <a:bodyPr/>
        <a:lstStyle/>
        <a:p>
          <a:endParaRPr lang="en-US"/>
        </a:p>
      </dgm:t>
    </dgm:pt>
    <dgm:pt modelId="{8231F6B9-FAB6-438B-A986-18CA418BE80E}" type="sibTrans" cxnId="{1261DA0C-571A-40F8-9645-EA8AB79EAC1C}">
      <dgm:prSet/>
      <dgm:spPr/>
      <dgm:t>
        <a:bodyPr/>
        <a:lstStyle/>
        <a:p>
          <a:endParaRPr lang="en-US"/>
        </a:p>
      </dgm:t>
    </dgm:pt>
    <dgm:pt modelId="{D3655A8D-BCB2-4795-AE67-88A85B99CC2C}">
      <dgm:prSet phldrT="[Text]"/>
      <dgm:spPr/>
      <dgm:t>
        <a:bodyPr/>
        <a:lstStyle/>
        <a:p>
          <a:pPr>
            <a:buFont typeface="Wingdings" panose="05000000000000000000" pitchFamily="2" charset="2"/>
            <a:buChar char="§"/>
          </a:pPr>
          <a:r>
            <a:rPr lang="en-US" dirty="0">
              <a:solidFill>
                <a:schemeClr val="bg2">
                  <a:lumMod val="10000"/>
                </a:schemeClr>
              </a:solidFill>
            </a:rPr>
            <a:t>Gemcitabine</a:t>
          </a:r>
        </a:p>
      </dgm:t>
    </dgm:pt>
    <dgm:pt modelId="{0F6E7D84-8BFB-429E-8E6E-3EECE828F8ED}" type="parTrans" cxnId="{9E4D1EFE-3C7A-43B0-A4AB-26106CD35F0A}">
      <dgm:prSet/>
      <dgm:spPr/>
      <dgm:t>
        <a:bodyPr/>
        <a:lstStyle/>
        <a:p>
          <a:endParaRPr lang="en-US"/>
        </a:p>
      </dgm:t>
    </dgm:pt>
    <dgm:pt modelId="{A10D700B-869D-4614-AE59-66497826B46A}" type="sibTrans" cxnId="{9E4D1EFE-3C7A-43B0-A4AB-26106CD35F0A}">
      <dgm:prSet/>
      <dgm:spPr/>
      <dgm:t>
        <a:bodyPr/>
        <a:lstStyle/>
        <a:p>
          <a:endParaRPr lang="en-US"/>
        </a:p>
      </dgm:t>
    </dgm:pt>
    <dgm:pt modelId="{28BE8ABC-8ED3-4C50-9081-6AF3CD7377FD}">
      <dgm:prSet/>
      <dgm:spPr/>
      <dgm:t>
        <a:bodyPr/>
        <a:lstStyle/>
        <a:p>
          <a:pPr>
            <a:buFont typeface="Wingdings" panose="05000000000000000000" pitchFamily="2" charset="2"/>
            <a:buChar char="§"/>
          </a:pPr>
          <a:r>
            <a:rPr lang="en-US" dirty="0">
              <a:solidFill>
                <a:schemeClr val="bg2">
                  <a:lumMod val="10000"/>
                </a:schemeClr>
              </a:solidFill>
            </a:rPr>
            <a:t>Vinorelbine</a:t>
          </a:r>
        </a:p>
      </dgm:t>
    </dgm:pt>
    <dgm:pt modelId="{C5E6E653-C04F-4674-A124-C8AA3462606F}" type="parTrans" cxnId="{3C4EE32B-FD1B-416C-BCD3-62CA4EE455C8}">
      <dgm:prSet/>
      <dgm:spPr/>
      <dgm:t>
        <a:bodyPr/>
        <a:lstStyle/>
        <a:p>
          <a:endParaRPr lang="en-US"/>
        </a:p>
      </dgm:t>
    </dgm:pt>
    <dgm:pt modelId="{489B8195-2031-4426-A1D9-5EEA210D4A57}" type="sibTrans" cxnId="{3C4EE32B-FD1B-416C-BCD3-62CA4EE455C8}">
      <dgm:prSet/>
      <dgm:spPr/>
      <dgm:t>
        <a:bodyPr/>
        <a:lstStyle/>
        <a:p>
          <a:endParaRPr lang="en-US"/>
        </a:p>
      </dgm:t>
    </dgm:pt>
    <dgm:pt modelId="{E12255D4-6A80-43FE-9680-926A551EED81}">
      <dgm:prSet/>
      <dgm:spPr/>
      <dgm:t>
        <a:bodyPr/>
        <a:lstStyle/>
        <a:p>
          <a:pPr>
            <a:buFont typeface="Wingdings" panose="05000000000000000000" pitchFamily="2" charset="2"/>
            <a:buChar char="§"/>
          </a:pPr>
          <a:r>
            <a:rPr lang="en-US" dirty="0">
              <a:solidFill>
                <a:schemeClr val="bg2">
                  <a:lumMod val="10000"/>
                </a:schemeClr>
              </a:solidFill>
            </a:rPr>
            <a:t>Eribulin</a:t>
          </a:r>
        </a:p>
      </dgm:t>
    </dgm:pt>
    <dgm:pt modelId="{BAC57A63-F10A-478F-BE23-0E96868CBD00}" type="parTrans" cxnId="{B7AF32FB-890A-4DE4-8A12-84602447ACA3}">
      <dgm:prSet/>
      <dgm:spPr/>
      <dgm:t>
        <a:bodyPr/>
        <a:lstStyle/>
        <a:p>
          <a:endParaRPr lang="en-US"/>
        </a:p>
      </dgm:t>
    </dgm:pt>
    <dgm:pt modelId="{84B9A14A-17A9-402F-8EDB-B797C421FB24}" type="sibTrans" cxnId="{B7AF32FB-890A-4DE4-8A12-84602447ACA3}">
      <dgm:prSet/>
      <dgm:spPr/>
      <dgm:t>
        <a:bodyPr/>
        <a:lstStyle/>
        <a:p>
          <a:endParaRPr lang="en-US"/>
        </a:p>
      </dgm:t>
    </dgm:pt>
    <dgm:pt modelId="{05434474-A9C7-4D38-9983-899AACD4716D}">
      <dgm:prSet/>
      <dgm:spPr/>
      <dgm:t>
        <a:bodyPr/>
        <a:lstStyle/>
        <a:p>
          <a:pPr>
            <a:buFont typeface="Wingdings" panose="05000000000000000000" pitchFamily="2" charset="2"/>
            <a:buChar char="§"/>
          </a:pPr>
          <a:r>
            <a:rPr lang="en-US" dirty="0">
              <a:solidFill>
                <a:schemeClr val="bg2">
                  <a:lumMod val="10000"/>
                </a:schemeClr>
              </a:solidFill>
            </a:rPr>
            <a:t>Ixabepilone</a:t>
          </a:r>
        </a:p>
      </dgm:t>
    </dgm:pt>
    <dgm:pt modelId="{CC26F94C-4D83-4CEB-B043-563A60C657AC}" type="parTrans" cxnId="{90C1D3A2-5196-4FA8-84CB-846F102E14EE}">
      <dgm:prSet/>
      <dgm:spPr/>
      <dgm:t>
        <a:bodyPr/>
        <a:lstStyle/>
        <a:p>
          <a:endParaRPr lang="en-US"/>
        </a:p>
      </dgm:t>
    </dgm:pt>
    <dgm:pt modelId="{8C5C2482-ABC3-4402-A893-2D88A0A1D8BF}" type="sibTrans" cxnId="{90C1D3A2-5196-4FA8-84CB-846F102E14EE}">
      <dgm:prSet/>
      <dgm:spPr/>
      <dgm:t>
        <a:bodyPr/>
        <a:lstStyle/>
        <a:p>
          <a:endParaRPr lang="en-US"/>
        </a:p>
      </dgm:t>
    </dgm:pt>
    <dgm:pt modelId="{1A88F6EE-F8C3-4B49-ABE0-5CEE851F80AB}">
      <dgm:prSet/>
      <dgm:spPr/>
      <dgm:t>
        <a:bodyPr/>
        <a:lstStyle/>
        <a:p>
          <a:r>
            <a:rPr lang="en-US" b="1" dirty="0"/>
            <a:t>Platinum Agents</a:t>
          </a:r>
        </a:p>
      </dgm:t>
    </dgm:pt>
    <dgm:pt modelId="{61B6867B-BB35-469A-BDE7-6E0737CCF5DB}" type="parTrans" cxnId="{224086B1-5125-4D56-9865-490FA0864FF3}">
      <dgm:prSet/>
      <dgm:spPr/>
      <dgm:t>
        <a:bodyPr/>
        <a:lstStyle/>
        <a:p>
          <a:endParaRPr lang="en-US"/>
        </a:p>
      </dgm:t>
    </dgm:pt>
    <dgm:pt modelId="{5A308DCB-8978-4F4B-B68F-86A39C4B74D8}" type="sibTrans" cxnId="{224086B1-5125-4D56-9865-490FA0864FF3}">
      <dgm:prSet/>
      <dgm:spPr/>
      <dgm:t>
        <a:bodyPr/>
        <a:lstStyle/>
        <a:p>
          <a:endParaRPr lang="en-US"/>
        </a:p>
      </dgm:t>
    </dgm:pt>
    <dgm:pt modelId="{F344254B-51BD-461A-B461-B43048D4149A}">
      <dgm:prSet/>
      <dgm:spPr/>
      <dgm:t>
        <a:bodyPr/>
        <a:lstStyle/>
        <a:p>
          <a:pPr>
            <a:buFont typeface="Wingdings" panose="05000000000000000000" pitchFamily="2" charset="2"/>
            <a:buChar char="§"/>
          </a:pPr>
          <a:r>
            <a:rPr lang="en-US" dirty="0">
              <a:solidFill>
                <a:schemeClr val="bg2">
                  <a:lumMod val="10000"/>
                </a:schemeClr>
              </a:solidFill>
            </a:rPr>
            <a:t>Carboplatin</a:t>
          </a:r>
        </a:p>
      </dgm:t>
    </dgm:pt>
    <dgm:pt modelId="{4DB92435-53CF-4053-9394-686E0CCA15AC}" type="parTrans" cxnId="{484A8DA7-3B67-4951-AD10-E0A754E48497}">
      <dgm:prSet/>
      <dgm:spPr/>
      <dgm:t>
        <a:bodyPr/>
        <a:lstStyle/>
        <a:p>
          <a:endParaRPr lang="en-US"/>
        </a:p>
      </dgm:t>
    </dgm:pt>
    <dgm:pt modelId="{C83F6B0B-4175-4A72-9F96-482129F15F6B}" type="sibTrans" cxnId="{484A8DA7-3B67-4951-AD10-E0A754E48497}">
      <dgm:prSet/>
      <dgm:spPr/>
      <dgm:t>
        <a:bodyPr/>
        <a:lstStyle/>
        <a:p>
          <a:endParaRPr lang="en-US"/>
        </a:p>
      </dgm:t>
    </dgm:pt>
    <dgm:pt modelId="{970BFA16-BCF6-4B88-ABBB-6883FC08F491}">
      <dgm:prSet/>
      <dgm:spPr/>
      <dgm:t>
        <a:bodyPr/>
        <a:lstStyle/>
        <a:p>
          <a:pPr>
            <a:buFont typeface="Wingdings" panose="05000000000000000000" pitchFamily="2" charset="2"/>
            <a:buChar char="§"/>
          </a:pPr>
          <a:r>
            <a:rPr lang="en-US" dirty="0">
              <a:solidFill>
                <a:schemeClr val="bg2">
                  <a:lumMod val="10000"/>
                </a:schemeClr>
              </a:solidFill>
            </a:rPr>
            <a:t>Cisplatin</a:t>
          </a:r>
        </a:p>
      </dgm:t>
    </dgm:pt>
    <dgm:pt modelId="{F546C11A-4643-4E69-AB5B-3921EC240A61}" type="parTrans" cxnId="{5F37CE08-7CB6-4523-AE67-A4440E106F87}">
      <dgm:prSet/>
      <dgm:spPr/>
      <dgm:t>
        <a:bodyPr/>
        <a:lstStyle/>
        <a:p>
          <a:endParaRPr lang="en-US"/>
        </a:p>
      </dgm:t>
    </dgm:pt>
    <dgm:pt modelId="{1D4B15B0-49AD-4463-AAD0-4FB3AF628BEB}" type="sibTrans" cxnId="{5F37CE08-7CB6-4523-AE67-A4440E106F87}">
      <dgm:prSet/>
      <dgm:spPr/>
      <dgm:t>
        <a:bodyPr/>
        <a:lstStyle/>
        <a:p>
          <a:endParaRPr lang="en-US"/>
        </a:p>
      </dgm:t>
    </dgm:pt>
    <dgm:pt modelId="{01745A05-E4ED-4729-953D-6AC82AB2B7F9}" type="pres">
      <dgm:prSet presAssocID="{6D162C3C-334E-4904-9EBE-B1643FDA1E83}" presName="Name0" presStyleCnt="0">
        <dgm:presLayoutVars>
          <dgm:dir/>
          <dgm:animLvl val="lvl"/>
          <dgm:resizeHandles val="exact"/>
        </dgm:presLayoutVars>
      </dgm:prSet>
      <dgm:spPr/>
      <dgm:t>
        <a:bodyPr/>
        <a:lstStyle/>
        <a:p>
          <a:endParaRPr lang="en-US"/>
        </a:p>
      </dgm:t>
    </dgm:pt>
    <dgm:pt modelId="{CB9CACBE-D5D5-4153-89C8-1F5688EB44A7}" type="pres">
      <dgm:prSet presAssocID="{CDA24F41-57AB-4F7C-A7CF-57F9A464F04B}" presName="composite" presStyleCnt="0"/>
      <dgm:spPr/>
    </dgm:pt>
    <dgm:pt modelId="{948344F8-126D-48B8-8A52-63E1E4CEC862}" type="pres">
      <dgm:prSet presAssocID="{CDA24F41-57AB-4F7C-A7CF-57F9A464F04B}" presName="parTx" presStyleLbl="alignNode1" presStyleIdx="0" presStyleCnt="5">
        <dgm:presLayoutVars>
          <dgm:chMax val="0"/>
          <dgm:chPref val="0"/>
          <dgm:bulletEnabled val="1"/>
        </dgm:presLayoutVars>
      </dgm:prSet>
      <dgm:spPr/>
      <dgm:t>
        <a:bodyPr/>
        <a:lstStyle/>
        <a:p>
          <a:endParaRPr lang="en-US"/>
        </a:p>
      </dgm:t>
    </dgm:pt>
    <dgm:pt modelId="{CEAA2FE1-7C0F-48FF-AC61-ED567681A384}" type="pres">
      <dgm:prSet presAssocID="{CDA24F41-57AB-4F7C-A7CF-57F9A464F04B}" presName="desTx" presStyleLbl="alignAccFollowNode1" presStyleIdx="0" presStyleCnt="5">
        <dgm:presLayoutVars>
          <dgm:bulletEnabled val="1"/>
        </dgm:presLayoutVars>
      </dgm:prSet>
      <dgm:spPr/>
      <dgm:t>
        <a:bodyPr/>
        <a:lstStyle/>
        <a:p>
          <a:endParaRPr lang="en-US"/>
        </a:p>
      </dgm:t>
    </dgm:pt>
    <dgm:pt modelId="{08EDE2FB-0E42-4C15-9401-31E6E42F8364}" type="pres">
      <dgm:prSet presAssocID="{0CE072AD-5DEB-476E-8569-F53100BFC859}" presName="space" presStyleCnt="0"/>
      <dgm:spPr/>
    </dgm:pt>
    <dgm:pt modelId="{5B9E49A3-CC6B-46AA-8BA0-145A405BE3D0}" type="pres">
      <dgm:prSet presAssocID="{F9076E04-5D26-4B49-BD79-27AA3A184C3D}" presName="composite" presStyleCnt="0"/>
      <dgm:spPr/>
    </dgm:pt>
    <dgm:pt modelId="{AA2FF09C-54CE-4FC7-AFF0-305630D577F0}" type="pres">
      <dgm:prSet presAssocID="{F9076E04-5D26-4B49-BD79-27AA3A184C3D}" presName="parTx" presStyleLbl="alignNode1" presStyleIdx="1" presStyleCnt="5">
        <dgm:presLayoutVars>
          <dgm:chMax val="0"/>
          <dgm:chPref val="0"/>
          <dgm:bulletEnabled val="1"/>
        </dgm:presLayoutVars>
      </dgm:prSet>
      <dgm:spPr/>
      <dgm:t>
        <a:bodyPr/>
        <a:lstStyle/>
        <a:p>
          <a:endParaRPr lang="en-US"/>
        </a:p>
      </dgm:t>
    </dgm:pt>
    <dgm:pt modelId="{0D1DD91D-7E1A-4AE7-974F-6653716B6546}" type="pres">
      <dgm:prSet presAssocID="{F9076E04-5D26-4B49-BD79-27AA3A184C3D}" presName="desTx" presStyleLbl="alignAccFollowNode1" presStyleIdx="1" presStyleCnt="5">
        <dgm:presLayoutVars>
          <dgm:bulletEnabled val="1"/>
        </dgm:presLayoutVars>
      </dgm:prSet>
      <dgm:spPr/>
      <dgm:t>
        <a:bodyPr/>
        <a:lstStyle/>
        <a:p>
          <a:endParaRPr lang="en-US"/>
        </a:p>
      </dgm:t>
    </dgm:pt>
    <dgm:pt modelId="{74D03817-7763-4C55-8059-EF1CF62A9707}" type="pres">
      <dgm:prSet presAssocID="{49AB1A16-EF0D-4C11-9259-D84DD517C837}" presName="space" presStyleCnt="0"/>
      <dgm:spPr/>
    </dgm:pt>
    <dgm:pt modelId="{FEFF717B-468B-49B1-89DE-27C720E45A88}" type="pres">
      <dgm:prSet presAssocID="{E41FE31A-4910-413C-925A-3C1685754F74}" presName="composite" presStyleCnt="0"/>
      <dgm:spPr/>
    </dgm:pt>
    <dgm:pt modelId="{9E851C4C-81C1-4038-88FB-2922FE2214C2}" type="pres">
      <dgm:prSet presAssocID="{E41FE31A-4910-413C-925A-3C1685754F74}" presName="parTx" presStyleLbl="alignNode1" presStyleIdx="2" presStyleCnt="5">
        <dgm:presLayoutVars>
          <dgm:chMax val="0"/>
          <dgm:chPref val="0"/>
          <dgm:bulletEnabled val="1"/>
        </dgm:presLayoutVars>
      </dgm:prSet>
      <dgm:spPr/>
      <dgm:t>
        <a:bodyPr/>
        <a:lstStyle/>
        <a:p>
          <a:endParaRPr lang="en-US"/>
        </a:p>
      </dgm:t>
    </dgm:pt>
    <dgm:pt modelId="{41C3DFA4-0CD0-425D-8ECE-172836F441FD}" type="pres">
      <dgm:prSet presAssocID="{E41FE31A-4910-413C-925A-3C1685754F74}" presName="desTx" presStyleLbl="alignAccFollowNode1" presStyleIdx="2" presStyleCnt="5">
        <dgm:presLayoutVars>
          <dgm:bulletEnabled val="1"/>
        </dgm:presLayoutVars>
      </dgm:prSet>
      <dgm:spPr/>
      <dgm:t>
        <a:bodyPr/>
        <a:lstStyle/>
        <a:p>
          <a:endParaRPr lang="en-US"/>
        </a:p>
      </dgm:t>
    </dgm:pt>
    <dgm:pt modelId="{AC93F4EC-4C95-409F-B4BB-453A7229203B}" type="pres">
      <dgm:prSet presAssocID="{064E1210-9D35-46FF-BE6A-0C58C440CC37}" presName="space" presStyleCnt="0"/>
      <dgm:spPr/>
    </dgm:pt>
    <dgm:pt modelId="{43A0D3F9-1A50-48A8-A698-B2C3C08FCFE0}" type="pres">
      <dgm:prSet presAssocID="{791D73E1-CC28-4935-961E-D21F280B6B6E}" presName="composite" presStyleCnt="0"/>
      <dgm:spPr/>
    </dgm:pt>
    <dgm:pt modelId="{D1F8CA98-6E97-4F7D-B27A-CA12C6E7F3FD}" type="pres">
      <dgm:prSet presAssocID="{791D73E1-CC28-4935-961E-D21F280B6B6E}" presName="parTx" presStyleLbl="alignNode1" presStyleIdx="3" presStyleCnt="5">
        <dgm:presLayoutVars>
          <dgm:chMax val="0"/>
          <dgm:chPref val="0"/>
          <dgm:bulletEnabled val="1"/>
        </dgm:presLayoutVars>
      </dgm:prSet>
      <dgm:spPr/>
      <dgm:t>
        <a:bodyPr/>
        <a:lstStyle/>
        <a:p>
          <a:endParaRPr lang="en-US"/>
        </a:p>
      </dgm:t>
    </dgm:pt>
    <dgm:pt modelId="{58D2EFFE-1065-4078-87CD-15A71ECC78BC}" type="pres">
      <dgm:prSet presAssocID="{791D73E1-CC28-4935-961E-D21F280B6B6E}" presName="desTx" presStyleLbl="alignAccFollowNode1" presStyleIdx="3" presStyleCnt="5">
        <dgm:presLayoutVars>
          <dgm:bulletEnabled val="1"/>
        </dgm:presLayoutVars>
      </dgm:prSet>
      <dgm:spPr/>
      <dgm:t>
        <a:bodyPr/>
        <a:lstStyle/>
        <a:p>
          <a:endParaRPr lang="en-US"/>
        </a:p>
      </dgm:t>
    </dgm:pt>
    <dgm:pt modelId="{D69C8A1A-324A-450E-A418-3E04D15D8F2A}" type="pres">
      <dgm:prSet presAssocID="{F13C7207-08BE-4F0A-B8A1-2DF5F68C1AF8}" presName="space" presStyleCnt="0"/>
      <dgm:spPr/>
    </dgm:pt>
    <dgm:pt modelId="{094BBBDE-F5B5-425A-BEC3-1CCB9FCC7587}" type="pres">
      <dgm:prSet presAssocID="{1A88F6EE-F8C3-4B49-ABE0-5CEE851F80AB}" presName="composite" presStyleCnt="0"/>
      <dgm:spPr/>
    </dgm:pt>
    <dgm:pt modelId="{2D93E3D8-6B40-4059-8DFE-8D3A6E5BD8BB}" type="pres">
      <dgm:prSet presAssocID="{1A88F6EE-F8C3-4B49-ABE0-5CEE851F80AB}" presName="parTx" presStyleLbl="alignNode1" presStyleIdx="4" presStyleCnt="5">
        <dgm:presLayoutVars>
          <dgm:chMax val="0"/>
          <dgm:chPref val="0"/>
          <dgm:bulletEnabled val="1"/>
        </dgm:presLayoutVars>
      </dgm:prSet>
      <dgm:spPr/>
      <dgm:t>
        <a:bodyPr/>
        <a:lstStyle/>
        <a:p>
          <a:endParaRPr lang="en-US"/>
        </a:p>
      </dgm:t>
    </dgm:pt>
    <dgm:pt modelId="{4F8A235B-A604-40AE-B878-A7572F823063}" type="pres">
      <dgm:prSet presAssocID="{1A88F6EE-F8C3-4B49-ABE0-5CEE851F80AB}" presName="desTx" presStyleLbl="alignAccFollowNode1" presStyleIdx="4" presStyleCnt="5">
        <dgm:presLayoutVars>
          <dgm:bulletEnabled val="1"/>
        </dgm:presLayoutVars>
      </dgm:prSet>
      <dgm:spPr/>
      <dgm:t>
        <a:bodyPr/>
        <a:lstStyle/>
        <a:p>
          <a:endParaRPr lang="en-US"/>
        </a:p>
      </dgm:t>
    </dgm:pt>
  </dgm:ptLst>
  <dgm:cxnLst>
    <dgm:cxn modelId="{964C3CCF-52C2-F140-887A-610171483661}" type="presOf" srcId="{D3655A8D-BCB2-4795-AE67-88A85B99CC2C}" destId="{41C3DFA4-0CD0-425D-8ECE-172836F441FD}" srcOrd="0" destOrd="1" presId="urn:microsoft.com/office/officeart/2005/8/layout/hList1"/>
    <dgm:cxn modelId="{1261DA0C-571A-40F8-9645-EA8AB79EAC1C}" srcId="{F9076E04-5D26-4B49-BD79-27AA3A184C3D}" destId="{1DDC0FC7-3C74-4B8A-8950-4C7EA9FB2806}" srcOrd="2" destOrd="0" parTransId="{8A5FF5AF-D0B2-43A5-A6DE-F56A00B7A8D2}" sibTransId="{8231F6B9-FAB6-438B-A986-18CA418BE80E}"/>
    <dgm:cxn modelId="{6D1557F1-7BF9-4F61-8FC5-E6312692F6AE}" srcId="{E41FE31A-4910-413C-925A-3C1685754F74}" destId="{C32812B6-126E-4E20-8345-D61F43A24DE8}" srcOrd="0" destOrd="0" parTransId="{14509EDD-E4EF-4A28-A044-867A0D97EF28}" sibTransId="{78422D57-2825-43F3-ACC2-A2D72D5B2A41}"/>
    <dgm:cxn modelId="{9E4D1EFE-3C7A-43B0-A4AB-26106CD35F0A}" srcId="{E41FE31A-4910-413C-925A-3C1685754F74}" destId="{D3655A8D-BCB2-4795-AE67-88A85B99CC2C}" srcOrd="1" destOrd="0" parTransId="{0F6E7D84-8BFB-429E-8E6E-3EECE828F8ED}" sibTransId="{A10D700B-869D-4614-AE59-66497826B46A}"/>
    <dgm:cxn modelId="{049783DF-390A-E042-9AE5-E4342E6CD074}" type="presOf" srcId="{14E388CE-2B09-4E5D-B914-C78FEE70B72F}" destId="{CEAA2FE1-7C0F-48FF-AC61-ED567681A384}" srcOrd="0" destOrd="0" presId="urn:microsoft.com/office/officeart/2005/8/layout/hList1"/>
    <dgm:cxn modelId="{224086B1-5125-4D56-9865-490FA0864FF3}" srcId="{6D162C3C-334E-4904-9EBE-B1643FDA1E83}" destId="{1A88F6EE-F8C3-4B49-ABE0-5CEE851F80AB}" srcOrd="4" destOrd="0" parTransId="{61B6867B-BB35-469A-BDE7-6E0737CCF5DB}" sibTransId="{5A308DCB-8978-4F4B-B68F-86A39C4B74D8}"/>
    <dgm:cxn modelId="{DD06AAAE-1370-9E4B-BF3E-8FE1C8FE51AC}" type="presOf" srcId="{E12255D4-6A80-43FE-9680-926A551EED81}" destId="{58D2EFFE-1065-4078-87CD-15A71ECC78BC}" srcOrd="0" destOrd="1" presId="urn:microsoft.com/office/officeart/2005/8/layout/hList1"/>
    <dgm:cxn modelId="{1034700D-6531-404E-94D7-465E47934FD8}" type="presOf" srcId="{1A88F6EE-F8C3-4B49-ABE0-5CEE851F80AB}" destId="{2D93E3D8-6B40-4059-8DFE-8D3A6E5BD8BB}" srcOrd="0" destOrd="0" presId="urn:microsoft.com/office/officeart/2005/8/layout/hList1"/>
    <dgm:cxn modelId="{5DBA33FE-B092-2A48-9E2B-88242E9D6F72}" type="presOf" srcId="{791D73E1-CC28-4935-961E-D21F280B6B6E}" destId="{D1F8CA98-6E97-4F7D-B27A-CA12C6E7F3FD}" srcOrd="0" destOrd="0" presId="urn:microsoft.com/office/officeart/2005/8/layout/hList1"/>
    <dgm:cxn modelId="{9560E8D7-FB72-4F79-BA48-A5CB785FC6D9}" srcId="{6D162C3C-334E-4904-9EBE-B1643FDA1E83}" destId="{F9076E04-5D26-4B49-BD79-27AA3A184C3D}" srcOrd="1" destOrd="0" parTransId="{11365451-F4CF-46C4-BB36-E02FAA2DD0C8}" sibTransId="{49AB1A16-EF0D-4C11-9259-D84DD517C837}"/>
    <dgm:cxn modelId="{31618384-BAA5-334F-8E7A-12C683AD2631}" type="presOf" srcId="{1DDC0FC7-3C74-4B8A-8950-4C7EA9FB2806}" destId="{0D1DD91D-7E1A-4AE7-974F-6653716B6546}" srcOrd="0" destOrd="2" presId="urn:microsoft.com/office/officeart/2005/8/layout/hList1"/>
    <dgm:cxn modelId="{3C4EE32B-FD1B-416C-BCD3-62CA4EE455C8}" srcId="{791D73E1-CC28-4935-961E-D21F280B6B6E}" destId="{28BE8ABC-8ED3-4C50-9081-6AF3CD7377FD}" srcOrd="0" destOrd="0" parTransId="{C5E6E653-C04F-4674-A124-C8AA3462606F}" sibTransId="{489B8195-2031-4426-A1D9-5EEA210D4A57}"/>
    <dgm:cxn modelId="{DF7EA546-53FF-4E45-8214-5BD0EFB3B8C0}" srcId="{6D162C3C-334E-4904-9EBE-B1643FDA1E83}" destId="{791D73E1-CC28-4935-961E-D21F280B6B6E}" srcOrd="3" destOrd="0" parTransId="{3F8116D2-5455-4EFF-951B-116D134AFF64}" sibTransId="{F13C7207-08BE-4F0A-B8A1-2DF5F68C1AF8}"/>
    <dgm:cxn modelId="{B4A0C17A-2B7F-48AB-951D-D07D42AFB90C}" srcId="{CDA24F41-57AB-4F7C-A7CF-57F9A464F04B}" destId="{14E388CE-2B09-4E5D-B914-C78FEE70B72F}" srcOrd="0" destOrd="0" parTransId="{CF173CC5-C1C6-4B2B-9DDD-0E4CEAFC5B31}" sibTransId="{24CA8FBC-248B-4CB6-9AB3-367B01D835C2}"/>
    <dgm:cxn modelId="{4A49341B-9709-4F4B-852F-ADD985B4F055}" type="presOf" srcId="{E41FE31A-4910-413C-925A-3C1685754F74}" destId="{9E851C4C-81C1-4038-88FB-2922FE2214C2}" srcOrd="0" destOrd="0" presId="urn:microsoft.com/office/officeart/2005/8/layout/hList1"/>
    <dgm:cxn modelId="{DB99D1FA-CD8C-4E0D-A6D8-14345C666752}" srcId="{F9076E04-5D26-4B49-BD79-27AA3A184C3D}" destId="{C16092CB-8495-44CC-82E2-89C68368453E}" srcOrd="1" destOrd="0" parTransId="{A316A641-7892-4B38-A1FB-B5B1EB11E9D6}" sibTransId="{658564F9-E690-42A8-9E48-4225795BD3D9}"/>
    <dgm:cxn modelId="{CFC108F2-0819-B24F-988D-4071F2C7712E}" type="presOf" srcId="{C32812B6-126E-4E20-8345-D61F43A24DE8}" destId="{41C3DFA4-0CD0-425D-8ECE-172836F441FD}" srcOrd="0" destOrd="0" presId="urn:microsoft.com/office/officeart/2005/8/layout/hList1"/>
    <dgm:cxn modelId="{D42A0FF9-C5A4-FB47-BBD9-E1208428F02D}" type="presOf" srcId="{D06CB486-C45D-4CE8-8A85-806BBB4D62B5}" destId="{CEAA2FE1-7C0F-48FF-AC61-ED567681A384}" srcOrd="0" destOrd="1" presId="urn:microsoft.com/office/officeart/2005/8/layout/hList1"/>
    <dgm:cxn modelId="{3FCB8BF0-6318-224F-BEA5-D02957536FE4}" type="presOf" srcId="{F9076E04-5D26-4B49-BD79-27AA3A184C3D}" destId="{AA2FF09C-54CE-4FC7-AFF0-305630D577F0}" srcOrd="0" destOrd="0" presId="urn:microsoft.com/office/officeart/2005/8/layout/hList1"/>
    <dgm:cxn modelId="{FCCF3588-2271-4068-B0A8-AFAE8C054D04}" srcId="{6D162C3C-334E-4904-9EBE-B1643FDA1E83}" destId="{CDA24F41-57AB-4F7C-A7CF-57F9A464F04B}" srcOrd="0" destOrd="0" parTransId="{4C591B55-99C5-4614-A5C1-42BE550CCFF9}" sibTransId="{0CE072AD-5DEB-476E-8569-F53100BFC859}"/>
    <dgm:cxn modelId="{C0B29B66-AD16-9047-B10D-E2E80DC4D000}" type="presOf" srcId="{970BFA16-BCF6-4B88-ABBB-6883FC08F491}" destId="{4F8A235B-A604-40AE-B878-A7572F823063}" srcOrd="0" destOrd="1" presId="urn:microsoft.com/office/officeart/2005/8/layout/hList1"/>
    <dgm:cxn modelId="{484A8DA7-3B67-4951-AD10-E0A754E48497}" srcId="{1A88F6EE-F8C3-4B49-ABE0-5CEE851F80AB}" destId="{F344254B-51BD-461A-B461-B43048D4149A}" srcOrd="0" destOrd="0" parTransId="{4DB92435-53CF-4053-9394-686E0CCA15AC}" sibTransId="{C83F6B0B-4175-4A72-9F96-482129F15F6B}"/>
    <dgm:cxn modelId="{B7AF32FB-890A-4DE4-8A12-84602447ACA3}" srcId="{791D73E1-CC28-4935-961E-D21F280B6B6E}" destId="{E12255D4-6A80-43FE-9680-926A551EED81}" srcOrd="1" destOrd="0" parTransId="{BAC57A63-F10A-478F-BE23-0E96868CBD00}" sibTransId="{84B9A14A-17A9-402F-8EDB-B797C421FB24}"/>
    <dgm:cxn modelId="{9B343157-5587-4F2D-86E3-F472DC730262}" srcId="{CDA24F41-57AB-4F7C-A7CF-57F9A464F04B}" destId="{D06CB486-C45D-4CE8-8A85-806BBB4D62B5}" srcOrd="1" destOrd="0" parTransId="{F8F25F3F-AC42-4244-B05B-FA94082C2232}" sibTransId="{84F2973D-D8D6-4457-BCC3-9472CC0BD868}"/>
    <dgm:cxn modelId="{DF8958F9-7E0C-2C46-892B-A57B77188E64}" type="presOf" srcId="{05434474-A9C7-4D38-9983-899AACD4716D}" destId="{58D2EFFE-1065-4078-87CD-15A71ECC78BC}" srcOrd="0" destOrd="2" presId="urn:microsoft.com/office/officeart/2005/8/layout/hList1"/>
    <dgm:cxn modelId="{539137B3-1A6D-F147-88C2-139D27E4A252}" type="presOf" srcId="{F344254B-51BD-461A-B461-B43048D4149A}" destId="{4F8A235B-A604-40AE-B878-A7572F823063}" srcOrd="0" destOrd="0" presId="urn:microsoft.com/office/officeart/2005/8/layout/hList1"/>
    <dgm:cxn modelId="{942B7700-91AF-47D0-ABFC-5D4F29235B53}" srcId="{CDA24F41-57AB-4F7C-A7CF-57F9A464F04B}" destId="{2DFEF913-4C85-4691-956B-74989D4FF91D}" srcOrd="2" destOrd="0" parTransId="{19017301-A81E-4087-815D-BA350675A326}" sibTransId="{44B48248-BDBE-4B2D-83B6-7887CA908860}"/>
    <dgm:cxn modelId="{5F37CE08-7CB6-4523-AE67-A4440E106F87}" srcId="{1A88F6EE-F8C3-4B49-ABE0-5CEE851F80AB}" destId="{970BFA16-BCF6-4B88-ABBB-6883FC08F491}" srcOrd="1" destOrd="0" parTransId="{F546C11A-4643-4E69-AB5B-3921EC240A61}" sibTransId="{1D4B15B0-49AD-4463-AAD0-4FB3AF628BEB}"/>
    <dgm:cxn modelId="{93567205-E1F9-4F01-B4BF-E24B4EA974CB}" srcId="{F9076E04-5D26-4B49-BD79-27AA3A184C3D}" destId="{9769ED11-399A-433B-8A61-3D5190CE8732}" srcOrd="0" destOrd="0" parTransId="{34C2F857-D177-4763-8E97-85AA767588C3}" sibTransId="{DADA14E7-22B4-429D-83E5-DCA1C46B4812}"/>
    <dgm:cxn modelId="{90C1D3A2-5196-4FA8-84CB-846F102E14EE}" srcId="{791D73E1-CC28-4935-961E-D21F280B6B6E}" destId="{05434474-A9C7-4D38-9983-899AACD4716D}" srcOrd="2" destOrd="0" parTransId="{CC26F94C-4D83-4CEB-B043-563A60C657AC}" sibTransId="{8C5C2482-ABC3-4402-A893-2D88A0A1D8BF}"/>
    <dgm:cxn modelId="{73A87619-C8D3-E247-AAAA-7E26617F695D}" type="presOf" srcId="{2DFEF913-4C85-4691-956B-74989D4FF91D}" destId="{CEAA2FE1-7C0F-48FF-AC61-ED567681A384}" srcOrd="0" destOrd="2" presId="urn:microsoft.com/office/officeart/2005/8/layout/hList1"/>
    <dgm:cxn modelId="{BC6512DE-7730-1444-B0AD-E95BCD9A883C}" type="presOf" srcId="{C16092CB-8495-44CC-82E2-89C68368453E}" destId="{0D1DD91D-7E1A-4AE7-974F-6653716B6546}" srcOrd="0" destOrd="1" presId="urn:microsoft.com/office/officeart/2005/8/layout/hList1"/>
    <dgm:cxn modelId="{DA55E408-67D2-6C49-9028-04B8E8490BC1}" type="presOf" srcId="{28BE8ABC-8ED3-4C50-9081-6AF3CD7377FD}" destId="{58D2EFFE-1065-4078-87CD-15A71ECC78BC}" srcOrd="0" destOrd="0" presId="urn:microsoft.com/office/officeart/2005/8/layout/hList1"/>
    <dgm:cxn modelId="{678E4B17-33C1-A14E-A63F-B25620DB68EA}" type="presOf" srcId="{CDA24F41-57AB-4F7C-A7CF-57F9A464F04B}" destId="{948344F8-126D-48B8-8A52-63E1E4CEC862}" srcOrd="0" destOrd="0" presId="urn:microsoft.com/office/officeart/2005/8/layout/hList1"/>
    <dgm:cxn modelId="{9686FAA6-5831-F740-9C3A-D97F69F58B4C}" type="presOf" srcId="{9769ED11-399A-433B-8A61-3D5190CE8732}" destId="{0D1DD91D-7E1A-4AE7-974F-6653716B6546}" srcOrd="0" destOrd="0" presId="urn:microsoft.com/office/officeart/2005/8/layout/hList1"/>
    <dgm:cxn modelId="{3F833CBA-0B5F-46E0-AB83-6C4BB0665CAC}" srcId="{6D162C3C-334E-4904-9EBE-B1643FDA1E83}" destId="{E41FE31A-4910-413C-925A-3C1685754F74}" srcOrd="2" destOrd="0" parTransId="{66264F69-7112-4D23-9B0B-CAB713425921}" sibTransId="{064E1210-9D35-46FF-BE6A-0C58C440CC37}"/>
    <dgm:cxn modelId="{DBC00D4C-6978-BB42-AF59-838081E368BA}" type="presOf" srcId="{6D162C3C-334E-4904-9EBE-B1643FDA1E83}" destId="{01745A05-E4ED-4729-953D-6AC82AB2B7F9}" srcOrd="0" destOrd="0" presId="urn:microsoft.com/office/officeart/2005/8/layout/hList1"/>
    <dgm:cxn modelId="{DF1B4AA5-1AD4-B64B-B66F-287C3656CF0D}" type="presParOf" srcId="{01745A05-E4ED-4729-953D-6AC82AB2B7F9}" destId="{CB9CACBE-D5D5-4153-89C8-1F5688EB44A7}" srcOrd="0" destOrd="0" presId="urn:microsoft.com/office/officeart/2005/8/layout/hList1"/>
    <dgm:cxn modelId="{C0F9D3A2-DC31-B04A-B459-4CCC9B122CD9}" type="presParOf" srcId="{CB9CACBE-D5D5-4153-89C8-1F5688EB44A7}" destId="{948344F8-126D-48B8-8A52-63E1E4CEC862}" srcOrd="0" destOrd="0" presId="urn:microsoft.com/office/officeart/2005/8/layout/hList1"/>
    <dgm:cxn modelId="{89AE5ED9-1E9E-FD4E-B4C0-B8D40592C2CA}" type="presParOf" srcId="{CB9CACBE-D5D5-4153-89C8-1F5688EB44A7}" destId="{CEAA2FE1-7C0F-48FF-AC61-ED567681A384}" srcOrd="1" destOrd="0" presId="urn:microsoft.com/office/officeart/2005/8/layout/hList1"/>
    <dgm:cxn modelId="{E519118E-BA82-9A4B-BF62-9E6E73232674}" type="presParOf" srcId="{01745A05-E4ED-4729-953D-6AC82AB2B7F9}" destId="{08EDE2FB-0E42-4C15-9401-31E6E42F8364}" srcOrd="1" destOrd="0" presId="urn:microsoft.com/office/officeart/2005/8/layout/hList1"/>
    <dgm:cxn modelId="{14F1856C-D008-5E4A-A7B6-A1798F2D0CB1}" type="presParOf" srcId="{01745A05-E4ED-4729-953D-6AC82AB2B7F9}" destId="{5B9E49A3-CC6B-46AA-8BA0-145A405BE3D0}" srcOrd="2" destOrd="0" presId="urn:microsoft.com/office/officeart/2005/8/layout/hList1"/>
    <dgm:cxn modelId="{FFF0B37C-7A5F-CC46-B74B-AD75482B19DB}" type="presParOf" srcId="{5B9E49A3-CC6B-46AA-8BA0-145A405BE3D0}" destId="{AA2FF09C-54CE-4FC7-AFF0-305630D577F0}" srcOrd="0" destOrd="0" presId="urn:microsoft.com/office/officeart/2005/8/layout/hList1"/>
    <dgm:cxn modelId="{C29F022F-F6AE-B040-B0B3-66BDA889781F}" type="presParOf" srcId="{5B9E49A3-CC6B-46AA-8BA0-145A405BE3D0}" destId="{0D1DD91D-7E1A-4AE7-974F-6653716B6546}" srcOrd="1" destOrd="0" presId="urn:microsoft.com/office/officeart/2005/8/layout/hList1"/>
    <dgm:cxn modelId="{828A4E9F-921C-D542-9F4C-515AF277EEDB}" type="presParOf" srcId="{01745A05-E4ED-4729-953D-6AC82AB2B7F9}" destId="{74D03817-7763-4C55-8059-EF1CF62A9707}" srcOrd="3" destOrd="0" presId="urn:microsoft.com/office/officeart/2005/8/layout/hList1"/>
    <dgm:cxn modelId="{EF77233C-6FAA-C54D-B327-D95136510883}" type="presParOf" srcId="{01745A05-E4ED-4729-953D-6AC82AB2B7F9}" destId="{FEFF717B-468B-49B1-89DE-27C720E45A88}" srcOrd="4" destOrd="0" presId="urn:microsoft.com/office/officeart/2005/8/layout/hList1"/>
    <dgm:cxn modelId="{F0D121EC-D283-B747-AFEA-426750A7EB79}" type="presParOf" srcId="{FEFF717B-468B-49B1-89DE-27C720E45A88}" destId="{9E851C4C-81C1-4038-88FB-2922FE2214C2}" srcOrd="0" destOrd="0" presId="urn:microsoft.com/office/officeart/2005/8/layout/hList1"/>
    <dgm:cxn modelId="{0A106801-7CF2-F941-9BFA-9718ACA600F1}" type="presParOf" srcId="{FEFF717B-468B-49B1-89DE-27C720E45A88}" destId="{41C3DFA4-0CD0-425D-8ECE-172836F441FD}" srcOrd="1" destOrd="0" presId="urn:microsoft.com/office/officeart/2005/8/layout/hList1"/>
    <dgm:cxn modelId="{0424E1F9-1B18-5740-B44C-7D6878CDD6EB}" type="presParOf" srcId="{01745A05-E4ED-4729-953D-6AC82AB2B7F9}" destId="{AC93F4EC-4C95-409F-B4BB-453A7229203B}" srcOrd="5" destOrd="0" presId="urn:microsoft.com/office/officeart/2005/8/layout/hList1"/>
    <dgm:cxn modelId="{24EFEC77-86B1-5343-98E2-36DB5121F57A}" type="presParOf" srcId="{01745A05-E4ED-4729-953D-6AC82AB2B7F9}" destId="{43A0D3F9-1A50-48A8-A698-B2C3C08FCFE0}" srcOrd="6" destOrd="0" presId="urn:microsoft.com/office/officeart/2005/8/layout/hList1"/>
    <dgm:cxn modelId="{667AACEF-73EB-3F4A-AC8B-3A0ED8995853}" type="presParOf" srcId="{43A0D3F9-1A50-48A8-A698-B2C3C08FCFE0}" destId="{D1F8CA98-6E97-4F7D-B27A-CA12C6E7F3FD}" srcOrd="0" destOrd="0" presId="urn:microsoft.com/office/officeart/2005/8/layout/hList1"/>
    <dgm:cxn modelId="{D0FBFD61-1C88-6D4F-BF6E-3A05237630C1}" type="presParOf" srcId="{43A0D3F9-1A50-48A8-A698-B2C3C08FCFE0}" destId="{58D2EFFE-1065-4078-87CD-15A71ECC78BC}" srcOrd="1" destOrd="0" presId="urn:microsoft.com/office/officeart/2005/8/layout/hList1"/>
    <dgm:cxn modelId="{CC1E6DC8-99F0-B14F-916D-3E12C52276F4}" type="presParOf" srcId="{01745A05-E4ED-4729-953D-6AC82AB2B7F9}" destId="{D69C8A1A-324A-450E-A418-3E04D15D8F2A}" srcOrd="7" destOrd="0" presId="urn:microsoft.com/office/officeart/2005/8/layout/hList1"/>
    <dgm:cxn modelId="{200DDD7B-528C-EC41-8BA0-5E6974E1235A}" type="presParOf" srcId="{01745A05-E4ED-4729-953D-6AC82AB2B7F9}" destId="{094BBBDE-F5B5-425A-BEC3-1CCB9FCC7587}" srcOrd="8" destOrd="0" presId="urn:microsoft.com/office/officeart/2005/8/layout/hList1"/>
    <dgm:cxn modelId="{9D6FEB1B-90FF-8C4A-8C2A-09FAA29F4E4C}" type="presParOf" srcId="{094BBBDE-F5B5-425A-BEC3-1CCB9FCC7587}" destId="{2D93E3D8-6B40-4059-8DFE-8D3A6E5BD8BB}" srcOrd="0" destOrd="0" presId="urn:microsoft.com/office/officeart/2005/8/layout/hList1"/>
    <dgm:cxn modelId="{1ACC7311-6D09-6245-8A97-AAF4437AEE55}" type="presParOf" srcId="{094BBBDE-F5B5-425A-BEC3-1CCB9FCC7587}" destId="{4F8A235B-A604-40AE-B878-A7572F82306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8344F8-126D-48B8-8A52-63E1E4CEC862}">
      <dsp:nvSpPr>
        <dsp:cNvPr id="0" name=""/>
        <dsp:cNvSpPr/>
      </dsp:nvSpPr>
      <dsp:spPr>
        <a:xfrm>
          <a:off x="3824" y="361071"/>
          <a:ext cx="1465919" cy="467135"/>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lvl="0" algn="ctr" defTabSz="577850">
            <a:lnSpc>
              <a:spcPct val="90000"/>
            </a:lnSpc>
            <a:spcBef>
              <a:spcPct val="0"/>
            </a:spcBef>
            <a:spcAft>
              <a:spcPct val="35000"/>
            </a:spcAft>
          </a:pPr>
          <a:r>
            <a:rPr lang="en-US" sz="1300" b="1" kern="1200" dirty="0">
              <a:solidFill>
                <a:schemeClr val="bg2">
                  <a:lumMod val="10000"/>
                </a:schemeClr>
              </a:solidFill>
            </a:rPr>
            <a:t>Taxanes</a:t>
          </a:r>
        </a:p>
      </dsp:txBody>
      <dsp:txXfrm>
        <a:off x="3824" y="361071"/>
        <a:ext cx="1465919" cy="467135"/>
      </dsp:txXfrm>
    </dsp:sp>
    <dsp:sp modelId="{CEAA2FE1-7C0F-48FF-AC61-ED567681A384}">
      <dsp:nvSpPr>
        <dsp:cNvPr id="0" name=""/>
        <dsp:cNvSpPr/>
      </dsp:nvSpPr>
      <dsp:spPr>
        <a:xfrm>
          <a:off x="3824" y="828207"/>
          <a:ext cx="1465919" cy="1128538"/>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Font typeface="Wingdings" panose="05000000000000000000" pitchFamily="2" charset="2"/>
            <a:buChar char="••"/>
          </a:pPr>
          <a:r>
            <a:rPr lang="en-US" sz="1300" kern="1200" dirty="0">
              <a:solidFill>
                <a:schemeClr val="bg2">
                  <a:lumMod val="10000"/>
                </a:schemeClr>
              </a:solidFill>
            </a:rPr>
            <a:t>Paclitaxel</a:t>
          </a:r>
        </a:p>
        <a:p>
          <a:pPr marL="114300" lvl="1" indent="-114300" algn="l" defTabSz="577850">
            <a:lnSpc>
              <a:spcPct val="90000"/>
            </a:lnSpc>
            <a:spcBef>
              <a:spcPct val="0"/>
            </a:spcBef>
            <a:spcAft>
              <a:spcPct val="15000"/>
            </a:spcAft>
            <a:buFont typeface="Wingdings" panose="05000000000000000000" pitchFamily="2" charset="2"/>
            <a:buChar char="••"/>
          </a:pPr>
          <a:r>
            <a:rPr lang="en-US" sz="1300" kern="1200" dirty="0">
              <a:solidFill>
                <a:schemeClr val="bg2">
                  <a:lumMod val="10000"/>
                </a:schemeClr>
              </a:solidFill>
            </a:rPr>
            <a:t>Nab-paclitaxel</a:t>
          </a:r>
        </a:p>
        <a:p>
          <a:pPr marL="114300" lvl="1" indent="-114300" algn="l" defTabSz="577850">
            <a:lnSpc>
              <a:spcPct val="90000"/>
            </a:lnSpc>
            <a:spcBef>
              <a:spcPct val="0"/>
            </a:spcBef>
            <a:spcAft>
              <a:spcPct val="15000"/>
            </a:spcAft>
            <a:buFont typeface="Wingdings" panose="05000000000000000000" pitchFamily="2" charset="2"/>
            <a:buChar char="••"/>
          </a:pPr>
          <a:r>
            <a:rPr lang="en-US" sz="1300" kern="1200" dirty="0">
              <a:solidFill>
                <a:schemeClr val="bg2">
                  <a:lumMod val="10000"/>
                </a:schemeClr>
              </a:solidFill>
            </a:rPr>
            <a:t>Docetaxel</a:t>
          </a:r>
        </a:p>
      </dsp:txBody>
      <dsp:txXfrm>
        <a:off x="3824" y="828207"/>
        <a:ext cx="1465919" cy="1128538"/>
      </dsp:txXfrm>
    </dsp:sp>
    <dsp:sp modelId="{AA2FF09C-54CE-4FC7-AFF0-305630D577F0}">
      <dsp:nvSpPr>
        <dsp:cNvPr id="0" name=""/>
        <dsp:cNvSpPr/>
      </dsp:nvSpPr>
      <dsp:spPr>
        <a:xfrm>
          <a:off x="1674972" y="361071"/>
          <a:ext cx="1465919" cy="467135"/>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lvl="0" algn="ctr" defTabSz="577850">
            <a:lnSpc>
              <a:spcPct val="90000"/>
            </a:lnSpc>
            <a:spcBef>
              <a:spcPct val="0"/>
            </a:spcBef>
            <a:spcAft>
              <a:spcPct val="35000"/>
            </a:spcAft>
          </a:pPr>
          <a:r>
            <a:rPr lang="en-US" sz="1300" b="1" kern="1200" dirty="0">
              <a:solidFill>
                <a:schemeClr val="bg2">
                  <a:lumMod val="10000"/>
                </a:schemeClr>
              </a:solidFill>
            </a:rPr>
            <a:t>Anthracyclines</a:t>
          </a:r>
        </a:p>
      </dsp:txBody>
      <dsp:txXfrm>
        <a:off x="1674972" y="361071"/>
        <a:ext cx="1465919" cy="467135"/>
      </dsp:txXfrm>
    </dsp:sp>
    <dsp:sp modelId="{0D1DD91D-7E1A-4AE7-974F-6653716B6546}">
      <dsp:nvSpPr>
        <dsp:cNvPr id="0" name=""/>
        <dsp:cNvSpPr/>
      </dsp:nvSpPr>
      <dsp:spPr>
        <a:xfrm>
          <a:off x="1674972" y="828207"/>
          <a:ext cx="1465919" cy="1128538"/>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Font typeface="Wingdings" panose="05000000000000000000" pitchFamily="2" charset="2"/>
            <a:buChar char="••"/>
          </a:pPr>
          <a:r>
            <a:rPr lang="en-US" sz="1300" kern="1200" dirty="0">
              <a:solidFill>
                <a:schemeClr val="bg2">
                  <a:lumMod val="10000"/>
                </a:schemeClr>
              </a:solidFill>
            </a:rPr>
            <a:t>Doxorubicin</a:t>
          </a:r>
        </a:p>
        <a:p>
          <a:pPr marL="114300" lvl="1" indent="-114300" algn="l" defTabSz="577850">
            <a:lnSpc>
              <a:spcPct val="90000"/>
            </a:lnSpc>
            <a:spcBef>
              <a:spcPct val="0"/>
            </a:spcBef>
            <a:spcAft>
              <a:spcPct val="15000"/>
            </a:spcAft>
            <a:buFont typeface="Wingdings" panose="05000000000000000000" pitchFamily="2" charset="2"/>
            <a:buChar char="••"/>
          </a:pPr>
          <a:r>
            <a:rPr lang="en-US" sz="1300" kern="1200" dirty="0">
              <a:solidFill>
                <a:schemeClr val="bg2">
                  <a:lumMod val="10000"/>
                </a:schemeClr>
              </a:solidFill>
            </a:rPr>
            <a:t>Pegylated liposomal doxorubicin</a:t>
          </a:r>
        </a:p>
        <a:p>
          <a:pPr marL="114300" lvl="1" indent="-114300" algn="l" defTabSz="577850">
            <a:lnSpc>
              <a:spcPct val="90000"/>
            </a:lnSpc>
            <a:spcBef>
              <a:spcPct val="0"/>
            </a:spcBef>
            <a:spcAft>
              <a:spcPct val="15000"/>
            </a:spcAft>
            <a:buFont typeface="Wingdings" panose="05000000000000000000" pitchFamily="2" charset="2"/>
            <a:buChar char="••"/>
          </a:pPr>
          <a:r>
            <a:rPr lang="en-US" sz="1300" kern="1200" dirty="0">
              <a:solidFill>
                <a:schemeClr val="bg2">
                  <a:lumMod val="10000"/>
                </a:schemeClr>
              </a:solidFill>
            </a:rPr>
            <a:t>Epirubicin</a:t>
          </a:r>
        </a:p>
      </dsp:txBody>
      <dsp:txXfrm>
        <a:off x="1674972" y="828207"/>
        <a:ext cx="1465919" cy="1128538"/>
      </dsp:txXfrm>
    </dsp:sp>
    <dsp:sp modelId="{9E851C4C-81C1-4038-88FB-2922FE2214C2}">
      <dsp:nvSpPr>
        <dsp:cNvPr id="0" name=""/>
        <dsp:cNvSpPr/>
      </dsp:nvSpPr>
      <dsp:spPr>
        <a:xfrm>
          <a:off x="3346121" y="361071"/>
          <a:ext cx="1465919" cy="467135"/>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lvl="0" algn="ctr" defTabSz="577850">
            <a:lnSpc>
              <a:spcPct val="90000"/>
            </a:lnSpc>
            <a:spcBef>
              <a:spcPct val="0"/>
            </a:spcBef>
            <a:spcAft>
              <a:spcPct val="35000"/>
            </a:spcAft>
          </a:pPr>
          <a:r>
            <a:rPr lang="en-US" sz="1300" b="1" kern="1200" dirty="0">
              <a:solidFill>
                <a:schemeClr val="bg2">
                  <a:lumMod val="10000"/>
                </a:schemeClr>
              </a:solidFill>
            </a:rPr>
            <a:t>Antimetabolites</a:t>
          </a:r>
        </a:p>
      </dsp:txBody>
      <dsp:txXfrm>
        <a:off x="3346121" y="361071"/>
        <a:ext cx="1465919" cy="467135"/>
      </dsp:txXfrm>
    </dsp:sp>
    <dsp:sp modelId="{41C3DFA4-0CD0-425D-8ECE-172836F441FD}">
      <dsp:nvSpPr>
        <dsp:cNvPr id="0" name=""/>
        <dsp:cNvSpPr/>
      </dsp:nvSpPr>
      <dsp:spPr>
        <a:xfrm>
          <a:off x="3346121" y="828207"/>
          <a:ext cx="1465919" cy="1128538"/>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Font typeface="Wingdings" panose="05000000000000000000" pitchFamily="2" charset="2"/>
            <a:buChar char="••"/>
          </a:pPr>
          <a:r>
            <a:rPr lang="en-US" sz="1300" kern="1200" dirty="0">
              <a:solidFill>
                <a:schemeClr val="bg2">
                  <a:lumMod val="10000"/>
                </a:schemeClr>
              </a:solidFill>
            </a:rPr>
            <a:t>Capecitabine</a:t>
          </a:r>
        </a:p>
        <a:p>
          <a:pPr marL="114300" lvl="1" indent="-114300" algn="l" defTabSz="577850">
            <a:lnSpc>
              <a:spcPct val="90000"/>
            </a:lnSpc>
            <a:spcBef>
              <a:spcPct val="0"/>
            </a:spcBef>
            <a:spcAft>
              <a:spcPct val="15000"/>
            </a:spcAft>
            <a:buFont typeface="Wingdings" panose="05000000000000000000" pitchFamily="2" charset="2"/>
            <a:buChar char="••"/>
          </a:pPr>
          <a:r>
            <a:rPr lang="en-US" sz="1300" kern="1200" dirty="0">
              <a:solidFill>
                <a:schemeClr val="bg2">
                  <a:lumMod val="10000"/>
                </a:schemeClr>
              </a:solidFill>
            </a:rPr>
            <a:t>Gemcitabine</a:t>
          </a:r>
        </a:p>
      </dsp:txBody>
      <dsp:txXfrm>
        <a:off x="3346121" y="828207"/>
        <a:ext cx="1465919" cy="1128538"/>
      </dsp:txXfrm>
    </dsp:sp>
    <dsp:sp modelId="{D1F8CA98-6E97-4F7D-B27A-CA12C6E7F3FD}">
      <dsp:nvSpPr>
        <dsp:cNvPr id="0" name=""/>
        <dsp:cNvSpPr/>
      </dsp:nvSpPr>
      <dsp:spPr>
        <a:xfrm>
          <a:off x="5017270" y="361071"/>
          <a:ext cx="1465919" cy="467135"/>
        </a:xfrm>
        <a:prstGeom prst="rect">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lvl="0" algn="ctr" defTabSz="577850">
            <a:lnSpc>
              <a:spcPct val="90000"/>
            </a:lnSpc>
            <a:spcBef>
              <a:spcPct val="0"/>
            </a:spcBef>
            <a:spcAft>
              <a:spcPct val="35000"/>
            </a:spcAft>
          </a:pPr>
          <a:r>
            <a:rPr lang="en-US" sz="1300" b="1" kern="1200" dirty="0"/>
            <a:t>Other Microtubule Inhibitors</a:t>
          </a:r>
        </a:p>
      </dsp:txBody>
      <dsp:txXfrm>
        <a:off x="5017270" y="361071"/>
        <a:ext cx="1465919" cy="467135"/>
      </dsp:txXfrm>
    </dsp:sp>
    <dsp:sp modelId="{58D2EFFE-1065-4078-87CD-15A71ECC78BC}">
      <dsp:nvSpPr>
        <dsp:cNvPr id="0" name=""/>
        <dsp:cNvSpPr/>
      </dsp:nvSpPr>
      <dsp:spPr>
        <a:xfrm>
          <a:off x="5017270" y="828207"/>
          <a:ext cx="1465919" cy="1128538"/>
        </a:xfrm>
        <a:prstGeom prst="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Font typeface="Wingdings" panose="05000000000000000000" pitchFamily="2" charset="2"/>
            <a:buChar char="••"/>
          </a:pPr>
          <a:r>
            <a:rPr lang="en-US" sz="1300" kern="1200" dirty="0">
              <a:solidFill>
                <a:schemeClr val="bg2">
                  <a:lumMod val="10000"/>
                </a:schemeClr>
              </a:solidFill>
            </a:rPr>
            <a:t>Vinorelbine</a:t>
          </a:r>
        </a:p>
        <a:p>
          <a:pPr marL="114300" lvl="1" indent="-114300" algn="l" defTabSz="577850">
            <a:lnSpc>
              <a:spcPct val="90000"/>
            </a:lnSpc>
            <a:spcBef>
              <a:spcPct val="0"/>
            </a:spcBef>
            <a:spcAft>
              <a:spcPct val="15000"/>
            </a:spcAft>
            <a:buFont typeface="Wingdings" panose="05000000000000000000" pitchFamily="2" charset="2"/>
            <a:buChar char="••"/>
          </a:pPr>
          <a:r>
            <a:rPr lang="en-US" sz="1300" kern="1200" dirty="0">
              <a:solidFill>
                <a:schemeClr val="bg2">
                  <a:lumMod val="10000"/>
                </a:schemeClr>
              </a:solidFill>
            </a:rPr>
            <a:t>Eribulin</a:t>
          </a:r>
        </a:p>
        <a:p>
          <a:pPr marL="114300" lvl="1" indent="-114300" algn="l" defTabSz="577850">
            <a:lnSpc>
              <a:spcPct val="90000"/>
            </a:lnSpc>
            <a:spcBef>
              <a:spcPct val="0"/>
            </a:spcBef>
            <a:spcAft>
              <a:spcPct val="15000"/>
            </a:spcAft>
            <a:buFont typeface="Wingdings" panose="05000000000000000000" pitchFamily="2" charset="2"/>
            <a:buChar char="••"/>
          </a:pPr>
          <a:r>
            <a:rPr lang="en-US" sz="1300" kern="1200" dirty="0">
              <a:solidFill>
                <a:schemeClr val="bg2">
                  <a:lumMod val="10000"/>
                </a:schemeClr>
              </a:solidFill>
            </a:rPr>
            <a:t>Ixabepilone</a:t>
          </a:r>
        </a:p>
      </dsp:txBody>
      <dsp:txXfrm>
        <a:off x="5017270" y="828207"/>
        <a:ext cx="1465919" cy="1128538"/>
      </dsp:txXfrm>
    </dsp:sp>
    <dsp:sp modelId="{2D93E3D8-6B40-4059-8DFE-8D3A6E5BD8BB}">
      <dsp:nvSpPr>
        <dsp:cNvPr id="0" name=""/>
        <dsp:cNvSpPr/>
      </dsp:nvSpPr>
      <dsp:spPr>
        <a:xfrm>
          <a:off x="6688418" y="361071"/>
          <a:ext cx="1465919" cy="467135"/>
        </a:xfrm>
        <a:prstGeom prst="rect">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lvl="0" algn="ctr" defTabSz="577850">
            <a:lnSpc>
              <a:spcPct val="90000"/>
            </a:lnSpc>
            <a:spcBef>
              <a:spcPct val="0"/>
            </a:spcBef>
            <a:spcAft>
              <a:spcPct val="35000"/>
            </a:spcAft>
          </a:pPr>
          <a:r>
            <a:rPr lang="en-US" sz="1300" b="1" kern="1200" dirty="0"/>
            <a:t>Platinum Agents</a:t>
          </a:r>
        </a:p>
      </dsp:txBody>
      <dsp:txXfrm>
        <a:off x="6688418" y="361071"/>
        <a:ext cx="1465919" cy="467135"/>
      </dsp:txXfrm>
    </dsp:sp>
    <dsp:sp modelId="{4F8A235B-A604-40AE-B878-A7572F823063}">
      <dsp:nvSpPr>
        <dsp:cNvPr id="0" name=""/>
        <dsp:cNvSpPr/>
      </dsp:nvSpPr>
      <dsp:spPr>
        <a:xfrm>
          <a:off x="6688418" y="828207"/>
          <a:ext cx="1465919" cy="1128538"/>
        </a:xfrm>
        <a:prstGeom prst="rect">
          <a:avLst/>
        </a:prstGeom>
        <a:solidFill>
          <a:schemeClr val="accent6">
            <a:tint val="40000"/>
            <a:alpha val="90000"/>
            <a:hueOff val="0"/>
            <a:satOff val="0"/>
            <a:lumOff val="0"/>
            <a:alphaOff val="0"/>
          </a:schemeClr>
        </a:solidFill>
        <a:ln w="25400"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Font typeface="Wingdings" panose="05000000000000000000" pitchFamily="2" charset="2"/>
            <a:buChar char="••"/>
          </a:pPr>
          <a:r>
            <a:rPr lang="en-US" sz="1300" kern="1200" dirty="0">
              <a:solidFill>
                <a:schemeClr val="bg2">
                  <a:lumMod val="10000"/>
                </a:schemeClr>
              </a:solidFill>
            </a:rPr>
            <a:t>Carboplatin</a:t>
          </a:r>
        </a:p>
        <a:p>
          <a:pPr marL="114300" lvl="1" indent="-114300" algn="l" defTabSz="577850">
            <a:lnSpc>
              <a:spcPct val="90000"/>
            </a:lnSpc>
            <a:spcBef>
              <a:spcPct val="0"/>
            </a:spcBef>
            <a:spcAft>
              <a:spcPct val="15000"/>
            </a:spcAft>
            <a:buFont typeface="Wingdings" panose="05000000000000000000" pitchFamily="2" charset="2"/>
            <a:buChar char="••"/>
          </a:pPr>
          <a:r>
            <a:rPr lang="en-US" sz="1300" kern="1200" dirty="0">
              <a:solidFill>
                <a:schemeClr val="bg2">
                  <a:lumMod val="10000"/>
                </a:schemeClr>
              </a:solidFill>
            </a:rPr>
            <a:t>Cisplatin</a:t>
          </a:r>
        </a:p>
      </dsp:txBody>
      <dsp:txXfrm>
        <a:off x="6688418" y="828207"/>
        <a:ext cx="1465919" cy="1128538"/>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7DE5A10-DA9F-514D-B01D-15EACD2E8E27}" type="datetimeFigureOut">
              <a:rPr lang="en-US" smtClean="0"/>
              <a:t>14.11.20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B7CACBB-8E0C-E047-9A57-1F6DA078E91C}" type="slidenum">
              <a:rPr lang="en-US" smtClean="0"/>
              <a:t>‹#›</a:t>
            </a:fld>
            <a:endParaRPr lang="en-US"/>
          </a:p>
        </p:txBody>
      </p:sp>
    </p:spTree>
    <p:extLst>
      <p:ext uri="{BB962C8B-B14F-4D97-AF65-F5344CB8AC3E}">
        <p14:creationId xmlns:p14="http://schemas.microsoft.com/office/powerpoint/2010/main" val="11876906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8865E0-9CD5-7F45-AA13-481D85DF935B}" type="datetimeFigureOut">
              <a:rPr lang="en-US" smtClean="0"/>
              <a:t>11.11.20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604C7E-CFBE-7141-95C1-74C91E708220}" type="slidenum">
              <a:rPr lang="en-US" smtClean="0"/>
              <a:t>‹#›</a:t>
            </a:fld>
            <a:endParaRPr lang="en-US"/>
          </a:p>
        </p:txBody>
      </p:sp>
    </p:spTree>
    <p:extLst>
      <p:ext uri="{BB962C8B-B14F-4D97-AF65-F5344CB8AC3E}">
        <p14:creationId xmlns:p14="http://schemas.microsoft.com/office/powerpoint/2010/main" val="33388363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xmlns="" id="{030FCE7D-040B-4B91-9525-4648295ED78C}"/>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xmlns="" id="{51CAAE18-1E63-47B8-BB26-E290705DCA8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i="1" dirty="0">
                <a:solidFill>
                  <a:srgbClr val="000000"/>
                </a:solidFill>
                <a:latin typeface="Arial" panose="020B0604020202020204" pitchFamily="34" charset="0"/>
              </a:rPr>
              <a:t>AR, androgen receptor, EGF, epidermal growth factor; EMT, epithelial-mesenchymal transition; IGF, insulinlike growth factor; TNBC, triple-negative breast cancer.</a:t>
            </a:r>
          </a:p>
          <a:p>
            <a:r>
              <a:rPr lang="en-US" altLang="en-US" dirty="0" err="1" smtClean="0">
                <a:latin typeface="Arial" panose="020B0604020202020204" pitchFamily="34" charset="0"/>
              </a:rPr>
              <a:t>Çok</a:t>
            </a:r>
            <a:r>
              <a:rPr lang="en-US" altLang="en-US" dirty="0" smtClean="0">
                <a:latin typeface="Arial" panose="020B0604020202020204" pitchFamily="34" charset="0"/>
              </a:rPr>
              <a:t> </a:t>
            </a:r>
            <a:r>
              <a:rPr lang="en-US" altLang="en-US" dirty="0" err="1" smtClean="0">
                <a:latin typeface="Arial" panose="020B0604020202020204" pitchFamily="34" charset="0"/>
              </a:rPr>
              <a:t>heterojen</a:t>
            </a:r>
            <a:r>
              <a:rPr lang="en-US" altLang="en-US" baseline="0" dirty="0" smtClean="0">
                <a:latin typeface="Arial" panose="020B0604020202020204" pitchFamily="34" charset="0"/>
              </a:rPr>
              <a:t> </a:t>
            </a:r>
            <a:r>
              <a:rPr lang="en-US" altLang="en-US" baseline="0" dirty="0" err="1" smtClean="0">
                <a:latin typeface="Arial" panose="020B0604020202020204" pitchFamily="34" charset="0"/>
              </a:rPr>
              <a:t>bir</a:t>
            </a:r>
            <a:r>
              <a:rPr lang="en-US" altLang="en-US" baseline="0" dirty="0" smtClean="0">
                <a:latin typeface="Arial" panose="020B0604020202020204" pitchFamily="34" charset="0"/>
              </a:rPr>
              <a:t> </a:t>
            </a:r>
            <a:r>
              <a:rPr lang="en-US" altLang="en-US" baseline="0" dirty="0" err="1" smtClean="0">
                <a:latin typeface="Arial" panose="020B0604020202020204" pitchFamily="34" charset="0"/>
              </a:rPr>
              <a:t>hastalık</a:t>
            </a:r>
            <a:r>
              <a:rPr lang="en-US" altLang="en-US" baseline="0" dirty="0" smtClean="0">
                <a:latin typeface="Arial" panose="020B0604020202020204" pitchFamily="34" charset="0"/>
              </a:rPr>
              <a:t> </a:t>
            </a:r>
            <a:r>
              <a:rPr lang="en-US" altLang="en-US" baseline="0" dirty="0" err="1" smtClean="0">
                <a:latin typeface="Arial" panose="020B0604020202020204" pitchFamily="34" charset="0"/>
              </a:rPr>
              <a:t>patolojik</a:t>
            </a:r>
            <a:r>
              <a:rPr lang="en-US" altLang="en-US" baseline="0" dirty="0" smtClean="0">
                <a:latin typeface="Arial" panose="020B0604020202020204" pitchFamily="34" charset="0"/>
              </a:rPr>
              <a:t> </a:t>
            </a:r>
            <a:r>
              <a:rPr lang="en-US" altLang="en-US" baseline="0" dirty="0" err="1" smtClean="0">
                <a:latin typeface="Arial" panose="020B0604020202020204" pitchFamily="34" charset="0"/>
              </a:rPr>
              <a:t>genetik</a:t>
            </a:r>
            <a:r>
              <a:rPr lang="en-US" altLang="en-US" baseline="0" dirty="0" smtClean="0">
                <a:latin typeface="Arial" panose="020B0604020202020204" pitchFamily="34" charset="0"/>
              </a:rPr>
              <a:t> </a:t>
            </a:r>
            <a:r>
              <a:rPr lang="en-US" altLang="en-US" baseline="0" dirty="0" err="1" smtClean="0">
                <a:latin typeface="Arial" panose="020B0604020202020204" pitchFamily="34" charset="0"/>
              </a:rPr>
              <a:t>ve</a:t>
            </a:r>
            <a:r>
              <a:rPr lang="en-US" altLang="en-US" baseline="0" dirty="0" smtClean="0">
                <a:latin typeface="Arial" panose="020B0604020202020204" pitchFamily="34" charset="0"/>
              </a:rPr>
              <a:t> </a:t>
            </a:r>
            <a:r>
              <a:rPr lang="en-US" altLang="en-US" baseline="0" dirty="0" err="1" smtClean="0">
                <a:latin typeface="Arial" panose="020B0604020202020204" pitchFamily="34" charset="0"/>
              </a:rPr>
              <a:t>klinik</a:t>
            </a:r>
            <a:r>
              <a:rPr lang="en-US" altLang="en-US" baseline="0" dirty="0" smtClean="0">
                <a:latin typeface="Arial" panose="020B0604020202020204" pitchFamily="34" charset="0"/>
              </a:rPr>
              <a:t> </a:t>
            </a:r>
            <a:r>
              <a:rPr lang="en-US" altLang="en-US" baseline="0" dirty="0" err="1" smtClean="0">
                <a:latin typeface="Arial" panose="020B0604020202020204" pitchFamily="34" charset="0"/>
              </a:rPr>
              <a:t>özellikleri</a:t>
            </a:r>
            <a:r>
              <a:rPr lang="en-US" altLang="en-US" baseline="0" dirty="0" smtClean="0">
                <a:latin typeface="Arial" panose="020B0604020202020204" pitchFamily="34" charset="0"/>
              </a:rPr>
              <a:t> </a:t>
            </a:r>
            <a:r>
              <a:rPr lang="en-US" altLang="en-US" baseline="0" dirty="0" err="1" smtClean="0">
                <a:latin typeface="Arial" panose="020B0604020202020204" pitchFamily="34" charset="0"/>
              </a:rPr>
              <a:t>kt</a:t>
            </a:r>
            <a:r>
              <a:rPr lang="en-US" altLang="en-US" baseline="0" dirty="0" smtClean="0">
                <a:latin typeface="Arial" panose="020B0604020202020204" pitchFamily="34" charset="0"/>
              </a:rPr>
              <a:t> </a:t>
            </a:r>
            <a:r>
              <a:rPr lang="en-US" altLang="en-US" baseline="0" dirty="0" err="1" smtClean="0">
                <a:latin typeface="Arial" panose="020B0604020202020204" pitchFamily="34" charset="0"/>
              </a:rPr>
              <a:t>yanıtları</a:t>
            </a:r>
            <a:r>
              <a:rPr lang="en-US" altLang="en-US" baseline="0" dirty="0" smtClean="0">
                <a:latin typeface="Arial" panose="020B0604020202020204" pitchFamily="34" charset="0"/>
              </a:rPr>
              <a:t> ICI </a:t>
            </a:r>
            <a:r>
              <a:rPr lang="en-US" altLang="en-US" baseline="0" dirty="0" err="1" smtClean="0">
                <a:latin typeface="Arial" panose="020B0604020202020204" pitchFamily="34" charset="0"/>
              </a:rPr>
              <a:t>yantları</a:t>
            </a:r>
            <a:r>
              <a:rPr lang="en-US" altLang="en-US" baseline="0" dirty="0" smtClean="0">
                <a:latin typeface="Arial" panose="020B0604020202020204" pitchFamily="34" charset="0"/>
              </a:rPr>
              <a:t> </a:t>
            </a:r>
            <a:r>
              <a:rPr lang="en-US" altLang="en-US" baseline="0" dirty="0" err="1" smtClean="0">
                <a:latin typeface="Arial" panose="020B0604020202020204" pitchFamily="34" charset="0"/>
              </a:rPr>
              <a:t>çok</a:t>
            </a:r>
            <a:r>
              <a:rPr lang="en-US" altLang="en-US" baseline="0" dirty="0" smtClean="0">
                <a:latin typeface="Arial" panose="020B0604020202020204" pitchFamily="34" charset="0"/>
              </a:rPr>
              <a:t> </a:t>
            </a:r>
            <a:r>
              <a:rPr lang="en-US" altLang="en-US" baseline="0" dirty="0" err="1" smtClean="0">
                <a:latin typeface="Arial" panose="020B0604020202020204" pitchFamily="34" charset="0"/>
              </a:rPr>
              <a:t>değişken</a:t>
            </a:r>
            <a:r>
              <a:rPr lang="en-US" altLang="en-US" baseline="0" dirty="0" smtClean="0">
                <a:latin typeface="Arial" panose="020B0604020202020204" pitchFamily="34" charset="0"/>
              </a:rPr>
              <a:t> </a:t>
            </a:r>
            <a:endParaRPr lang="en-US" altLang="en-US" dirty="0">
              <a:latin typeface="Arial" panose="020B0604020202020204" pitchFamily="34" charset="0"/>
            </a:endParaRPr>
          </a:p>
        </p:txBody>
      </p:sp>
      <p:sp>
        <p:nvSpPr>
          <p:cNvPr id="13316" name="Slide Number Placeholder 3">
            <a:extLst>
              <a:ext uri="{FF2B5EF4-FFF2-40B4-BE49-F238E27FC236}">
                <a16:creationId xmlns:a16="http://schemas.microsoft.com/office/drawing/2014/main" xmlns="" id="{D31AF9F8-2B5F-475F-BF07-9E65D059B5B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58BA84A1-F80E-42A8-B94A-74005ABA2506}" type="slidenum">
              <a:rPr lang="en-US" altLang="en-US" b="0" smtClean="0"/>
              <a:pPr/>
              <a:t>4</a:t>
            </a:fld>
            <a:endParaRPr lang="en-US" altLang="en-US" b="0" dirty="0"/>
          </a:p>
        </p:txBody>
      </p:sp>
    </p:spTree>
    <p:extLst>
      <p:ext uri="{BB962C8B-B14F-4D97-AF65-F5344CB8AC3E}">
        <p14:creationId xmlns:p14="http://schemas.microsoft.com/office/powerpoint/2010/main" val="886259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u="sng" dirty="0" smtClean="0"/>
              <a:t>Further information</a:t>
            </a:r>
          </a:p>
          <a:p>
            <a:pPr>
              <a:defRPr/>
            </a:pPr>
            <a:r>
              <a:rPr lang="en-GB" dirty="0" smtClean="0">
                <a:latin typeface="Arial" panose="020B0604020202020204" pitchFamily="34" charset="0"/>
                <a:cs typeface="Arial" panose="020B0604020202020204" pitchFamily="34" charset="0"/>
              </a:rPr>
              <a:t>As you will see from the above, the AE profile in </a:t>
            </a:r>
            <a:r>
              <a:rPr lang="en-GB" dirty="0" err="1" smtClean="0">
                <a:latin typeface="Arial" panose="020B0604020202020204" pitchFamily="34" charset="0"/>
                <a:cs typeface="Arial" panose="020B0604020202020204" pitchFamily="34" charset="0"/>
              </a:rPr>
              <a:t>OlympiAD</a:t>
            </a:r>
            <a:r>
              <a:rPr lang="en-GB" dirty="0" smtClean="0">
                <a:latin typeface="Arial" panose="020B0604020202020204" pitchFamily="34" charset="0"/>
                <a:cs typeface="Arial" panose="020B0604020202020204" pitchFamily="34" charset="0"/>
              </a:rPr>
              <a:t> was similar to that seen in SOLO2 and also in the capsule formulation in Study 19. The most common AEs were nausea, anaemia and neutropenia.</a:t>
            </a:r>
          </a:p>
          <a:p>
            <a:pPr>
              <a:defRPr/>
            </a:pPr>
            <a:endParaRPr lang="en-GB" dirty="0" smtClean="0">
              <a:latin typeface="Arial" panose="020B0604020202020204" pitchFamily="34" charset="0"/>
              <a:cs typeface="Arial" panose="020B0604020202020204" pitchFamily="34" charset="0"/>
            </a:endParaRPr>
          </a:p>
          <a:p>
            <a:pPr lvl="0"/>
            <a:r>
              <a:rPr lang="en-GB" dirty="0" smtClean="0"/>
              <a:t>The only common AE recorded in </a:t>
            </a:r>
            <a:r>
              <a:rPr lang="en-GB" dirty="0" err="1" smtClean="0"/>
              <a:t>OlympiAD</a:t>
            </a:r>
            <a:r>
              <a:rPr lang="en-GB" dirty="0" smtClean="0"/>
              <a:t> that was not observed in SOLO2/Study 19 was cough. However, it is not believed that the cough is related to risk of pneumonitis.</a:t>
            </a:r>
          </a:p>
          <a:p>
            <a:r>
              <a:rPr lang="en-GB" b="1" u="sng" dirty="0" smtClean="0"/>
              <a:t>Further information</a:t>
            </a:r>
          </a:p>
          <a:p>
            <a:r>
              <a:rPr lang="en-GB" dirty="0" smtClean="0">
                <a:latin typeface="Arial" panose="020B0604020202020204" pitchFamily="34" charset="0"/>
                <a:cs typeface="Arial" panose="020B0604020202020204" pitchFamily="34" charset="0"/>
              </a:rPr>
              <a:t>The majority of patients did not need any dose modifications during the study, suggesting </a:t>
            </a:r>
            <a:r>
              <a:rPr lang="en-GB" dirty="0" err="1" smtClean="0"/>
              <a:t>olaparib</a:t>
            </a:r>
            <a:r>
              <a:rPr lang="en-GB" dirty="0" smtClean="0"/>
              <a:t> was generally well-tolerated throughout the study</a:t>
            </a:r>
            <a:r>
              <a:rPr lang="en-GB" dirty="0" smtClean="0">
                <a:latin typeface="Arial" panose="020B0604020202020204" pitchFamily="34" charset="0"/>
                <a:cs typeface="Arial" panose="020B0604020202020204" pitchFamily="34" charset="0"/>
              </a:rPr>
              <a:t>.  As reflected in the earlier slide on dose intensity, dose interruptions were generally short and did not adversely impact the actual duration of treatment or the dose intensity received.  </a:t>
            </a:r>
          </a:p>
          <a:p>
            <a:endParaRPr lang="en-GB" dirty="0" smtClean="0"/>
          </a:p>
          <a:p>
            <a:pPr lvl="0"/>
            <a:r>
              <a:rPr lang="en-GB" dirty="0" smtClean="0"/>
              <a:t>Fewer AEs led to discontinuation in the </a:t>
            </a:r>
            <a:r>
              <a:rPr lang="en-GB" dirty="0" err="1" smtClean="0"/>
              <a:t>olaparib</a:t>
            </a:r>
            <a:r>
              <a:rPr lang="en-GB" dirty="0" smtClean="0"/>
              <a:t> arm compared with patients treated with TPC treatment (5% </a:t>
            </a:r>
            <a:r>
              <a:rPr lang="en-GB" dirty="0" err="1" smtClean="0"/>
              <a:t>vs</a:t>
            </a:r>
            <a:r>
              <a:rPr lang="en-GB" dirty="0" smtClean="0"/>
              <a:t> 8% of patients in the </a:t>
            </a:r>
            <a:r>
              <a:rPr lang="en-GB" dirty="0" err="1" smtClean="0"/>
              <a:t>olaparib</a:t>
            </a:r>
            <a:r>
              <a:rPr lang="en-GB" dirty="0" smtClean="0"/>
              <a:t> and TPC arms respectively).</a:t>
            </a:r>
          </a:p>
          <a:p>
            <a:pPr lvl="0"/>
            <a:endParaRPr lang="en-GB" dirty="0" smtClean="0"/>
          </a:p>
          <a:p>
            <a:pPr lvl="0"/>
            <a:r>
              <a:rPr lang="en-GB" dirty="0" smtClean="0"/>
              <a:t>AEs leading to treatment discontinuation in the </a:t>
            </a:r>
            <a:r>
              <a:rPr lang="en-GB" dirty="0" err="1" smtClean="0"/>
              <a:t>olaparib</a:t>
            </a:r>
            <a:r>
              <a:rPr lang="en-GB" dirty="0" smtClean="0"/>
              <a:t> arm were anaemia (2.0%), decreased platelet count (1.0%), increased intracranial pressure, abdominal pain, dyspnoea, erythema </a:t>
            </a:r>
            <a:r>
              <a:rPr lang="en-GB" dirty="0" err="1" smtClean="0"/>
              <a:t>nodosum</a:t>
            </a:r>
            <a:r>
              <a:rPr lang="en-GB" dirty="0" smtClean="0"/>
              <a:t>, and thrombocytopenia (all n=1).</a:t>
            </a:r>
          </a:p>
          <a:p>
            <a:pPr lvl="0"/>
            <a:endParaRPr lang="en-GB" dirty="0" smtClean="0"/>
          </a:p>
          <a:p>
            <a:pPr lvl="0"/>
            <a:r>
              <a:rPr lang="en-GB" dirty="0" smtClean="0"/>
              <a:t>In patients receiving TPC, AEs leading to discontinuation were anaemia (2.2%), leukopenia, neutropenia, decreased neutrophil count, radiation skin injury, Hand-Foot syndrome, peripheral motor neuropathy and vomiting (all n=1).</a:t>
            </a:r>
          </a:p>
          <a:p>
            <a:pPr lvl="0"/>
            <a:endParaRPr lang="en-GB" dirty="0" smtClean="0"/>
          </a:p>
          <a:p>
            <a:endParaRPr lang="en-US" dirty="0"/>
          </a:p>
        </p:txBody>
      </p:sp>
      <p:sp>
        <p:nvSpPr>
          <p:cNvPr id="4" name="Slide Number Placeholder 3"/>
          <p:cNvSpPr>
            <a:spLocks noGrp="1"/>
          </p:cNvSpPr>
          <p:nvPr>
            <p:ph type="sldNum" sz="quarter" idx="10"/>
          </p:nvPr>
        </p:nvSpPr>
        <p:spPr/>
        <p:txBody>
          <a:bodyPr/>
          <a:lstStyle/>
          <a:p>
            <a:fld id="{7C604C7E-CFBE-7141-95C1-74C91E708220}" type="slidenum">
              <a:rPr lang="en-US" smtClean="0"/>
              <a:t>19</a:t>
            </a:fld>
            <a:endParaRPr lang="en-US"/>
          </a:p>
        </p:txBody>
      </p:sp>
    </p:spTree>
    <p:extLst>
      <p:ext uri="{BB962C8B-B14F-4D97-AF65-F5344CB8AC3E}">
        <p14:creationId xmlns:p14="http://schemas.microsoft.com/office/powerpoint/2010/main" val="3943132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Anemi</a:t>
            </a:r>
            <a:r>
              <a:rPr lang="en-US" dirty="0" smtClean="0"/>
              <a:t> %40 </a:t>
            </a:r>
            <a:r>
              <a:rPr lang="en-US" dirty="0" err="1" smtClean="0"/>
              <a:t>ancak</a:t>
            </a:r>
            <a:r>
              <a:rPr lang="en-US" dirty="0" smtClean="0"/>
              <a:t> </a:t>
            </a:r>
            <a:r>
              <a:rPr lang="en-US" dirty="0" err="1" smtClean="0"/>
              <a:t>doz</a:t>
            </a:r>
            <a:r>
              <a:rPr lang="en-US" dirty="0" smtClean="0"/>
              <a:t> </a:t>
            </a:r>
            <a:r>
              <a:rPr lang="en-US" dirty="0" err="1" smtClean="0"/>
              <a:t>kesimi</a:t>
            </a:r>
            <a:r>
              <a:rPr lang="en-US" dirty="0" smtClean="0"/>
              <a:t> </a:t>
            </a:r>
            <a:r>
              <a:rPr lang="en-US" dirty="0" err="1" smtClean="0"/>
              <a:t>az</a:t>
            </a:r>
            <a:r>
              <a:rPr lang="en-US" dirty="0" smtClean="0"/>
              <a:t> trans %18 </a:t>
            </a:r>
            <a:endParaRPr lang="en-US" dirty="0"/>
          </a:p>
        </p:txBody>
      </p:sp>
      <p:sp>
        <p:nvSpPr>
          <p:cNvPr id="4" name="Slide Number Placeholder 3"/>
          <p:cNvSpPr>
            <a:spLocks noGrp="1"/>
          </p:cNvSpPr>
          <p:nvPr>
            <p:ph type="sldNum" sz="quarter" idx="10"/>
          </p:nvPr>
        </p:nvSpPr>
        <p:spPr/>
        <p:txBody>
          <a:bodyPr/>
          <a:lstStyle/>
          <a:p>
            <a:fld id="{7C604C7E-CFBE-7141-95C1-74C91E708220}" type="slidenum">
              <a:rPr lang="en-US" smtClean="0"/>
              <a:t>21</a:t>
            </a:fld>
            <a:endParaRPr lang="en-US"/>
          </a:p>
        </p:txBody>
      </p:sp>
    </p:spTree>
    <p:extLst>
      <p:ext uri="{BB962C8B-B14F-4D97-AF65-F5344CB8AC3E}">
        <p14:creationId xmlns:p14="http://schemas.microsoft.com/office/powerpoint/2010/main" val="19684667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Olim</a:t>
            </a:r>
            <a:r>
              <a:rPr lang="en-US" dirty="0" smtClean="0"/>
              <a:t> de 7 </a:t>
            </a:r>
            <a:r>
              <a:rPr lang="en-US" dirty="0" err="1" smtClean="0"/>
              <a:t>vs</a:t>
            </a:r>
            <a:r>
              <a:rPr lang="en-US" dirty="0" smtClean="0"/>
              <a:t> 4 ay</a:t>
            </a:r>
            <a:endParaRPr lang="en-US" dirty="0"/>
          </a:p>
        </p:txBody>
      </p:sp>
      <p:sp>
        <p:nvSpPr>
          <p:cNvPr id="4" name="Slide Number Placeholder 3"/>
          <p:cNvSpPr>
            <a:spLocks noGrp="1"/>
          </p:cNvSpPr>
          <p:nvPr>
            <p:ph type="sldNum" sz="quarter" idx="10"/>
          </p:nvPr>
        </p:nvSpPr>
        <p:spPr/>
        <p:txBody>
          <a:bodyPr/>
          <a:lstStyle/>
          <a:p>
            <a:fld id="{45334C81-A4CB-3541-BC99-5368C4F37156}" type="slidenum">
              <a:rPr lang="en-US" smtClean="0"/>
              <a:t>26</a:t>
            </a:fld>
            <a:endParaRPr lang="en-US"/>
          </a:p>
        </p:txBody>
      </p:sp>
    </p:spTree>
    <p:extLst>
      <p:ext uri="{BB962C8B-B14F-4D97-AF65-F5344CB8AC3E}">
        <p14:creationId xmlns:p14="http://schemas.microsoft.com/office/powerpoint/2010/main" val="1265895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Veliparib</a:t>
            </a:r>
            <a:r>
              <a:rPr lang="en-US" dirty="0" smtClean="0"/>
              <a:t> primer</a:t>
            </a:r>
            <a:r>
              <a:rPr lang="en-US" baseline="0" dirty="0" smtClean="0"/>
              <a:t> </a:t>
            </a:r>
            <a:r>
              <a:rPr lang="en-US" baseline="0" dirty="0" err="1" smtClean="0"/>
              <a:t>sonlanımı</a:t>
            </a:r>
            <a:r>
              <a:rPr lang="en-US" baseline="0" dirty="0" smtClean="0"/>
              <a:t> </a:t>
            </a:r>
            <a:r>
              <a:rPr lang="en-US" baseline="0" dirty="0" err="1" smtClean="0"/>
              <a:t>karşılamış</a:t>
            </a:r>
            <a:r>
              <a:rPr lang="en-US" baseline="0" dirty="0" smtClean="0"/>
              <a:t> (</a:t>
            </a:r>
            <a:r>
              <a:rPr lang="en-US" baseline="0" dirty="0" err="1" smtClean="0"/>
              <a:t>progresyon</a:t>
            </a:r>
            <a:r>
              <a:rPr lang="en-US" baseline="0" dirty="0" smtClean="0"/>
              <a:t> </a:t>
            </a:r>
            <a:r>
              <a:rPr lang="en-US" baseline="0" dirty="0" err="1" smtClean="0"/>
              <a:t>riskini</a:t>
            </a:r>
            <a:r>
              <a:rPr lang="en-US" baseline="0" dirty="0" smtClean="0"/>
              <a:t> %29 </a:t>
            </a:r>
            <a:r>
              <a:rPr lang="en-US" baseline="0" dirty="0" err="1" smtClean="0"/>
              <a:t>azaltıyor</a:t>
            </a:r>
            <a:r>
              <a:rPr lang="en-US" baseline="0" dirty="0" smtClean="0"/>
              <a:t>, PFS median 1.9 ay </a:t>
            </a:r>
            <a:r>
              <a:rPr lang="en-US" baseline="0" dirty="0" err="1" smtClean="0"/>
              <a:t>iyileşmiş</a:t>
            </a:r>
            <a:r>
              <a:rPr lang="en-US" baseline="0" dirty="0" smtClean="0"/>
              <a:t>, </a:t>
            </a:r>
            <a:r>
              <a:rPr lang="en-US" baseline="0" dirty="0" err="1" smtClean="0"/>
              <a:t>yanıt</a:t>
            </a:r>
            <a:r>
              <a:rPr lang="en-US" baseline="0" dirty="0" smtClean="0"/>
              <a:t> durable 3 </a:t>
            </a:r>
            <a:r>
              <a:rPr lang="en-US" baseline="0" dirty="0" err="1" smtClean="0"/>
              <a:t>yılın</a:t>
            </a:r>
            <a:r>
              <a:rPr lang="en-US" baseline="0" dirty="0" smtClean="0"/>
              <a:t> </a:t>
            </a:r>
            <a:r>
              <a:rPr lang="en-US" baseline="0" dirty="0" err="1" smtClean="0"/>
              <a:t>sonunda</a:t>
            </a:r>
            <a:r>
              <a:rPr lang="en-US" baseline="0" dirty="0" smtClean="0"/>
              <a:t> </a:t>
            </a:r>
            <a:r>
              <a:rPr lang="en-US" baseline="0" dirty="0" err="1" smtClean="0"/>
              <a:t>yaşayan</a:t>
            </a:r>
            <a:r>
              <a:rPr lang="en-US" baseline="0" dirty="0" smtClean="0"/>
              <a:t> hasta %26 </a:t>
            </a:r>
            <a:r>
              <a:rPr lang="en-US" baseline="0" dirty="0" err="1" smtClean="0"/>
              <a:t>vs</a:t>
            </a:r>
            <a:r>
              <a:rPr lang="en-US" baseline="0" dirty="0" smtClean="0"/>
              <a:t> 11)</a:t>
            </a:r>
          </a:p>
          <a:p>
            <a:r>
              <a:rPr lang="en-US" baseline="0" dirty="0" err="1" smtClean="0"/>
              <a:t>Daha</a:t>
            </a:r>
            <a:r>
              <a:rPr lang="en-US" baseline="0" dirty="0" smtClean="0"/>
              <a:t> </a:t>
            </a:r>
            <a:r>
              <a:rPr lang="en-US" baseline="0" dirty="0" err="1" smtClean="0"/>
              <a:t>önce</a:t>
            </a:r>
            <a:r>
              <a:rPr lang="en-US" baseline="0" dirty="0" smtClean="0"/>
              <a:t> </a:t>
            </a:r>
            <a:r>
              <a:rPr lang="en-US" baseline="0" dirty="0" err="1" smtClean="0"/>
              <a:t>tedavi</a:t>
            </a:r>
            <a:r>
              <a:rPr lang="en-US" baseline="0" dirty="0" smtClean="0"/>
              <a:t> </a:t>
            </a:r>
            <a:r>
              <a:rPr lang="en-US" baseline="0" dirty="0" err="1" smtClean="0"/>
              <a:t>görmüş</a:t>
            </a:r>
            <a:r>
              <a:rPr lang="en-US" baseline="0" dirty="0" smtClean="0"/>
              <a:t> hasta </a:t>
            </a:r>
            <a:r>
              <a:rPr lang="en-US" baseline="0" dirty="0" err="1" smtClean="0"/>
              <a:t>oranı</a:t>
            </a:r>
            <a:r>
              <a:rPr lang="en-US" baseline="0" dirty="0" smtClean="0"/>
              <a:t> </a:t>
            </a:r>
            <a:r>
              <a:rPr lang="en-US" baseline="0" dirty="0" err="1" smtClean="0"/>
              <a:t>az</a:t>
            </a:r>
            <a:r>
              <a:rPr lang="en-US" baseline="0" dirty="0" smtClean="0"/>
              <a:t>, </a:t>
            </a:r>
            <a:r>
              <a:rPr lang="en-US" baseline="0" dirty="0" err="1" smtClean="0"/>
              <a:t>bu</a:t>
            </a:r>
            <a:r>
              <a:rPr lang="en-US" baseline="0" dirty="0" smtClean="0"/>
              <a:t> </a:t>
            </a:r>
            <a:r>
              <a:rPr lang="en-US" baseline="0" dirty="0" err="1" smtClean="0"/>
              <a:t>nedenle</a:t>
            </a:r>
            <a:r>
              <a:rPr lang="en-US" baseline="0" dirty="0" smtClean="0"/>
              <a:t> </a:t>
            </a:r>
            <a:r>
              <a:rPr lang="en-US" baseline="0" dirty="0" err="1" smtClean="0"/>
              <a:t>sağkalım</a:t>
            </a:r>
            <a:r>
              <a:rPr lang="en-US" baseline="0" dirty="0" smtClean="0"/>
              <a:t> </a:t>
            </a:r>
            <a:r>
              <a:rPr lang="en-US" baseline="0" dirty="0" err="1" smtClean="0"/>
              <a:t>daha</a:t>
            </a:r>
            <a:r>
              <a:rPr lang="en-US" baseline="0" dirty="0" smtClean="0"/>
              <a:t> </a:t>
            </a:r>
            <a:r>
              <a:rPr lang="en-US" baseline="0" dirty="0" err="1" smtClean="0"/>
              <a:t>iyi</a:t>
            </a:r>
            <a:endParaRPr lang="en-US" baseline="0" dirty="0" smtClean="0"/>
          </a:p>
          <a:p>
            <a:r>
              <a:rPr lang="en-US" baseline="0" dirty="0" err="1" smtClean="0"/>
              <a:t>Ancak</a:t>
            </a:r>
            <a:r>
              <a:rPr lang="en-US" baseline="0" dirty="0" smtClean="0"/>
              <a:t> </a:t>
            </a:r>
            <a:r>
              <a:rPr lang="en-US" baseline="0" dirty="0" err="1" smtClean="0"/>
              <a:t>diğer</a:t>
            </a:r>
            <a:r>
              <a:rPr lang="en-US" baseline="0" dirty="0" smtClean="0"/>
              <a:t> </a:t>
            </a:r>
            <a:r>
              <a:rPr lang="en-US" baseline="0" dirty="0" err="1" smtClean="0"/>
              <a:t>parp</a:t>
            </a:r>
            <a:r>
              <a:rPr lang="en-US" baseline="0" dirty="0" smtClean="0"/>
              <a:t> </a:t>
            </a:r>
            <a:r>
              <a:rPr lang="en-US" baseline="0" dirty="0" err="1" smtClean="0"/>
              <a:t>çalışmalarına</a:t>
            </a:r>
            <a:r>
              <a:rPr lang="en-US" baseline="0" dirty="0" smtClean="0"/>
              <a:t> </a:t>
            </a:r>
            <a:r>
              <a:rPr lang="en-US" baseline="0" dirty="0" err="1" smtClean="0"/>
              <a:t>göre</a:t>
            </a:r>
            <a:r>
              <a:rPr lang="en-US" baseline="0" dirty="0" smtClean="0"/>
              <a:t> </a:t>
            </a:r>
            <a:r>
              <a:rPr lang="en-US" baseline="0" dirty="0" err="1" smtClean="0"/>
              <a:t>toksisite</a:t>
            </a:r>
            <a:r>
              <a:rPr lang="en-US" baseline="0" dirty="0" smtClean="0"/>
              <a:t> </a:t>
            </a:r>
            <a:r>
              <a:rPr lang="en-US" baseline="0" dirty="0" err="1" smtClean="0"/>
              <a:t>fazla</a:t>
            </a:r>
            <a:r>
              <a:rPr lang="en-US" baseline="0" dirty="0" smtClean="0"/>
              <a:t>, </a:t>
            </a:r>
            <a:r>
              <a:rPr lang="en-US" baseline="0" dirty="0" err="1" smtClean="0"/>
              <a:t>özellikle</a:t>
            </a:r>
            <a:r>
              <a:rPr lang="en-US" baseline="0" dirty="0" smtClean="0"/>
              <a:t> </a:t>
            </a:r>
            <a:r>
              <a:rPr lang="en-US" baseline="0" dirty="0" err="1" smtClean="0"/>
              <a:t>anmei</a:t>
            </a:r>
            <a:r>
              <a:rPr lang="en-US" baseline="0" dirty="0" smtClean="0"/>
              <a:t> </a:t>
            </a:r>
            <a:r>
              <a:rPr lang="en-US" baseline="0" dirty="0" err="1" smtClean="0"/>
              <a:t>ve</a:t>
            </a:r>
            <a:r>
              <a:rPr lang="en-US" baseline="0" dirty="0" smtClean="0"/>
              <a:t> </a:t>
            </a:r>
            <a:r>
              <a:rPr lang="en-US" baseline="0" dirty="0" err="1" smtClean="0"/>
              <a:t>trombositopeni</a:t>
            </a: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45334C81-A4CB-3541-BC99-5368C4F37156}" type="slidenum">
              <a:rPr lang="en-US" smtClean="0"/>
              <a:t>29</a:t>
            </a:fld>
            <a:endParaRPr lang="en-US"/>
          </a:p>
        </p:txBody>
      </p:sp>
    </p:spTree>
    <p:extLst>
      <p:ext uri="{BB962C8B-B14F-4D97-AF65-F5344CB8AC3E}">
        <p14:creationId xmlns:p14="http://schemas.microsoft.com/office/powerpoint/2010/main" val="3243418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g,</a:t>
            </a:r>
            <a:r>
              <a:rPr lang="en-US" i="1" baseline="0" dirty="0"/>
              <a:t> germline; HR, homologous recombination; HRD, homologous recombination deficiency; MBC, metastatic breast cancer; TNBC, triple-negative breast cancer.</a:t>
            </a:r>
            <a:endParaRPr lang="en-US" i="1" dirty="0"/>
          </a:p>
        </p:txBody>
      </p:sp>
      <p:sp>
        <p:nvSpPr>
          <p:cNvPr id="4" name="Slide Number Placeholder 3"/>
          <p:cNvSpPr>
            <a:spLocks noGrp="1"/>
          </p:cNvSpPr>
          <p:nvPr>
            <p:ph type="sldNum" sz="quarter" idx="5"/>
          </p:nvPr>
        </p:nvSpPr>
        <p:spPr/>
        <p:txBody>
          <a:bodyPr/>
          <a:lstStyle/>
          <a:p>
            <a:pPr>
              <a:defRPr/>
            </a:pPr>
            <a:fld id="{2FB72F01-6714-4A31-8C22-8E0F1B091B56}" type="slidenum">
              <a:rPr lang="en-US" altLang="en-US" smtClean="0"/>
              <a:pPr>
                <a:defRPr/>
              </a:pPr>
              <a:t>31</a:t>
            </a:fld>
            <a:endParaRPr lang="en-US" altLang="en-US" dirty="0"/>
          </a:p>
        </p:txBody>
      </p:sp>
    </p:spTree>
    <p:extLst>
      <p:ext uri="{BB962C8B-B14F-4D97-AF65-F5344CB8AC3E}">
        <p14:creationId xmlns:p14="http://schemas.microsoft.com/office/powerpoint/2010/main" val="858125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ECOG, Eastern Cooperative Oncology Group; g, germline; HRD, homologous recombination deficiency; HRR, homologous recombination repair; ICI, immune checkpoint inhibitor; ITT, intention-to-treat; PS, performance status; TNBC, triple-negative breast cancer</a:t>
            </a:r>
            <a:r>
              <a:rPr lang="en-US" i="1" dirty="0" smtClean="0"/>
              <a:t>.</a:t>
            </a:r>
          </a:p>
          <a:p>
            <a:r>
              <a:rPr lang="en-US" i="1" dirty="0" smtClean="0"/>
              <a:t>Hasta </a:t>
            </a:r>
            <a:r>
              <a:rPr lang="en-US" i="1" dirty="0" err="1" smtClean="0"/>
              <a:t>özellikleri</a:t>
            </a:r>
            <a:r>
              <a:rPr lang="en-US" i="1" dirty="0" smtClean="0"/>
              <a:t>: median </a:t>
            </a:r>
            <a:r>
              <a:rPr lang="en-US" i="1" dirty="0" err="1" smtClean="0"/>
              <a:t>yaş</a:t>
            </a:r>
            <a:r>
              <a:rPr lang="en-US" i="1" dirty="0" smtClean="0"/>
              <a:t> 55, %98 TNBC %32 </a:t>
            </a:r>
            <a:r>
              <a:rPr lang="en-US" i="1" dirty="0" err="1" smtClean="0"/>
              <a:t>ileri</a:t>
            </a:r>
            <a:r>
              <a:rPr lang="en-US" i="1" dirty="0" smtClean="0"/>
              <a:t> </a:t>
            </a:r>
            <a:r>
              <a:rPr lang="en-US" i="1" dirty="0" err="1" smtClean="0"/>
              <a:t>evre</a:t>
            </a:r>
            <a:r>
              <a:rPr lang="en-US" i="1" dirty="0" smtClean="0"/>
              <a:t> 1 </a:t>
            </a:r>
            <a:r>
              <a:rPr lang="en-US" i="1" dirty="0" err="1" smtClean="0"/>
              <a:t>sıra</a:t>
            </a:r>
            <a:r>
              <a:rPr lang="en-US" i="1" dirty="0" smtClean="0"/>
              <a:t> KT almış%9 </a:t>
            </a:r>
            <a:r>
              <a:rPr lang="en-US" i="1" dirty="0" err="1" smtClean="0"/>
              <a:t>platin</a:t>
            </a:r>
            <a:r>
              <a:rPr lang="en-US" i="1" dirty="0" smtClean="0"/>
              <a:t> </a:t>
            </a:r>
            <a:r>
              <a:rPr lang="en-US" i="1" dirty="0" err="1" smtClean="0"/>
              <a:t>almış</a:t>
            </a:r>
            <a:r>
              <a:rPr lang="en-US" i="1" dirty="0" smtClean="0"/>
              <a:t>, </a:t>
            </a:r>
          </a:p>
          <a:p>
            <a:r>
              <a:rPr lang="en-US" i="1" dirty="0" smtClean="0"/>
              <a:t>ITT: 321 hasta gBRCA+37, </a:t>
            </a:r>
            <a:r>
              <a:rPr lang="en-US" i="1" dirty="0" err="1" smtClean="0"/>
              <a:t>gBRCA</a:t>
            </a:r>
            <a:r>
              <a:rPr lang="en-US" i="1" dirty="0" smtClean="0"/>
              <a:t>- 257 hasta. BRCA like:99 non-BRCA like: 110 hasta </a:t>
            </a:r>
            <a:endParaRPr lang="en-US" i="1" dirty="0"/>
          </a:p>
        </p:txBody>
      </p:sp>
      <p:sp>
        <p:nvSpPr>
          <p:cNvPr id="4" name="Slide Number Placeholder 3"/>
          <p:cNvSpPr>
            <a:spLocks noGrp="1"/>
          </p:cNvSpPr>
          <p:nvPr>
            <p:ph type="sldNum" sz="quarter" idx="5"/>
          </p:nvPr>
        </p:nvSpPr>
        <p:spPr/>
        <p:txBody>
          <a:bodyPr/>
          <a:lstStyle/>
          <a:p>
            <a:pPr>
              <a:defRPr/>
            </a:pPr>
            <a:fld id="{2FB72F01-6714-4A31-8C22-8E0F1B091B56}" type="slidenum">
              <a:rPr lang="en-US" altLang="en-US" smtClean="0"/>
              <a:pPr>
                <a:defRPr/>
              </a:pPr>
              <a:t>32</a:t>
            </a:fld>
            <a:endParaRPr lang="en-US" altLang="en-US" dirty="0"/>
          </a:p>
        </p:txBody>
      </p:sp>
    </p:spTree>
    <p:extLst>
      <p:ext uri="{BB962C8B-B14F-4D97-AF65-F5344CB8AC3E}">
        <p14:creationId xmlns:p14="http://schemas.microsoft.com/office/powerpoint/2010/main" val="768584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Cis, cisplatin.</a:t>
            </a:r>
          </a:p>
        </p:txBody>
      </p:sp>
      <p:sp>
        <p:nvSpPr>
          <p:cNvPr id="4" name="Slide Number Placeholder 3"/>
          <p:cNvSpPr>
            <a:spLocks noGrp="1"/>
          </p:cNvSpPr>
          <p:nvPr>
            <p:ph type="sldNum" sz="quarter" idx="5"/>
          </p:nvPr>
        </p:nvSpPr>
        <p:spPr/>
        <p:txBody>
          <a:bodyPr/>
          <a:lstStyle/>
          <a:p>
            <a:pPr>
              <a:defRPr/>
            </a:pPr>
            <a:fld id="{2FB72F01-6714-4A31-8C22-8E0F1B091B56}" type="slidenum">
              <a:rPr lang="en-US" altLang="en-US" smtClean="0"/>
              <a:pPr>
                <a:defRPr/>
              </a:pPr>
              <a:t>33</a:t>
            </a:fld>
            <a:endParaRPr lang="en-US" altLang="en-US" dirty="0"/>
          </a:p>
        </p:txBody>
      </p:sp>
    </p:spTree>
    <p:extLst>
      <p:ext uri="{BB962C8B-B14F-4D97-AF65-F5344CB8AC3E}">
        <p14:creationId xmlns:p14="http://schemas.microsoft.com/office/powerpoint/2010/main" val="4117559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eaLnBrk="0" fontAlgn="base" hangingPunct="0">
              <a:spcBef>
                <a:spcPct val="30000"/>
              </a:spcBef>
              <a:spcAft>
                <a:spcPct val="0"/>
              </a:spcAft>
              <a:defRPr/>
            </a:pPr>
            <a:r>
              <a:rPr lang="en-US" i="1" dirty="0"/>
              <a:t>Cis, cisplatin.</a:t>
            </a:r>
          </a:p>
          <a:p>
            <a:pPr>
              <a:spcAft>
                <a:spcPts val="500"/>
              </a:spcAft>
            </a:pPr>
            <a:r>
              <a:rPr lang="en-US" sz="2400" dirty="0" smtClean="0"/>
              <a:t>Addition of </a:t>
            </a:r>
            <a:r>
              <a:rPr lang="en-US" sz="2400" dirty="0" err="1" smtClean="0"/>
              <a:t>veliparib</a:t>
            </a:r>
            <a:r>
              <a:rPr lang="en-US" sz="2400" dirty="0" smtClean="0"/>
              <a:t> to </a:t>
            </a:r>
            <a:r>
              <a:rPr lang="en-US" sz="2400" dirty="0" err="1" smtClean="0"/>
              <a:t>cisplatin</a:t>
            </a:r>
            <a:r>
              <a:rPr lang="en-US" sz="2400" dirty="0" smtClean="0"/>
              <a:t> improved median PFS by 47% in </a:t>
            </a:r>
            <a:r>
              <a:rPr lang="en-US" sz="2400" dirty="0" err="1" smtClean="0"/>
              <a:t>g</a:t>
            </a:r>
            <a:r>
              <a:rPr lang="en-US" sz="2400" i="1" dirty="0" err="1" smtClean="0"/>
              <a:t>BRCA</a:t>
            </a:r>
            <a:r>
              <a:rPr lang="en-US" sz="2400" dirty="0" smtClean="0"/>
              <a:t>-negative metastatic TNBC patients with BRCA-like phenotype, with a trend toward improved OS</a:t>
            </a:r>
            <a:r>
              <a:rPr lang="en-US" sz="2400" baseline="30000" dirty="0" smtClean="0"/>
              <a:t>[1]</a:t>
            </a:r>
            <a:endParaRPr lang="en-US" sz="2400" dirty="0" smtClean="0"/>
          </a:p>
          <a:p>
            <a:pPr lvl="1">
              <a:spcAft>
                <a:spcPts val="500"/>
              </a:spcAft>
            </a:pPr>
            <a:r>
              <a:rPr lang="en-US" sz="2200" dirty="0" smtClean="0"/>
              <a:t>No benefit in patients with metastatic TNBC and non-BRCA like genotype</a:t>
            </a:r>
          </a:p>
          <a:p>
            <a:pPr>
              <a:spcAft>
                <a:spcPts val="500"/>
              </a:spcAft>
            </a:pPr>
            <a:r>
              <a:rPr lang="en-US" sz="2400" dirty="0" smtClean="0"/>
              <a:t>No difference seen in </a:t>
            </a:r>
            <a:r>
              <a:rPr lang="en-US" sz="2400" dirty="0" err="1" smtClean="0"/>
              <a:t>g</a:t>
            </a:r>
            <a:r>
              <a:rPr lang="en-US" sz="2400" i="1" dirty="0" err="1" smtClean="0"/>
              <a:t>BRCA</a:t>
            </a:r>
            <a:r>
              <a:rPr lang="en-US" sz="2400" dirty="0" smtClean="0"/>
              <a:t> group, but low accrual in this group limits power of this analysis</a:t>
            </a:r>
          </a:p>
          <a:p>
            <a:pPr lvl="1">
              <a:spcAft>
                <a:spcPts val="500"/>
              </a:spcAft>
            </a:pPr>
            <a:r>
              <a:rPr lang="en-US" sz="2200" dirty="0" err="1" smtClean="0"/>
              <a:t>Veliparib</a:t>
            </a:r>
            <a:r>
              <a:rPr lang="en-US" sz="2200" dirty="0" smtClean="0"/>
              <a:t> added to platinum-based chemotherapy shown to improve PFS in </a:t>
            </a:r>
            <a:r>
              <a:rPr lang="en-US" sz="2200" dirty="0" err="1" smtClean="0"/>
              <a:t>g</a:t>
            </a:r>
            <a:r>
              <a:rPr lang="en-US" sz="2200" i="1" dirty="0" err="1" smtClean="0"/>
              <a:t>BRCA</a:t>
            </a:r>
            <a:r>
              <a:rPr lang="en-US" sz="2200" dirty="0" smtClean="0"/>
              <a:t>-associated metastatic breast cancer in phase III BROCADE trial</a:t>
            </a:r>
            <a:r>
              <a:rPr lang="en-US" sz="2200" baseline="30000" dirty="0" smtClean="0"/>
              <a:t>[2]</a:t>
            </a:r>
            <a:endParaRPr lang="en-US" sz="2200" dirty="0" smtClean="0"/>
          </a:p>
          <a:p>
            <a:pPr>
              <a:spcAft>
                <a:spcPts val="500"/>
              </a:spcAft>
            </a:pPr>
            <a:r>
              <a:rPr lang="en-US" sz="2400" dirty="0" err="1" smtClean="0"/>
              <a:t>Veliparib</a:t>
            </a:r>
            <a:r>
              <a:rPr lang="en-US" sz="2400" dirty="0" smtClean="0"/>
              <a:t> associated with more grade 3/4 hematologic toxicities; no new safety signals identified in combination with </a:t>
            </a:r>
            <a:r>
              <a:rPr lang="en-US" sz="2400" dirty="0" err="1" smtClean="0"/>
              <a:t>cisplatin</a:t>
            </a:r>
            <a:endParaRPr lang="en-US" sz="2400" dirty="0" smtClean="0"/>
          </a:p>
          <a:p>
            <a:pPr>
              <a:spcAft>
                <a:spcPts val="500"/>
              </a:spcAft>
            </a:pPr>
            <a:r>
              <a:rPr lang="en-US" sz="2400" dirty="0" smtClean="0"/>
              <a:t>Investigators conclude further analysis of </a:t>
            </a:r>
            <a:r>
              <a:rPr lang="en-US" sz="2400" dirty="0" err="1" smtClean="0"/>
              <a:t>veliparib</a:t>
            </a:r>
            <a:r>
              <a:rPr lang="en-US" sz="2400" dirty="0" smtClean="0"/>
              <a:t> plus </a:t>
            </a:r>
            <a:r>
              <a:rPr lang="en-US" sz="2400" dirty="0" err="1" smtClean="0"/>
              <a:t>cisplatin</a:t>
            </a:r>
            <a:r>
              <a:rPr lang="en-US" sz="2400" dirty="0" smtClean="0"/>
              <a:t> in TNBC with a BRCA-like phenotype is appropriate</a:t>
            </a:r>
          </a:p>
          <a:p>
            <a:endParaRPr lang="en-US" i="1" dirty="0"/>
          </a:p>
        </p:txBody>
      </p:sp>
      <p:sp>
        <p:nvSpPr>
          <p:cNvPr id="4" name="Slide Number Placeholder 3"/>
          <p:cNvSpPr>
            <a:spLocks noGrp="1"/>
          </p:cNvSpPr>
          <p:nvPr>
            <p:ph type="sldNum" sz="quarter" idx="5"/>
          </p:nvPr>
        </p:nvSpPr>
        <p:spPr/>
        <p:txBody>
          <a:bodyPr/>
          <a:lstStyle/>
          <a:p>
            <a:pPr>
              <a:defRPr/>
            </a:pPr>
            <a:fld id="{2FB72F01-6714-4A31-8C22-8E0F1B091B56}" type="slidenum">
              <a:rPr lang="en-US" altLang="en-US" smtClean="0"/>
              <a:pPr>
                <a:defRPr/>
              </a:pPr>
              <a:t>34</a:t>
            </a:fld>
            <a:endParaRPr lang="en-US" altLang="en-US" dirty="0"/>
          </a:p>
        </p:txBody>
      </p:sp>
    </p:spTree>
    <p:extLst>
      <p:ext uri="{BB962C8B-B14F-4D97-AF65-F5344CB8AC3E}">
        <p14:creationId xmlns:p14="http://schemas.microsoft.com/office/powerpoint/2010/main" val="35031488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ER, estrogen receptor; HER2, human epidermal growth factor receptor 2; TILs, tumor-infiltrating lymphocytes; TNBC, triple-negative breast cancer.</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369483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TIL, tumor-infiltrating lymphocytes; TMB, tumor mutational burden.</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87511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TNBC, triple-negative breast cancer.</a:t>
            </a:r>
          </a:p>
        </p:txBody>
      </p:sp>
      <p:sp>
        <p:nvSpPr>
          <p:cNvPr id="4" name="Slide Number Placeholder 3"/>
          <p:cNvSpPr>
            <a:spLocks noGrp="1"/>
          </p:cNvSpPr>
          <p:nvPr>
            <p:ph type="sldNum" sz="quarter" idx="10"/>
          </p:nvPr>
        </p:nvSpPr>
        <p:spPr/>
        <p:txBody>
          <a:bodyPr/>
          <a:lstStyle/>
          <a:p>
            <a:fld id="{1A72B181-81D2-43BF-9DB2-6CABB593B2C9}" type="slidenum">
              <a:rPr lang="en-US" smtClean="0"/>
              <a:t>5</a:t>
            </a:fld>
            <a:endParaRPr lang="en-US" dirty="0"/>
          </a:p>
        </p:txBody>
      </p:sp>
    </p:spTree>
    <p:extLst>
      <p:ext uri="{BB962C8B-B14F-4D97-AF65-F5344CB8AC3E}">
        <p14:creationId xmlns:p14="http://schemas.microsoft.com/office/powerpoint/2010/main" val="21057098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p:nvPr>
        </p:nvSpPr>
        <p:spPr/>
        <p:txBody>
          <a:bodyPr/>
          <a:lstStyle/>
          <a:p>
            <a:endParaRPr lang="tr-TR"/>
          </a:p>
        </p:txBody>
      </p:sp>
      <p:sp>
        <p:nvSpPr>
          <p:cNvPr id="5" name="Footer Placeholder 4"/>
          <p:cNvSpPr>
            <a:spLocks noGrp="1"/>
          </p:cNvSpPr>
          <p:nvPr>
            <p:ph type="ftr" sz="quarter" idx="4"/>
          </p:nvPr>
        </p:nvSpPr>
        <p:spPr/>
        <p:txBody>
          <a:bodyPr/>
          <a:lstStyle/>
          <a:p>
            <a:endParaRPr lang="tr-TR"/>
          </a:p>
        </p:txBody>
      </p:sp>
      <p:sp>
        <p:nvSpPr>
          <p:cNvPr id="6" name="Slide Number Placeholder 5"/>
          <p:cNvSpPr>
            <a:spLocks noGrp="1"/>
          </p:cNvSpPr>
          <p:nvPr>
            <p:ph type="sldNum" sz="quarter" idx="5"/>
          </p:nvPr>
        </p:nvSpPr>
        <p:spPr/>
        <p:txBody>
          <a:bodyPr/>
          <a:lstStyle/>
          <a:p>
            <a:fld id="{62240211-CB27-4A28-83B8-C6FD601E27B9}" type="slidenum">
              <a:rPr lang="tr-TR" smtClean="0"/>
              <a:t>66</a:t>
            </a:fld>
            <a:endParaRPr lang="tr-TR"/>
          </a:p>
        </p:txBody>
      </p:sp>
    </p:spTree>
    <p:extLst>
      <p:ext uri="{BB962C8B-B14F-4D97-AF65-F5344CB8AC3E}">
        <p14:creationId xmlns:p14="http://schemas.microsoft.com/office/powerpoint/2010/main" val="6223215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p:nvPr>
        </p:nvSpPr>
        <p:spPr/>
        <p:txBody>
          <a:bodyPr/>
          <a:lstStyle/>
          <a:p>
            <a:endParaRPr lang="tr-TR"/>
          </a:p>
        </p:txBody>
      </p:sp>
      <p:sp>
        <p:nvSpPr>
          <p:cNvPr id="5" name="Footer Placeholder 4"/>
          <p:cNvSpPr>
            <a:spLocks noGrp="1"/>
          </p:cNvSpPr>
          <p:nvPr>
            <p:ph type="ftr" sz="quarter" idx="4"/>
          </p:nvPr>
        </p:nvSpPr>
        <p:spPr/>
        <p:txBody>
          <a:bodyPr/>
          <a:lstStyle/>
          <a:p>
            <a:endParaRPr lang="tr-TR"/>
          </a:p>
        </p:txBody>
      </p:sp>
      <p:sp>
        <p:nvSpPr>
          <p:cNvPr id="6" name="Slide Number Placeholder 5"/>
          <p:cNvSpPr>
            <a:spLocks noGrp="1"/>
          </p:cNvSpPr>
          <p:nvPr>
            <p:ph type="sldNum" sz="quarter" idx="5"/>
          </p:nvPr>
        </p:nvSpPr>
        <p:spPr/>
        <p:txBody>
          <a:bodyPr/>
          <a:lstStyle/>
          <a:p>
            <a:fld id="{62240211-CB27-4A28-83B8-C6FD601E27B9}" type="slidenum">
              <a:rPr lang="tr-TR" smtClean="0"/>
              <a:t>67</a:t>
            </a:fld>
            <a:endParaRPr lang="tr-TR"/>
          </a:p>
        </p:txBody>
      </p:sp>
    </p:spTree>
    <p:extLst>
      <p:ext uri="{BB962C8B-B14F-4D97-AF65-F5344CB8AC3E}">
        <p14:creationId xmlns:p14="http://schemas.microsoft.com/office/powerpoint/2010/main" val="42897869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p:nvPr>
        </p:nvSpPr>
        <p:spPr/>
        <p:txBody>
          <a:bodyPr/>
          <a:lstStyle/>
          <a:p>
            <a:endParaRPr lang="tr-TR"/>
          </a:p>
        </p:txBody>
      </p:sp>
      <p:sp>
        <p:nvSpPr>
          <p:cNvPr id="5" name="Footer Placeholder 4"/>
          <p:cNvSpPr>
            <a:spLocks noGrp="1"/>
          </p:cNvSpPr>
          <p:nvPr>
            <p:ph type="ftr" sz="quarter" idx="4"/>
          </p:nvPr>
        </p:nvSpPr>
        <p:spPr/>
        <p:txBody>
          <a:bodyPr/>
          <a:lstStyle/>
          <a:p>
            <a:endParaRPr lang="tr-TR"/>
          </a:p>
        </p:txBody>
      </p:sp>
      <p:sp>
        <p:nvSpPr>
          <p:cNvPr id="6" name="Slide Number Placeholder 5"/>
          <p:cNvSpPr>
            <a:spLocks noGrp="1"/>
          </p:cNvSpPr>
          <p:nvPr>
            <p:ph type="sldNum" sz="quarter" idx="5"/>
          </p:nvPr>
        </p:nvSpPr>
        <p:spPr/>
        <p:txBody>
          <a:bodyPr/>
          <a:lstStyle/>
          <a:p>
            <a:fld id="{62240211-CB27-4A28-83B8-C6FD601E27B9}" type="slidenum">
              <a:rPr lang="tr-TR" smtClean="0"/>
              <a:t>68</a:t>
            </a:fld>
            <a:endParaRPr lang="tr-TR"/>
          </a:p>
        </p:txBody>
      </p:sp>
    </p:spTree>
    <p:extLst>
      <p:ext uri="{BB962C8B-B14F-4D97-AF65-F5344CB8AC3E}">
        <p14:creationId xmlns:p14="http://schemas.microsoft.com/office/powerpoint/2010/main" val="32537465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p:nvPr>
        </p:nvSpPr>
        <p:spPr/>
        <p:txBody>
          <a:bodyPr/>
          <a:lstStyle/>
          <a:p>
            <a:endParaRPr lang="tr-TR"/>
          </a:p>
        </p:txBody>
      </p:sp>
      <p:sp>
        <p:nvSpPr>
          <p:cNvPr id="5" name="Footer Placeholder 4"/>
          <p:cNvSpPr>
            <a:spLocks noGrp="1"/>
          </p:cNvSpPr>
          <p:nvPr>
            <p:ph type="ftr" sz="quarter" idx="4"/>
          </p:nvPr>
        </p:nvSpPr>
        <p:spPr/>
        <p:txBody>
          <a:bodyPr/>
          <a:lstStyle/>
          <a:p>
            <a:endParaRPr lang="tr-TR"/>
          </a:p>
        </p:txBody>
      </p:sp>
      <p:sp>
        <p:nvSpPr>
          <p:cNvPr id="6" name="Slide Number Placeholder 5"/>
          <p:cNvSpPr>
            <a:spLocks noGrp="1"/>
          </p:cNvSpPr>
          <p:nvPr>
            <p:ph type="sldNum" sz="quarter" idx="5"/>
          </p:nvPr>
        </p:nvSpPr>
        <p:spPr/>
        <p:txBody>
          <a:bodyPr/>
          <a:lstStyle/>
          <a:p>
            <a:fld id="{62240211-CB27-4A28-83B8-C6FD601E27B9}" type="slidenum">
              <a:rPr lang="tr-TR" smtClean="0"/>
              <a:t>69</a:t>
            </a:fld>
            <a:endParaRPr lang="tr-TR"/>
          </a:p>
        </p:txBody>
      </p:sp>
    </p:spTree>
    <p:extLst>
      <p:ext uri="{BB962C8B-B14F-4D97-AF65-F5344CB8AC3E}">
        <p14:creationId xmlns:p14="http://schemas.microsoft.com/office/powerpoint/2010/main" val="16459662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p:nvPr>
        </p:nvSpPr>
        <p:spPr/>
        <p:txBody>
          <a:bodyPr/>
          <a:lstStyle/>
          <a:p>
            <a:endParaRPr lang="tr-TR"/>
          </a:p>
        </p:txBody>
      </p:sp>
      <p:sp>
        <p:nvSpPr>
          <p:cNvPr id="5" name="Footer Placeholder 4"/>
          <p:cNvSpPr>
            <a:spLocks noGrp="1"/>
          </p:cNvSpPr>
          <p:nvPr>
            <p:ph type="ftr" sz="quarter" idx="4"/>
          </p:nvPr>
        </p:nvSpPr>
        <p:spPr/>
        <p:txBody>
          <a:bodyPr/>
          <a:lstStyle/>
          <a:p>
            <a:endParaRPr lang="tr-TR"/>
          </a:p>
        </p:txBody>
      </p:sp>
      <p:sp>
        <p:nvSpPr>
          <p:cNvPr id="6" name="Slide Number Placeholder 5"/>
          <p:cNvSpPr>
            <a:spLocks noGrp="1"/>
          </p:cNvSpPr>
          <p:nvPr>
            <p:ph type="sldNum" sz="quarter" idx="5"/>
          </p:nvPr>
        </p:nvSpPr>
        <p:spPr/>
        <p:txBody>
          <a:bodyPr/>
          <a:lstStyle/>
          <a:p>
            <a:fld id="{62240211-CB27-4A28-83B8-C6FD601E27B9}" type="slidenum">
              <a:rPr lang="tr-TR" smtClean="0"/>
              <a:t>70</a:t>
            </a:fld>
            <a:endParaRPr lang="tr-TR"/>
          </a:p>
        </p:txBody>
      </p:sp>
    </p:spTree>
    <p:extLst>
      <p:ext uri="{BB962C8B-B14F-4D97-AF65-F5344CB8AC3E}">
        <p14:creationId xmlns:p14="http://schemas.microsoft.com/office/powerpoint/2010/main" val="8174389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p:nvPr>
        </p:nvSpPr>
        <p:spPr/>
        <p:txBody>
          <a:bodyPr/>
          <a:lstStyle/>
          <a:p>
            <a:endParaRPr lang="tr-TR"/>
          </a:p>
        </p:txBody>
      </p:sp>
      <p:sp>
        <p:nvSpPr>
          <p:cNvPr id="5" name="Footer Placeholder 4"/>
          <p:cNvSpPr>
            <a:spLocks noGrp="1"/>
          </p:cNvSpPr>
          <p:nvPr>
            <p:ph type="ftr" sz="quarter" idx="4"/>
          </p:nvPr>
        </p:nvSpPr>
        <p:spPr/>
        <p:txBody>
          <a:bodyPr/>
          <a:lstStyle/>
          <a:p>
            <a:endParaRPr lang="tr-TR"/>
          </a:p>
        </p:txBody>
      </p:sp>
      <p:sp>
        <p:nvSpPr>
          <p:cNvPr id="6" name="Slide Number Placeholder 5"/>
          <p:cNvSpPr>
            <a:spLocks noGrp="1"/>
          </p:cNvSpPr>
          <p:nvPr>
            <p:ph type="sldNum" sz="quarter" idx="5"/>
          </p:nvPr>
        </p:nvSpPr>
        <p:spPr/>
        <p:txBody>
          <a:bodyPr/>
          <a:lstStyle/>
          <a:p>
            <a:fld id="{62240211-CB27-4A28-83B8-C6FD601E27B9}" type="slidenum">
              <a:rPr lang="tr-TR" smtClean="0"/>
              <a:t>71</a:t>
            </a:fld>
            <a:endParaRPr lang="tr-TR"/>
          </a:p>
        </p:txBody>
      </p:sp>
    </p:spTree>
    <p:extLst>
      <p:ext uri="{BB962C8B-B14F-4D97-AF65-F5344CB8AC3E}">
        <p14:creationId xmlns:p14="http://schemas.microsoft.com/office/powerpoint/2010/main" val="28537648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p:nvPr>
        </p:nvSpPr>
        <p:spPr/>
        <p:txBody>
          <a:bodyPr/>
          <a:lstStyle/>
          <a:p>
            <a:endParaRPr lang="tr-TR"/>
          </a:p>
        </p:txBody>
      </p:sp>
      <p:sp>
        <p:nvSpPr>
          <p:cNvPr id="5" name="Footer Placeholder 4"/>
          <p:cNvSpPr>
            <a:spLocks noGrp="1"/>
          </p:cNvSpPr>
          <p:nvPr>
            <p:ph type="ftr" sz="quarter" idx="4"/>
          </p:nvPr>
        </p:nvSpPr>
        <p:spPr/>
        <p:txBody>
          <a:bodyPr/>
          <a:lstStyle/>
          <a:p>
            <a:endParaRPr lang="tr-TR"/>
          </a:p>
        </p:txBody>
      </p:sp>
      <p:sp>
        <p:nvSpPr>
          <p:cNvPr id="6" name="Slide Number Placeholder 5"/>
          <p:cNvSpPr>
            <a:spLocks noGrp="1"/>
          </p:cNvSpPr>
          <p:nvPr>
            <p:ph type="sldNum" sz="quarter" idx="5"/>
          </p:nvPr>
        </p:nvSpPr>
        <p:spPr/>
        <p:txBody>
          <a:bodyPr/>
          <a:lstStyle/>
          <a:p>
            <a:fld id="{62240211-CB27-4A28-83B8-C6FD601E27B9}" type="slidenum">
              <a:rPr lang="tr-TR" smtClean="0"/>
              <a:t>72</a:t>
            </a:fld>
            <a:endParaRPr lang="tr-TR"/>
          </a:p>
        </p:txBody>
      </p:sp>
    </p:spTree>
    <p:extLst>
      <p:ext uri="{BB962C8B-B14F-4D97-AF65-F5344CB8AC3E}">
        <p14:creationId xmlns:p14="http://schemas.microsoft.com/office/powerpoint/2010/main" val="9037563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p:nvPr>
        </p:nvSpPr>
        <p:spPr/>
        <p:txBody>
          <a:bodyPr/>
          <a:lstStyle/>
          <a:p>
            <a:endParaRPr lang="tr-TR"/>
          </a:p>
        </p:txBody>
      </p:sp>
      <p:sp>
        <p:nvSpPr>
          <p:cNvPr id="5" name="Footer Placeholder 4"/>
          <p:cNvSpPr>
            <a:spLocks noGrp="1"/>
          </p:cNvSpPr>
          <p:nvPr>
            <p:ph type="ftr" sz="quarter" idx="4"/>
          </p:nvPr>
        </p:nvSpPr>
        <p:spPr/>
        <p:txBody>
          <a:bodyPr/>
          <a:lstStyle/>
          <a:p>
            <a:endParaRPr lang="tr-TR"/>
          </a:p>
        </p:txBody>
      </p:sp>
      <p:sp>
        <p:nvSpPr>
          <p:cNvPr id="6" name="Slide Number Placeholder 5"/>
          <p:cNvSpPr>
            <a:spLocks noGrp="1"/>
          </p:cNvSpPr>
          <p:nvPr>
            <p:ph type="sldNum" sz="quarter" idx="5"/>
          </p:nvPr>
        </p:nvSpPr>
        <p:spPr/>
        <p:txBody>
          <a:bodyPr/>
          <a:lstStyle/>
          <a:p>
            <a:fld id="{62240211-CB27-4A28-83B8-C6FD601E27B9}" type="slidenum">
              <a:rPr lang="tr-TR" smtClean="0"/>
              <a:t>73</a:t>
            </a:fld>
            <a:endParaRPr lang="tr-TR"/>
          </a:p>
        </p:txBody>
      </p:sp>
    </p:spTree>
    <p:extLst>
      <p:ext uri="{BB962C8B-B14F-4D97-AF65-F5344CB8AC3E}">
        <p14:creationId xmlns:p14="http://schemas.microsoft.com/office/powerpoint/2010/main" val="2265377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p:nvPr>
        </p:nvSpPr>
        <p:spPr/>
        <p:txBody>
          <a:bodyPr/>
          <a:lstStyle/>
          <a:p>
            <a:endParaRPr lang="tr-TR"/>
          </a:p>
        </p:txBody>
      </p:sp>
      <p:sp>
        <p:nvSpPr>
          <p:cNvPr id="5" name="Footer Placeholder 4"/>
          <p:cNvSpPr>
            <a:spLocks noGrp="1"/>
          </p:cNvSpPr>
          <p:nvPr>
            <p:ph type="ftr" sz="quarter" idx="4"/>
          </p:nvPr>
        </p:nvSpPr>
        <p:spPr/>
        <p:txBody>
          <a:bodyPr/>
          <a:lstStyle/>
          <a:p>
            <a:endParaRPr lang="tr-TR"/>
          </a:p>
        </p:txBody>
      </p:sp>
      <p:sp>
        <p:nvSpPr>
          <p:cNvPr id="6" name="Slide Number Placeholder 5"/>
          <p:cNvSpPr>
            <a:spLocks noGrp="1"/>
          </p:cNvSpPr>
          <p:nvPr>
            <p:ph type="sldNum" sz="quarter" idx="5"/>
          </p:nvPr>
        </p:nvSpPr>
        <p:spPr/>
        <p:txBody>
          <a:bodyPr/>
          <a:lstStyle/>
          <a:p>
            <a:fld id="{62240211-CB27-4A28-83B8-C6FD601E27B9}" type="slidenum">
              <a:rPr lang="tr-TR" smtClean="0"/>
              <a:t>74</a:t>
            </a:fld>
            <a:endParaRPr lang="tr-TR"/>
          </a:p>
        </p:txBody>
      </p:sp>
    </p:spTree>
    <p:extLst>
      <p:ext uri="{BB962C8B-B14F-4D97-AF65-F5344CB8AC3E}">
        <p14:creationId xmlns:p14="http://schemas.microsoft.com/office/powerpoint/2010/main" val="30677025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p:nvPr>
        </p:nvSpPr>
        <p:spPr/>
        <p:txBody>
          <a:bodyPr/>
          <a:lstStyle/>
          <a:p>
            <a:endParaRPr lang="tr-TR"/>
          </a:p>
        </p:txBody>
      </p:sp>
      <p:sp>
        <p:nvSpPr>
          <p:cNvPr id="5" name="Footer Placeholder 4"/>
          <p:cNvSpPr>
            <a:spLocks noGrp="1"/>
          </p:cNvSpPr>
          <p:nvPr>
            <p:ph type="ftr" sz="quarter" idx="4"/>
          </p:nvPr>
        </p:nvSpPr>
        <p:spPr/>
        <p:txBody>
          <a:bodyPr/>
          <a:lstStyle/>
          <a:p>
            <a:endParaRPr lang="tr-TR"/>
          </a:p>
        </p:txBody>
      </p:sp>
      <p:sp>
        <p:nvSpPr>
          <p:cNvPr id="6" name="Slide Number Placeholder 5"/>
          <p:cNvSpPr>
            <a:spLocks noGrp="1"/>
          </p:cNvSpPr>
          <p:nvPr>
            <p:ph type="sldNum" sz="quarter" idx="5"/>
          </p:nvPr>
        </p:nvSpPr>
        <p:spPr/>
        <p:txBody>
          <a:bodyPr/>
          <a:lstStyle/>
          <a:p>
            <a:fld id="{62240211-CB27-4A28-83B8-C6FD601E27B9}" type="slidenum">
              <a:rPr lang="tr-TR" smtClean="0"/>
              <a:t>75</a:t>
            </a:fld>
            <a:endParaRPr lang="tr-TR"/>
          </a:p>
        </p:txBody>
      </p:sp>
    </p:spTree>
    <p:extLst>
      <p:ext uri="{BB962C8B-B14F-4D97-AF65-F5344CB8AC3E}">
        <p14:creationId xmlns:p14="http://schemas.microsoft.com/office/powerpoint/2010/main" val="3613567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i="1" dirty="0">
                <a:latin typeface="Arial" panose="020B0604020202020204" pitchFamily="34" charset="0"/>
              </a:rPr>
              <a:t>BC, breast cancer; TNBC, triple-negative breast cancer.</a:t>
            </a:r>
            <a:endParaRPr lang="en-US" b="1" dirty="0"/>
          </a:p>
        </p:txBody>
      </p:sp>
      <p:sp>
        <p:nvSpPr>
          <p:cNvPr id="4" name="Slide Number Placeholder 3"/>
          <p:cNvSpPr>
            <a:spLocks noGrp="1"/>
          </p:cNvSpPr>
          <p:nvPr>
            <p:ph type="sldNum" sz="quarter" idx="10"/>
          </p:nvPr>
        </p:nvSpPr>
        <p:spPr/>
        <p:txBody>
          <a:bodyPr/>
          <a:lstStyle/>
          <a:p>
            <a:fld id="{1A72B181-81D2-43BF-9DB2-6CABB593B2C9}" type="slidenum">
              <a:rPr lang="en-US" smtClean="0"/>
              <a:t>11</a:t>
            </a:fld>
            <a:endParaRPr lang="en-US" dirty="0"/>
          </a:p>
        </p:txBody>
      </p:sp>
    </p:spTree>
    <p:extLst>
      <p:ext uri="{BB962C8B-B14F-4D97-AF65-F5344CB8AC3E}">
        <p14:creationId xmlns:p14="http://schemas.microsoft.com/office/powerpoint/2010/main" val="20282720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p:nvPr>
        </p:nvSpPr>
        <p:spPr/>
        <p:txBody>
          <a:bodyPr/>
          <a:lstStyle/>
          <a:p>
            <a:endParaRPr lang="tr-TR"/>
          </a:p>
        </p:txBody>
      </p:sp>
      <p:sp>
        <p:nvSpPr>
          <p:cNvPr id="5" name="Footer Placeholder 4"/>
          <p:cNvSpPr>
            <a:spLocks noGrp="1"/>
          </p:cNvSpPr>
          <p:nvPr>
            <p:ph type="ftr" sz="quarter" idx="4"/>
          </p:nvPr>
        </p:nvSpPr>
        <p:spPr/>
        <p:txBody>
          <a:bodyPr/>
          <a:lstStyle/>
          <a:p>
            <a:endParaRPr lang="tr-TR"/>
          </a:p>
        </p:txBody>
      </p:sp>
      <p:sp>
        <p:nvSpPr>
          <p:cNvPr id="6" name="Slide Number Placeholder 5"/>
          <p:cNvSpPr>
            <a:spLocks noGrp="1"/>
          </p:cNvSpPr>
          <p:nvPr>
            <p:ph type="sldNum" sz="quarter" idx="5"/>
          </p:nvPr>
        </p:nvSpPr>
        <p:spPr/>
        <p:txBody>
          <a:bodyPr/>
          <a:lstStyle/>
          <a:p>
            <a:fld id="{62240211-CB27-4A28-83B8-C6FD601E27B9}" type="slidenum">
              <a:rPr lang="tr-TR" smtClean="0"/>
              <a:t>76</a:t>
            </a:fld>
            <a:endParaRPr lang="tr-TR"/>
          </a:p>
        </p:txBody>
      </p:sp>
    </p:spTree>
    <p:extLst>
      <p:ext uri="{BB962C8B-B14F-4D97-AF65-F5344CB8AC3E}">
        <p14:creationId xmlns:p14="http://schemas.microsoft.com/office/powerpoint/2010/main" val="21400872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p:nvPr>
        </p:nvSpPr>
        <p:spPr/>
        <p:txBody>
          <a:bodyPr/>
          <a:lstStyle/>
          <a:p>
            <a:endParaRPr lang="tr-TR"/>
          </a:p>
        </p:txBody>
      </p:sp>
      <p:sp>
        <p:nvSpPr>
          <p:cNvPr id="5" name="Footer Placeholder 4"/>
          <p:cNvSpPr>
            <a:spLocks noGrp="1"/>
          </p:cNvSpPr>
          <p:nvPr>
            <p:ph type="ftr" sz="quarter" idx="4"/>
          </p:nvPr>
        </p:nvSpPr>
        <p:spPr/>
        <p:txBody>
          <a:bodyPr/>
          <a:lstStyle/>
          <a:p>
            <a:endParaRPr lang="tr-TR"/>
          </a:p>
        </p:txBody>
      </p:sp>
      <p:sp>
        <p:nvSpPr>
          <p:cNvPr id="6" name="Slide Number Placeholder 5"/>
          <p:cNvSpPr>
            <a:spLocks noGrp="1"/>
          </p:cNvSpPr>
          <p:nvPr>
            <p:ph type="sldNum" sz="quarter" idx="5"/>
          </p:nvPr>
        </p:nvSpPr>
        <p:spPr/>
        <p:txBody>
          <a:bodyPr/>
          <a:lstStyle/>
          <a:p>
            <a:fld id="{62240211-CB27-4A28-83B8-C6FD601E27B9}" type="slidenum">
              <a:rPr lang="tr-TR" smtClean="0"/>
              <a:t>77</a:t>
            </a:fld>
            <a:endParaRPr lang="tr-TR"/>
          </a:p>
        </p:txBody>
      </p:sp>
    </p:spTree>
    <p:extLst>
      <p:ext uri="{BB962C8B-B14F-4D97-AF65-F5344CB8AC3E}">
        <p14:creationId xmlns:p14="http://schemas.microsoft.com/office/powerpoint/2010/main" val="5487137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p:nvPr>
        </p:nvSpPr>
        <p:spPr/>
        <p:txBody>
          <a:bodyPr/>
          <a:lstStyle/>
          <a:p>
            <a:endParaRPr lang="tr-TR"/>
          </a:p>
        </p:txBody>
      </p:sp>
      <p:sp>
        <p:nvSpPr>
          <p:cNvPr id="5" name="Footer Placeholder 4"/>
          <p:cNvSpPr>
            <a:spLocks noGrp="1"/>
          </p:cNvSpPr>
          <p:nvPr>
            <p:ph type="ftr" sz="quarter" idx="4"/>
          </p:nvPr>
        </p:nvSpPr>
        <p:spPr/>
        <p:txBody>
          <a:bodyPr/>
          <a:lstStyle/>
          <a:p>
            <a:endParaRPr lang="tr-TR"/>
          </a:p>
        </p:txBody>
      </p:sp>
      <p:sp>
        <p:nvSpPr>
          <p:cNvPr id="6" name="Slide Number Placeholder 5"/>
          <p:cNvSpPr>
            <a:spLocks noGrp="1"/>
          </p:cNvSpPr>
          <p:nvPr>
            <p:ph type="sldNum" sz="quarter" idx="5"/>
          </p:nvPr>
        </p:nvSpPr>
        <p:spPr/>
        <p:txBody>
          <a:bodyPr/>
          <a:lstStyle/>
          <a:p>
            <a:fld id="{62240211-CB27-4A28-83B8-C6FD601E27B9}" type="slidenum">
              <a:rPr lang="tr-TR" smtClean="0"/>
              <a:t>78</a:t>
            </a:fld>
            <a:endParaRPr lang="tr-TR"/>
          </a:p>
        </p:txBody>
      </p:sp>
    </p:spTree>
    <p:extLst>
      <p:ext uri="{BB962C8B-B14F-4D97-AF65-F5344CB8AC3E}">
        <p14:creationId xmlns:p14="http://schemas.microsoft.com/office/powerpoint/2010/main" val="39293763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p:nvPr>
        </p:nvSpPr>
        <p:spPr/>
        <p:txBody>
          <a:bodyPr/>
          <a:lstStyle/>
          <a:p>
            <a:endParaRPr lang="tr-TR"/>
          </a:p>
        </p:txBody>
      </p:sp>
      <p:sp>
        <p:nvSpPr>
          <p:cNvPr id="5" name="Footer Placeholder 4"/>
          <p:cNvSpPr>
            <a:spLocks noGrp="1"/>
          </p:cNvSpPr>
          <p:nvPr>
            <p:ph type="ftr" sz="quarter" idx="4"/>
          </p:nvPr>
        </p:nvSpPr>
        <p:spPr/>
        <p:txBody>
          <a:bodyPr/>
          <a:lstStyle/>
          <a:p>
            <a:endParaRPr lang="tr-TR"/>
          </a:p>
        </p:txBody>
      </p:sp>
      <p:sp>
        <p:nvSpPr>
          <p:cNvPr id="6" name="Slide Number Placeholder 5"/>
          <p:cNvSpPr>
            <a:spLocks noGrp="1"/>
          </p:cNvSpPr>
          <p:nvPr>
            <p:ph type="sldNum" sz="quarter" idx="5"/>
          </p:nvPr>
        </p:nvSpPr>
        <p:spPr/>
        <p:txBody>
          <a:bodyPr/>
          <a:lstStyle/>
          <a:p>
            <a:fld id="{62240211-CB27-4A28-83B8-C6FD601E27B9}" type="slidenum">
              <a:rPr lang="tr-TR" smtClean="0"/>
              <a:t>79</a:t>
            </a:fld>
            <a:endParaRPr lang="tr-TR"/>
          </a:p>
        </p:txBody>
      </p:sp>
    </p:spTree>
    <p:extLst>
      <p:ext uri="{BB962C8B-B14F-4D97-AF65-F5344CB8AC3E}">
        <p14:creationId xmlns:p14="http://schemas.microsoft.com/office/powerpoint/2010/main" val="24880089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p:nvPr>
        </p:nvSpPr>
        <p:spPr/>
        <p:txBody>
          <a:bodyPr/>
          <a:lstStyle/>
          <a:p>
            <a:endParaRPr lang="tr-TR"/>
          </a:p>
        </p:txBody>
      </p:sp>
      <p:sp>
        <p:nvSpPr>
          <p:cNvPr id="5" name="Footer Placeholder 4"/>
          <p:cNvSpPr>
            <a:spLocks noGrp="1"/>
          </p:cNvSpPr>
          <p:nvPr>
            <p:ph type="ftr" sz="quarter" idx="4"/>
          </p:nvPr>
        </p:nvSpPr>
        <p:spPr/>
        <p:txBody>
          <a:bodyPr/>
          <a:lstStyle/>
          <a:p>
            <a:endParaRPr lang="tr-TR"/>
          </a:p>
        </p:txBody>
      </p:sp>
      <p:sp>
        <p:nvSpPr>
          <p:cNvPr id="6" name="Slide Number Placeholder 5"/>
          <p:cNvSpPr>
            <a:spLocks noGrp="1"/>
          </p:cNvSpPr>
          <p:nvPr>
            <p:ph type="sldNum" sz="quarter" idx="5"/>
          </p:nvPr>
        </p:nvSpPr>
        <p:spPr/>
        <p:txBody>
          <a:bodyPr/>
          <a:lstStyle/>
          <a:p>
            <a:fld id="{62240211-CB27-4A28-83B8-C6FD601E27B9}" type="slidenum">
              <a:rPr lang="tr-TR" smtClean="0"/>
              <a:t>80</a:t>
            </a:fld>
            <a:endParaRPr lang="tr-TR"/>
          </a:p>
        </p:txBody>
      </p:sp>
    </p:spTree>
    <p:extLst>
      <p:ext uri="{BB962C8B-B14F-4D97-AF65-F5344CB8AC3E}">
        <p14:creationId xmlns:p14="http://schemas.microsoft.com/office/powerpoint/2010/main" val="18212495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p:nvPr>
        </p:nvSpPr>
        <p:spPr/>
        <p:txBody>
          <a:bodyPr/>
          <a:lstStyle/>
          <a:p>
            <a:endParaRPr lang="tr-TR"/>
          </a:p>
        </p:txBody>
      </p:sp>
      <p:sp>
        <p:nvSpPr>
          <p:cNvPr id="5" name="Footer Placeholder 4"/>
          <p:cNvSpPr>
            <a:spLocks noGrp="1"/>
          </p:cNvSpPr>
          <p:nvPr>
            <p:ph type="ftr" sz="quarter" idx="4"/>
          </p:nvPr>
        </p:nvSpPr>
        <p:spPr/>
        <p:txBody>
          <a:bodyPr/>
          <a:lstStyle/>
          <a:p>
            <a:endParaRPr lang="tr-TR"/>
          </a:p>
        </p:txBody>
      </p:sp>
      <p:sp>
        <p:nvSpPr>
          <p:cNvPr id="6" name="Slide Number Placeholder 5"/>
          <p:cNvSpPr>
            <a:spLocks noGrp="1"/>
          </p:cNvSpPr>
          <p:nvPr>
            <p:ph type="sldNum" sz="quarter" idx="5"/>
          </p:nvPr>
        </p:nvSpPr>
        <p:spPr/>
        <p:txBody>
          <a:bodyPr/>
          <a:lstStyle/>
          <a:p>
            <a:fld id="{62240211-CB27-4A28-83B8-C6FD601E27B9}" type="slidenum">
              <a:rPr lang="tr-TR" smtClean="0"/>
              <a:t>81</a:t>
            </a:fld>
            <a:endParaRPr lang="tr-TR"/>
          </a:p>
        </p:txBody>
      </p:sp>
    </p:spTree>
    <p:extLst>
      <p:ext uri="{BB962C8B-B14F-4D97-AF65-F5344CB8AC3E}">
        <p14:creationId xmlns:p14="http://schemas.microsoft.com/office/powerpoint/2010/main" val="28200116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p:nvPr>
        </p:nvSpPr>
        <p:spPr/>
        <p:txBody>
          <a:bodyPr/>
          <a:lstStyle/>
          <a:p>
            <a:endParaRPr lang="tr-TR"/>
          </a:p>
        </p:txBody>
      </p:sp>
      <p:sp>
        <p:nvSpPr>
          <p:cNvPr id="5" name="Footer Placeholder 4"/>
          <p:cNvSpPr>
            <a:spLocks noGrp="1"/>
          </p:cNvSpPr>
          <p:nvPr>
            <p:ph type="ftr" sz="quarter" idx="4"/>
          </p:nvPr>
        </p:nvSpPr>
        <p:spPr/>
        <p:txBody>
          <a:bodyPr/>
          <a:lstStyle/>
          <a:p>
            <a:endParaRPr lang="tr-TR"/>
          </a:p>
        </p:txBody>
      </p:sp>
      <p:sp>
        <p:nvSpPr>
          <p:cNvPr id="6" name="Slide Number Placeholder 5"/>
          <p:cNvSpPr>
            <a:spLocks noGrp="1"/>
          </p:cNvSpPr>
          <p:nvPr>
            <p:ph type="sldNum" sz="quarter" idx="5"/>
          </p:nvPr>
        </p:nvSpPr>
        <p:spPr/>
        <p:txBody>
          <a:bodyPr/>
          <a:lstStyle/>
          <a:p>
            <a:fld id="{62240211-CB27-4A28-83B8-C6FD601E27B9}" type="slidenum">
              <a:rPr lang="tr-TR" smtClean="0"/>
              <a:t>82</a:t>
            </a:fld>
            <a:endParaRPr lang="tr-TR"/>
          </a:p>
        </p:txBody>
      </p:sp>
    </p:spTree>
    <p:extLst>
      <p:ext uri="{BB962C8B-B14F-4D97-AF65-F5344CB8AC3E}">
        <p14:creationId xmlns:p14="http://schemas.microsoft.com/office/powerpoint/2010/main" val="38232465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p:nvPr>
        </p:nvSpPr>
        <p:spPr/>
        <p:txBody>
          <a:bodyPr/>
          <a:lstStyle/>
          <a:p>
            <a:endParaRPr lang="tr-TR"/>
          </a:p>
        </p:txBody>
      </p:sp>
      <p:sp>
        <p:nvSpPr>
          <p:cNvPr id="5" name="Footer Placeholder 4"/>
          <p:cNvSpPr>
            <a:spLocks noGrp="1"/>
          </p:cNvSpPr>
          <p:nvPr>
            <p:ph type="ftr" sz="quarter" idx="4"/>
          </p:nvPr>
        </p:nvSpPr>
        <p:spPr/>
        <p:txBody>
          <a:bodyPr/>
          <a:lstStyle/>
          <a:p>
            <a:endParaRPr lang="tr-TR"/>
          </a:p>
        </p:txBody>
      </p:sp>
      <p:sp>
        <p:nvSpPr>
          <p:cNvPr id="6" name="Slide Number Placeholder 5"/>
          <p:cNvSpPr>
            <a:spLocks noGrp="1"/>
          </p:cNvSpPr>
          <p:nvPr>
            <p:ph type="sldNum" sz="quarter" idx="5"/>
          </p:nvPr>
        </p:nvSpPr>
        <p:spPr/>
        <p:txBody>
          <a:bodyPr/>
          <a:lstStyle/>
          <a:p>
            <a:fld id="{62240211-CB27-4A28-83B8-C6FD601E27B9}" type="slidenum">
              <a:rPr lang="tr-TR" smtClean="0"/>
              <a:t>83</a:t>
            </a:fld>
            <a:endParaRPr lang="tr-TR"/>
          </a:p>
        </p:txBody>
      </p:sp>
    </p:spTree>
    <p:extLst>
      <p:ext uri="{BB962C8B-B14F-4D97-AF65-F5344CB8AC3E}">
        <p14:creationId xmlns:p14="http://schemas.microsoft.com/office/powerpoint/2010/main" val="24721237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Header Placeholder 3"/>
          <p:cNvSpPr>
            <a:spLocks noGrp="1"/>
          </p:cNvSpPr>
          <p:nvPr>
            <p:ph type="hdr" sz="quarter"/>
          </p:nvPr>
        </p:nvSpPr>
        <p:spPr/>
        <p:txBody>
          <a:bodyPr/>
          <a:lstStyle/>
          <a:p>
            <a:endParaRPr lang="tr-TR"/>
          </a:p>
        </p:txBody>
      </p:sp>
      <p:sp>
        <p:nvSpPr>
          <p:cNvPr id="5" name="Footer Placeholder 4"/>
          <p:cNvSpPr>
            <a:spLocks noGrp="1"/>
          </p:cNvSpPr>
          <p:nvPr>
            <p:ph type="ftr" sz="quarter" idx="4"/>
          </p:nvPr>
        </p:nvSpPr>
        <p:spPr/>
        <p:txBody>
          <a:bodyPr/>
          <a:lstStyle/>
          <a:p>
            <a:endParaRPr lang="tr-TR"/>
          </a:p>
        </p:txBody>
      </p:sp>
      <p:sp>
        <p:nvSpPr>
          <p:cNvPr id="6" name="Slide Number Placeholder 5"/>
          <p:cNvSpPr>
            <a:spLocks noGrp="1"/>
          </p:cNvSpPr>
          <p:nvPr>
            <p:ph type="sldNum" sz="quarter" idx="5"/>
          </p:nvPr>
        </p:nvSpPr>
        <p:spPr/>
        <p:txBody>
          <a:bodyPr/>
          <a:lstStyle/>
          <a:p>
            <a:fld id="{62240211-CB27-4A28-83B8-C6FD601E27B9}" type="slidenum">
              <a:rPr lang="tr-TR" smtClean="0"/>
              <a:t>84</a:t>
            </a:fld>
            <a:endParaRPr lang="tr-TR"/>
          </a:p>
        </p:txBody>
      </p:sp>
    </p:spTree>
    <p:extLst>
      <p:ext uri="{BB962C8B-B14F-4D97-AF65-F5344CB8AC3E}">
        <p14:creationId xmlns:p14="http://schemas.microsoft.com/office/powerpoint/2010/main" val="35279139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TNBC, triple-negative breast cancer.</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18455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8340"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itchFamily="34" charset="0"/>
                <a:cs typeface="Arial" pitchFamily="34" charset="0"/>
              </a:defRPr>
            </a:lvl1pPr>
            <a:lvl2pPr marL="500129" indent="-192358">
              <a:defRPr b="1">
                <a:solidFill>
                  <a:schemeClr val="tx1"/>
                </a:solidFill>
                <a:latin typeface="Arial" pitchFamily="34" charset="0"/>
                <a:cs typeface="Arial" pitchFamily="34" charset="0"/>
              </a:defRPr>
            </a:lvl2pPr>
            <a:lvl3pPr marL="769430" indent="-153885">
              <a:defRPr b="1">
                <a:solidFill>
                  <a:schemeClr val="tx1"/>
                </a:solidFill>
                <a:latin typeface="Arial" pitchFamily="34" charset="0"/>
                <a:cs typeface="Arial" pitchFamily="34" charset="0"/>
              </a:defRPr>
            </a:lvl3pPr>
            <a:lvl4pPr marL="1077202" indent="-153885">
              <a:defRPr b="1">
                <a:solidFill>
                  <a:schemeClr val="tx1"/>
                </a:solidFill>
                <a:latin typeface="Arial" pitchFamily="34" charset="0"/>
                <a:cs typeface="Arial" pitchFamily="34" charset="0"/>
              </a:defRPr>
            </a:lvl4pPr>
            <a:lvl5pPr marL="1384974" indent="-153885">
              <a:defRPr b="1">
                <a:solidFill>
                  <a:schemeClr val="tx1"/>
                </a:solidFill>
                <a:latin typeface="Arial" pitchFamily="34" charset="0"/>
                <a:cs typeface="Arial" pitchFamily="34" charset="0"/>
              </a:defRPr>
            </a:lvl5pPr>
            <a:lvl6pPr marL="1692746" indent="-153885" eaLnBrk="0" fontAlgn="base" hangingPunct="0">
              <a:spcBef>
                <a:spcPct val="0"/>
              </a:spcBef>
              <a:spcAft>
                <a:spcPct val="0"/>
              </a:spcAft>
              <a:defRPr b="1">
                <a:solidFill>
                  <a:schemeClr val="tx1"/>
                </a:solidFill>
                <a:latin typeface="Arial" pitchFamily="34" charset="0"/>
                <a:cs typeface="Arial" pitchFamily="34" charset="0"/>
              </a:defRPr>
            </a:lvl6pPr>
            <a:lvl7pPr marL="2000518" indent="-153885" eaLnBrk="0" fontAlgn="base" hangingPunct="0">
              <a:spcBef>
                <a:spcPct val="0"/>
              </a:spcBef>
              <a:spcAft>
                <a:spcPct val="0"/>
              </a:spcAft>
              <a:defRPr b="1">
                <a:solidFill>
                  <a:schemeClr val="tx1"/>
                </a:solidFill>
                <a:latin typeface="Arial" pitchFamily="34" charset="0"/>
                <a:cs typeface="Arial" pitchFamily="34" charset="0"/>
              </a:defRPr>
            </a:lvl7pPr>
            <a:lvl8pPr marL="2308289" indent="-153885" eaLnBrk="0" fontAlgn="base" hangingPunct="0">
              <a:spcBef>
                <a:spcPct val="0"/>
              </a:spcBef>
              <a:spcAft>
                <a:spcPct val="0"/>
              </a:spcAft>
              <a:defRPr b="1">
                <a:solidFill>
                  <a:schemeClr val="tx1"/>
                </a:solidFill>
                <a:latin typeface="Arial" pitchFamily="34" charset="0"/>
                <a:cs typeface="Arial" pitchFamily="34" charset="0"/>
              </a:defRPr>
            </a:lvl8pPr>
            <a:lvl9pPr marL="2616061" indent="-153885" eaLnBrk="0" fontAlgn="base" hangingPunct="0">
              <a:spcBef>
                <a:spcPct val="0"/>
              </a:spcBef>
              <a:spcAft>
                <a:spcPct val="0"/>
              </a:spcAft>
              <a:defRPr b="1">
                <a:solidFill>
                  <a:schemeClr val="tx1"/>
                </a:solidFill>
                <a:latin typeface="Arial" pitchFamily="34" charset="0"/>
                <a:cs typeface="Arial" pitchFamily="34" charset="0"/>
              </a:defRPr>
            </a:lvl9pPr>
          </a:lstStyle>
          <a:p>
            <a:pPr defTabSz="321457">
              <a:defRPr/>
            </a:pPr>
            <a:fld id="{A3166B6A-2C47-4F32-BCDD-3929E7E47F7E}" type="slidenum">
              <a:rPr lang="en-GB" altLang="en-US" sz="800" b="0">
                <a:solidFill>
                  <a:prstClr val="black"/>
                </a:solidFill>
              </a:rPr>
              <a:pPr defTabSz="321457">
                <a:defRPr/>
              </a:pPr>
              <a:t>12</a:t>
            </a:fld>
            <a:endParaRPr lang="tr-TR" altLang="en-US" sz="800" b="0" dirty="0">
              <a:solidFill>
                <a:prstClr val="black"/>
              </a:solidFill>
            </a:endParaRPr>
          </a:p>
        </p:txBody>
      </p:sp>
      <p:sp>
        <p:nvSpPr>
          <p:cNvPr id="2" name="Notes Placeholder 1"/>
          <p:cNvSpPr>
            <a:spLocks noGrp="1"/>
          </p:cNvSpPr>
          <p:nvPr>
            <p:ph type="body" sz="quarter" idx="10"/>
          </p:nvPr>
        </p:nvSpPr>
        <p:spPr/>
        <p:txBody>
          <a:bodyPr/>
          <a:lstStyle/>
          <a:p>
            <a:pPr>
              <a:spcBef>
                <a:spcPct val="0"/>
              </a:spcBef>
            </a:pPr>
            <a:r>
              <a:rPr lang="en-GB" b="1" u="sng" dirty="0"/>
              <a:t>Further information</a:t>
            </a:r>
            <a:endParaRPr lang="en-US" altLang="en-US" dirty="0"/>
          </a:p>
          <a:p>
            <a:pPr>
              <a:spcBef>
                <a:spcPct val="0"/>
              </a:spcBef>
            </a:pPr>
            <a:r>
              <a:rPr lang="en-US" altLang="en-US" dirty="0"/>
              <a:t>As a reminder before we move to the results of the study we will recap on the study design, for a more in depth review of the rationale for and design of this study please look at the introductory module ‘</a:t>
            </a:r>
            <a:r>
              <a:rPr lang="en-US" altLang="en-US" dirty="0" err="1"/>
              <a:t>OlympiAD</a:t>
            </a:r>
            <a:r>
              <a:rPr lang="en-US" altLang="en-US" dirty="0"/>
              <a:t>: the introduction’.</a:t>
            </a:r>
          </a:p>
          <a:p>
            <a:pPr>
              <a:spcBef>
                <a:spcPct val="0"/>
              </a:spcBef>
            </a:pPr>
            <a:endParaRPr lang="en-US" altLang="en-US" dirty="0"/>
          </a:p>
          <a:p>
            <a:pPr>
              <a:spcBef>
                <a:spcPct val="0"/>
              </a:spcBef>
            </a:pPr>
            <a:r>
              <a:rPr lang="en-US" altLang="en-US" dirty="0"/>
              <a:t>The </a:t>
            </a:r>
            <a:r>
              <a:rPr lang="en-US" altLang="en-US" dirty="0" err="1"/>
              <a:t>OlympiAD</a:t>
            </a:r>
            <a:r>
              <a:rPr lang="en-US" altLang="en-US" dirty="0"/>
              <a:t> study is first on a number of levels.  It is the first Phase III study </a:t>
            </a:r>
          </a:p>
          <a:p>
            <a:pPr marL="120546" indent="-120546">
              <a:spcBef>
                <a:spcPct val="0"/>
              </a:spcBef>
              <a:buFont typeface="Arial" panose="020B0604020202020204" pitchFamily="34" charset="0"/>
              <a:buChar char="•"/>
            </a:pPr>
            <a:r>
              <a:rPr lang="en-US" altLang="en-US" dirty="0"/>
              <a:t>To report outside of the ovarian</a:t>
            </a:r>
            <a:r>
              <a:rPr lang="en-US" altLang="en-US" baseline="0" dirty="0"/>
              <a:t> cancer setting</a:t>
            </a:r>
            <a:endParaRPr lang="en-US" altLang="en-US" dirty="0"/>
          </a:p>
          <a:p>
            <a:pPr marL="120546" indent="-120546">
              <a:spcBef>
                <a:spcPct val="0"/>
              </a:spcBef>
              <a:buFont typeface="Arial" panose="020B0604020202020204" pitchFamily="34" charset="0"/>
              <a:buChar char="•"/>
            </a:pPr>
            <a:r>
              <a:rPr lang="en-US" altLang="en-US" dirty="0"/>
              <a:t>To report the efficacy of a PARP inhibitor in the MBC setting</a:t>
            </a:r>
          </a:p>
          <a:p>
            <a:pPr marL="120546" indent="-120546">
              <a:spcBef>
                <a:spcPct val="0"/>
              </a:spcBef>
              <a:buFont typeface="Arial" panose="020B0604020202020204" pitchFamily="34" charset="0"/>
              <a:buChar char="•"/>
            </a:pPr>
            <a:r>
              <a:rPr lang="en-US" altLang="en-US" dirty="0"/>
              <a:t>To report the efficacy of a PARP inhibitor as monotherapy vs. another active treatment rather than in the maintenance setting</a:t>
            </a:r>
          </a:p>
          <a:p>
            <a:pPr marL="120546" indent="-120546">
              <a:spcBef>
                <a:spcPct val="0"/>
              </a:spcBef>
              <a:buFont typeface="Arial" panose="020B0604020202020204" pitchFamily="34" charset="0"/>
              <a:buChar char="•"/>
            </a:pPr>
            <a:r>
              <a:rPr lang="en-US" altLang="en-US" dirty="0"/>
              <a:t>Of a PARP inhibitor in </a:t>
            </a:r>
            <a:r>
              <a:rPr lang="en-US" altLang="en-US" i="1" dirty="0" err="1"/>
              <a:t>BRCA</a:t>
            </a:r>
            <a:r>
              <a:rPr lang="en-US" altLang="en-US" dirty="0" err="1"/>
              <a:t>m</a:t>
            </a:r>
            <a:r>
              <a:rPr lang="en-US" altLang="en-US" dirty="0"/>
              <a:t> breast cancer (the </a:t>
            </a:r>
            <a:r>
              <a:rPr lang="en-US" altLang="en-US" dirty="0" err="1"/>
              <a:t>veliparib</a:t>
            </a:r>
            <a:r>
              <a:rPr lang="en-US" altLang="en-US" dirty="0"/>
              <a:t> neoadjuvant study, BRIGHTNESS, which also reported at ASCO allowed any patient with TNBC as long as they had had </a:t>
            </a:r>
            <a:r>
              <a:rPr lang="en-US" altLang="en-US" i="1" dirty="0"/>
              <a:t>BRCA</a:t>
            </a:r>
            <a:r>
              <a:rPr lang="en-US" altLang="en-US" dirty="0"/>
              <a:t> testing).</a:t>
            </a:r>
          </a:p>
          <a:p>
            <a:pPr marL="120546" indent="-120546">
              <a:spcBef>
                <a:spcPct val="0"/>
              </a:spcBef>
              <a:buFont typeface="Arial" panose="020B0604020202020204" pitchFamily="34" charset="0"/>
              <a:buChar char="•"/>
            </a:pPr>
            <a:endParaRPr lang="en-US" altLang="en-US" dirty="0"/>
          </a:p>
          <a:p>
            <a:pPr>
              <a:spcBef>
                <a:spcPct val="0"/>
              </a:spcBef>
            </a:pPr>
            <a:r>
              <a:rPr lang="en-US" altLang="en-US" dirty="0"/>
              <a:t>Moreover, this is likely to be one the largest studies to date to assesses the efficacy of the chemotherapies</a:t>
            </a:r>
            <a:r>
              <a:rPr lang="en-US" altLang="en-US" baseline="0" dirty="0"/>
              <a:t> in the TPC arm </a:t>
            </a:r>
            <a:r>
              <a:rPr lang="en-US" altLang="en-US" dirty="0"/>
              <a:t>in </a:t>
            </a:r>
            <a:r>
              <a:rPr lang="en-US" altLang="en-US" i="1" dirty="0" err="1"/>
              <a:t>BRCA</a:t>
            </a:r>
            <a:r>
              <a:rPr lang="en-US" altLang="en-US" dirty="0" err="1"/>
              <a:t>m</a:t>
            </a:r>
            <a:r>
              <a:rPr lang="en-US" altLang="en-US" dirty="0"/>
              <a:t> breast cancer. Additionally, most research to date into </a:t>
            </a:r>
            <a:r>
              <a:rPr lang="en-US" altLang="en-US" i="1" dirty="0" err="1"/>
              <a:t>BRCA</a:t>
            </a:r>
            <a:r>
              <a:rPr lang="en-US" altLang="en-US" dirty="0" err="1"/>
              <a:t>m</a:t>
            </a:r>
            <a:r>
              <a:rPr lang="en-US" altLang="en-US" dirty="0"/>
              <a:t> disease has focused on the TNBC cohort. Therefore the data for patients with HR+ disease is an invaluable addition to the collective research in this area.</a:t>
            </a:r>
          </a:p>
          <a:p>
            <a:pPr>
              <a:spcBef>
                <a:spcPct val="0"/>
              </a:spcBef>
            </a:pPr>
            <a:endParaRPr lang="en-US" altLang="en-US" dirty="0"/>
          </a:p>
          <a:p>
            <a:pPr>
              <a:spcBef>
                <a:spcPct val="0"/>
              </a:spcBef>
            </a:pPr>
            <a:r>
              <a:rPr lang="en-US" altLang="en-US" dirty="0"/>
              <a:t>As you can see from the above, </a:t>
            </a:r>
            <a:r>
              <a:rPr lang="en-US" altLang="en-US" dirty="0" err="1"/>
              <a:t>OlympiAD</a:t>
            </a:r>
            <a:r>
              <a:rPr lang="en-US" altLang="en-US" dirty="0"/>
              <a:t> was a Phase III global study that looked at </a:t>
            </a:r>
            <a:r>
              <a:rPr lang="en-US" altLang="en-US" dirty="0" err="1"/>
              <a:t>olaparib</a:t>
            </a:r>
            <a:r>
              <a:rPr lang="en-US" altLang="en-US" dirty="0"/>
              <a:t> vs. treatment of physician’s choice (TPC) in </a:t>
            </a:r>
            <a:r>
              <a:rPr lang="en-US" altLang="en-US" dirty="0" err="1"/>
              <a:t>g</a:t>
            </a:r>
            <a:r>
              <a:rPr lang="en-US" altLang="en-US" i="1" dirty="0" err="1"/>
              <a:t>BRCA</a:t>
            </a:r>
            <a:r>
              <a:rPr lang="en-US" altLang="en-US" dirty="0" err="1"/>
              <a:t>m</a:t>
            </a:r>
            <a:r>
              <a:rPr lang="en-US" altLang="en-US" dirty="0"/>
              <a:t> HER2- metastatic breast cancer. Patients had to have received </a:t>
            </a:r>
            <a:r>
              <a:rPr lang="en-US" dirty="0"/>
              <a:t>≤2 prior chemotherapy regimens for MBC, and previous treatment must have included an anthracycline and a </a:t>
            </a:r>
            <a:r>
              <a:rPr lang="en-US" dirty="0" err="1"/>
              <a:t>taxane</a:t>
            </a:r>
            <a:r>
              <a:rPr lang="en-US" dirty="0"/>
              <a:t> at some point in their treatment pathway.</a:t>
            </a:r>
          </a:p>
          <a:p>
            <a:pPr>
              <a:spcBef>
                <a:spcPct val="0"/>
              </a:spcBef>
            </a:pPr>
            <a:endParaRPr lang="en-US" altLang="en-US" dirty="0"/>
          </a:p>
          <a:p>
            <a:pPr>
              <a:spcBef>
                <a:spcPct val="0"/>
              </a:spcBef>
            </a:pPr>
            <a:r>
              <a:rPr lang="en-US" altLang="en-US" dirty="0"/>
              <a:t>Patients were </a:t>
            </a:r>
            <a:r>
              <a:rPr lang="en-US" altLang="en-US" dirty="0" err="1"/>
              <a:t>randomised</a:t>
            </a:r>
            <a:r>
              <a:rPr lang="en-US" altLang="en-US" dirty="0"/>
              <a:t> in a 2:1 ratio between </a:t>
            </a:r>
            <a:r>
              <a:rPr lang="en-US" altLang="en-US" dirty="0" err="1"/>
              <a:t>olaparib</a:t>
            </a:r>
            <a:r>
              <a:rPr lang="en-US" altLang="en-US" dirty="0"/>
              <a:t> and TPC, physicians had to select their TPC prior to </a:t>
            </a:r>
            <a:r>
              <a:rPr lang="en-US" altLang="en-US" dirty="0" err="1"/>
              <a:t>randomisation</a:t>
            </a:r>
            <a:r>
              <a:rPr lang="en-US" altLang="en-US" dirty="0"/>
              <a:t>. TPC options were </a:t>
            </a:r>
            <a:r>
              <a:rPr lang="en-US" altLang="en-US" dirty="0" err="1"/>
              <a:t>eribulin</a:t>
            </a:r>
            <a:r>
              <a:rPr lang="en-US" altLang="en-US" dirty="0"/>
              <a:t>, </a:t>
            </a:r>
            <a:r>
              <a:rPr lang="en-US" altLang="en-US" dirty="0" err="1"/>
              <a:t>capecitatine</a:t>
            </a:r>
            <a:r>
              <a:rPr lang="en-US" altLang="en-US" dirty="0"/>
              <a:t> and </a:t>
            </a:r>
            <a:r>
              <a:rPr lang="en-US" altLang="en-US" dirty="0" err="1"/>
              <a:t>vinorelbine</a:t>
            </a:r>
            <a:r>
              <a:rPr lang="en-US" altLang="en-US" dirty="0"/>
              <a:t> (</a:t>
            </a:r>
            <a:r>
              <a:rPr lang="en-US" altLang="en-US" dirty="0" err="1"/>
              <a:t>i.v.</a:t>
            </a:r>
            <a:r>
              <a:rPr lang="en-US" altLang="en-US" dirty="0"/>
              <a:t> formulation). Patients were stratified according to prior chemotherapy regimens for MBC, their hormonal status (HR+ vs. TNBC) and prior platinum therapy</a:t>
            </a:r>
            <a:r>
              <a:rPr lang="en-US" altLang="en-US" baseline="0" dirty="0"/>
              <a:t> for breast cancer.</a:t>
            </a:r>
            <a:endParaRPr lang="en-US" altLang="en-US" dirty="0"/>
          </a:p>
          <a:p>
            <a:pPr>
              <a:spcBef>
                <a:spcPct val="0"/>
              </a:spcBef>
            </a:pPr>
            <a:endParaRPr lang="en-US" altLang="en-US" dirty="0"/>
          </a:p>
          <a:p>
            <a:pPr>
              <a:spcBef>
                <a:spcPct val="0"/>
              </a:spcBef>
            </a:pPr>
            <a:r>
              <a:rPr lang="en-US" altLang="en-US" dirty="0"/>
              <a:t>The primary endpoint for this trial was blinded independent </a:t>
            </a:r>
            <a:r>
              <a:rPr lang="en-US" altLang="en-US" dirty="0" err="1"/>
              <a:t>centralised</a:t>
            </a:r>
            <a:r>
              <a:rPr lang="en-US" altLang="en-US" dirty="0"/>
              <a:t> review (BICR) of PFS. This was selected because </a:t>
            </a:r>
            <a:r>
              <a:rPr lang="en-US" altLang="en-US" dirty="0" err="1"/>
              <a:t>OlympiAD</a:t>
            </a:r>
            <a:r>
              <a:rPr lang="en-US" altLang="en-US" dirty="0"/>
              <a:t> is an open label trial. However, investigator-assessed PFS was included as a sensitivity analysis for the primary endpoint.</a:t>
            </a:r>
          </a:p>
          <a:p>
            <a:pPr>
              <a:spcBef>
                <a:spcPct val="0"/>
              </a:spcBef>
            </a:pPr>
            <a:endParaRPr lang="en-US" altLang="en-US" dirty="0"/>
          </a:p>
          <a:p>
            <a:pPr>
              <a:spcBef>
                <a:spcPct val="0"/>
              </a:spcBef>
            </a:pPr>
            <a:r>
              <a:rPr lang="en-US" altLang="en-US" dirty="0"/>
              <a:t>Secondary endpoints in Olympiad included PFS2, ORR, PFS2 and OS based on </a:t>
            </a:r>
            <a:r>
              <a:rPr lang="en-US" altLang="en-US" dirty="0" err="1"/>
              <a:t>g</a:t>
            </a:r>
            <a:r>
              <a:rPr lang="en-US" altLang="en-US" i="1" dirty="0" err="1"/>
              <a:t>BRCA</a:t>
            </a:r>
            <a:r>
              <a:rPr lang="en-US" altLang="en-US" dirty="0" err="1"/>
              <a:t>m</a:t>
            </a:r>
            <a:r>
              <a:rPr lang="en-US" altLang="en-US" dirty="0"/>
              <a:t> status, </a:t>
            </a:r>
            <a:r>
              <a:rPr lang="en-US" altLang="en-US" dirty="0" err="1"/>
              <a:t>HRQoL</a:t>
            </a:r>
            <a:r>
              <a:rPr lang="en-US" altLang="en-US" dirty="0"/>
              <a:t> and safety and tolerability. Note, TFST was only included in this trial as ‘supportive analysis’.</a:t>
            </a:r>
          </a:p>
          <a:p>
            <a:pPr>
              <a:spcBef>
                <a:spcPct val="0"/>
              </a:spcBef>
            </a:pPr>
            <a:endParaRPr lang="en-US" altLang="en-US" dirty="0"/>
          </a:p>
          <a:p>
            <a:pPr>
              <a:spcBef>
                <a:spcPct val="0"/>
              </a:spcBef>
            </a:pPr>
            <a:r>
              <a:rPr lang="en-US" altLang="en-US" dirty="0"/>
              <a:t>It is important to note that PFS2 is not a widely understood concept in breast cancer and its utility and reason for inclusion may not be obvious to many clinicians.</a:t>
            </a:r>
          </a:p>
          <a:p>
            <a:endParaRPr lang="tr-TR" dirty="0"/>
          </a:p>
        </p:txBody>
      </p:sp>
    </p:spTree>
    <p:extLst>
      <p:ext uri="{BB962C8B-B14F-4D97-AF65-F5344CB8AC3E}">
        <p14:creationId xmlns:p14="http://schemas.microsoft.com/office/powerpoint/2010/main" val="5707725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538914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TNBC, triple-negative breast cancer.</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072235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ER, estrogen receptor; HER2, human epidermal growth factor receptor 2.</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033729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ECOG, Eastern Cooperative Oncology Group.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185286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ECOG, Eastern Cooperative Oncology Group.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855626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TNBC, triple-negative breast cancer.</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617151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t>CNS, central nervous system; ECOG, Eastern Cooperative Oncology Group; TNBC, triple-negative breast cancer.</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740205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Atezo, atezolizumab; cobi, cobimetinib; nP, nap-paclitaxel; P, paclitaxel.</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737632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ECOG, Eastern Cooperative Oncology Group; TNBC, triple-negative breast cancer.</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707650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SLD, sum of longest diameters.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38801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Median </a:t>
            </a:r>
            <a:r>
              <a:rPr lang="en-US" dirty="0" err="1" smtClean="0"/>
              <a:t>yaş</a:t>
            </a:r>
            <a:r>
              <a:rPr lang="en-US" dirty="0" smtClean="0"/>
              <a:t> 45,</a:t>
            </a:r>
            <a:r>
              <a:rPr lang="en-US" baseline="0" dirty="0" smtClean="0"/>
              <a:t> </a:t>
            </a:r>
            <a:r>
              <a:rPr lang="en-US" baseline="0" dirty="0" err="1" smtClean="0"/>
              <a:t>toplam</a:t>
            </a:r>
            <a:r>
              <a:rPr lang="en-US" baseline="0" dirty="0" smtClean="0"/>
              <a:t> 302 hasta</a:t>
            </a:r>
            <a:endParaRPr lang="en-US" dirty="0"/>
          </a:p>
        </p:txBody>
      </p:sp>
      <p:sp>
        <p:nvSpPr>
          <p:cNvPr id="4" name="Slide Number Placeholder 3"/>
          <p:cNvSpPr>
            <a:spLocks noGrp="1"/>
          </p:cNvSpPr>
          <p:nvPr>
            <p:ph type="sldNum" sz="quarter" idx="10"/>
          </p:nvPr>
        </p:nvSpPr>
        <p:spPr/>
        <p:txBody>
          <a:bodyPr/>
          <a:lstStyle/>
          <a:p>
            <a:fld id="{7C604C7E-CFBE-7141-95C1-74C91E708220}" type="slidenum">
              <a:rPr lang="en-US" smtClean="0"/>
              <a:t>14</a:t>
            </a:fld>
            <a:endParaRPr lang="en-US"/>
          </a:p>
        </p:txBody>
      </p:sp>
    </p:spTree>
    <p:extLst>
      <p:ext uri="{BB962C8B-B14F-4D97-AF65-F5344CB8AC3E}">
        <p14:creationId xmlns:p14="http://schemas.microsoft.com/office/powerpoint/2010/main" val="20312315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CT, chemotherapy; DLT, dose-limiting toxicity; </a:t>
            </a:r>
            <a:r>
              <a:rPr lang="en-US" i="1" dirty="0" err="1"/>
              <a:t>DoR</a:t>
            </a:r>
            <a:r>
              <a:rPr lang="en-US" i="1" dirty="0"/>
              <a:t>, duration of response; PARP, Poly (ADP-ribose) polymerase; TNBC, triple-negative breast cancer.</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681077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DDR, DNA damage response and repair; HRR, homologous recombination repair.</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694835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phosphatidylinositol 3-kinase (PI3K)/AKT signaling pathway is frequently activated in TNBC through </a:t>
            </a:r>
            <a:r>
              <a:rPr lang="en-US" sz="1200" kern="1200" dirty="0" err="1" smtClean="0">
                <a:solidFill>
                  <a:schemeClr val="tx1"/>
                </a:solidFill>
                <a:effectLst/>
                <a:latin typeface="+mn-lt"/>
                <a:ea typeface="+mn-ea"/>
                <a:cs typeface="+mn-cs"/>
              </a:rPr>
              <a:t>acti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vating</a:t>
            </a:r>
            <a:r>
              <a:rPr lang="en-US" sz="1200" kern="1200" dirty="0" smtClean="0">
                <a:solidFill>
                  <a:schemeClr val="tx1"/>
                </a:solidFill>
                <a:effectLst/>
                <a:latin typeface="+mn-lt"/>
                <a:ea typeface="+mn-ea"/>
                <a:cs typeface="+mn-cs"/>
              </a:rPr>
              <a:t> mutations in PIK3CA or AKT1 and/or inactivating alterations in PTEN.5-7 In addition, deficient expression of PTEN is a common finding in TNBC and has been associated with a higher degree of AKT pathway activation.8,9 Additional ways of activating the PI3K/AKT pathway include lack of INPP4B expression and/or amplification of PIK3CA, AKT1, AKT2, or AKT3.5,7 </a:t>
            </a:r>
            <a:endParaRPr lang="en-US" dirty="0" smtClean="0"/>
          </a:p>
          <a:p>
            <a:endParaRPr lang="en-US" dirty="0"/>
          </a:p>
        </p:txBody>
      </p:sp>
      <p:sp>
        <p:nvSpPr>
          <p:cNvPr id="4" name="Slide Number Placeholder 3"/>
          <p:cNvSpPr>
            <a:spLocks noGrp="1"/>
          </p:cNvSpPr>
          <p:nvPr>
            <p:ph type="sldNum" sz="quarter" idx="10"/>
          </p:nvPr>
        </p:nvSpPr>
        <p:spPr/>
        <p:txBody>
          <a:bodyPr/>
          <a:lstStyle/>
          <a:p>
            <a:fld id="{7C604C7E-CFBE-7141-95C1-74C91E708220}" type="slidenum">
              <a:rPr lang="en-US" smtClean="0"/>
              <a:t>103</a:t>
            </a:fld>
            <a:endParaRPr lang="en-US"/>
          </a:p>
        </p:txBody>
      </p:sp>
    </p:spTree>
    <p:extLst>
      <p:ext uri="{BB962C8B-B14F-4D97-AF65-F5344CB8AC3E}">
        <p14:creationId xmlns:p14="http://schemas.microsoft.com/office/powerpoint/2010/main" val="10649639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noChangeArrowheads="1" noTextEdit="1"/>
          </p:cNvSpPr>
          <p:nvPr>
            <p:ph type="sldImg"/>
          </p:nvPr>
        </p:nvSpPr>
        <p:spPr>
          <a:ln/>
        </p:spPr>
      </p:sp>
      <p:sp>
        <p:nvSpPr>
          <p:cNvPr id="10242"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i="1"/>
              <a:t>rPFS, radiographic PFS; TNBC, triple-negative breast cancer.</a:t>
            </a:r>
          </a:p>
          <a:p>
            <a:endParaRPr lang="en-US" i="1"/>
          </a:p>
          <a:p>
            <a:endParaRPr lang="en-US" b="1"/>
          </a:p>
        </p:txBody>
      </p:sp>
      <p:sp>
        <p:nvSpPr>
          <p:cNvPr id="10243"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b="1">
                <a:solidFill>
                  <a:schemeClr val="tx1"/>
                </a:solidFill>
                <a:latin typeface="Arial" charset="0"/>
                <a:ea typeface="ＭＳ Ｐゴシック" charset="0"/>
                <a:cs typeface="ＭＳ Ｐゴシック" charset="0"/>
              </a:defRPr>
            </a:lvl1pPr>
            <a:lvl2pPr marL="702756" indent="-270291">
              <a:defRPr sz="2300" b="1">
                <a:solidFill>
                  <a:schemeClr val="tx1"/>
                </a:solidFill>
                <a:latin typeface="Arial" charset="0"/>
                <a:ea typeface="ＭＳ Ｐゴシック" charset="0"/>
              </a:defRPr>
            </a:lvl2pPr>
            <a:lvl3pPr marL="1081164" indent="-216233">
              <a:defRPr sz="2300" b="1">
                <a:solidFill>
                  <a:schemeClr val="tx1"/>
                </a:solidFill>
                <a:latin typeface="Arial" charset="0"/>
                <a:ea typeface="ＭＳ Ｐゴシック" charset="0"/>
              </a:defRPr>
            </a:lvl3pPr>
            <a:lvl4pPr marL="1513629" indent="-216233">
              <a:defRPr sz="2300" b="1">
                <a:solidFill>
                  <a:schemeClr val="tx1"/>
                </a:solidFill>
                <a:latin typeface="Arial" charset="0"/>
                <a:ea typeface="ＭＳ Ｐゴシック" charset="0"/>
              </a:defRPr>
            </a:lvl4pPr>
            <a:lvl5pPr marL="1946095" indent="-216233">
              <a:defRPr sz="2300" b="1">
                <a:solidFill>
                  <a:schemeClr val="tx1"/>
                </a:solidFill>
                <a:latin typeface="Arial" charset="0"/>
                <a:ea typeface="ＭＳ Ｐゴシック" charset="0"/>
              </a:defRPr>
            </a:lvl5pPr>
            <a:lvl6pPr marL="2378560" indent="-216233" eaLnBrk="0" fontAlgn="base" hangingPunct="0">
              <a:spcBef>
                <a:spcPct val="0"/>
              </a:spcBef>
              <a:spcAft>
                <a:spcPct val="0"/>
              </a:spcAft>
              <a:defRPr sz="2300" b="1">
                <a:solidFill>
                  <a:schemeClr val="tx1"/>
                </a:solidFill>
                <a:latin typeface="Arial" charset="0"/>
                <a:ea typeface="ＭＳ Ｐゴシック" charset="0"/>
              </a:defRPr>
            </a:lvl6pPr>
            <a:lvl7pPr marL="2811026" indent="-216233" eaLnBrk="0" fontAlgn="base" hangingPunct="0">
              <a:spcBef>
                <a:spcPct val="0"/>
              </a:spcBef>
              <a:spcAft>
                <a:spcPct val="0"/>
              </a:spcAft>
              <a:defRPr sz="2300" b="1">
                <a:solidFill>
                  <a:schemeClr val="tx1"/>
                </a:solidFill>
                <a:latin typeface="Arial" charset="0"/>
                <a:ea typeface="ＭＳ Ｐゴシック" charset="0"/>
              </a:defRPr>
            </a:lvl7pPr>
            <a:lvl8pPr marL="3243491" indent="-216233" eaLnBrk="0" fontAlgn="base" hangingPunct="0">
              <a:spcBef>
                <a:spcPct val="0"/>
              </a:spcBef>
              <a:spcAft>
                <a:spcPct val="0"/>
              </a:spcAft>
              <a:defRPr sz="2300" b="1">
                <a:solidFill>
                  <a:schemeClr val="tx1"/>
                </a:solidFill>
                <a:latin typeface="Arial" charset="0"/>
                <a:ea typeface="ＭＳ Ｐゴシック" charset="0"/>
              </a:defRPr>
            </a:lvl8pPr>
            <a:lvl9pPr marL="3675957" indent="-216233" eaLnBrk="0" fontAlgn="base" hangingPunct="0">
              <a:spcBef>
                <a:spcPct val="0"/>
              </a:spcBef>
              <a:spcAft>
                <a:spcPct val="0"/>
              </a:spcAft>
              <a:defRPr sz="2300" b="1">
                <a:solidFill>
                  <a:schemeClr val="tx1"/>
                </a:solidFill>
                <a:latin typeface="Arial" charset="0"/>
                <a:ea typeface="ＭＳ Ｐゴシック" charset="0"/>
              </a:defRPr>
            </a:lvl9pPr>
          </a:lstStyle>
          <a:p>
            <a:fld id="{26E911E1-BB68-BB46-A1AA-65CB834CB87A}" type="slidenum">
              <a:rPr lang="en-US" sz="1100" b="0"/>
              <a:pPr/>
              <a:t>104</a:t>
            </a:fld>
            <a:endParaRPr lang="en-US" sz="1100" b="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ChangeArrowheads="1" noTextEdit="1"/>
          </p:cNvSpPr>
          <p:nvPr>
            <p:ph type="sldImg"/>
          </p:nvPr>
        </p:nvSpPr>
        <p:spPr>
          <a:ln/>
        </p:spPr>
      </p:sp>
      <p:sp>
        <p:nvSpPr>
          <p:cNvPr id="12290"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i="1" dirty="0" err="1"/>
              <a:t>DoR</a:t>
            </a:r>
            <a:r>
              <a:rPr lang="en-US" i="1" dirty="0"/>
              <a:t>, duration of response; ECOG, Eastern Cooperative Oncology Group; ITT, intent to treat; PRO, patient-reported outcomes; PS, performance status; TNBC, triple-negative breast cancer; </a:t>
            </a:r>
            <a:r>
              <a:rPr lang="en-US" i="1" dirty="0" err="1"/>
              <a:t>tx</a:t>
            </a:r>
            <a:r>
              <a:rPr lang="en-US" i="1" dirty="0"/>
              <a:t>, therapy</a:t>
            </a:r>
            <a:r>
              <a:rPr lang="en-US" i="1" dirty="0" smtClean="0"/>
              <a:t>.</a:t>
            </a:r>
          </a:p>
          <a:p>
            <a:r>
              <a:rPr lang="en-US" sz="2400" dirty="0" smtClean="0">
                <a:latin typeface="Arial" charset="0"/>
              </a:rPr>
              <a:t>PI3K/</a:t>
            </a:r>
            <a:r>
              <a:rPr lang="en-US" sz="2400" dirty="0" err="1" smtClean="0">
                <a:latin typeface="Arial" charset="0"/>
              </a:rPr>
              <a:t>Akt</a:t>
            </a:r>
            <a:r>
              <a:rPr lang="en-US" sz="2400" dirty="0" smtClean="0">
                <a:latin typeface="Arial" charset="0"/>
              </a:rPr>
              <a:t> pathway frequently activated in TNBC</a:t>
            </a:r>
            <a:r>
              <a:rPr lang="en-US" sz="2400" baseline="30000" dirty="0" smtClean="0">
                <a:latin typeface="Arial" charset="0"/>
              </a:rPr>
              <a:t>[1]</a:t>
            </a:r>
          </a:p>
          <a:p>
            <a:pPr lvl="1"/>
            <a:r>
              <a:rPr lang="en-US" sz="2200" dirty="0" smtClean="0">
                <a:latin typeface="Arial" charset="0"/>
              </a:rPr>
              <a:t>Promotes tumor cell survival and growth</a:t>
            </a:r>
            <a:r>
              <a:rPr lang="en-US" sz="2200" baseline="30000" dirty="0" smtClean="0">
                <a:latin typeface="Arial" charset="0"/>
              </a:rPr>
              <a:t>[2]</a:t>
            </a:r>
          </a:p>
          <a:p>
            <a:pPr lvl="1"/>
            <a:r>
              <a:rPr lang="en-US" sz="2200" dirty="0" smtClean="0">
                <a:latin typeface="Arial" charset="0"/>
              </a:rPr>
              <a:t>Loss of PTEN leads to increased PI3K/</a:t>
            </a:r>
            <a:r>
              <a:rPr lang="en-US" sz="2200" dirty="0" err="1" smtClean="0">
                <a:latin typeface="Arial" charset="0"/>
              </a:rPr>
              <a:t>Akt</a:t>
            </a:r>
            <a:r>
              <a:rPr lang="en-US" sz="2200" dirty="0" smtClean="0">
                <a:latin typeface="Arial" charset="0"/>
              </a:rPr>
              <a:t> pathway activation</a:t>
            </a:r>
            <a:r>
              <a:rPr lang="en-US" sz="2200" baseline="30000" dirty="0" smtClean="0">
                <a:latin typeface="Arial" charset="0"/>
              </a:rPr>
              <a:t>[3]</a:t>
            </a:r>
            <a:endParaRPr lang="en-US" sz="2200" dirty="0" smtClean="0">
              <a:latin typeface="Arial" charset="0"/>
            </a:endParaRPr>
          </a:p>
          <a:p>
            <a:r>
              <a:rPr lang="en-US" sz="2400" dirty="0" err="1" smtClean="0">
                <a:latin typeface="Arial" charset="0"/>
              </a:rPr>
              <a:t>Ipatasertib</a:t>
            </a:r>
            <a:r>
              <a:rPr lang="en-US" sz="2400" dirty="0" smtClean="0">
                <a:latin typeface="Arial" charset="0"/>
              </a:rPr>
              <a:t>: selective, oral, ATP-competitive, small-molecule </a:t>
            </a:r>
            <a:r>
              <a:rPr lang="en-US" sz="2400" dirty="0" err="1" smtClean="0">
                <a:latin typeface="Arial" charset="0"/>
              </a:rPr>
              <a:t>Akt</a:t>
            </a:r>
            <a:r>
              <a:rPr lang="en-US" sz="2400" dirty="0" smtClean="0">
                <a:latin typeface="Arial" charset="0"/>
              </a:rPr>
              <a:t> inhibitor under investigation in diseases with extensive PI3K/</a:t>
            </a:r>
            <a:r>
              <a:rPr lang="en-US" sz="2400" dirty="0" err="1" smtClean="0">
                <a:latin typeface="Arial" charset="0"/>
              </a:rPr>
              <a:t>Akt</a:t>
            </a:r>
            <a:r>
              <a:rPr lang="en-US" sz="2400" dirty="0" smtClean="0">
                <a:latin typeface="Arial" charset="0"/>
              </a:rPr>
              <a:t> pathway activation</a:t>
            </a:r>
            <a:r>
              <a:rPr lang="en-US" sz="2400" baseline="30000" dirty="0" smtClean="0">
                <a:latin typeface="Arial" charset="0"/>
              </a:rPr>
              <a:t>[4]</a:t>
            </a:r>
            <a:endParaRPr lang="en-US" sz="2400" dirty="0" smtClean="0">
              <a:latin typeface="Arial" charset="0"/>
            </a:endParaRPr>
          </a:p>
          <a:p>
            <a:pPr lvl="1"/>
            <a:r>
              <a:rPr lang="en-US" sz="2200" dirty="0" smtClean="0">
                <a:latin typeface="Arial" charset="0"/>
              </a:rPr>
              <a:t>In proof-of-concept phase </a:t>
            </a:r>
            <a:r>
              <a:rPr lang="en-US" sz="2200" dirty="0" err="1" smtClean="0">
                <a:latin typeface="Arial" charset="0"/>
              </a:rPr>
              <a:t>Ib</a:t>
            </a:r>
            <a:r>
              <a:rPr lang="en-US" sz="2200" dirty="0" smtClean="0">
                <a:latin typeface="Arial" charset="0"/>
              </a:rPr>
              <a:t>/II trial, </a:t>
            </a:r>
            <a:r>
              <a:rPr lang="en-US" sz="2200" dirty="0" err="1" smtClean="0">
                <a:latin typeface="Arial" charset="0"/>
              </a:rPr>
              <a:t>ipatasertib</a:t>
            </a:r>
            <a:r>
              <a:rPr lang="en-US" sz="2200" dirty="0" smtClean="0">
                <a:latin typeface="Arial" charset="0"/>
              </a:rPr>
              <a:t> activity observed in </a:t>
            </a:r>
            <a:r>
              <a:rPr lang="en-US" sz="2200" dirty="0" err="1" smtClean="0">
                <a:latin typeface="Arial" charset="0"/>
              </a:rPr>
              <a:t>pts</a:t>
            </a:r>
            <a:r>
              <a:rPr lang="en-US" sz="2200" dirty="0" smtClean="0">
                <a:latin typeface="Arial" charset="0"/>
              </a:rPr>
              <a:t> with metastatic prostate cancer</a:t>
            </a:r>
            <a:r>
              <a:rPr lang="en-US" sz="2200" baseline="30000" dirty="0" smtClean="0">
                <a:latin typeface="Arial" charset="0"/>
              </a:rPr>
              <a:t>[3]</a:t>
            </a:r>
          </a:p>
          <a:p>
            <a:pPr lvl="2"/>
            <a:r>
              <a:rPr lang="en-US" sz="2000" dirty="0" smtClean="0">
                <a:latin typeface="Arial" charset="0"/>
              </a:rPr>
              <a:t>PTEN loss associated with significantly longer </a:t>
            </a:r>
            <a:r>
              <a:rPr lang="en-US" sz="2000" dirty="0" err="1" smtClean="0">
                <a:latin typeface="Arial" charset="0"/>
              </a:rPr>
              <a:t>rPFS</a:t>
            </a:r>
            <a:r>
              <a:rPr lang="en-US" sz="2000" dirty="0" smtClean="0">
                <a:latin typeface="Arial" charset="0"/>
              </a:rPr>
              <a:t> with </a:t>
            </a:r>
            <a:r>
              <a:rPr lang="en-US" sz="2000" dirty="0" err="1" smtClean="0">
                <a:latin typeface="Arial" charset="0"/>
              </a:rPr>
              <a:t>ipatasertib</a:t>
            </a:r>
            <a:r>
              <a:rPr lang="en-US" sz="2000" dirty="0" smtClean="0">
                <a:latin typeface="Arial" charset="0"/>
              </a:rPr>
              <a:t> </a:t>
            </a:r>
            <a:r>
              <a:rPr lang="en-US" sz="2000" dirty="0" err="1" smtClean="0">
                <a:latin typeface="Arial" charset="0"/>
              </a:rPr>
              <a:t>vs</a:t>
            </a:r>
            <a:r>
              <a:rPr lang="en-US" sz="2000" dirty="0" smtClean="0">
                <a:latin typeface="Arial" charset="0"/>
              </a:rPr>
              <a:t> placebo</a:t>
            </a:r>
          </a:p>
          <a:p>
            <a:r>
              <a:rPr lang="en-US" sz="2400" dirty="0" smtClean="0">
                <a:latin typeface="Arial" charset="0"/>
              </a:rPr>
              <a:t>LOTUS evaluated safety, preliminary efficacy of frontline </a:t>
            </a:r>
            <a:r>
              <a:rPr lang="en-US" sz="2400" dirty="0" err="1" smtClean="0">
                <a:latin typeface="Arial" charset="0"/>
              </a:rPr>
              <a:t>ipatasertib</a:t>
            </a:r>
            <a:r>
              <a:rPr lang="en-US" sz="2400" dirty="0" smtClean="0">
                <a:latin typeface="Arial" charset="0"/>
              </a:rPr>
              <a:t> + paclitaxel </a:t>
            </a:r>
            <a:r>
              <a:rPr lang="en-US" sz="2400" dirty="0" err="1" smtClean="0">
                <a:latin typeface="Arial" charset="0"/>
              </a:rPr>
              <a:t>vs</a:t>
            </a:r>
            <a:r>
              <a:rPr lang="en-US" sz="2400" dirty="0" smtClean="0">
                <a:latin typeface="Arial" charset="0"/>
              </a:rPr>
              <a:t> placebo + paclitaxel in </a:t>
            </a:r>
            <a:r>
              <a:rPr lang="en-US" sz="2400" dirty="0" err="1" smtClean="0">
                <a:latin typeface="Arial" charset="0"/>
              </a:rPr>
              <a:t>pts</a:t>
            </a:r>
            <a:r>
              <a:rPr lang="en-US" sz="2400" dirty="0" smtClean="0">
                <a:latin typeface="Arial" charset="0"/>
              </a:rPr>
              <a:t> with advanced/metastatic TNBC</a:t>
            </a:r>
            <a:r>
              <a:rPr lang="en-US" sz="2400" baseline="30000" dirty="0" smtClean="0">
                <a:latin typeface="Arial" charset="0"/>
              </a:rPr>
              <a:t>[4]</a:t>
            </a:r>
          </a:p>
          <a:p>
            <a:endParaRPr lang="en-US" i="1" dirty="0"/>
          </a:p>
        </p:txBody>
      </p:sp>
      <p:sp>
        <p:nvSpPr>
          <p:cNvPr id="12291"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b="1">
                <a:solidFill>
                  <a:schemeClr val="tx1"/>
                </a:solidFill>
                <a:latin typeface="Arial" charset="0"/>
                <a:ea typeface="ＭＳ Ｐゴシック" charset="0"/>
                <a:cs typeface="ＭＳ Ｐゴシック" charset="0"/>
              </a:defRPr>
            </a:lvl1pPr>
            <a:lvl2pPr marL="702756" indent="-270291">
              <a:defRPr sz="2300" b="1">
                <a:solidFill>
                  <a:schemeClr val="tx1"/>
                </a:solidFill>
                <a:latin typeface="Arial" charset="0"/>
                <a:ea typeface="ＭＳ Ｐゴシック" charset="0"/>
              </a:defRPr>
            </a:lvl2pPr>
            <a:lvl3pPr marL="1081164" indent="-216233">
              <a:defRPr sz="2300" b="1">
                <a:solidFill>
                  <a:schemeClr val="tx1"/>
                </a:solidFill>
                <a:latin typeface="Arial" charset="0"/>
                <a:ea typeface="ＭＳ Ｐゴシック" charset="0"/>
              </a:defRPr>
            </a:lvl3pPr>
            <a:lvl4pPr marL="1513629" indent="-216233">
              <a:defRPr sz="2300" b="1">
                <a:solidFill>
                  <a:schemeClr val="tx1"/>
                </a:solidFill>
                <a:latin typeface="Arial" charset="0"/>
                <a:ea typeface="ＭＳ Ｐゴシック" charset="0"/>
              </a:defRPr>
            </a:lvl4pPr>
            <a:lvl5pPr marL="1946095" indent="-216233">
              <a:defRPr sz="2300" b="1">
                <a:solidFill>
                  <a:schemeClr val="tx1"/>
                </a:solidFill>
                <a:latin typeface="Arial" charset="0"/>
                <a:ea typeface="ＭＳ Ｐゴシック" charset="0"/>
              </a:defRPr>
            </a:lvl5pPr>
            <a:lvl6pPr marL="2378560" indent="-216233" eaLnBrk="0" fontAlgn="base" hangingPunct="0">
              <a:spcBef>
                <a:spcPct val="0"/>
              </a:spcBef>
              <a:spcAft>
                <a:spcPct val="0"/>
              </a:spcAft>
              <a:defRPr sz="2300" b="1">
                <a:solidFill>
                  <a:schemeClr val="tx1"/>
                </a:solidFill>
                <a:latin typeface="Arial" charset="0"/>
                <a:ea typeface="ＭＳ Ｐゴシック" charset="0"/>
              </a:defRPr>
            </a:lvl6pPr>
            <a:lvl7pPr marL="2811026" indent="-216233" eaLnBrk="0" fontAlgn="base" hangingPunct="0">
              <a:spcBef>
                <a:spcPct val="0"/>
              </a:spcBef>
              <a:spcAft>
                <a:spcPct val="0"/>
              </a:spcAft>
              <a:defRPr sz="2300" b="1">
                <a:solidFill>
                  <a:schemeClr val="tx1"/>
                </a:solidFill>
                <a:latin typeface="Arial" charset="0"/>
                <a:ea typeface="ＭＳ Ｐゴシック" charset="0"/>
              </a:defRPr>
            </a:lvl7pPr>
            <a:lvl8pPr marL="3243491" indent="-216233" eaLnBrk="0" fontAlgn="base" hangingPunct="0">
              <a:spcBef>
                <a:spcPct val="0"/>
              </a:spcBef>
              <a:spcAft>
                <a:spcPct val="0"/>
              </a:spcAft>
              <a:defRPr sz="2300" b="1">
                <a:solidFill>
                  <a:schemeClr val="tx1"/>
                </a:solidFill>
                <a:latin typeface="Arial" charset="0"/>
                <a:ea typeface="ＭＳ Ｐゴシック" charset="0"/>
              </a:defRPr>
            </a:lvl8pPr>
            <a:lvl9pPr marL="3675957" indent="-216233" eaLnBrk="0" fontAlgn="base" hangingPunct="0">
              <a:spcBef>
                <a:spcPct val="0"/>
              </a:spcBef>
              <a:spcAft>
                <a:spcPct val="0"/>
              </a:spcAft>
              <a:defRPr sz="2300" b="1">
                <a:solidFill>
                  <a:schemeClr val="tx1"/>
                </a:solidFill>
                <a:latin typeface="Arial" charset="0"/>
                <a:ea typeface="ＭＳ Ｐゴシック" charset="0"/>
              </a:defRPr>
            </a:lvl9pPr>
          </a:lstStyle>
          <a:p>
            <a:fld id="{4A391405-BA60-BD45-B0A4-0B08DF2AB8BE}" type="slidenum">
              <a:rPr lang="en-US" sz="1100" b="0"/>
              <a:pPr/>
              <a:t>105</a:t>
            </a:fld>
            <a:endParaRPr lang="en-US" sz="1100" b="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p:cNvSpPr>
            <a:spLocks noGrp="1" noRot="1" noChangeAspect="1" noChangeArrowheads="1" noTextEdit="1"/>
          </p:cNvSpPr>
          <p:nvPr>
            <p:ph type="sldImg"/>
          </p:nvPr>
        </p:nvSpPr>
        <p:spPr>
          <a:ln/>
        </p:spPr>
      </p:sp>
      <p:sp>
        <p:nvSpPr>
          <p:cNvPr id="143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i="1"/>
              <a:t>ECOG, Eastern Cooperative Oncology Group; IQR, interquartile range; ITT, intent to treat; LN, lymph node; PS, performance status; tx, therapy.</a:t>
            </a:r>
          </a:p>
        </p:txBody>
      </p:sp>
      <p:sp>
        <p:nvSpPr>
          <p:cNvPr id="143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b="1">
                <a:solidFill>
                  <a:schemeClr val="tx1"/>
                </a:solidFill>
                <a:latin typeface="Arial" charset="0"/>
                <a:ea typeface="ＭＳ Ｐゴシック" charset="0"/>
                <a:cs typeface="ＭＳ Ｐゴシック" charset="0"/>
              </a:defRPr>
            </a:lvl1pPr>
            <a:lvl2pPr marL="702756" indent="-270291">
              <a:defRPr sz="2300" b="1">
                <a:solidFill>
                  <a:schemeClr val="tx1"/>
                </a:solidFill>
                <a:latin typeface="Arial" charset="0"/>
                <a:ea typeface="ＭＳ Ｐゴシック" charset="0"/>
              </a:defRPr>
            </a:lvl2pPr>
            <a:lvl3pPr marL="1081164" indent="-216233">
              <a:defRPr sz="2300" b="1">
                <a:solidFill>
                  <a:schemeClr val="tx1"/>
                </a:solidFill>
                <a:latin typeface="Arial" charset="0"/>
                <a:ea typeface="ＭＳ Ｐゴシック" charset="0"/>
              </a:defRPr>
            </a:lvl3pPr>
            <a:lvl4pPr marL="1513629" indent="-216233">
              <a:defRPr sz="2300" b="1">
                <a:solidFill>
                  <a:schemeClr val="tx1"/>
                </a:solidFill>
                <a:latin typeface="Arial" charset="0"/>
                <a:ea typeface="ＭＳ Ｐゴシック" charset="0"/>
              </a:defRPr>
            </a:lvl4pPr>
            <a:lvl5pPr marL="1946095" indent="-216233">
              <a:defRPr sz="2300" b="1">
                <a:solidFill>
                  <a:schemeClr val="tx1"/>
                </a:solidFill>
                <a:latin typeface="Arial" charset="0"/>
                <a:ea typeface="ＭＳ Ｐゴシック" charset="0"/>
              </a:defRPr>
            </a:lvl5pPr>
            <a:lvl6pPr marL="2378560" indent="-216233" eaLnBrk="0" fontAlgn="base" hangingPunct="0">
              <a:spcBef>
                <a:spcPct val="0"/>
              </a:spcBef>
              <a:spcAft>
                <a:spcPct val="0"/>
              </a:spcAft>
              <a:defRPr sz="2300" b="1">
                <a:solidFill>
                  <a:schemeClr val="tx1"/>
                </a:solidFill>
                <a:latin typeface="Arial" charset="0"/>
                <a:ea typeface="ＭＳ Ｐゴシック" charset="0"/>
              </a:defRPr>
            </a:lvl6pPr>
            <a:lvl7pPr marL="2811026" indent="-216233" eaLnBrk="0" fontAlgn="base" hangingPunct="0">
              <a:spcBef>
                <a:spcPct val="0"/>
              </a:spcBef>
              <a:spcAft>
                <a:spcPct val="0"/>
              </a:spcAft>
              <a:defRPr sz="2300" b="1">
                <a:solidFill>
                  <a:schemeClr val="tx1"/>
                </a:solidFill>
                <a:latin typeface="Arial" charset="0"/>
                <a:ea typeface="ＭＳ Ｐゴシック" charset="0"/>
              </a:defRPr>
            </a:lvl7pPr>
            <a:lvl8pPr marL="3243491" indent="-216233" eaLnBrk="0" fontAlgn="base" hangingPunct="0">
              <a:spcBef>
                <a:spcPct val="0"/>
              </a:spcBef>
              <a:spcAft>
                <a:spcPct val="0"/>
              </a:spcAft>
              <a:defRPr sz="2300" b="1">
                <a:solidFill>
                  <a:schemeClr val="tx1"/>
                </a:solidFill>
                <a:latin typeface="Arial" charset="0"/>
                <a:ea typeface="ＭＳ Ｐゴシック" charset="0"/>
              </a:defRPr>
            </a:lvl8pPr>
            <a:lvl9pPr marL="3675957" indent="-216233" eaLnBrk="0" fontAlgn="base" hangingPunct="0">
              <a:spcBef>
                <a:spcPct val="0"/>
              </a:spcBef>
              <a:spcAft>
                <a:spcPct val="0"/>
              </a:spcAft>
              <a:defRPr sz="2300" b="1">
                <a:solidFill>
                  <a:schemeClr val="tx1"/>
                </a:solidFill>
                <a:latin typeface="Arial" charset="0"/>
                <a:ea typeface="ＭＳ Ｐゴシック" charset="0"/>
              </a:defRPr>
            </a:lvl9pPr>
          </a:lstStyle>
          <a:p>
            <a:fld id="{5A1B90A2-BC41-514C-8188-DC5F3AD7B536}" type="slidenum">
              <a:rPr lang="en-US" sz="1100" b="0">
                <a:ea typeface="MS PGothic" charset="0"/>
                <a:cs typeface="MS PGothic" charset="0"/>
              </a:rPr>
              <a:pPr/>
              <a:t>106</a:t>
            </a:fld>
            <a:endParaRPr lang="en-US" sz="1100" b="0">
              <a:ea typeface="MS PGothic" charset="0"/>
              <a:cs typeface="MS PGothic"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ChangeArrowheads="1" noTextEdit="1"/>
          </p:cNvSpPr>
          <p:nvPr>
            <p:ph type="sldImg"/>
          </p:nvPr>
        </p:nvSpPr>
        <p:spPr>
          <a:ln/>
        </p:spPr>
      </p:sp>
      <p:sp>
        <p:nvSpPr>
          <p:cNvPr id="163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i="1"/>
              <a:t>Ipat, ipatasertib; IQR, interquartile range; ITT, intent to treat; Pac, paclitaxel; Pbo, placebo.</a:t>
            </a:r>
          </a:p>
        </p:txBody>
      </p:sp>
      <p:sp>
        <p:nvSpPr>
          <p:cNvPr id="163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b="1">
                <a:solidFill>
                  <a:schemeClr val="tx1"/>
                </a:solidFill>
                <a:latin typeface="Arial" charset="0"/>
                <a:ea typeface="ＭＳ Ｐゴシック" charset="0"/>
                <a:cs typeface="ＭＳ Ｐゴシック" charset="0"/>
              </a:defRPr>
            </a:lvl1pPr>
            <a:lvl2pPr marL="702756" indent="-270291">
              <a:defRPr sz="2300" b="1">
                <a:solidFill>
                  <a:schemeClr val="tx1"/>
                </a:solidFill>
                <a:latin typeface="Arial" charset="0"/>
                <a:ea typeface="ＭＳ Ｐゴシック" charset="0"/>
              </a:defRPr>
            </a:lvl2pPr>
            <a:lvl3pPr marL="1081164" indent="-216233">
              <a:defRPr sz="2300" b="1">
                <a:solidFill>
                  <a:schemeClr val="tx1"/>
                </a:solidFill>
                <a:latin typeface="Arial" charset="0"/>
                <a:ea typeface="ＭＳ Ｐゴシック" charset="0"/>
              </a:defRPr>
            </a:lvl3pPr>
            <a:lvl4pPr marL="1513629" indent="-216233">
              <a:defRPr sz="2300" b="1">
                <a:solidFill>
                  <a:schemeClr val="tx1"/>
                </a:solidFill>
                <a:latin typeface="Arial" charset="0"/>
                <a:ea typeface="ＭＳ Ｐゴシック" charset="0"/>
              </a:defRPr>
            </a:lvl4pPr>
            <a:lvl5pPr marL="1946095" indent="-216233">
              <a:defRPr sz="2300" b="1">
                <a:solidFill>
                  <a:schemeClr val="tx1"/>
                </a:solidFill>
                <a:latin typeface="Arial" charset="0"/>
                <a:ea typeface="ＭＳ Ｐゴシック" charset="0"/>
              </a:defRPr>
            </a:lvl5pPr>
            <a:lvl6pPr marL="2378560" indent="-216233" eaLnBrk="0" fontAlgn="base" hangingPunct="0">
              <a:spcBef>
                <a:spcPct val="0"/>
              </a:spcBef>
              <a:spcAft>
                <a:spcPct val="0"/>
              </a:spcAft>
              <a:defRPr sz="2300" b="1">
                <a:solidFill>
                  <a:schemeClr val="tx1"/>
                </a:solidFill>
                <a:latin typeface="Arial" charset="0"/>
                <a:ea typeface="ＭＳ Ｐゴシック" charset="0"/>
              </a:defRPr>
            </a:lvl6pPr>
            <a:lvl7pPr marL="2811026" indent="-216233" eaLnBrk="0" fontAlgn="base" hangingPunct="0">
              <a:spcBef>
                <a:spcPct val="0"/>
              </a:spcBef>
              <a:spcAft>
                <a:spcPct val="0"/>
              </a:spcAft>
              <a:defRPr sz="2300" b="1">
                <a:solidFill>
                  <a:schemeClr val="tx1"/>
                </a:solidFill>
                <a:latin typeface="Arial" charset="0"/>
                <a:ea typeface="ＭＳ Ｐゴシック" charset="0"/>
              </a:defRPr>
            </a:lvl7pPr>
            <a:lvl8pPr marL="3243491" indent="-216233" eaLnBrk="0" fontAlgn="base" hangingPunct="0">
              <a:spcBef>
                <a:spcPct val="0"/>
              </a:spcBef>
              <a:spcAft>
                <a:spcPct val="0"/>
              </a:spcAft>
              <a:defRPr sz="2300" b="1">
                <a:solidFill>
                  <a:schemeClr val="tx1"/>
                </a:solidFill>
                <a:latin typeface="Arial" charset="0"/>
                <a:ea typeface="ＭＳ Ｐゴシック" charset="0"/>
              </a:defRPr>
            </a:lvl8pPr>
            <a:lvl9pPr marL="3675957" indent="-216233" eaLnBrk="0" fontAlgn="base" hangingPunct="0">
              <a:spcBef>
                <a:spcPct val="0"/>
              </a:spcBef>
              <a:spcAft>
                <a:spcPct val="0"/>
              </a:spcAft>
              <a:defRPr sz="2300" b="1">
                <a:solidFill>
                  <a:schemeClr val="tx1"/>
                </a:solidFill>
                <a:latin typeface="Arial" charset="0"/>
                <a:ea typeface="ＭＳ Ｐゴシック" charset="0"/>
              </a:defRPr>
            </a:lvl9pPr>
          </a:lstStyle>
          <a:p>
            <a:fld id="{15E6F617-E296-8546-8A7B-44BCD04796DB}" type="slidenum">
              <a:rPr lang="en-US" sz="1100" b="0"/>
              <a:pPr/>
              <a:t>107</a:t>
            </a:fld>
            <a:endParaRPr lang="en-US" sz="1100" b="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ChangeArrowheads="1" noTextEdit="1"/>
          </p:cNvSpPr>
          <p:nvPr>
            <p:ph type="sldImg"/>
          </p:nvPr>
        </p:nvSpPr>
        <p:spPr>
          <a:ln/>
        </p:spPr>
      </p:sp>
      <p:sp>
        <p:nvSpPr>
          <p:cNvPr id="184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i="1"/>
              <a:t>Ipat, ipatasertib; IQR, interquartile range; NE, not estimable; NGS, next-generation sequencing; Pac, paclitaxel; Pbo, placebo.</a:t>
            </a:r>
          </a:p>
          <a:p>
            <a:endParaRPr lang="en-US" i="1"/>
          </a:p>
        </p:txBody>
      </p:sp>
      <p:sp>
        <p:nvSpPr>
          <p:cNvPr id="18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b="1">
                <a:solidFill>
                  <a:schemeClr val="tx1"/>
                </a:solidFill>
                <a:latin typeface="Arial" charset="0"/>
                <a:ea typeface="ＭＳ Ｐゴシック" charset="0"/>
                <a:cs typeface="ＭＳ Ｐゴシック" charset="0"/>
              </a:defRPr>
            </a:lvl1pPr>
            <a:lvl2pPr marL="702756" indent="-270291">
              <a:defRPr sz="2300" b="1">
                <a:solidFill>
                  <a:schemeClr val="tx1"/>
                </a:solidFill>
                <a:latin typeface="Arial" charset="0"/>
                <a:ea typeface="ＭＳ Ｐゴシック" charset="0"/>
              </a:defRPr>
            </a:lvl2pPr>
            <a:lvl3pPr marL="1081164" indent="-216233">
              <a:defRPr sz="2300" b="1">
                <a:solidFill>
                  <a:schemeClr val="tx1"/>
                </a:solidFill>
                <a:latin typeface="Arial" charset="0"/>
                <a:ea typeface="ＭＳ Ｐゴシック" charset="0"/>
              </a:defRPr>
            </a:lvl3pPr>
            <a:lvl4pPr marL="1513629" indent="-216233">
              <a:defRPr sz="2300" b="1">
                <a:solidFill>
                  <a:schemeClr val="tx1"/>
                </a:solidFill>
                <a:latin typeface="Arial" charset="0"/>
                <a:ea typeface="ＭＳ Ｐゴシック" charset="0"/>
              </a:defRPr>
            </a:lvl4pPr>
            <a:lvl5pPr marL="1946095" indent="-216233">
              <a:defRPr sz="2300" b="1">
                <a:solidFill>
                  <a:schemeClr val="tx1"/>
                </a:solidFill>
                <a:latin typeface="Arial" charset="0"/>
                <a:ea typeface="ＭＳ Ｐゴシック" charset="0"/>
              </a:defRPr>
            </a:lvl5pPr>
            <a:lvl6pPr marL="2378560" indent="-216233" eaLnBrk="0" fontAlgn="base" hangingPunct="0">
              <a:spcBef>
                <a:spcPct val="0"/>
              </a:spcBef>
              <a:spcAft>
                <a:spcPct val="0"/>
              </a:spcAft>
              <a:defRPr sz="2300" b="1">
                <a:solidFill>
                  <a:schemeClr val="tx1"/>
                </a:solidFill>
                <a:latin typeface="Arial" charset="0"/>
                <a:ea typeface="ＭＳ Ｐゴシック" charset="0"/>
              </a:defRPr>
            </a:lvl6pPr>
            <a:lvl7pPr marL="2811026" indent="-216233" eaLnBrk="0" fontAlgn="base" hangingPunct="0">
              <a:spcBef>
                <a:spcPct val="0"/>
              </a:spcBef>
              <a:spcAft>
                <a:spcPct val="0"/>
              </a:spcAft>
              <a:defRPr sz="2300" b="1">
                <a:solidFill>
                  <a:schemeClr val="tx1"/>
                </a:solidFill>
                <a:latin typeface="Arial" charset="0"/>
                <a:ea typeface="ＭＳ Ｐゴシック" charset="0"/>
              </a:defRPr>
            </a:lvl7pPr>
            <a:lvl8pPr marL="3243491" indent="-216233" eaLnBrk="0" fontAlgn="base" hangingPunct="0">
              <a:spcBef>
                <a:spcPct val="0"/>
              </a:spcBef>
              <a:spcAft>
                <a:spcPct val="0"/>
              </a:spcAft>
              <a:defRPr sz="2300" b="1">
                <a:solidFill>
                  <a:schemeClr val="tx1"/>
                </a:solidFill>
                <a:latin typeface="Arial" charset="0"/>
                <a:ea typeface="ＭＳ Ｐゴシック" charset="0"/>
              </a:defRPr>
            </a:lvl8pPr>
            <a:lvl9pPr marL="3675957" indent="-216233" eaLnBrk="0" fontAlgn="base" hangingPunct="0">
              <a:spcBef>
                <a:spcPct val="0"/>
              </a:spcBef>
              <a:spcAft>
                <a:spcPct val="0"/>
              </a:spcAft>
              <a:defRPr sz="2300" b="1">
                <a:solidFill>
                  <a:schemeClr val="tx1"/>
                </a:solidFill>
                <a:latin typeface="Arial" charset="0"/>
                <a:ea typeface="ＭＳ Ｐゴシック" charset="0"/>
              </a:defRPr>
            </a:lvl9pPr>
          </a:lstStyle>
          <a:p>
            <a:fld id="{FAA85A9A-768E-0047-A755-C0F068F9FE21}" type="slidenum">
              <a:rPr lang="en-US" sz="1100" b="0"/>
              <a:pPr/>
              <a:t>108</a:t>
            </a:fld>
            <a:endParaRPr lang="en-US" sz="1100" b="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ChangeArrowheads="1" noTextEdit="1"/>
          </p:cNvSpPr>
          <p:nvPr>
            <p:ph type="sldImg"/>
          </p:nvPr>
        </p:nvSpPr>
        <p:spPr>
          <a:ln/>
        </p:spPr>
      </p:sp>
      <p:sp>
        <p:nvSpPr>
          <p:cNvPr id="204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i="1"/>
              <a:t>CBR, clinical benefit rate; DoR, duration of response; IQR, interquartile range; ITT, intent to treat; NE, not estimable; SD, stable disease.</a:t>
            </a:r>
          </a:p>
        </p:txBody>
      </p:sp>
      <p:sp>
        <p:nvSpPr>
          <p:cNvPr id="204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b="1">
                <a:solidFill>
                  <a:schemeClr val="tx1"/>
                </a:solidFill>
                <a:latin typeface="Arial" charset="0"/>
                <a:ea typeface="ＭＳ Ｐゴシック" charset="0"/>
                <a:cs typeface="ＭＳ Ｐゴシック" charset="0"/>
              </a:defRPr>
            </a:lvl1pPr>
            <a:lvl2pPr marL="702756" indent="-270291">
              <a:defRPr sz="2300" b="1">
                <a:solidFill>
                  <a:schemeClr val="tx1"/>
                </a:solidFill>
                <a:latin typeface="Arial" charset="0"/>
                <a:ea typeface="ＭＳ Ｐゴシック" charset="0"/>
              </a:defRPr>
            </a:lvl2pPr>
            <a:lvl3pPr marL="1081164" indent="-216233">
              <a:defRPr sz="2300" b="1">
                <a:solidFill>
                  <a:schemeClr val="tx1"/>
                </a:solidFill>
                <a:latin typeface="Arial" charset="0"/>
                <a:ea typeface="ＭＳ Ｐゴシック" charset="0"/>
              </a:defRPr>
            </a:lvl3pPr>
            <a:lvl4pPr marL="1513629" indent="-216233">
              <a:defRPr sz="2300" b="1">
                <a:solidFill>
                  <a:schemeClr val="tx1"/>
                </a:solidFill>
                <a:latin typeface="Arial" charset="0"/>
                <a:ea typeface="ＭＳ Ｐゴシック" charset="0"/>
              </a:defRPr>
            </a:lvl4pPr>
            <a:lvl5pPr marL="1946095" indent="-216233">
              <a:defRPr sz="2300" b="1">
                <a:solidFill>
                  <a:schemeClr val="tx1"/>
                </a:solidFill>
                <a:latin typeface="Arial" charset="0"/>
                <a:ea typeface="ＭＳ Ｐゴシック" charset="0"/>
              </a:defRPr>
            </a:lvl5pPr>
            <a:lvl6pPr marL="2378560" indent="-216233" eaLnBrk="0" fontAlgn="base" hangingPunct="0">
              <a:spcBef>
                <a:spcPct val="0"/>
              </a:spcBef>
              <a:spcAft>
                <a:spcPct val="0"/>
              </a:spcAft>
              <a:defRPr sz="2300" b="1">
                <a:solidFill>
                  <a:schemeClr val="tx1"/>
                </a:solidFill>
                <a:latin typeface="Arial" charset="0"/>
                <a:ea typeface="ＭＳ Ｐゴシック" charset="0"/>
              </a:defRPr>
            </a:lvl6pPr>
            <a:lvl7pPr marL="2811026" indent="-216233" eaLnBrk="0" fontAlgn="base" hangingPunct="0">
              <a:spcBef>
                <a:spcPct val="0"/>
              </a:spcBef>
              <a:spcAft>
                <a:spcPct val="0"/>
              </a:spcAft>
              <a:defRPr sz="2300" b="1">
                <a:solidFill>
                  <a:schemeClr val="tx1"/>
                </a:solidFill>
                <a:latin typeface="Arial" charset="0"/>
                <a:ea typeface="ＭＳ Ｐゴシック" charset="0"/>
              </a:defRPr>
            </a:lvl7pPr>
            <a:lvl8pPr marL="3243491" indent="-216233" eaLnBrk="0" fontAlgn="base" hangingPunct="0">
              <a:spcBef>
                <a:spcPct val="0"/>
              </a:spcBef>
              <a:spcAft>
                <a:spcPct val="0"/>
              </a:spcAft>
              <a:defRPr sz="2300" b="1">
                <a:solidFill>
                  <a:schemeClr val="tx1"/>
                </a:solidFill>
                <a:latin typeface="Arial" charset="0"/>
                <a:ea typeface="ＭＳ Ｐゴシック" charset="0"/>
              </a:defRPr>
            </a:lvl8pPr>
            <a:lvl9pPr marL="3675957" indent="-216233" eaLnBrk="0" fontAlgn="base" hangingPunct="0">
              <a:spcBef>
                <a:spcPct val="0"/>
              </a:spcBef>
              <a:spcAft>
                <a:spcPct val="0"/>
              </a:spcAft>
              <a:defRPr sz="2300" b="1">
                <a:solidFill>
                  <a:schemeClr val="tx1"/>
                </a:solidFill>
                <a:latin typeface="Arial" charset="0"/>
                <a:ea typeface="ＭＳ Ｐゴシック" charset="0"/>
              </a:defRPr>
            </a:lvl9pPr>
          </a:lstStyle>
          <a:p>
            <a:fld id="{7C09C7F9-D496-B748-AA9A-D376BC152928}" type="slidenum">
              <a:rPr lang="en-US" sz="1100" b="0"/>
              <a:pPr/>
              <a:t>109</a:t>
            </a:fld>
            <a:endParaRPr lang="en-US" sz="1100" b="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ChangeArrowheads="1" noTextEdit="1"/>
          </p:cNvSpPr>
          <p:nvPr>
            <p:ph type="sldImg"/>
          </p:nvPr>
        </p:nvSpPr>
        <p:spPr>
          <a:ln/>
        </p:spPr>
      </p:sp>
      <p:sp>
        <p:nvSpPr>
          <p:cNvPr id="22530"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i="1"/>
              <a:t>AE, adverse event; GI, gastrointestinal; TB, tuberculosis; Tx, treatment.</a:t>
            </a:r>
          </a:p>
        </p:txBody>
      </p:sp>
      <p:sp>
        <p:nvSpPr>
          <p:cNvPr id="22531"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b="1">
                <a:solidFill>
                  <a:schemeClr val="tx1"/>
                </a:solidFill>
                <a:latin typeface="Arial" charset="0"/>
                <a:ea typeface="ＭＳ Ｐゴシック" charset="0"/>
                <a:cs typeface="ＭＳ Ｐゴシック" charset="0"/>
              </a:defRPr>
            </a:lvl1pPr>
            <a:lvl2pPr marL="702756" indent="-270291">
              <a:defRPr sz="2300" b="1">
                <a:solidFill>
                  <a:schemeClr val="tx1"/>
                </a:solidFill>
                <a:latin typeface="Arial" charset="0"/>
                <a:ea typeface="ＭＳ Ｐゴシック" charset="0"/>
              </a:defRPr>
            </a:lvl2pPr>
            <a:lvl3pPr marL="1081164" indent="-216233">
              <a:defRPr sz="2300" b="1">
                <a:solidFill>
                  <a:schemeClr val="tx1"/>
                </a:solidFill>
                <a:latin typeface="Arial" charset="0"/>
                <a:ea typeface="ＭＳ Ｐゴシック" charset="0"/>
              </a:defRPr>
            </a:lvl3pPr>
            <a:lvl4pPr marL="1513629" indent="-216233">
              <a:defRPr sz="2300" b="1">
                <a:solidFill>
                  <a:schemeClr val="tx1"/>
                </a:solidFill>
                <a:latin typeface="Arial" charset="0"/>
                <a:ea typeface="ＭＳ Ｐゴシック" charset="0"/>
              </a:defRPr>
            </a:lvl4pPr>
            <a:lvl5pPr marL="1946095" indent="-216233">
              <a:defRPr sz="2300" b="1">
                <a:solidFill>
                  <a:schemeClr val="tx1"/>
                </a:solidFill>
                <a:latin typeface="Arial" charset="0"/>
                <a:ea typeface="ＭＳ Ｐゴシック" charset="0"/>
              </a:defRPr>
            </a:lvl5pPr>
            <a:lvl6pPr marL="2378560" indent="-216233" eaLnBrk="0" fontAlgn="base" hangingPunct="0">
              <a:spcBef>
                <a:spcPct val="0"/>
              </a:spcBef>
              <a:spcAft>
                <a:spcPct val="0"/>
              </a:spcAft>
              <a:defRPr sz="2300" b="1">
                <a:solidFill>
                  <a:schemeClr val="tx1"/>
                </a:solidFill>
                <a:latin typeface="Arial" charset="0"/>
                <a:ea typeface="ＭＳ Ｐゴシック" charset="0"/>
              </a:defRPr>
            </a:lvl6pPr>
            <a:lvl7pPr marL="2811026" indent="-216233" eaLnBrk="0" fontAlgn="base" hangingPunct="0">
              <a:spcBef>
                <a:spcPct val="0"/>
              </a:spcBef>
              <a:spcAft>
                <a:spcPct val="0"/>
              </a:spcAft>
              <a:defRPr sz="2300" b="1">
                <a:solidFill>
                  <a:schemeClr val="tx1"/>
                </a:solidFill>
                <a:latin typeface="Arial" charset="0"/>
                <a:ea typeface="ＭＳ Ｐゴシック" charset="0"/>
              </a:defRPr>
            </a:lvl7pPr>
            <a:lvl8pPr marL="3243491" indent="-216233" eaLnBrk="0" fontAlgn="base" hangingPunct="0">
              <a:spcBef>
                <a:spcPct val="0"/>
              </a:spcBef>
              <a:spcAft>
                <a:spcPct val="0"/>
              </a:spcAft>
              <a:defRPr sz="2300" b="1">
                <a:solidFill>
                  <a:schemeClr val="tx1"/>
                </a:solidFill>
                <a:latin typeface="Arial" charset="0"/>
                <a:ea typeface="ＭＳ Ｐゴシック" charset="0"/>
              </a:defRPr>
            </a:lvl8pPr>
            <a:lvl9pPr marL="3675957" indent="-216233" eaLnBrk="0" fontAlgn="base" hangingPunct="0">
              <a:spcBef>
                <a:spcPct val="0"/>
              </a:spcBef>
              <a:spcAft>
                <a:spcPct val="0"/>
              </a:spcAft>
              <a:defRPr sz="2300" b="1">
                <a:solidFill>
                  <a:schemeClr val="tx1"/>
                </a:solidFill>
                <a:latin typeface="Arial" charset="0"/>
                <a:ea typeface="ＭＳ Ｐゴシック" charset="0"/>
              </a:defRPr>
            </a:lvl9pPr>
          </a:lstStyle>
          <a:p>
            <a:fld id="{43AF32A4-8E97-D445-AD2C-2F1B84B2D446}" type="slidenum">
              <a:rPr lang="en-US" sz="1100" b="0"/>
              <a:pPr/>
              <a:t>110</a:t>
            </a:fld>
            <a:endParaRPr lang="en-US" sz="1100" b="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%70 </a:t>
            </a:r>
            <a:r>
              <a:rPr lang="en-US" dirty="0" err="1" smtClean="0"/>
              <a:t>daha</a:t>
            </a:r>
            <a:r>
              <a:rPr lang="en-US" dirty="0" smtClean="0"/>
              <a:t> </a:t>
            </a:r>
            <a:r>
              <a:rPr lang="en-US" dirty="0" err="1" smtClean="0"/>
              <a:t>önce</a:t>
            </a:r>
            <a:r>
              <a:rPr lang="en-US" dirty="0" smtClean="0"/>
              <a:t> KT </a:t>
            </a:r>
            <a:r>
              <a:rPr lang="en-US" dirty="0" err="1" smtClean="0"/>
              <a:t>almış</a:t>
            </a:r>
            <a:r>
              <a:rPr lang="en-US" dirty="0" smtClean="0"/>
              <a:t>  (</a:t>
            </a:r>
            <a:r>
              <a:rPr lang="en-US" dirty="0" err="1" smtClean="0"/>
              <a:t>yaklaşık</a:t>
            </a:r>
            <a:r>
              <a:rPr lang="en-US" dirty="0" smtClean="0"/>
              <a:t> %30 2 </a:t>
            </a:r>
            <a:r>
              <a:rPr lang="en-US" dirty="0" err="1" smtClean="0"/>
              <a:t>basamak</a:t>
            </a:r>
            <a:r>
              <a:rPr lang="en-US" dirty="0" smtClean="0"/>
              <a:t> </a:t>
            </a:r>
            <a:r>
              <a:rPr lang="en-US" dirty="0" err="1" smtClean="0"/>
              <a:t>almış</a:t>
            </a:r>
            <a:r>
              <a:rPr lang="en-US" dirty="0" smtClean="0"/>
              <a:t>)</a:t>
            </a:r>
          </a:p>
          <a:p>
            <a:r>
              <a:rPr lang="en-US" dirty="0" smtClean="0"/>
              <a:t>HR+%50 TNBC %50 </a:t>
            </a:r>
          </a:p>
          <a:p>
            <a:r>
              <a:rPr lang="en-US" dirty="0" smtClean="0"/>
              <a:t>%26-29 </a:t>
            </a:r>
            <a:r>
              <a:rPr lang="en-US" dirty="0" err="1" smtClean="0"/>
              <a:t>daha</a:t>
            </a:r>
            <a:r>
              <a:rPr lang="en-US" dirty="0" smtClean="0"/>
              <a:t> </a:t>
            </a:r>
            <a:r>
              <a:rPr lang="en-US" dirty="0" err="1" smtClean="0"/>
              <a:t>önce</a:t>
            </a:r>
            <a:r>
              <a:rPr lang="en-US" dirty="0" smtClean="0"/>
              <a:t> </a:t>
            </a:r>
            <a:r>
              <a:rPr lang="en-US" dirty="0" err="1" smtClean="0"/>
              <a:t>platin</a:t>
            </a:r>
            <a:r>
              <a:rPr lang="en-US" dirty="0" smtClean="0"/>
              <a:t> </a:t>
            </a:r>
            <a:r>
              <a:rPr lang="en-US" dirty="0" err="1" smtClean="0"/>
              <a:t>almış</a:t>
            </a:r>
            <a:r>
              <a:rPr lang="en-US" dirty="0" smtClean="0"/>
              <a:t> (%21</a:t>
            </a:r>
            <a:r>
              <a:rPr lang="en-US" baseline="0" dirty="0" smtClean="0"/>
              <a:t> </a:t>
            </a:r>
            <a:r>
              <a:rPr lang="en-US" baseline="0" dirty="0" err="1" smtClean="0"/>
              <a:t>metastatik</a:t>
            </a:r>
            <a:r>
              <a:rPr lang="en-US" baseline="0" dirty="0" smtClean="0"/>
              <a:t> %7 </a:t>
            </a:r>
            <a:r>
              <a:rPr lang="en-US" baseline="0" dirty="0" err="1" smtClean="0"/>
              <a:t>erken</a:t>
            </a:r>
            <a:r>
              <a:rPr lang="en-US" baseline="0" dirty="0" smtClean="0"/>
              <a:t> </a:t>
            </a:r>
            <a:r>
              <a:rPr lang="en-US" baseline="0" dirty="0" err="1" smtClean="0"/>
              <a:t>evrede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7C604C7E-CFBE-7141-95C1-74C91E708220}" type="slidenum">
              <a:rPr lang="en-US" smtClean="0"/>
              <a:t>15</a:t>
            </a:fld>
            <a:endParaRPr lang="en-US"/>
          </a:p>
        </p:txBody>
      </p:sp>
    </p:spTree>
    <p:extLst>
      <p:ext uri="{BB962C8B-B14F-4D97-AF65-F5344CB8AC3E}">
        <p14:creationId xmlns:p14="http://schemas.microsoft.com/office/powerpoint/2010/main" val="23983396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ChangeArrowheads="1" noTextEdit="1"/>
          </p:cNvSpPr>
          <p:nvPr>
            <p:ph type="sldImg"/>
          </p:nvPr>
        </p:nvSpPr>
        <p:spPr>
          <a:ln/>
        </p:spPr>
      </p:sp>
      <p:sp>
        <p:nvSpPr>
          <p:cNvPr id="24578"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i="1"/>
              <a:t>AE, adverse event.</a:t>
            </a:r>
          </a:p>
        </p:txBody>
      </p:sp>
      <p:sp>
        <p:nvSpPr>
          <p:cNvPr id="24579"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b="1">
                <a:solidFill>
                  <a:schemeClr val="tx1"/>
                </a:solidFill>
                <a:latin typeface="Arial" charset="0"/>
                <a:ea typeface="ＭＳ Ｐゴシック" charset="0"/>
                <a:cs typeface="ＭＳ Ｐゴシック" charset="0"/>
              </a:defRPr>
            </a:lvl1pPr>
            <a:lvl2pPr marL="702756" indent="-270291">
              <a:defRPr sz="2300" b="1">
                <a:solidFill>
                  <a:schemeClr val="tx1"/>
                </a:solidFill>
                <a:latin typeface="Arial" charset="0"/>
                <a:ea typeface="ＭＳ Ｐゴシック" charset="0"/>
              </a:defRPr>
            </a:lvl2pPr>
            <a:lvl3pPr marL="1081164" indent="-216233">
              <a:defRPr sz="2300" b="1">
                <a:solidFill>
                  <a:schemeClr val="tx1"/>
                </a:solidFill>
                <a:latin typeface="Arial" charset="0"/>
                <a:ea typeface="ＭＳ Ｐゴシック" charset="0"/>
              </a:defRPr>
            </a:lvl3pPr>
            <a:lvl4pPr marL="1513629" indent="-216233">
              <a:defRPr sz="2300" b="1">
                <a:solidFill>
                  <a:schemeClr val="tx1"/>
                </a:solidFill>
                <a:latin typeface="Arial" charset="0"/>
                <a:ea typeface="ＭＳ Ｐゴシック" charset="0"/>
              </a:defRPr>
            </a:lvl4pPr>
            <a:lvl5pPr marL="1946095" indent="-216233">
              <a:defRPr sz="2300" b="1">
                <a:solidFill>
                  <a:schemeClr val="tx1"/>
                </a:solidFill>
                <a:latin typeface="Arial" charset="0"/>
                <a:ea typeface="ＭＳ Ｐゴシック" charset="0"/>
              </a:defRPr>
            </a:lvl5pPr>
            <a:lvl6pPr marL="2378560" indent="-216233" eaLnBrk="0" fontAlgn="base" hangingPunct="0">
              <a:spcBef>
                <a:spcPct val="0"/>
              </a:spcBef>
              <a:spcAft>
                <a:spcPct val="0"/>
              </a:spcAft>
              <a:defRPr sz="2300" b="1">
                <a:solidFill>
                  <a:schemeClr val="tx1"/>
                </a:solidFill>
                <a:latin typeface="Arial" charset="0"/>
                <a:ea typeface="ＭＳ Ｐゴシック" charset="0"/>
              </a:defRPr>
            </a:lvl6pPr>
            <a:lvl7pPr marL="2811026" indent="-216233" eaLnBrk="0" fontAlgn="base" hangingPunct="0">
              <a:spcBef>
                <a:spcPct val="0"/>
              </a:spcBef>
              <a:spcAft>
                <a:spcPct val="0"/>
              </a:spcAft>
              <a:defRPr sz="2300" b="1">
                <a:solidFill>
                  <a:schemeClr val="tx1"/>
                </a:solidFill>
                <a:latin typeface="Arial" charset="0"/>
                <a:ea typeface="ＭＳ Ｐゴシック" charset="0"/>
              </a:defRPr>
            </a:lvl7pPr>
            <a:lvl8pPr marL="3243491" indent="-216233" eaLnBrk="0" fontAlgn="base" hangingPunct="0">
              <a:spcBef>
                <a:spcPct val="0"/>
              </a:spcBef>
              <a:spcAft>
                <a:spcPct val="0"/>
              </a:spcAft>
              <a:defRPr sz="2300" b="1">
                <a:solidFill>
                  <a:schemeClr val="tx1"/>
                </a:solidFill>
                <a:latin typeface="Arial" charset="0"/>
                <a:ea typeface="ＭＳ Ｐゴシック" charset="0"/>
              </a:defRPr>
            </a:lvl8pPr>
            <a:lvl9pPr marL="3675957" indent="-216233" eaLnBrk="0" fontAlgn="base" hangingPunct="0">
              <a:spcBef>
                <a:spcPct val="0"/>
              </a:spcBef>
              <a:spcAft>
                <a:spcPct val="0"/>
              </a:spcAft>
              <a:defRPr sz="2300" b="1">
                <a:solidFill>
                  <a:schemeClr val="tx1"/>
                </a:solidFill>
                <a:latin typeface="Arial" charset="0"/>
                <a:ea typeface="ＭＳ Ｐゴシック" charset="0"/>
              </a:defRPr>
            </a:lvl9pPr>
          </a:lstStyle>
          <a:p>
            <a:fld id="{0D05E0E4-1948-2840-95CC-4E77051C5A9C}" type="slidenum">
              <a:rPr lang="en-US" sz="1100" b="0"/>
              <a:pPr/>
              <a:t>111</a:t>
            </a:fld>
            <a:endParaRPr lang="en-US" sz="1100" b="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primary end point of PFS did not obtain the </a:t>
            </a:r>
            <a:r>
              <a:rPr lang="en-US" sz="1200" kern="1200" dirty="0" err="1" smtClean="0">
                <a:solidFill>
                  <a:schemeClr val="tx1"/>
                </a:solidFill>
                <a:effectLst/>
                <a:latin typeface="+mn-lt"/>
                <a:ea typeface="+mn-ea"/>
                <a:cs typeface="+mn-cs"/>
              </a:rPr>
              <a:t>prespecified</a:t>
            </a:r>
            <a:r>
              <a:rPr lang="en-US" sz="1200" kern="1200" dirty="0" smtClean="0">
                <a:solidFill>
                  <a:schemeClr val="tx1"/>
                </a:solidFill>
                <a:effectLst/>
                <a:latin typeface="+mn-lt"/>
                <a:ea typeface="+mn-ea"/>
                <a:cs typeface="+mn-cs"/>
              </a:rPr>
              <a:t> target HR (0.67), as per sample size calculations, when measured based on investigator assessments (HR, 0.74); however, this was achieved when measured based on central review assessments (HR, 0.64). Although the increase in median PFS was relatively small in the overall population, the benefits in patients with PIK3CA/AKT1/PTEN-altered </a:t>
            </a:r>
            <a:r>
              <a:rPr lang="en-US" sz="1200" kern="1200" dirty="0" err="1" smtClean="0">
                <a:solidFill>
                  <a:schemeClr val="tx1"/>
                </a:solidFill>
                <a:effectLst/>
                <a:latin typeface="+mn-lt"/>
                <a:ea typeface="+mn-ea"/>
                <a:cs typeface="+mn-cs"/>
              </a:rPr>
              <a:t>tu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mors</a:t>
            </a:r>
            <a:r>
              <a:rPr lang="en-US" sz="1200" kern="1200" dirty="0" smtClean="0">
                <a:solidFill>
                  <a:schemeClr val="tx1"/>
                </a:solidFill>
                <a:effectLst/>
                <a:latin typeface="+mn-lt"/>
                <a:ea typeface="+mn-ea"/>
                <a:cs typeface="+mn-cs"/>
              </a:rPr>
              <a:t> were more pronounced, with a 5.6-month increase in median PFS and 9.8-month increase in duration of re- </a:t>
            </a:r>
            <a:r>
              <a:rPr lang="en-US" sz="1200" kern="1200" dirty="0" err="1" smtClean="0">
                <a:solidFill>
                  <a:schemeClr val="tx1"/>
                </a:solidFill>
                <a:effectLst/>
                <a:latin typeface="+mn-lt"/>
                <a:ea typeface="+mn-ea"/>
                <a:cs typeface="+mn-cs"/>
              </a:rPr>
              <a:t>sponse</a:t>
            </a:r>
            <a:r>
              <a:rPr lang="en-US" sz="1200" kern="1200" dirty="0" smtClean="0">
                <a:solidFill>
                  <a:schemeClr val="tx1"/>
                </a:solidFill>
                <a:effectLst/>
                <a:latin typeface="+mn-lt"/>
                <a:ea typeface="+mn-ea"/>
                <a:cs typeface="+mn-cs"/>
              </a:rPr>
              <a:t>. The addition of </a:t>
            </a:r>
            <a:r>
              <a:rPr lang="en-US" sz="1200" kern="1200" dirty="0" err="1" smtClean="0">
                <a:solidFill>
                  <a:schemeClr val="tx1"/>
                </a:solidFill>
                <a:effectLst/>
                <a:latin typeface="+mn-lt"/>
                <a:ea typeface="+mn-ea"/>
                <a:cs typeface="+mn-cs"/>
              </a:rPr>
              <a:t>capivasertib</a:t>
            </a:r>
            <a:r>
              <a:rPr lang="en-US" sz="1200" kern="1200" dirty="0" smtClean="0">
                <a:solidFill>
                  <a:schemeClr val="tx1"/>
                </a:solidFill>
                <a:effectLst/>
                <a:latin typeface="+mn-lt"/>
                <a:ea typeface="+mn-ea"/>
                <a:cs typeface="+mn-cs"/>
              </a:rPr>
              <a:t> resulted in a </a:t>
            </a:r>
            <a:r>
              <a:rPr lang="en-US" sz="1200" kern="1200" dirty="0" err="1" smtClean="0">
                <a:solidFill>
                  <a:schemeClr val="tx1"/>
                </a:solidFill>
                <a:effectLst/>
                <a:latin typeface="+mn-lt"/>
                <a:ea typeface="+mn-ea"/>
                <a:cs typeface="+mn-cs"/>
              </a:rPr>
              <a:t>signifi</a:t>
            </a:r>
            <a:r>
              <a:rPr lang="en-US" sz="1200" kern="1200" dirty="0" smtClean="0">
                <a:solidFill>
                  <a:schemeClr val="tx1"/>
                </a:solidFill>
                <a:effectLst/>
                <a:latin typeface="+mn-lt"/>
                <a:ea typeface="+mn-ea"/>
                <a:cs typeface="+mn-cs"/>
              </a:rPr>
              <a:t>- cant increase in OS, from 12.6 to 19.1 months; the OS benefit was also more pronounced in the PIK3CA/AKT1/ PTEN-altered subgroup. </a:t>
            </a:r>
          </a:p>
          <a:p>
            <a:r>
              <a:rPr lang="en-US" sz="1200" kern="1200" dirty="0" smtClean="0">
                <a:solidFill>
                  <a:schemeClr val="tx1"/>
                </a:solidFill>
                <a:effectLst/>
                <a:latin typeface="+mn-lt"/>
                <a:ea typeface="+mn-ea"/>
                <a:cs typeface="+mn-cs"/>
              </a:rPr>
              <a:t>Central assessment of PIK3CA/AKT1/PTEN alterations by NGS was successful in 80% of patients in this trial, which is similar to the NGS success rate in the LOTUS trial (83%).26 A majority of samples were obtained from primary tumors (82%). The diagnostic prevalence of PIK3CA/AKT1/PTEN alterations in PAKT was 25%. There was no significant difference in the incidence of PIK3CA/ AKT1/PTEN alterations between primary tumor samples and tissue from metastases (x2 P = .359). This is com- parable to the results of the METABRIC study, where 23% </a:t>
            </a:r>
            <a:endParaRPr lang="en-US" dirty="0" smtClean="0"/>
          </a:p>
          <a:p>
            <a:r>
              <a:rPr lang="en-US" sz="1200" kern="1200" dirty="0" smtClean="0">
                <a:solidFill>
                  <a:schemeClr val="tx1"/>
                </a:solidFill>
                <a:effectLst/>
                <a:latin typeface="+mn-lt"/>
                <a:ea typeface="+mn-ea"/>
                <a:cs typeface="+mn-cs"/>
              </a:rPr>
              <a:t>of patients with TNBC demonstrated PIK3CA/AKT1/PTEN alterations.6 In contrast, the diagnostic prevalence of PIK3CA/AKT1/PTEN alterations in the LOTUS trial was higher, at 41%.25 Possible explanations might include differences in NGS assays and variant calling, </a:t>
            </a:r>
            <a:r>
              <a:rPr lang="en-US" sz="1200" kern="1200" dirty="0" err="1" smtClean="0">
                <a:solidFill>
                  <a:schemeClr val="tx1"/>
                </a:solidFill>
                <a:effectLst/>
                <a:latin typeface="+mn-lt"/>
                <a:ea typeface="+mn-ea"/>
                <a:cs typeface="+mn-cs"/>
              </a:rPr>
              <a:t>preselection</a:t>
            </a:r>
            <a:r>
              <a:rPr lang="en-US" sz="1200" kern="1200" dirty="0" smtClean="0">
                <a:solidFill>
                  <a:schemeClr val="tx1"/>
                </a:solidFill>
                <a:effectLst/>
                <a:latin typeface="+mn-lt"/>
                <a:ea typeface="+mn-ea"/>
                <a:cs typeface="+mn-cs"/>
              </a:rPr>
              <a:t> of patients known to have pathway variants, or differences in patient populations. In this context, it is noteworthy that nearly half of the patients in the LOTUS trial were of Asian ethnicity, compared with 13% in PAKT.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7C604C7E-CFBE-7141-95C1-74C91E708220}" type="slidenum">
              <a:rPr lang="en-US" smtClean="0"/>
              <a:t>112</a:t>
            </a:fld>
            <a:endParaRPr lang="en-US"/>
          </a:p>
        </p:txBody>
      </p:sp>
    </p:spTree>
    <p:extLst>
      <p:ext uri="{BB962C8B-B14F-4D97-AF65-F5344CB8AC3E}">
        <p14:creationId xmlns:p14="http://schemas.microsoft.com/office/powerpoint/2010/main" val="41251457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a:ln/>
        </p:spPr>
      </p:sp>
      <p:sp>
        <p:nvSpPr>
          <p:cNvPr id="327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i="1"/>
              <a:t>AR, androgen receptor; TNBC, triple-negative breast cancer.</a:t>
            </a:r>
          </a:p>
          <a:p>
            <a:endParaRPr lang="en-US"/>
          </a:p>
        </p:txBody>
      </p:sp>
      <p:sp>
        <p:nvSpPr>
          <p:cNvPr id="327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0"/>
                <a:cs typeface="ＭＳ Ｐゴシック" charset="0"/>
              </a:defRPr>
            </a:lvl1pPr>
            <a:lvl2pPr marL="731286" indent="-281264">
              <a:defRPr sz="2400" b="1">
                <a:solidFill>
                  <a:schemeClr val="tx1"/>
                </a:solidFill>
                <a:latin typeface="Arial" charset="0"/>
                <a:ea typeface="ＭＳ Ｐゴシック" charset="0"/>
              </a:defRPr>
            </a:lvl2pPr>
            <a:lvl3pPr marL="1125055" indent="-225011">
              <a:defRPr sz="2400" b="1">
                <a:solidFill>
                  <a:schemeClr val="tx1"/>
                </a:solidFill>
                <a:latin typeface="Arial" charset="0"/>
                <a:ea typeface="ＭＳ Ｐゴシック" charset="0"/>
              </a:defRPr>
            </a:lvl3pPr>
            <a:lvl4pPr marL="1575077" indent="-225011">
              <a:defRPr sz="2400" b="1">
                <a:solidFill>
                  <a:schemeClr val="tx1"/>
                </a:solidFill>
                <a:latin typeface="Arial" charset="0"/>
                <a:ea typeface="ＭＳ Ｐゴシック" charset="0"/>
              </a:defRPr>
            </a:lvl4pPr>
            <a:lvl5pPr marL="2025099" indent="-225011">
              <a:defRPr sz="2400" b="1">
                <a:solidFill>
                  <a:schemeClr val="tx1"/>
                </a:solidFill>
                <a:latin typeface="Arial" charset="0"/>
                <a:ea typeface="ＭＳ Ｐゴシック" charset="0"/>
              </a:defRPr>
            </a:lvl5pPr>
            <a:lvl6pPr marL="2475121" indent="-225011" eaLnBrk="0" fontAlgn="base" hangingPunct="0">
              <a:spcBef>
                <a:spcPct val="0"/>
              </a:spcBef>
              <a:spcAft>
                <a:spcPct val="0"/>
              </a:spcAft>
              <a:defRPr sz="2400" b="1">
                <a:solidFill>
                  <a:schemeClr val="tx1"/>
                </a:solidFill>
                <a:latin typeface="Arial" charset="0"/>
                <a:ea typeface="ＭＳ Ｐゴシック" charset="0"/>
              </a:defRPr>
            </a:lvl6pPr>
            <a:lvl7pPr marL="2925143" indent="-225011" eaLnBrk="0" fontAlgn="base" hangingPunct="0">
              <a:spcBef>
                <a:spcPct val="0"/>
              </a:spcBef>
              <a:spcAft>
                <a:spcPct val="0"/>
              </a:spcAft>
              <a:defRPr sz="2400" b="1">
                <a:solidFill>
                  <a:schemeClr val="tx1"/>
                </a:solidFill>
                <a:latin typeface="Arial" charset="0"/>
                <a:ea typeface="ＭＳ Ｐゴシック" charset="0"/>
              </a:defRPr>
            </a:lvl7pPr>
            <a:lvl8pPr marL="3375165" indent="-225011" eaLnBrk="0" fontAlgn="base" hangingPunct="0">
              <a:spcBef>
                <a:spcPct val="0"/>
              </a:spcBef>
              <a:spcAft>
                <a:spcPct val="0"/>
              </a:spcAft>
              <a:defRPr sz="2400" b="1">
                <a:solidFill>
                  <a:schemeClr val="tx1"/>
                </a:solidFill>
                <a:latin typeface="Arial" charset="0"/>
                <a:ea typeface="ＭＳ Ｐゴシック" charset="0"/>
              </a:defRPr>
            </a:lvl8pPr>
            <a:lvl9pPr marL="3825187" indent="-225011" eaLnBrk="0" fontAlgn="base" hangingPunct="0">
              <a:spcBef>
                <a:spcPct val="0"/>
              </a:spcBef>
              <a:spcAft>
                <a:spcPct val="0"/>
              </a:spcAft>
              <a:defRPr sz="2400" b="1">
                <a:solidFill>
                  <a:schemeClr val="tx1"/>
                </a:solidFill>
                <a:latin typeface="Arial" charset="0"/>
                <a:ea typeface="ＭＳ Ｐゴシック" charset="0"/>
              </a:defRPr>
            </a:lvl9pPr>
          </a:lstStyle>
          <a:p>
            <a:fld id="{8349BF27-38E8-FC4D-9C73-8C2111780D81}" type="slidenum">
              <a:rPr lang="en-US" sz="1200" b="0"/>
              <a:pPr/>
              <a:t>122</a:t>
            </a:fld>
            <a:endParaRPr lang="en-US" sz="1200" b="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a:ln/>
        </p:spPr>
      </p:sp>
      <p:sp>
        <p:nvSpPr>
          <p:cNvPr id="675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i="1"/>
              <a:t>AR, androgen receptor; mTNBC, metastatic triple-negative breast cancer; TNBC, triple-negative breast cancer.</a:t>
            </a:r>
          </a:p>
          <a:p>
            <a:endParaRPr lang="en-US"/>
          </a:p>
        </p:txBody>
      </p:sp>
      <p:sp>
        <p:nvSpPr>
          <p:cNvPr id="675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0"/>
                <a:cs typeface="ＭＳ Ｐゴシック" charset="0"/>
              </a:defRPr>
            </a:lvl1pPr>
            <a:lvl2pPr marL="731286" indent="-281264">
              <a:defRPr sz="2400" b="1">
                <a:solidFill>
                  <a:schemeClr val="tx1"/>
                </a:solidFill>
                <a:latin typeface="Arial" charset="0"/>
                <a:ea typeface="ＭＳ Ｐゴシック" charset="0"/>
              </a:defRPr>
            </a:lvl2pPr>
            <a:lvl3pPr marL="1125055" indent="-225011">
              <a:defRPr sz="2400" b="1">
                <a:solidFill>
                  <a:schemeClr val="tx1"/>
                </a:solidFill>
                <a:latin typeface="Arial" charset="0"/>
                <a:ea typeface="ＭＳ Ｐゴシック" charset="0"/>
              </a:defRPr>
            </a:lvl3pPr>
            <a:lvl4pPr marL="1575077" indent="-225011">
              <a:defRPr sz="2400" b="1">
                <a:solidFill>
                  <a:schemeClr val="tx1"/>
                </a:solidFill>
                <a:latin typeface="Arial" charset="0"/>
                <a:ea typeface="ＭＳ Ｐゴシック" charset="0"/>
              </a:defRPr>
            </a:lvl4pPr>
            <a:lvl5pPr marL="2025099" indent="-225011">
              <a:defRPr sz="2400" b="1">
                <a:solidFill>
                  <a:schemeClr val="tx1"/>
                </a:solidFill>
                <a:latin typeface="Arial" charset="0"/>
                <a:ea typeface="ＭＳ Ｐゴシック" charset="0"/>
              </a:defRPr>
            </a:lvl5pPr>
            <a:lvl6pPr marL="2475121" indent="-225011" eaLnBrk="0" fontAlgn="base" hangingPunct="0">
              <a:spcBef>
                <a:spcPct val="0"/>
              </a:spcBef>
              <a:spcAft>
                <a:spcPct val="0"/>
              </a:spcAft>
              <a:defRPr sz="2400" b="1">
                <a:solidFill>
                  <a:schemeClr val="tx1"/>
                </a:solidFill>
                <a:latin typeface="Arial" charset="0"/>
                <a:ea typeface="ＭＳ Ｐゴシック" charset="0"/>
              </a:defRPr>
            </a:lvl6pPr>
            <a:lvl7pPr marL="2925143" indent="-225011" eaLnBrk="0" fontAlgn="base" hangingPunct="0">
              <a:spcBef>
                <a:spcPct val="0"/>
              </a:spcBef>
              <a:spcAft>
                <a:spcPct val="0"/>
              </a:spcAft>
              <a:defRPr sz="2400" b="1">
                <a:solidFill>
                  <a:schemeClr val="tx1"/>
                </a:solidFill>
                <a:latin typeface="Arial" charset="0"/>
                <a:ea typeface="ＭＳ Ｐゴシック" charset="0"/>
              </a:defRPr>
            </a:lvl7pPr>
            <a:lvl8pPr marL="3375165" indent="-225011" eaLnBrk="0" fontAlgn="base" hangingPunct="0">
              <a:spcBef>
                <a:spcPct val="0"/>
              </a:spcBef>
              <a:spcAft>
                <a:spcPct val="0"/>
              </a:spcAft>
              <a:defRPr sz="2400" b="1">
                <a:solidFill>
                  <a:schemeClr val="tx1"/>
                </a:solidFill>
                <a:latin typeface="Arial" charset="0"/>
                <a:ea typeface="ＭＳ Ｐゴシック" charset="0"/>
              </a:defRPr>
            </a:lvl8pPr>
            <a:lvl9pPr marL="3825187" indent="-225011" eaLnBrk="0" fontAlgn="base" hangingPunct="0">
              <a:spcBef>
                <a:spcPct val="0"/>
              </a:spcBef>
              <a:spcAft>
                <a:spcPct val="0"/>
              </a:spcAft>
              <a:defRPr sz="2400" b="1">
                <a:solidFill>
                  <a:schemeClr val="tx1"/>
                </a:solidFill>
                <a:latin typeface="Arial" charset="0"/>
                <a:ea typeface="ＭＳ Ｐゴシック" charset="0"/>
              </a:defRPr>
            </a:lvl9pPr>
          </a:lstStyle>
          <a:p>
            <a:fld id="{CA48585F-D120-A247-A1F3-B91F2B7ED24F}" type="slidenum">
              <a:rPr lang="en-US" sz="1200" b="0"/>
              <a:pPr/>
              <a:t>127</a:t>
            </a:fld>
            <a:endParaRPr lang="en-US" sz="1200" b="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noTextEdit="1"/>
          </p:cNvSpPr>
          <p:nvPr>
            <p:ph type="sldImg"/>
          </p:nvPr>
        </p:nvSpPr>
        <p:spPr>
          <a:ln/>
        </p:spPr>
      </p:sp>
      <p:sp>
        <p:nvSpPr>
          <p:cNvPr id="716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i="1">
                <a:solidFill>
                  <a:srgbClr val="000000"/>
                </a:solidFill>
                <a:latin typeface="Calibri" charset="0"/>
              </a:rPr>
              <a:t>AE, adverse event; AR, androgen receptor; CBR, clinical benefit rate; CNS, central nervous system; DoR, duration of response; mTNBC, metastatic triple-negative breast cancer; PD, progressive disease; SD, standard deviation; TNBC, triple-negative breast cancer.</a:t>
            </a:r>
          </a:p>
          <a:p>
            <a:endParaRPr lang="en-US"/>
          </a:p>
        </p:txBody>
      </p:sp>
      <p:sp>
        <p:nvSpPr>
          <p:cNvPr id="716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0"/>
                <a:cs typeface="ＭＳ Ｐゴシック" charset="0"/>
              </a:defRPr>
            </a:lvl1pPr>
            <a:lvl2pPr marL="731286" indent="-281264">
              <a:defRPr sz="2400" b="1">
                <a:solidFill>
                  <a:schemeClr val="tx1"/>
                </a:solidFill>
                <a:latin typeface="Arial" charset="0"/>
                <a:ea typeface="ＭＳ Ｐゴシック" charset="0"/>
              </a:defRPr>
            </a:lvl2pPr>
            <a:lvl3pPr marL="1125055" indent="-225011">
              <a:defRPr sz="2400" b="1">
                <a:solidFill>
                  <a:schemeClr val="tx1"/>
                </a:solidFill>
                <a:latin typeface="Arial" charset="0"/>
                <a:ea typeface="ＭＳ Ｐゴシック" charset="0"/>
              </a:defRPr>
            </a:lvl3pPr>
            <a:lvl4pPr marL="1575077" indent="-225011">
              <a:defRPr sz="2400" b="1">
                <a:solidFill>
                  <a:schemeClr val="tx1"/>
                </a:solidFill>
                <a:latin typeface="Arial" charset="0"/>
                <a:ea typeface="ＭＳ Ｐゴシック" charset="0"/>
              </a:defRPr>
            </a:lvl4pPr>
            <a:lvl5pPr marL="2025099" indent="-225011">
              <a:defRPr sz="2400" b="1">
                <a:solidFill>
                  <a:schemeClr val="tx1"/>
                </a:solidFill>
                <a:latin typeface="Arial" charset="0"/>
                <a:ea typeface="ＭＳ Ｐゴシック" charset="0"/>
              </a:defRPr>
            </a:lvl5pPr>
            <a:lvl6pPr marL="2475121" indent="-225011" eaLnBrk="0" fontAlgn="base" hangingPunct="0">
              <a:spcBef>
                <a:spcPct val="0"/>
              </a:spcBef>
              <a:spcAft>
                <a:spcPct val="0"/>
              </a:spcAft>
              <a:defRPr sz="2400" b="1">
                <a:solidFill>
                  <a:schemeClr val="tx1"/>
                </a:solidFill>
                <a:latin typeface="Arial" charset="0"/>
                <a:ea typeface="ＭＳ Ｐゴシック" charset="0"/>
              </a:defRPr>
            </a:lvl6pPr>
            <a:lvl7pPr marL="2925143" indent="-225011" eaLnBrk="0" fontAlgn="base" hangingPunct="0">
              <a:spcBef>
                <a:spcPct val="0"/>
              </a:spcBef>
              <a:spcAft>
                <a:spcPct val="0"/>
              </a:spcAft>
              <a:defRPr sz="2400" b="1">
                <a:solidFill>
                  <a:schemeClr val="tx1"/>
                </a:solidFill>
                <a:latin typeface="Arial" charset="0"/>
                <a:ea typeface="ＭＳ Ｐゴシック" charset="0"/>
              </a:defRPr>
            </a:lvl7pPr>
            <a:lvl8pPr marL="3375165" indent="-225011" eaLnBrk="0" fontAlgn="base" hangingPunct="0">
              <a:spcBef>
                <a:spcPct val="0"/>
              </a:spcBef>
              <a:spcAft>
                <a:spcPct val="0"/>
              </a:spcAft>
              <a:defRPr sz="2400" b="1">
                <a:solidFill>
                  <a:schemeClr val="tx1"/>
                </a:solidFill>
                <a:latin typeface="Arial" charset="0"/>
                <a:ea typeface="ＭＳ Ｐゴシック" charset="0"/>
              </a:defRPr>
            </a:lvl8pPr>
            <a:lvl9pPr marL="3825187" indent="-225011" eaLnBrk="0" fontAlgn="base" hangingPunct="0">
              <a:spcBef>
                <a:spcPct val="0"/>
              </a:spcBef>
              <a:spcAft>
                <a:spcPct val="0"/>
              </a:spcAft>
              <a:defRPr sz="2400" b="1">
                <a:solidFill>
                  <a:schemeClr val="tx1"/>
                </a:solidFill>
                <a:latin typeface="Arial" charset="0"/>
                <a:ea typeface="ＭＳ Ｐゴシック" charset="0"/>
              </a:defRPr>
            </a:lvl9pPr>
          </a:lstStyle>
          <a:p>
            <a:fld id="{311FBD53-1B25-7A41-8A90-7AD8AC95A93B}" type="slidenum">
              <a:rPr lang="en-US" sz="1200" b="0"/>
              <a:pPr/>
              <a:t>128</a:t>
            </a:fld>
            <a:endParaRPr lang="en-US" sz="1200" b="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noTextEdit="1"/>
          </p:cNvSpPr>
          <p:nvPr>
            <p:ph type="sldImg"/>
          </p:nvPr>
        </p:nvSpPr>
        <p:spPr>
          <a:ln/>
        </p:spPr>
      </p:sp>
      <p:sp>
        <p:nvSpPr>
          <p:cNvPr id="737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i="1"/>
              <a:t>AR, androgen receptor; CBR, clinical benefit rate; mTNBC, metastatic triple-negative breast cancer; SD, standard deviation.</a:t>
            </a:r>
          </a:p>
        </p:txBody>
      </p:sp>
      <p:sp>
        <p:nvSpPr>
          <p:cNvPr id="737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0"/>
                <a:cs typeface="ＭＳ Ｐゴシック" charset="0"/>
              </a:defRPr>
            </a:lvl1pPr>
            <a:lvl2pPr marL="731286" indent="-281264">
              <a:defRPr sz="2400" b="1">
                <a:solidFill>
                  <a:schemeClr val="tx1"/>
                </a:solidFill>
                <a:latin typeface="Arial" charset="0"/>
                <a:ea typeface="ＭＳ Ｐゴシック" charset="0"/>
              </a:defRPr>
            </a:lvl2pPr>
            <a:lvl3pPr marL="1125055" indent="-225011">
              <a:defRPr sz="2400" b="1">
                <a:solidFill>
                  <a:schemeClr val="tx1"/>
                </a:solidFill>
                <a:latin typeface="Arial" charset="0"/>
                <a:ea typeface="ＭＳ Ｐゴシック" charset="0"/>
              </a:defRPr>
            </a:lvl3pPr>
            <a:lvl4pPr marL="1575077" indent="-225011">
              <a:defRPr sz="2400" b="1">
                <a:solidFill>
                  <a:schemeClr val="tx1"/>
                </a:solidFill>
                <a:latin typeface="Arial" charset="0"/>
                <a:ea typeface="ＭＳ Ｐゴシック" charset="0"/>
              </a:defRPr>
            </a:lvl4pPr>
            <a:lvl5pPr marL="2025099" indent="-225011">
              <a:defRPr sz="2400" b="1">
                <a:solidFill>
                  <a:schemeClr val="tx1"/>
                </a:solidFill>
                <a:latin typeface="Arial" charset="0"/>
                <a:ea typeface="ＭＳ Ｐゴシック" charset="0"/>
              </a:defRPr>
            </a:lvl5pPr>
            <a:lvl6pPr marL="2475121" indent="-225011" eaLnBrk="0" fontAlgn="base" hangingPunct="0">
              <a:spcBef>
                <a:spcPct val="0"/>
              </a:spcBef>
              <a:spcAft>
                <a:spcPct val="0"/>
              </a:spcAft>
              <a:defRPr sz="2400" b="1">
                <a:solidFill>
                  <a:schemeClr val="tx1"/>
                </a:solidFill>
                <a:latin typeface="Arial" charset="0"/>
                <a:ea typeface="ＭＳ Ｐゴシック" charset="0"/>
              </a:defRPr>
            </a:lvl6pPr>
            <a:lvl7pPr marL="2925143" indent="-225011" eaLnBrk="0" fontAlgn="base" hangingPunct="0">
              <a:spcBef>
                <a:spcPct val="0"/>
              </a:spcBef>
              <a:spcAft>
                <a:spcPct val="0"/>
              </a:spcAft>
              <a:defRPr sz="2400" b="1">
                <a:solidFill>
                  <a:schemeClr val="tx1"/>
                </a:solidFill>
                <a:latin typeface="Arial" charset="0"/>
                <a:ea typeface="ＭＳ Ｐゴシック" charset="0"/>
              </a:defRPr>
            </a:lvl7pPr>
            <a:lvl8pPr marL="3375165" indent="-225011" eaLnBrk="0" fontAlgn="base" hangingPunct="0">
              <a:spcBef>
                <a:spcPct val="0"/>
              </a:spcBef>
              <a:spcAft>
                <a:spcPct val="0"/>
              </a:spcAft>
              <a:defRPr sz="2400" b="1">
                <a:solidFill>
                  <a:schemeClr val="tx1"/>
                </a:solidFill>
                <a:latin typeface="Arial" charset="0"/>
                <a:ea typeface="ＭＳ Ｐゴシック" charset="0"/>
              </a:defRPr>
            </a:lvl8pPr>
            <a:lvl9pPr marL="3825187" indent="-225011" eaLnBrk="0" fontAlgn="base" hangingPunct="0">
              <a:spcBef>
                <a:spcPct val="0"/>
              </a:spcBef>
              <a:spcAft>
                <a:spcPct val="0"/>
              </a:spcAft>
              <a:defRPr sz="2400" b="1">
                <a:solidFill>
                  <a:schemeClr val="tx1"/>
                </a:solidFill>
                <a:latin typeface="Arial" charset="0"/>
                <a:ea typeface="ＭＳ Ｐゴシック" charset="0"/>
              </a:defRPr>
            </a:lvl9pPr>
          </a:lstStyle>
          <a:p>
            <a:fld id="{8DFDDFF7-7045-804F-BD0C-60B92B0963A7}" type="slidenum">
              <a:rPr lang="en-US" sz="1200" b="0"/>
              <a:pPr/>
              <a:t>129</a:t>
            </a:fld>
            <a:endParaRPr lang="en-US" sz="1200" b="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defTabSz="321457">
              <a:defRPr/>
            </a:pPr>
            <a:fld id="{FAD751AE-7ABC-314D-AFAD-47B860ED6FFE}" type="slidenum">
              <a:rPr lang="en-US" sz="800">
                <a:solidFill>
                  <a:prstClr val="black"/>
                </a:solidFill>
                <a:latin typeface="Calibri"/>
              </a:rPr>
              <a:pPr defTabSz="321457">
                <a:defRPr/>
              </a:pPr>
              <a:t>16</a:t>
            </a:fld>
            <a:endParaRPr lang="tr-TR" sz="800">
              <a:solidFill>
                <a:prstClr val="black"/>
              </a:solidFill>
              <a:latin typeface="Calibri"/>
            </a:endParaRPr>
          </a:p>
        </p:txBody>
      </p:sp>
      <p:sp>
        <p:nvSpPr>
          <p:cNvPr id="5" name="Notes Placeholder 4"/>
          <p:cNvSpPr>
            <a:spLocks noGrp="1"/>
          </p:cNvSpPr>
          <p:nvPr>
            <p:ph type="body" sz="quarter" idx="11"/>
          </p:nvPr>
        </p:nvSpPr>
        <p:spPr/>
        <p:txBody>
          <a:bodyPr/>
          <a:lstStyle/>
          <a:p>
            <a:r>
              <a:rPr lang="en-GB" sz="700" b="1" u="sng" dirty="0"/>
              <a:t>Further information</a:t>
            </a:r>
          </a:p>
          <a:p>
            <a:r>
              <a:rPr lang="en-GB" sz="700" dirty="0"/>
              <a:t>The improvement in the primary endpoint of PFS assessed by BICR for patients treated with </a:t>
            </a:r>
            <a:r>
              <a:rPr lang="en-GB" sz="700" dirty="0" err="1"/>
              <a:t>olaparib</a:t>
            </a:r>
            <a:r>
              <a:rPr lang="en-GB" sz="700" dirty="0"/>
              <a:t> was statistically and clinically significant compared with TPC (</a:t>
            </a:r>
            <a:r>
              <a:rPr lang="it-IT" spc="-4" dirty="0"/>
              <a:t>HR = 0.58, 95 % CI (0.43,</a:t>
            </a:r>
            <a:r>
              <a:rPr lang="it-IT" spc="-77" dirty="0"/>
              <a:t> </a:t>
            </a:r>
            <a:r>
              <a:rPr lang="it-IT" spc="-4" dirty="0"/>
              <a:t>0.80) </a:t>
            </a:r>
            <a:r>
              <a:rPr lang="it-IT" spc="-4" dirty="0">
                <a:cs typeface="Helvetica"/>
              </a:rPr>
              <a:t>p=0.0009).</a:t>
            </a:r>
            <a:endParaRPr lang="en-GB" sz="700" dirty="0"/>
          </a:p>
          <a:p>
            <a:endParaRPr lang="en-GB" dirty="0"/>
          </a:p>
          <a:p>
            <a:r>
              <a:rPr lang="en-GB" dirty="0"/>
              <a:t>This equates to a reduction in risk of progression or death of 40% over the course of the study and the median PFS improvement was 2.86 months compared to the control arm. This improvement is in line with the assumptions that were specified in the protocol, and on which the power calculations are based: that </a:t>
            </a:r>
            <a:r>
              <a:rPr lang="en-GB" dirty="0" err="1"/>
              <a:t>olaparib</a:t>
            </a:r>
            <a:r>
              <a:rPr lang="en-GB" dirty="0"/>
              <a:t> would provide a 2.3 month improvement over a baseline of 4 months PFS for the TPC arm. This represents a 69% improvement over the TPC arm.</a:t>
            </a:r>
          </a:p>
          <a:p>
            <a:endParaRPr lang="en-GB" dirty="0"/>
          </a:p>
          <a:p>
            <a:r>
              <a:rPr lang="en-GB" dirty="0"/>
              <a:t>Additionally, the curves separate early and remain separated, with the steps in the curves indicating good concordance with the scanning schedule.</a:t>
            </a:r>
          </a:p>
          <a:p>
            <a:endParaRPr lang="en-GB" dirty="0"/>
          </a:p>
          <a:p>
            <a:r>
              <a:rPr lang="en-GB" dirty="0"/>
              <a:t>This is the first time an statistically significant efficacy benefit has been demonstrated in a Phase III study in the </a:t>
            </a:r>
            <a:r>
              <a:rPr lang="en-GB" i="1" dirty="0" err="1"/>
              <a:t>BRCA</a:t>
            </a:r>
            <a:r>
              <a:rPr lang="en-GB" dirty="0" err="1"/>
              <a:t>m</a:t>
            </a:r>
            <a:r>
              <a:rPr lang="en-GB" dirty="0"/>
              <a:t> breast cancer patient population, and offers an exciting new opportunity for patients.</a:t>
            </a:r>
          </a:p>
          <a:p>
            <a:endParaRPr lang="en-GB" dirty="0"/>
          </a:p>
          <a:p>
            <a:r>
              <a:rPr lang="en-GB" dirty="0"/>
              <a:t>Please note, there will be no further follow up of BICR-assessed PFS as investigators no longer submit scans to BICR after the primary analysis.</a:t>
            </a:r>
          </a:p>
          <a:p>
            <a:endParaRPr lang="tr-TR" dirty="0"/>
          </a:p>
        </p:txBody>
      </p:sp>
    </p:spTree>
    <p:extLst>
      <p:ext uri="{BB962C8B-B14F-4D97-AF65-F5344CB8AC3E}">
        <p14:creationId xmlns:p14="http://schemas.microsoft.com/office/powerpoint/2010/main" val="3719140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defTabSz="321457">
              <a:defRPr/>
            </a:pPr>
            <a:fld id="{FAD751AE-7ABC-314D-AFAD-47B860ED6FFE}" type="slidenum">
              <a:rPr lang="en-US" sz="800">
                <a:solidFill>
                  <a:prstClr val="black"/>
                </a:solidFill>
                <a:latin typeface="Calibri"/>
              </a:rPr>
              <a:pPr defTabSz="321457">
                <a:defRPr/>
              </a:pPr>
              <a:t>17</a:t>
            </a:fld>
            <a:endParaRPr lang="tr-TR" sz="800">
              <a:solidFill>
                <a:prstClr val="black"/>
              </a:solidFill>
              <a:latin typeface="Calibri"/>
            </a:endParaRPr>
          </a:p>
        </p:txBody>
      </p:sp>
      <p:sp>
        <p:nvSpPr>
          <p:cNvPr id="5" name="Notes Placeholder 4"/>
          <p:cNvSpPr>
            <a:spLocks noGrp="1"/>
          </p:cNvSpPr>
          <p:nvPr>
            <p:ph type="body" sz="quarter" idx="11"/>
          </p:nvPr>
        </p:nvSpPr>
        <p:spPr/>
        <p:txBody>
          <a:bodyPr/>
          <a:lstStyle/>
          <a:p>
            <a:r>
              <a:rPr lang="en-GB" b="1" u="sng" dirty="0"/>
              <a:t>Further information</a:t>
            </a:r>
          </a:p>
          <a:p>
            <a:r>
              <a:rPr lang="en-GB" dirty="0">
                <a:solidFill>
                  <a:srgbClr val="000000"/>
                </a:solidFill>
                <a:ea typeface="Calibri" charset="0"/>
              </a:rPr>
              <a:t>A treatment effect on PFS assessed by BICR for </a:t>
            </a:r>
            <a:r>
              <a:rPr lang="en-GB" dirty="0" err="1">
                <a:solidFill>
                  <a:srgbClr val="000000"/>
                </a:solidFill>
                <a:ea typeface="Calibri" charset="0"/>
              </a:rPr>
              <a:t>olaparib</a:t>
            </a:r>
            <a:r>
              <a:rPr lang="en-GB" dirty="0">
                <a:solidFill>
                  <a:srgbClr val="000000"/>
                </a:solidFill>
                <a:ea typeface="Calibri" charset="0"/>
              </a:rPr>
              <a:t> over TPC was seen regardless of hormone receptor status:</a:t>
            </a:r>
          </a:p>
          <a:p>
            <a:pPr marL="120546" indent="-120546">
              <a:buFont typeface="Arial" charset="0"/>
              <a:buChar char="•"/>
            </a:pPr>
            <a:r>
              <a:rPr lang="en-GB" dirty="0">
                <a:solidFill>
                  <a:srgbClr val="000000"/>
                </a:solidFill>
                <a:ea typeface="Calibri" charset="0"/>
              </a:rPr>
              <a:t>In TNBC patients: median PFS for the </a:t>
            </a:r>
            <a:r>
              <a:rPr lang="en-GB" dirty="0" err="1">
                <a:solidFill>
                  <a:srgbClr val="000000"/>
                </a:solidFill>
                <a:ea typeface="Calibri" charset="0"/>
              </a:rPr>
              <a:t>olaparib</a:t>
            </a:r>
            <a:r>
              <a:rPr lang="en-GB" dirty="0">
                <a:solidFill>
                  <a:srgbClr val="000000"/>
                </a:solidFill>
                <a:ea typeface="Calibri" charset="0"/>
              </a:rPr>
              <a:t> arm was improved by 2.7 months to 5.6 months from 2.9 months for the TPC arm (HR: 0.43, 95% CI: 0.29-0.63)</a:t>
            </a:r>
          </a:p>
          <a:p>
            <a:pPr marL="120546" indent="-120546">
              <a:buFont typeface="Arial" charset="0"/>
              <a:buChar char="•"/>
            </a:pPr>
            <a:r>
              <a:rPr lang="en-GB" dirty="0">
                <a:solidFill>
                  <a:srgbClr val="000000"/>
                </a:solidFill>
                <a:ea typeface="Calibri" charset="0"/>
              </a:rPr>
              <a:t>In HR+ patients: median PFS for the </a:t>
            </a:r>
            <a:r>
              <a:rPr lang="en-GB" dirty="0" err="1">
                <a:solidFill>
                  <a:srgbClr val="000000"/>
                </a:solidFill>
                <a:ea typeface="Calibri" charset="0"/>
              </a:rPr>
              <a:t>olaparib</a:t>
            </a:r>
            <a:r>
              <a:rPr lang="en-GB" dirty="0">
                <a:solidFill>
                  <a:srgbClr val="000000"/>
                </a:solidFill>
                <a:ea typeface="Calibri" charset="0"/>
              </a:rPr>
              <a:t> arm was improved by 3.2 months to 8.3 months from 5.1 months for the TPC arm (HR: 0.82, 95% CI: 0.55-1.26)</a:t>
            </a:r>
          </a:p>
          <a:p>
            <a:endParaRPr lang="en-GB" dirty="0"/>
          </a:p>
          <a:p>
            <a:endParaRPr lang="tr-TR" dirty="0"/>
          </a:p>
        </p:txBody>
      </p:sp>
    </p:spTree>
    <p:extLst>
      <p:ext uri="{BB962C8B-B14F-4D97-AF65-F5344CB8AC3E}">
        <p14:creationId xmlns:p14="http://schemas.microsoft.com/office/powerpoint/2010/main" val="2703545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defTabSz="321457">
              <a:defRPr/>
            </a:pPr>
            <a:fld id="{FAD751AE-7ABC-314D-AFAD-47B860ED6FFE}" type="slidenum">
              <a:rPr lang="en-US" sz="800">
                <a:solidFill>
                  <a:prstClr val="black"/>
                </a:solidFill>
                <a:latin typeface="Calibri"/>
              </a:rPr>
              <a:pPr defTabSz="321457">
                <a:defRPr/>
              </a:pPr>
              <a:t>18</a:t>
            </a:fld>
            <a:endParaRPr lang="tr-TR" sz="800">
              <a:solidFill>
                <a:prstClr val="black"/>
              </a:solidFill>
              <a:latin typeface="Calibri"/>
            </a:endParaRPr>
          </a:p>
        </p:txBody>
      </p:sp>
      <p:sp>
        <p:nvSpPr>
          <p:cNvPr id="5" name="Notes Placeholder 4"/>
          <p:cNvSpPr>
            <a:spLocks noGrp="1"/>
          </p:cNvSpPr>
          <p:nvPr>
            <p:ph type="body" sz="quarter" idx="11"/>
          </p:nvPr>
        </p:nvSpPr>
        <p:spPr/>
        <p:txBody>
          <a:bodyPr/>
          <a:lstStyle/>
          <a:p>
            <a:pPr>
              <a:defRPr/>
            </a:pPr>
            <a:r>
              <a:rPr lang="en-GB" b="1" u="sng" dirty="0"/>
              <a:t>Further information</a:t>
            </a:r>
          </a:p>
          <a:p>
            <a:pPr defTabSz="321457">
              <a:defRPr/>
            </a:pPr>
            <a:r>
              <a:rPr lang="en-GB" dirty="0"/>
              <a:t>As discussed in the ‘</a:t>
            </a:r>
            <a:r>
              <a:rPr lang="en-GB" dirty="0" err="1"/>
              <a:t>OlympiAD</a:t>
            </a:r>
            <a:r>
              <a:rPr lang="en-GB" dirty="0"/>
              <a:t>: the introduction’ module, several subgroups were pre-specified for analysis in </a:t>
            </a:r>
            <a:r>
              <a:rPr lang="en-GB" dirty="0" err="1"/>
              <a:t>OlympiAD</a:t>
            </a:r>
            <a:r>
              <a:rPr lang="en-GB" dirty="0"/>
              <a:t>. As you can see from the above forest plot, </a:t>
            </a:r>
            <a:r>
              <a:rPr lang="en-GB" dirty="0" err="1"/>
              <a:t>olaparib</a:t>
            </a:r>
            <a:r>
              <a:rPr lang="en-GB" dirty="0"/>
              <a:t> provided benefit compared with TPC in all subgroups of interest. </a:t>
            </a:r>
            <a:r>
              <a:rPr lang="en-GB" dirty="0">
                <a:solidFill>
                  <a:srgbClr val="000000"/>
                </a:solidFill>
                <a:ea typeface="Calibri" charset="0"/>
              </a:rPr>
              <a:t>There was no statistically significant interaction between treatment effect and subgroups.</a:t>
            </a:r>
            <a:endParaRPr lang="en-GB" kern="1200" dirty="0">
              <a:solidFill>
                <a:schemeClr val="tx1"/>
              </a:solidFill>
              <a:effectLst/>
            </a:endParaRPr>
          </a:p>
          <a:p>
            <a:pPr defTabSz="321457">
              <a:defRPr/>
            </a:pPr>
            <a:endParaRPr lang="en-GB" kern="1200" dirty="0">
              <a:solidFill>
                <a:schemeClr val="tx1"/>
              </a:solidFill>
              <a:effectLst/>
            </a:endParaRPr>
          </a:p>
          <a:p>
            <a:endParaRPr lang="tr-TR" dirty="0"/>
          </a:p>
        </p:txBody>
      </p:sp>
    </p:spTree>
    <p:extLst>
      <p:ext uri="{BB962C8B-B14F-4D97-AF65-F5344CB8AC3E}">
        <p14:creationId xmlns:p14="http://schemas.microsoft.com/office/powerpoint/2010/main" val="2895131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tr-TR"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Click to edit Master subtitle style</a:t>
            </a:r>
            <a:endParaRPr lang="en-US"/>
          </a:p>
        </p:txBody>
      </p:sp>
      <p:sp>
        <p:nvSpPr>
          <p:cNvPr id="4" name="Date Placeholder 3"/>
          <p:cNvSpPr>
            <a:spLocks noGrp="1"/>
          </p:cNvSpPr>
          <p:nvPr>
            <p:ph type="dt" sz="half" idx="10"/>
          </p:nvPr>
        </p:nvSpPr>
        <p:spPr/>
        <p:txBody>
          <a:bodyPr/>
          <a:lstStyle/>
          <a:p>
            <a:fld id="{52DC36B9-C146-FF46-8264-C7846236B53E}" type="datetime1">
              <a:rPr lang="en-US" smtClean="0"/>
              <a:t>14.11.20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6B56E3-E63F-C94B-B5F1-645B608C74A3}" type="slidenum">
              <a:rPr lang="en-US" smtClean="0"/>
              <a:t>‹#›</a:t>
            </a:fld>
            <a:endParaRPr lang="en-US"/>
          </a:p>
        </p:txBody>
      </p:sp>
    </p:spTree>
    <p:extLst>
      <p:ext uri="{BB962C8B-B14F-4D97-AF65-F5344CB8AC3E}">
        <p14:creationId xmlns:p14="http://schemas.microsoft.com/office/powerpoint/2010/main" val="793883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p>
            <a:fld id="{59C5F0D5-1D62-2843-8F0A-82B5AAD47D04}" type="datetime1">
              <a:rPr lang="en-US" smtClean="0"/>
              <a:t>14.11.20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6B56E3-E63F-C94B-B5F1-645B608C74A3}" type="slidenum">
              <a:rPr lang="en-US" smtClean="0"/>
              <a:t>‹#›</a:t>
            </a:fld>
            <a:endParaRPr lang="en-US"/>
          </a:p>
        </p:txBody>
      </p:sp>
    </p:spTree>
    <p:extLst>
      <p:ext uri="{BB962C8B-B14F-4D97-AF65-F5344CB8AC3E}">
        <p14:creationId xmlns:p14="http://schemas.microsoft.com/office/powerpoint/2010/main" val="3126490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tr-TR"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p>
            <a:fld id="{2293501C-95A7-3A4F-80F6-FC08BE954A94}" type="datetime1">
              <a:rPr lang="en-US" smtClean="0"/>
              <a:t>14.11.20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6B56E3-E63F-C94B-B5F1-645B608C74A3}" type="slidenum">
              <a:rPr lang="en-US" smtClean="0"/>
              <a:t>‹#›</a:t>
            </a:fld>
            <a:endParaRPr lang="en-US"/>
          </a:p>
        </p:txBody>
      </p:sp>
    </p:spTree>
    <p:extLst>
      <p:ext uri="{BB962C8B-B14F-4D97-AF65-F5344CB8AC3E}">
        <p14:creationId xmlns:p14="http://schemas.microsoft.com/office/powerpoint/2010/main" val="22264775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 1 title">
    <p:spTree>
      <p:nvGrpSpPr>
        <p:cNvPr id="1" name=""/>
        <p:cNvGrpSpPr/>
        <p:nvPr/>
      </p:nvGrpSpPr>
      <p:grpSpPr>
        <a:xfrm>
          <a:off x="0" y="0"/>
          <a:ext cx="0" cy="0"/>
          <a:chOff x="0" y="0"/>
          <a:chExt cx="0" cy="0"/>
        </a:xfrm>
      </p:grpSpPr>
      <p:sp>
        <p:nvSpPr>
          <p:cNvPr id="2" name="Title 1"/>
          <p:cNvSpPr>
            <a:spLocks noGrp="1"/>
          </p:cNvSpPr>
          <p:nvPr>
            <p:ph type="title"/>
          </p:nvPr>
        </p:nvSpPr>
        <p:spPr>
          <a:xfrm>
            <a:off x="314326" y="274640"/>
            <a:ext cx="8315325" cy="691520"/>
          </a:xfrm>
        </p:spPr>
        <p:txBody>
          <a:bodyPr/>
          <a:lstStyle>
            <a:lvl1pPr>
              <a:defRPr>
                <a:solidFill>
                  <a:schemeClr val="accent3"/>
                </a:solidFill>
              </a:defRPr>
            </a:lvl1pPr>
          </a:lstStyle>
          <a:p>
            <a:r>
              <a:rPr lang="en-GB"/>
              <a:t>Click to edit Master title style</a:t>
            </a:r>
          </a:p>
        </p:txBody>
      </p:sp>
      <p:sp>
        <p:nvSpPr>
          <p:cNvPr id="5" name="Text Placeholder 7"/>
          <p:cNvSpPr>
            <a:spLocks noGrp="1"/>
          </p:cNvSpPr>
          <p:nvPr>
            <p:ph type="body" sz="quarter" idx="10"/>
          </p:nvPr>
        </p:nvSpPr>
        <p:spPr>
          <a:xfrm>
            <a:off x="-1" y="6163734"/>
            <a:ext cx="7670801" cy="479874"/>
          </a:xfrm>
          <a:prstGeom prst="rect">
            <a:avLst/>
          </a:prstGeom>
        </p:spPr>
        <p:txBody>
          <a:bodyPr anchor="b">
            <a:normAutofit/>
          </a:bodyPr>
          <a:lstStyle>
            <a:lvl1pPr marL="0" algn="l" defTabSz="685765" rtl="0" eaLnBrk="1" fontAlgn="base" latinLnBrk="0" hangingPunct="1">
              <a:spcBef>
                <a:spcPct val="0"/>
              </a:spcBef>
              <a:spcAft>
                <a:spcPct val="0"/>
              </a:spcAft>
              <a:buClr>
                <a:schemeClr val="tx2"/>
              </a:buClr>
              <a:defRPr lang="en-US" sz="800" b="0" kern="0" dirty="0" smtClean="0">
                <a:solidFill>
                  <a:schemeClr val="bg1">
                    <a:lumMod val="50000"/>
                  </a:schemeClr>
                </a:solidFill>
                <a:latin typeface="+mn-lt"/>
                <a:ea typeface="+mn-ea"/>
                <a:cs typeface="+mn-cs"/>
              </a:defRPr>
            </a:lvl1pPr>
          </a:lstStyle>
          <a:p>
            <a:pPr lvl="0"/>
            <a:r>
              <a:rPr lang="en-GB"/>
              <a:t>Click to edit Master text styles</a:t>
            </a:r>
          </a:p>
        </p:txBody>
      </p:sp>
    </p:spTree>
    <p:extLst>
      <p:ext uri="{BB962C8B-B14F-4D97-AF65-F5344CB8AC3E}">
        <p14:creationId xmlns:p14="http://schemas.microsoft.com/office/powerpoint/2010/main" val="3908706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5" y="161731"/>
            <a:ext cx="8406594" cy="908180"/>
          </a:xfrm>
        </p:spPr>
        <p:txBody>
          <a:bodyPr/>
          <a:lstStyle>
            <a:lvl1pPr>
              <a:defRPr>
                <a:solidFill>
                  <a:schemeClr val="accent3"/>
                </a:solidFill>
              </a:defRPr>
            </a:lvl1pPr>
          </a:lstStyle>
          <a:p>
            <a:r>
              <a:rPr lang="en-GB" dirty="0"/>
              <a:t>Click to edit Master title </a:t>
            </a:r>
            <a:br>
              <a:rPr lang="en-GB" dirty="0"/>
            </a:br>
            <a:r>
              <a:rPr lang="en-GB" dirty="0"/>
              <a:t>style</a:t>
            </a:r>
          </a:p>
        </p:txBody>
      </p:sp>
      <p:sp>
        <p:nvSpPr>
          <p:cNvPr id="8" name="Text Placeholder 7"/>
          <p:cNvSpPr>
            <a:spLocks noGrp="1"/>
          </p:cNvSpPr>
          <p:nvPr>
            <p:ph type="body" sz="quarter" idx="10"/>
          </p:nvPr>
        </p:nvSpPr>
        <p:spPr>
          <a:xfrm>
            <a:off x="-1" y="6174318"/>
            <a:ext cx="7683501" cy="479874"/>
          </a:xfrm>
          <a:prstGeom prst="rect">
            <a:avLst/>
          </a:prstGeom>
        </p:spPr>
        <p:txBody>
          <a:bodyPr anchor="b">
            <a:normAutofit/>
          </a:bodyPr>
          <a:lstStyle>
            <a:lvl1pPr marL="0" algn="l" defTabSz="685765" rtl="0" eaLnBrk="1" fontAlgn="base" latinLnBrk="0" hangingPunct="1">
              <a:spcBef>
                <a:spcPct val="0"/>
              </a:spcBef>
              <a:spcAft>
                <a:spcPct val="0"/>
              </a:spcAft>
              <a:buClr>
                <a:schemeClr val="tx2"/>
              </a:buClr>
              <a:defRPr lang="en-US" sz="700" b="0" kern="0" dirty="0" smtClean="0">
                <a:solidFill>
                  <a:schemeClr val="bg1">
                    <a:lumMod val="50000"/>
                  </a:schemeClr>
                </a:solidFill>
                <a:latin typeface="+mn-lt"/>
                <a:ea typeface="+mn-ea"/>
                <a:cs typeface="+mn-cs"/>
              </a:defRPr>
            </a:lvl1pPr>
          </a:lstStyle>
          <a:p>
            <a:pPr lvl="0"/>
            <a:r>
              <a:rPr lang="en-GB" dirty="0"/>
              <a:t>Click to edit Master text styles</a:t>
            </a:r>
          </a:p>
        </p:txBody>
      </p:sp>
      <p:pic>
        <p:nvPicPr>
          <p:cNvPr id="5" name="Picture 4" hidden="1"/>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76080"/>
          <a:stretch/>
        </p:blipFill>
        <p:spPr bwMode="auto">
          <a:xfrm>
            <a:off x="8409519" y="6180268"/>
            <a:ext cx="289316" cy="462289"/>
          </a:xfrm>
          <a:prstGeom prst="rect">
            <a:avLst/>
          </a:prstGeom>
          <a:noFill/>
          <a:ln w="9525">
            <a:noFill/>
            <a:miter lim="800000"/>
            <a:headEnd/>
            <a:tailEnd/>
          </a:ln>
        </p:spPr>
      </p:pic>
      <p:sp>
        <p:nvSpPr>
          <p:cNvPr id="7" name="Text Placeholder 7"/>
          <p:cNvSpPr>
            <a:spLocks noGrp="1"/>
          </p:cNvSpPr>
          <p:nvPr>
            <p:ph type="body" sz="quarter" idx="12"/>
          </p:nvPr>
        </p:nvSpPr>
        <p:spPr>
          <a:xfrm>
            <a:off x="317329" y="1095311"/>
            <a:ext cx="8403591" cy="566272"/>
          </a:xfrm>
          <a:prstGeom prst="rect">
            <a:avLst/>
          </a:prstGeom>
          <a:noFill/>
          <a:ln>
            <a:noFill/>
          </a:ln>
        </p:spPr>
        <p:txBody>
          <a:bodyPr anchor="t">
            <a:noAutofit/>
          </a:bodyPr>
          <a:lstStyle>
            <a:lvl1pPr marL="0" indent="0">
              <a:lnSpc>
                <a:spcPct val="100000"/>
              </a:lnSpc>
              <a:buNone/>
              <a:defRPr sz="1600" b="0" i="1" baseline="0">
                <a:solidFill>
                  <a:schemeClr val="accent4"/>
                </a:solidFill>
                <a:latin typeface="Arial" pitchFamily="34" charset="0"/>
                <a:cs typeface="Arial" pitchFamily="34" charset="0"/>
              </a:defRPr>
            </a:lvl1pPr>
            <a:lvl2pPr>
              <a:buNone/>
              <a:defRPr/>
            </a:lvl2pPr>
          </a:lstStyle>
          <a:p>
            <a:pPr lvl="0"/>
            <a:r>
              <a:rPr lang="en-GB" dirty="0"/>
              <a:t>Click to edit Master text styles</a:t>
            </a:r>
          </a:p>
        </p:txBody>
      </p:sp>
      <p:sp>
        <p:nvSpPr>
          <p:cNvPr id="9" name="Content Placeholder 8"/>
          <p:cNvSpPr>
            <a:spLocks noGrp="1"/>
          </p:cNvSpPr>
          <p:nvPr>
            <p:ph sz="quarter" idx="13"/>
          </p:nvPr>
        </p:nvSpPr>
        <p:spPr>
          <a:xfrm>
            <a:off x="322952" y="1686984"/>
            <a:ext cx="7832725" cy="4451349"/>
          </a:xfrm>
        </p:spPr>
        <p:txBody>
          <a:bodyPr/>
          <a:lstStyle>
            <a:lvl1pPr>
              <a:spcAft>
                <a:spcPts val="300"/>
              </a:spcAft>
              <a:defRPr sz="1600" b="0">
                <a:solidFill>
                  <a:srgbClr val="4B306A"/>
                </a:solidFill>
              </a:defRPr>
            </a:lvl1pPr>
            <a:lvl2pPr marL="180966" indent="-179379">
              <a:lnSpc>
                <a:spcPct val="100000"/>
              </a:lnSpc>
              <a:spcAft>
                <a:spcPts val="300"/>
              </a:spcAft>
              <a:defRPr sz="1600" b="0">
                <a:solidFill>
                  <a:schemeClr val="tx1"/>
                </a:solidFill>
              </a:defRPr>
            </a:lvl2pPr>
            <a:lvl3pPr marL="500038" indent="-141281">
              <a:lnSpc>
                <a:spcPct val="100000"/>
              </a:lnSpc>
              <a:spcAft>
                <a:spcPts val="300"/>
              </a:spcAft>
              <a:buSzPct val="80000"/>
              <a:buFont typeface="Arial" panose="020B0604020202020204" pitchFamily="34" charset="0"/>
              <a:buChar char="–"/>
              <a:defRPr sz="1400">
                <a:solidFill>
                  <a:schemeClr val="tx1"/>
                </a:solidFill>
              </a:defRPr>
            </a:lvl3pPr>
            <a:lvl4pPr>
              <a:lnSpc>
                <a:spcPct val="100000"/>
              </a:lnSpc>
              <a:spcAft>
                <a:spcPts val="300"/>
              </a:spcAft>
              <a:defRPr>
                <a:solidFill>
                  <a:schemeClr val="tx1"/>
                </a:solidFill>
              </a:defRPr>
            </a:lvl4pPr>
            <a:lvl5pPr>
              <a:lnSpc>
                <a:spcPct val="100000"/>
              </a:lnSpc>
              <a:defRPr/>
            </a:lvl5pPr>
          </a:lstStyle>
          <a:p>
            <a:pPr lvl="0"/>
            <a:r>
              <a:rPr lang="en-GB"/>
              <a:t>Click to edit Master text styles</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6675199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5" y="161731"/>
            <a:ext cx="8406594" cy="908180"/>
          </a:xfrm>
        </p:spPr>
        <p:txBody>
          <a:bodyPr/>
          <a:lstStyle>
            <a:lvl1pPr>
              <a:defRPr>
                <a:solidFill>
                  <a:schemeClr val="accent3"/>
                </a:solidFill>
              </a:defRPr>
            </a:lvl1pPr>
          </a:lstStyle>
          <a:p>
            <a:r>
              <a:rPr lang="en-GB" dirty="0"/>
              <a:t>Click to edit Master title </a:t>
            </a:r>
            <a:br>
              <a:rPr lang="en-GB" dirty="0"/>
            </a:br>
            <a:r>
              <a:rPr lang="en-GB" dirty="0"/>
              <a:t>style</a:t>
            </a:r>
          </a:p>
        </p:txBody>
      </p:sp>
      <p:sp>
        <p:nvSpPr>
          <p:cNvPr id="8" name="Text Placeholder 7"/>
          <p:cNvSpPr>
            <a:spLocks noGrp="1"/>
          </p:cNvSpPr>
          <p:nvPr>
            <p:ph type="body" sz="quarter" idx="10"/>
          </p:nvPr>
        </p:nvSpPr>
        <p:spPr>
          <a:xfrm>
            <a:off x="-1" y="6174318"/>
            <a:ext cx="7683501" cy="479874"/>
          </a:xfrm>
          <a:prstGeom prst="rect">
            <a:avLst/>
          </a:prstGeom>
        </p:spPr>
        <p:txBody>
          <a:bodyPr anchor="b">
            <a:normAutofit/>
          </a:bodyPr>
          <a:lstStyle>
            <a:lvl1pPr marL="0" algn="l" defTabSz="685765" rtl="0" eaLnBrk="1" fontAlgn="base" latinLnBrk="0" hangingPunct="1">
              <a:spcBef>
                <a:spcPct val="0"/>
              </a:spcBef>
              <a:spcAft>
                <a:spcPct val="0"/>
              </a:spcAft>
              <a:buClr>
                <a:schemeClr val="tx2"/>
              </a:buClr>
              <a:defRPr lang="en-US" sz="700" b="0" kern="0" dirty="0" smtClean="0">
                <a:solidFill>
                  <a:schemeClr val="bg1">
                    <a:lumMod val="50000"/>
                  </a:schemeClr>
                </a:solidFill>
                <a:latin typeface="+mn-lt"/>
                <a:ea typeface="+mn-ea"/>
                <a:cs typeface="+mn-cs"/>
              </a:defRPr>
            </a:lvl1pPr>
          </a:lstStyle>
          <a:p>
            <a:pPr lvl="0"/>
            <a:r>
              <a:rPr lang="en-GB" dirty="0"/>
              <a:t>Click to edit Master text styles</a:t>
            </a:r>
          </a:p>
        </p:txBody>
      </p:sp>
      <p:pic>
        <p:nvPicPr>
          <p:cNvPr id="5" name="Picture 4" hidden="1"/>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76080"/>
          <a:stretch/>
        </p:blipFill>
        <p:spPr bwMode="auto">
          <a:xfrm>
            <a:off x="8409519" y="6180268"/>
            <a:ext cx="289316" cy="462289"/>
          </a:xfrm>
          <a:prstGeom prst="rect">
            <a:avLst/>
          </a:prstGeom>
          <a:noFill/>
          <a:ln w="9525">
            <a:noFill/>
            <a:miter lim="800000"/>
            <a:headEnd/>
            <a:tailEnd/>
          </a:ln>
        </p:spPr>
      </p:pic>
      <p:sp>
        <p:nvSpPr>
          <p:cNvPr id="7" name="Text Placeholder 7"/>
          <p:cNvSpPr>
            <a:spLocks noGrp="1"/>
          </p:cNvSpPr>
          <p:nvPr>
            <p:ph type="body" sz="quarter" idx="12"/>
          </p:nvPr>
        </p:nvSpPr>
        <p:spPr>
          <a:xfrm>
            <a:off x="317329" y="1095311"/>
            <a:ext cx="8403591" cy="566272"/>
          </a:xfrm>
          <a:prstGeom prst="rect">
            <a:avLst/>
          </a:prstGeom>
          <a:noFill/>
          <a:ln>
            <a:noFill/>
          </a:ln>
        </p:spPr>
        <p:txBody>
          <a:bodyPr anchor="t">
            <a:noAutofit/>
          </a:bodyPr>
          <a:lstStyle>
            <a:lvl1pPr marL="0" indent="0">
              <a:lnSpc>
                <a:spcPct val="100000"/>
              </a:lnSpc>
              <a:buNone/>
              <a:defRPr sz="1600" b="0" i="1" baseline="0">
                <a:solidFill>
                  <a:schemeClr val="accent4"/>
                </a:solidFill>
                <a:latin typeface="Arial" pitchFamily="34" charset="0"/>
                <a:cs typeface="Arial" pitchFamily="34" charset="0"/>
              </a:defRPr>
            </a:lvl1pPr>
            <a:lvl2pPr>
              <a:buNone/>
              <a:defRPr/>
            </a:lvl2pPr>
          </a:lstStyle>
          <a:p>
            <a:pPr lvl="0"/>
            <a:r>
              <a:rPr lang="en-GB" dirty="0"/>
              <a:t>Click to edit Master text styles</a:t>
            </a:r>
          </a:p>
        </p:txBody>
      </p:sp>
      <p:sp>
        <p:nvSpPr>
          <p:cNvPr id="9" name="Content Placeholder 8"/>
          <p:cNvSpPr>
            <a:spLocks noGrp="1"/>
          </p:cNvSpPr>
          <p:nvPr>
            <p:ph sz="quarter" idx="13"/>
          </p:nvPr>
        </p:nvSpPr>
        <p:spPr>
          <a:xfrm>
            <a:off x="322952" y="1686984"/>
            <a:ext cx="7832725" cy="4451349"/>
          </a:xfrm>
        </p:spPr>
        <p:txBody>
          <a:bodyPr/>
          <a:lstStyle>
            <a:lvl1pPr>
              <a:spcAft>
                <a:spcPts val="300"/>
              </a:spcAft>
              <a:defRPr sz="1600" b="0">
                <a:solidFill>
                  <a:srgbClr val="4B306A"/>
                </a:solidFill>
              </a:defRPr>
            </a:lvl1pPr>
            <a:lvl2pPr marL="180966" indent="-179379">
              <a:lnSpc>
                <a:spcPct val="100000"/>
              </a:lnSpc>
              <a:spcAft>
                <a:spcPts val="300"/>
              </a:spcAft>
              <a:defRPr sz="1600" b="0">
                <a:solidFill>
                  <a:schemeClr val="tx1"/>
                </a:solidFill>
              </a:defRPr>
            </a:lvl2pPr>
            <a:lvl3pPr marL="500038" indent="-141281">
              <a:lnSpc>
                <a:spcPct val="100000"/>
              </a:lnSpc>
              <a:spcAft>
                <a:spcPts val="300"/>
              </a:spcAft>
              <a:buSzPct val="80000"/>
              <a:buFont typeface="Arial" panose="020B0604020202020204" pitchFamily="34" charset="0"/>
              <a:buChar char="–"/>
              <a:defRPr sz="1400">
                <a:solidFill>
                  <a:schemeClr val="tx1"/>
                </a:solidFill>
              </a:defRPr>
            </a:lvl3pPr>
            <a:lvl4pPr>
              <a:lnSpc>
                <a:spcPct val="100000"/>
              </a:lnSpc>
              <a:spcAft>
                <a:spcPts val="300"/>
              </a:spcAft>
              <a:defRPr>
                <a:solidFill>
                  <a:schemeClr val="tx1"/>
                </a:solidFill>
              </a:defRPr>
            </a:lvl4pPr>
            <a:lvl5pPr>
              <a:lnSpc>
                <a:spcPct val="100000"/>
              </a:lnSpc>
              <a:defRPr/>
            </a:lvl5pPr>
          </a:lstStyle>
          <a:p>
            <a:pPr lvl="0"/>
            <a:r>
              <a:rPr lang="en-GB"/>
              <a:t>Click to edit Master text styles</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4666649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5" y="161731"/>
            <a:ext cx="8406594" cy="908180"/>
          </a:xfrm>
        </p:spPr>
        <p:txBody>
          <a:bodyPr/>
          <a:lstStyle>
            <a:lvl1pPr>
              <a:defRPr>
                <a:solidFill>
                  <a:schemeClr val="accent3"/>
                </a:solidFill>
              </a:defRPr>
            </a:lvl1pPr>
          </a:lstStyle>
          <a:p>
            <a:r>
              <a:rPr lang="en-GB" dirty="0"/>
              <a:t>Click to edit Master title </a:t>
            </a:r>
            <a:br>
              <a:rPr lang="en-GB" dirty="0"/>
            </a:br>
            <a:r>
              <a:rPr lang="en-GB" dirty="0"/>
              <a:t>style</a:t>
            </a:r>
          </a:p>
        </p:txBody>
      </p:sp>
      <p:sp>
        <p:nvSpPr>
          <p:cNvPr id="8" name="Text Placeholder 7"/>
          <p:cNvSpPr>
            <a:spLocks noGrp="1"/>
          </p:cNvSpPr>
          <p:nvPr>
            <p:ph type="body" sz="quarter" idx="10"/>
          </p:nvPr>
        </p:nvSpPr>
        <p:spPr>
          <a:xfrm>
            <a:off x="-1" y="6174318"/>
            <a:ext cx="7683501" cy="479874"/>
          </a:xfrm>
          <a:prstGeom prst="rect">
            <a:avLst/>
          </a:prstGeom>
        </p:spPr>
        <p:txBody>
          <a:bodyPr anchor="b">
            <a:normAutofit/>
          </a:bodyPr>
          <a:lstStyle>
            <a:lvl1pPr marL="0" algn="l" defTabSz="685765" rtl="0" eaLnBrk="1" fontAlgn="base" latinLnBrk="0" hangingPunct="1">
              <a:spcBef>
                <a:spcPct val="0"/>
              </a:spcBef>
              <a:spcAft>
                <a:spcPct val="0"/>
              </a:spcAft>
              <a:buClr>
                <a:schemeClr val="tx2"/>
              </a:buClr>
              <a:defRPr lang="en-US" sz="700" b="0" kern="0" dirty="0" smtClean="0">
                <a:solidFill>
                  <a:schemeClr val="bg1">
                    <a:lumMod val="50000"/>
                  </a:schemeClr>
                </a:solidFill>
                <a:latin typeface="+mn-lt"/>
                <a:ea typeface="+mn-ea"/>
                <a:cs typeface="+mn-cs"/>
              </a:defRPr>
            </a:lvl1pPr>
          </a:lstStyle>
          <a:p>
            <a:pPr lvl="0"/>
            <a:r>
              <a:rPr lang="en-GB" dirty="0"/>
              <a:t>Click to edit Master text styles</a:t>
            </a:r>
          </a:p>
        </p:txBody>
      </p:sp>
      <p:pic>
        <p:nvPicPr>
          <p:cNvPr id="5" name="Picture 4" hidden="1"/>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76080"/>
          <a:stretch/>
        </p:blipFill>
        <p:spPr bwMode="auto">
          <a:xfrm>
            <a:off x="8409519" y="6180268"/>
            <a:ext cx="289316" cy="462289"/>
          </a:xfrm>
          <a:prstGeom prst="rect">
            <a:avLst/>
          </a:prstGeom>
          <a:noFill/>
          <a:ln w="9525">
            <a:noFill/>
            <a:miter lim="800000"/>
            <a:headEnd/>
            <a:tailEnd/>
          </a:ln>
        </p:spPr>
      </p:pic>
      <p:sp>
        <p:nvSpPr>
          <p:cNvPr id="7" name="Text Placeholder 7"/>
          <p:cNvSpPr>
            <a:spLocks noGrp="1"/>
          </p:cNvSpPr>
          <p:nvPr>
            <p:ph type="body" sz="quarter" idx="12"/>
          </p:nvPr>
        </p:nvSpPr>
        <p:spPr>
          <a:xfrm>
            <a:off x="317329" y="1095311"/>
            <a:ext cx="8403591" cy="566272"/>
          </a:xfrm>
          <a:prstGeom prst="rect">
            <a:avLst/>
          </a:prstGeom>
          <a:noFill/>
          <a:ln>
            <a:noFill/>
          </a:ln>
        </p:spPr>
        <p:txBody>
          <a:bodyPr anchor="t">
            <a:noAutofit/>
          </a:bodyPr>
          <a:lstStyle>
            <a:lvl1pPr marL="0" indent="0">
              <a:lnSpc>
                <a:spcPct val="100000"/>
              </a:lnSpc>
              <a:buNone/>
              <a:defRPr sz="1600" b="0" i="1" baseline="0">
                <a:solidFill>
                  <a:schemeClr val="accent4"/>
                </a:solidFill>
                <a:latin typeface="Arial" pitchFamily="34" charset="0"/>
                <a:cs typeface="Arial" pitchFamily="34" charset="0"/>
              </a:defRPr>
            </a:lvl1pPr>
            <a:lvl2pPr>
              <a:buNone/>
              <a:defRPr/>
            </a:lvl2pPr>
          </a:lstStyle>
          <a:p>
            <a:pPr lvl="0"/>
            <a:r>
              <a:rPr lang="en-GB" dirty="0"/>
              <a:t>Click to edit Master text styles</a:t>
            </a:r>
          </a:p>
        </p:txBody>
      </p:sp>
      <p:sp>
        <p:nvSpPr>
          <p:cNvPr id="9" name="Content Placeholder 8"/>
          <p:cNvSpPr>
            <a:spLocks noGrp="1"/>
          </p:cNvSpPr>
          <p:nvPr>
            <p:ph sz="quarter" idx="13"/>
          </p:nvPr>
        </p:nvSpPr>
        <p:spPr>
          <a:xfrm>
            <a:off x="322952" y="1686984"/>
            <a:ext cx="7832725" cy="4451349"/>
          </a:xfrm>
        </p:spPr>
        <p:txBody>
          <a:bodyPr/>
          <a:lstStyle>
            <a:lvl1pPr>
              <a:spcAft>
                <a:spcPts val="300"/>
              </a:spcAft>
              <a:defRPr sz="1600" b="0">
                <a:solidFill>
                  <a:srgbClr val="4B306A"/>
                </a:solidFill>
              </a:defRPr>
            </a:lvl1pPr>
            <a:lvl2pPr marL="180966" indent="-179379">
              <a:lnSpc>
                <a:spcPct val="100000"/>
              </a:lnSpc>
              <a:spcAft>
                <a:spcPts val="300"/>
              </a:spcAft>
              <a:defRPr sz="1600" b="0">
                <a:solidFill>
                  <a:schemeClr val="tx1"/>
                </a:solidFill>
              </a:defRPr>
            </a:lvl2pPr>
            <a:lvl3pPr marL="500038" indent="-141281">
              <a:lnSpc>
                <a:spcPct val="100000"/>
              </a:lnSpc>
              <a:spcAft>
                <a:spcPts val="300"/>
              </a:spcAft>
              <a:buSzPct val="80000"/>
              <a:buFont typeface="Arial" panose="020B0604020202020204" pitchFamily="34" charset="0"/>
              <a:buChar char="–"/>
              <a:defRPr sz="1400">
                <a:solidFill>
                  <a:schemeClr val="tx1"/>
                </a:solidFill>
              </a:defRPr>
            </a:lvl3pPr>
            <a:lvl4pPr>
              <a:lnSpc>
                <a:spcPct val="100000"/>
              </a:lnSpc>
              <a:spcAft>
                <a:spcPts val="300"/>
              </a:spcAft>
              <a:defRPr>
                <a:solidFill>
                  <a:schemeClr val="tx1"/>
                </a:solidFill>
              </a:defRPr>
            </a:lvl4pPr>
            <a:lvl5pPr>
              <a:lnSpc>
                <a:spcPct val="100000"/>
              </a:lnSpc>
              <a:defRPr/>
            </a:lvl5pPr>
          </a:lstStyle>
          <a:p>
            <a:pPr lvl="0"/>
            <a:r>
              <a:rPr lang="en-GB"/>
              <a:t>Click to edit Master text styles</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28217727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5" y="161731"/>
            <a:ext cx="8406594" cy="908180"/>
          </a:xfrm>
        </p:spPr>
        <p:txBody>
          <a:bodyPr/>
          <a:lstStyle>
            <a:lvl1pPr>
              <a:defRPr>
                <a:solidFill>
                  <a:schemeClr val="accent3"/>
                </a:solidFill>
              </a:defRPr>
            </a:lvl1pPr>
          </a:lstStyle>
          <a:p>
            <a:r>
              <a:rPr lang="en-GB" dirty="0"/>
              <a:t>Click to edit Master title </a:t>
            </a:r>
            <a:br>
              <a:rPr lang="en-GB" dirty="0"/>
            </a:br>
            <a:r>
              <a:rPr lang="en-GB" dirty="0"/>
              <a:t>style</a:t>
            </a:r>
          </a:p>
        </p:txBody>
      </p:sp>
      <p:sp>
        <p:nvSpPr>
          <p:cNvPr id="8" name="Text Placeholder 7"/>
          <p:cNvSpPr>
            <a:spLocks noGrp="1"/>
          </p:cNvSpPr>
          <p:nvPr>
            <p:ph type="body" sz="quarter" idx="10"/>
          </p:nvPr>
        </p:nvSpPr>
        <p:spPr>
          <a:xfrm>
            <a:off x="-1" y="6174318"/>
            <a:ext cx="7683501" cy="479874"/>
          </a:xfrm>
          <a:prstGeom prst="rect">
            <a:avLst/>
          </a:prstGeom>
        </p:spPr>
        <p:txBody>
          <a:bodyPr anchor="b">
            <a:normAutofit/>
          </a:bodyPr>
          <a:lstStyle>
            <a:lvl1pPr marL="0" algn="l" defTabSz="685765" rtl="0" eaLnBrk="1" fontAlgn="base" latinLnBrk="0" hangingPunct="1">
              <a:spcBef>
                <a:spcPct val="0"/>
              </a:spcBef>
              <a:spcAft>
                <a:spcPct val="0"/>
              </a:spcAft>
              <a:buClr>
                <a:schemeClr val="tx2"/>
              </a:buClr>
              <a:defRPr lang="en-US" sz="700" b="0" kern="0" dirty="0" smtClean="0">
                <a:solidFill>
                  <a:schemeClr val="bg1">
                    <a:lumMod val="50000"/>
                  </a:schemeClr>
                </a:solidFill>
                <a:latin typeface="+mn-lt"/>
                <a:ea typeface="+mn-ea"/>
                <a:cs typeface="+mn-cs"/>
              </a:defRPr>
            </a:lvl1pPr>
          </a:lstStyle>
          <a:p>
            <a:pPr lvl="0"/>
            <a:r>
              <a:rPr lang="en-GB" dirty="0"/>
              <a:t>Click to edit Master text styles</a:t>
            </a:r>
          </a:p>
        </p:txBody>
      </p:sp>
      <p:pic>
        <p:nvPicPr>
          <p:cNvPr id="5" name="Picture 4" hidden="1"/>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76080"/>
          <a:stretch/>
        </p:blipFill>
        <p:spPr bwMode="auto">
          <a:xfrm>
            <a:off x="8409519" y="6180268"/>
            <a:ext cx="289316" cy="462289"/>
          </a:xfrm>
          <a:prstGeom prst="rect">
            <a:avLst/>
          </a:prstGeom>
          <a:noFill/>
          <a:ln w="9525">
            <a:noFill/>
            <a:miter lim="800000"/>
            <a:headEnd/>
            <a:tailEnd/>
          </a:ln>
        </p:spPr>
      </p:pic>
      <p:sp>
        <p:nvSpPr>
          <p:cNvPr id="7" name="Text Placeholder 7"/>
          <p:cNvSpPr>
            <a:spLocks noGrp="1"/>
          </p:cNvSpPr>
          <p:nvPr>
            <p:ph type="body" sz="quarter" idx="12"/>
          </p:nvPr>
        </p:nvSpPr>
        <p:spPr>
          <a:xfrm>
            <a:off x="317329" y="1095311"/>
            <a:ext cx="8403591" cy="566272"/>
          </a:xfrm>
          <a:prstGeom prst="rect">
            <a:avLst/>
          </a:prstGeom>
          <a:noFill/>
          <a:ln>
            <a:noFill/>
          </a:ln>
        </p:spPr>
        <p:txBody>
          <a:bodyPr anchor="t">
            <a:noAutofit/>
          </a:bodyPr>
          <a:lstStyle>
            <a:lvl1pPr marL="0" indent="0">
              <a:lnSpc>
                <a:spcPct val="100000"/>
              </a:lnSpc>
              <a:buNone/>
              <a:defRPr sz="1600" b="0" i="1" baseline="0">
                <a:solidFill>
                  <a:schemeClr val="accent4"/>
                </a:solidFill>
                <a:latin typeface="Arial" pitchFamily="34" charset="0"/>
                <a:cs typeface="Arial" pitchFamily="34" charset="0"/>
              </a:defRPr>
            </a:lvl1pPr>
            <a:lvl2pPr>
              <a:buNone/>
              <a:defRPr/>
            </a:lvl2pPr>
          </a:lstStyle>
          <a:p>
            <a:pPr lvl="0"/>
            <a:r>
              <a:rPr lang="en-GB" dirty="0"/>
              <a:t>Click to edit Master text styles</a:t>
            </a:r>
          </a:p>
        </p:txBody>
      </p:sp>
      <p:sp>
        <p:nvSpPr>
          <p:cNvPr id="9" name="Content Placeholder 8"/>
          <p:cNvSpPr>
            <a:spLocks noGrp="1"/>
          </p:cNvSpPr>
          <p:nvPr>
            <p:ph sz="quarter" idx="13"/>
          </p:nvPr>
        </p:nvSpPr>
        <p:spPr>
          <a:xfrm>
            <a:off x="322952" y="1686984"/>
            <a:ext cx="7832725" cy="4451349"/>
          </a:xfrm>
        </p:spPr>
        <p:txBody>
          <a:bodyPr/>
          <a:lstStyle>
            <a:lvl1pPr>
              <a:spcAft>
                <a:spcPts val="300"/>
              </a:spcAft>
              <a:defRPr sz="1600" b="0">
                <a:solidFill>
                  <a:srgbClr val="4B306A"/>
                </a:solidFill>
              </a:defRPr>
            </a:lvl1pPr>
            <a:lvl2pPr marL="180966" indent="-179379">
              <a:lnSpc>
                <a:spcPct val="100000"/>
              </a:lnSpc>
              <a:spcAft>
                <a:spcPts val="300"/>
              </a:spcAft>
              <a:defRPr sz="1600" b="0">
                <a:solidFill>
                  <a:schemeClr val="tx1"/>
                </a:solidFill>
              </a:defRPr>
            </a:lvl2pPr>
            <a:lvl3pPr marL="500038" indent="-141281">
              <a:lnSpc>
                <a:spcPct val="100000"/>
              </a:lnSpc>
              <a:spcAft>
                <a:spcPts val="300"/>
              </a:spcAft>
              <a:buSzPct val="80000"/>
              <a:buFont typeface="Arial" panose="020B0604020202020204" pitchFamily="34" charset="0"/>
              <a:buChar char="–"/>
              <a:defRPr sz="1400">
                <a:solidFill>
                  <a:schemeClr val="tx1"/>
                </a:solidFill>
              </a:defRPr>
            </a:lvl3pPr>
            <a:lvl4pPr>
              <a:lnSpc>
                <a:spcPct val="100000"/>
              </a:lnSpc>
              <a:spcAft>
                <a:spcPts val="300"/>
              </a:spcAft>
              <a:defRPr>
                <a:solidFill>
                  <a:schemeClr val="tx1"/>
                </a:solidFill>
              </a:defRPr>
            </a:lvl4pPr>
            <a:lvl5pPr>
              <a:lnSpc>
                <a:spcPct val="100000"/>
              </a:lnSpc>
              <a:defRPr/>
            </a:lvl5pPr>
          </a:lstStyle>
          <a:p>
            <a:pPr lvl="0"/>
            <a:r>
              <a:rPr lang="en-GB"/>
              <a:t>Click to edit Master text styles</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103650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Content Placeholder 2"/>
          <p:cNvSpPr>
            <a:spLocks noGrp="1"/>
          </p:cNvSpPr>
          <p:nvPr>
            <p:ph idx="1"/>
          </p:nvPr>
        </p:nvSpPr>
        <p:spPr/>
        <p:txBody>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p>
            <a:fld id="{7EF9C422-7E6C-6042-B547-6C030A0E5021}" type="datetime1">
              <a:rPr lang="en-US" smtClean="0"/>
              <a:t>14.11.20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6B56E3-E63F-C94B-B5F1-645B608C74A3}" type="slidenum">
              <a:rPr lang="en-US" smtClean="0"/>
              <a:t>‹#›</a:t>
            </a:fld>
            <a:endParaRPr lang="en-US"/>
          </a:p>
        </p:txBody>
      </p:sp>
    </p:spTree>
    <p:extLst>
      <p:ext uri="{BB962C8B-B14F-4D97-AF65-F5344CB8AC3E}">
        <p14:creationId xmlns:p14="http://schemas.microsoft.com/office/powerpoint/2010/main" val="3283586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tr-TR"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Click to edit Master text styles</a:t>
            </a:r>
          </a:p>
        </p:txBody>
      </p:sp>
      <p:sp>
        <p:nvSpPr>
          <p:cNvPr id="4" name="Date Placeholder 3"/>
          <p:cNvSpPr>
            <a:spLocks noGrp="1"/>
          </p:cNvSpPr>
          <p:nvPr>
            <p:ph type="dt" sz="half" idx="10"/>
          </p:nvPr>
        </p:nvSpPr>
        <p:spPr/>
        <p:txBody>
          <a:bodyPr/>
          <a:lstStyle/>
          <a:p>
            <a:fld id="{114181C4-33D1-C24F-B2F5-3ECD84A12F20}" type="datetime1">
              <a:rPr lang="en-US" smtClean="0"/>
              <a:t>14.11.20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6B56E3-E63F-C94B-B5F1-645B608C74A3}" type="slidenum">
              <a:rPr lang="en-US" smtClean="0"/>
              <a:t>‹#›</a:t>
            </a:fld>
            <a:endParaRPr lang="en-US"/>
          </a:p>
        </p:txBody>
      </p:sp>
    </p:spTree>
    <p:extLst>
      <p:ext uri="{BB962C8B-B14F-4D97-AF65-F5344CB8AC3E}">
        <p14:creationId xmlns:p14="http://schemas.microsoft.com/office/powerpoint/2010/main" val="203299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5" name="Date Placeholder 4"/>
          <p:cNvSpPr>
            <a:spLocks noGrp="1"/>
          </p:cNvSpPr>
          <p:nvPr>
            <p:ph type="dt" sz="half" idx="10"/>
          </p:nvPr>
        </p:nvSpPr>
        <p:spPr/>
        <p:txBody>
          <a:bodyPr/>
          <a:lstStyle/>
          <a:p>
            <a:fld id="{515FE265-4215-B349-BF69-5A078B27D835}" type="datetime1">
              <a:rPr lang="en-US" smtClean="0"/>
              <a:t>14.11.20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6B56E3-E63F-C94B-B5F1-645B608C74A3}" type="slidenum">
              <a:rPr lang="en-US" smtClean="0"/>
              <a:t>‹#›</a:t>
            </a:fld>
            <a:endParaRPr lang="en-US"/>
          </a:p>
        </p:txBody>
      </p:sp>
    </p:spTree>
    <p:extLst>
      <p:ext uri="{BB962C8B-B14F-4D97-AF65-F5344CB8AC3E}">
        <p14:creationId xmlns:p14="http://schemas.microsoft.com/office/powerpoint/2010/main" val="3317718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7" name="Date Placeholder 6"/>
          <p:cNvSpPr>
            <a:spLocks noGrp="1"/>
          </p:cNvSpPr>
          <p:nvPr>
            <p:ph type="dt" sz="half" idx="10"/>
          </p:nvPr>
        </p:nvSpPr>
        <p:spPr/>
        <p:txBody>
          <a:bodyPr/>
          <a:lstStyle/>
          <a:p>
            <a:fld id="{92CD583D-4F9D-BA4F-B64F-003E84796F28}" type="datetime1">
              <a:rPr lang="en-US" smtClean="0"/>
              <a:t>14.11.20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6B56E3-E63F-C94B-B5F1-645B608C74A3}" type="slidenum">
              <a:rPr lang="en-US" smtClean="0"/>
              <a:t>‹#›</a:t>
            </a:fld>
            <a:endParaRPr lang="en-US"/>
          </a:p>
        </p:txBody>
      </p:sp>
    </p:spTree>
    <p:extLst>
      <p:ext uri="{BB962C8B-B14F-4D97-AF65-F5344CB8AC3E}">
        <p14:creationId xmlns:p14="http://schemas.microsoft.com/office/powerpoint/2010/main" val="3090389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Date Placeholder 2"/>
          <p:cNvSpPr>
            <a:spLocks noGrp="1"/>
          </p:cNvSpPr>
          <p:nvPr>
            <p:ph type="dt" sz="half" idx="10"/>
          </p:nvPr>
        </p:nvSpPr>
        <p:spPr/>
        <p:txBody>
          <a:bodyPr/>
          <a:lstStyle/>
          <a:p>
            <a:fld id="{EA0667A8-6534-2343-ACC2-D973BFD99B21}" type="datetime1">
              <a:rPr lang="en-US" smtClean="0"/>
              <a:t>14.11.20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6B56E3-E63F-C94B-B5F1-645B608C74A3}" type="slidenum">
              <a:rPr lang="en-US" smtClean="0"/>
              <a:t>‹#›</a:t>
            </a:fld>
            <a:endParaRPr lang="en-US"/>
          </a:p>
        </p:txBody>
      </p:sp>
    </p:spTree>
    <p:extLst>
      <p:ext uri="{BB962C8B-B14F-4D97-AF65-F5344CB8AC3E}">
        <p14:creationId xmlns:p14="http://schemas.microsoft.com/office/powerpoint/2010/main" val="2142464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DBBA19-8B72-5E43-AEBB-7994D85351B8}" type="datetime1">
              <a:rPr lang="en-US" smtClean="0"/>
              <a:t>14.11.20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6B56E3-E63F-C94B-B5F1-645B608C74A3}" type="slidenum">
              <a:rPr lang="en-US" smtClean="0"/>
              <a:t>‹#›</a:t>
            </a:fld>
            <a:endParaRPr lang="en-US"/>
          </a:p>
        </p:txBody>
      </p:sp>
    </p:spTree>
    <p:extLst>
      <p:ext uri="{BB962C8B-B14F-4D97-AF65-F5344CB8AC3E}">
        <p14:creationId xmlns:p14="http://schemas.microsoft.com/office/powerpoint/2010/main" val="3120053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tr-TR"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Click to edit Master text styles</a:t>
            </a:r>
          </a:p>
        </p:txBody>
      </p:sp>
      <p:sp>
        <p:nvSpPr>
          <p:cNvPr id="5" name="Date Placeholder 4"/>
          <p:cNvSpPr>
            <a:spLocks noGrp="1"/>
          </p:cNvSpPr>
          <p:nvPr>
            <p:ph type="dt" sz="half" idx="10"/>
          </p:nvPr>
        </p:nvSpPr>
        <p:spPr/>
        <p:txBody>
          <a:bodyPr/>
          <a:lstStyle/>
          <a:p>
            <a:fld id="{DDE0197F-B8A1-E241-A066-99018239379B}" type="datetime1">
              <a:rPr lang="en-US" smtClean="0"/>
              <a:t>14.11.20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6B56E3-E63F-C94B-B5F1-645B608C74A3}" type="slidenum">
              <a:rPr lang="en-US" smtClean="0"/>
              <a:t>‹#›</a:t>
            </a:fld>
            <a:endParaRPr lang="en-US"/>
          </a:p>
        </p:txBody>
      </p:sp>
    </p:spTree>
    <p:extLst>
      <p:ext uri="{BB962C8B-B14F-4D97-AF65-F5344CB8AC3E}">
        <p14:creationId xmlns:p14="http://schemas.microsoft.com/office/powerpoint/2010/main" val="2494623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tr-TR"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Click to edit Master text styles</a:t>
            </a:r>
          </a:p>
        </p:txBody>
      </p:sp>
      <p:sp>
        <p:nvSpPr>
          <p:cNvPr id="5" name="Date Placeholder 4"/>
          <p:cNvSpPr>
            <a:spLocks noGrp="1"/>
          </p:cNvSpPr>
          <p:nvPr>
            <p:ph type="dt" sz="half" idx="10"/>
          </p:nvPr>
        </p:nvSpPr>
        <p:spPr/>
        <p:txBody>
          <a:bodyPr/>
          <a:lstStyle/>
          <a:p>
            <a:fld id="{9E2C9E7B-2CD9-914E-A658-1CAFA8BFC7F2}" type="datetime1">
              <a:rPr lang="en-US" smtClean="0"/>
              <a:t>14.11.20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6B56E3-E63F-C94B-B5F1-645B608C74A3}" type="slidenum">
              <a:rPr lang="en-US" smtClean="0"/>
              <a:t>‹#›</a:t>
            </a:fld>
            <a:endParaRPr lang="en-US"/>
          </a:p>
        </p:txBody>
      </p:sp>
    </p:spTree>
    <p:extLst>
      <p:ext uri="{BB962C8B-B14F-4D97-AF65-F5344CB8AC3E}">
        <p14:creationId xmlns:p14="http://schemas.microsoft.com/office/powerpoint/2010/main" val="413449331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35C63F-1FFE-8B4C-8DDC-DE16BA6CB196}" type="datetime1">
              <a:rPr lang="en-US" smtClean="0"/>
              <a:t>14.11.20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6B56E3-E63F-C94B-B5F1-645B608C74A3}" type="slidenum">
              <a:rPr lang="en-US" smtClean="0"/>
              <a:t>‹#›</a:t>
            </a:fld>
            <a:endParaRPr lang="en-US"/>
          </a:p>
        </p:txBody>
      </p:sp>
    </p:spTree>
    <p:extLst>
      <p:ext uri="{BB962C8B-B14F-4D97-AF65-F5344CB8AC3E}">
        <p14:creationId xmlns:p14="http://schemas.microsoft.com/office/powerpoint/2010/main" val="6407662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7" r:id="rId16"/>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00.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hyperlink" Target="http://www.clinicaloptions.com/" TargetMode="External"/><Relationship Id="rId5" Type="http://schemas.openxmlformats.org/officeDocument/2006/relationships/image" Target="../media/image95.emf"/><Relationship Id="rId1" Type="http://schemas.openxmlformats.org/officeDocument/2006/relationships/slideLayout" Target="../slideLayouts/slideLayout6.xml"/><Relationship Id="rId2" Type="http://schemas.openxmlformats.org/officeDocument/2006/relationships/notesSlide" Target="../notesSlides/notesSlide50.xml"/></Relationships>
</file>

<file path=ppt/slides/_rels/slide101.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hyperlink" Target="http://www.clinicaloptions.com/" TargetMode="External"/><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97.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s>
</file>

<file path=ppt/slides/_rels/slide111.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4" Type="http://schemas.openxmlformats.org/officeDocument/2006/relationships/image" Target="../media/image98.png"/><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112.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2.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3.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4.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5.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6.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7.png"/><Relationship Id="rId3" Type="http://schemas.openxmlformats.org/officeDocument/2006/relationships/image" Target="../media/image10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9.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0.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1.png"/><Relationship Id="rId3" Type="http://schemas.openxmlformats.org/officeDocument/2006/relationships/image" Target="../media/image112.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3.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4.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5.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6.png"/><Relationship Id="rId3" Type="http://schemas.openxmlformats.org/officeDocument/2006/relationships/image" Target="../media/image117.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15.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hyperlink" Target="http://www.clinicaloptions.com/" TargetMode="External"/><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55.png"/></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 Id="rId3" Type="http://schemas.openxmlformats.org/officeDocument/2006/relationships/image" Target="../media/image6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 Id="rId3" Type="http://schemas.openxmlformats.org/officeDocument/2006/relationships/image" Target="../media/image6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7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7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7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7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7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7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7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8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8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8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8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8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8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8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8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8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8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90.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2.png"/><Relationship Id="rId3" Type="http://schemas.openxmlformats.org/officeDocument/2006/relationships/image" Target="../media/image93.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hyperlink" Target="http://www.clinicaloptions.com/" TargetMode="External"/><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_rels/slide89.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hyperlink" Target="http://www.clinicaloptions.com/" TargetMode="External"/><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hyperlink" Target="http://www.clinicaloptions.com/" TargetMode="External"/><Relationship Id="rId1" Type="http://schemas.openxmlformats.org/officeDocument/2006/relationships/slideLayout" Target="../slideLayouts/slideLayout6.xml"/><Relationship Id="rId2" Type="http://schemas.openxmlformats.org/officeDocument/2006/relationships/notesSlide" Target="../notesSlides/notesSlide41.xml"/></Relationships>
</file>

<file path=ppt/slides/_rels/slide92.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hyperlink" Target="http://www.clinicaloptions.com/" TargetMode="External"/><Relationship Id="rId1" Type="http://schemas.openxmlformats.org/officeDocument/2006/relationships/slideLayout" Target="../slideLayouts/slideLayout6.xml"/><Relationship Id="rId2" Type="http://schemas.openxmlformats.org/officeDocument/2006/relationships/notesSlide" Target="../notesSlides/notesSlide4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s>
</file>

<file path=ppt/slides/_rels/slide94.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hyperlink" Target="http://www.clinicaloptions.com/" TargetMode="External"/><Relationship Id="rId1" Type="http://schemas.openxmlformats.org/officeDocument/2006/relationships/slideLayout" Target="../slideLayouts/slideLayout6.xml"/><Relationship Id="rId2" Type="http://schemas.openxmlformats.org/officeDocument/2006/relationships/notesSlide" Target="../notesSlides/notesSlide44.xml"/></Relationships>
</file>

<file path=ppt/slides/_rels/slide95.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hyperlink" Target="http://www.clinicaloptions.com/" TargetMode="External"/><Relationship Id="rId1" Type="http://schemas.openxmlformats.org/officeDocument/2006/relationships/slideLayout" Target="../slideLayouts/slideLayout6.xml"/><Relationship Id="rId2" Type="http://schemas.openxmlformats.org/officeDocument/2006/relationships/notesSlide" Target="../notesSlides/notesSlide45.xml"/></Relationships>
</file>

<file path=ppt/slides/_rels/slide96.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hyperlink" Target="http://www.clinicaloptions.com/" TargetMode="External"/><Relationship Id="rId1" Type="http://schemas.openxmlformats.org/officeDocument/2006/relationships/slideLayout" Target="../slideLayouts/slideLayout6.xml"/><Relationship Id="rId2" Type="http://schemas.openxmlformats.org/officeDocument/2006/relationships/notesSlide" Target="../notesSlides/notesSlide46.xml"/></Relationships>
</file>

<file path=ppt/slides/_rels/slide97.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hyperlink" Target="http://www.clinicaloptions.com/" TargetMode="External"/><Relationship Id="rId1" Type="http://schemas.openxmlformats.org/officeDocument/2006/relationships/slideLayout" Target="../slideLayouts/slideLayout6.xml"/><Relationship Id="rId2" Type="http://schemas.openxmlformats.org/officeDocument/2006/relationships/notesSlide" Target="../notesSlides/notesSlide47.xml"/></Relationships>
</file>

<file path=ppt/slides/_rels/slide98.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hyperlink" Target="http://www.clinicaloptions.com/" TargetMode="External"/><Relationship Id="rId1" Type="http://schemas.openxmlformats.org/officeDocument/2006/relationships/slideLayout" Target="../slideLayouts/slideLayout6.xml"/><Relationship Id="rId2" Type="http://schemas.openxmlformats.org/officeDocument/2006/relationships/notesSlide" Target="../notesSlides/notesSlide48.xml"/></Relationships>
</file>

<file path=ppt/slides/_rels/slide99.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hyperlink" Target="http://www.clinicaloptions.com/" TargetMode="External"/><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32803"/>
            <a:ext cx="7772400" cy="1877580"/>
          </a:xfrm>
        </p:spPr>
        <p:style>
          <a:lnRef idx="2">
            <a:schemeClr val="accent2">
              <a:shade val="50000"/>
            </a:schemeClr>
          </a:lnRef>
          <a:fillRef idx="1">
            <a:schemeClr val="accent2"/>
          </a:fillRef>
          <a:effectRef idx="0">
            <a:schemeClr val="accent2"/>
          </a:effectRef>
          <a:fontRef idx="minor">
            <a:schemeClr val="lt1"/>
          </a:fontRef>
        </p:style>
        <p:txBody>
          <a:bodyPr>
            <a:normAutofit fontScale="90000"/>
          </a:bodyPr>
          <a:lstStyle/>
          <a:p>
            <a:r>
              <a:rPr lang="en-US" dirty="0" smtClean="0"/>
              <a:t>Meme </a:t>
            </a:r>
            <a:r>
              <a:rPr lang="en-US" dirty="0" err="1" smtClean="0"/>
              <a:t>kanseri</a:t>
            </a:r>
            <a:r>
              <a:rPr lang="en-US" dirty="0" smtClean="0"/>
              <a:t>: </a:t>
            </a:r>
            <a:r>
              <a:rPr lang="en-US" dirty="0" err="1"/>
              <a:t>M</a:t>
            </a:r>
            <a:r>
              <a:rPr lang="en-US" dirty="0" err="1" smtClean="0"/>
              <a:t>etastatik</a:t>
            </a:r>
            <a:r>
              <a:rPr lang="en-US" dirty="0" smtClean="0"/>
              <a:t/>
            </a:r>
            <a:br>
              <a:rPr lang="en-US" dirty="0" smtClean="0"/>
            </a:br>
            <a:r>
              <a:rPr lang="en-US" dirty="0" smtClean="0"/>
              <a:t>Triple </a:t>
            </a:r>
            <a:r>
              <a:rPr lang="en-US" dirty="0" err="1" smtClean="0"/>
              <a:t>negatifte</a:t>
            </a:r>
            <a:r>
              <a:rPr lang="en-US" dirty="0" smtClean="0"/>
              <a:t> </a:t>
            </a:r>
            <a:r>
              <a:rPr lang="en-US" dirty="0" err="1" smtClean="0"/>
              <a:t>seçeneklerimiz</a:t>
            </a:r>
            <a:r>
              <a:rPr lang="en-US" dirty="0" smtClean="0"/>
              <a:t> </a:t>
            </a:r>
            <a:r>
              <a:rPr lang="en-US" dirty="0" err="1" smtClean="0"/>
              <a:t>artıyor</a:t>
            </a:r>
            <a:r>
              <a:rPr lang="en-US" dirty="0" smtClean="0"/>
              <a:t> mu?</a:t>
            </a:r>
            <a:endParaRPr lang="en-US" dirty="0"/>
          </a:p>
        </p:txBody>
      </p:sp>
      <p:sp>
        <p:nvSpPr>
          <p:cNvPr id="3" name="Subtitle 2"/>
          <p:cNvSpPr>
            <a:spLocks noGrp="1"/>
          </p:cNvSpPr>
          <p:nvPr>
            <p:ph type="subTitle" idx="1"/>
          </p:nvPr>
        </p:nvSpPr>
        <p:spPr>
          <a:xfrm>
            <a:off x="1371599" y="4051868"/>
            <a:ext cx="6489191" cy="2229742"/>
          </a:xfrm>
        </p:spPr>
        <p:style>
          <a:lnRef idx="2">
            <a:schemeClr val="accent2"/>
          </a:lnRef>
          <a:fillRef idx="1">
            <a:schemeClr val="lt1"/>
          </a:fillRef>
          <a:effectRef idx="0">
            <a:schemeClr val="accent2"/>
          </a:effectRef>
          <a:fontRef idx="minor">
            <a:schemeClr val="dk1"/>
          </a:fontRef>
        </p:style>
        <p:txBody>
          <a:bodyPr>
            <a:noAutofit/>
          </a:bodyPr>
          <a:lstStyle/>
          <a:p>
            <a:r>
              <a:rPr lang="en-US" sz="2400" dirty="0" smtClean="0"/>
              <a:t>Dr. </a:t>
            </a:r>
            <a:r>
              <a:rPr lang="en-US" sz="2400" dirty="0" err="1" smtClean="0"/>
              <a:t>Banu</a:t>
            </a:r>
            <a:r>
              <a:rPr lang="en-US" sz="2400" dirty="0" smtClean="0"/>
              <a:t> ÖZTÜRK</a:t>
            </a:r>
          </a:p>
          <a:p>
            <a:r>
              <a:rPr lang="en-US" sz="2400" dirty="0" smtClean="0"/>
              <a:t>SBÜ. Antalya </a:t>
            </a:r>
            <a:r>
              <a:rPr lang="en-US" sz="2400" dirty="0" err="1" smtClean="0"/>
              <a:t>Eğitim</a:t>
            </a:r>
            <a:r>
              <a:rPr lang="en-US" sz="2400" dirty="0" smtClean="0"/>
              <a:t> </a:t>
            </a:r>
            <a:r>
              <a:rPr lang="en-US" sz="2400" dirty="0" err="1" smtClean="0"/>
              <a:t>ve</a:t>
            </a:r>
            <a:r>
              <a:rPr lang="en-US" sz="2400" dirty="0" smtClean="0"/>
              <a:t> </a:t>
            </a:r>
            <a:r>
              <a:rPr lang="en-US" sz="2400" dirty="0" err="1" smtClean="0"/>
              <a:t>Araştırma</a:t>
            </a:r>
            <a:r>
              <a:rPr lang="en-US" sz="2400" dirty="0" smtClean="0"/>
              <a:t> </a:t>
            </a:r>
            <a:r>
              <a:rPr lang="en-US" sz="2400" dirty="0" err="1" smtClean="0"/>
              <a:t>Hastanesi</a:t>
            </a:r>
            <a:endParaRPr lang="en-US" sz="2400" dirty="0" smtClean="0"/>
          </a:p>
          <a:p>
            <a:r>
              <a:rPr lang="en-US" sz="2400" dirty="0" err="1" smtClean="0"/>
              <a:t>Tıbbi</a:t>
            </a:r>
            <a:r>
              <a:rPr lang="en-US" sz="2400" dirty="0" smtClean="0"/>
              <a:t> </a:t>
            </a:r>
            <a:r>
              <a:rPr lang="en-US" sz="2400" dirty="0" err="1" smtClean="0"/>
              <a:t>Onkoloji</a:t>
            </a:r>
            <a:endParaRPr lang="en-US" sz="2400" dirty="0" smtClean="0"/>
          </a:p>
          <a:p>
            <a:endParaRPr lang="en-US" sz="2400" dirty="0" smtClean="0"/>
          </a:p>
          <a:p>
            <a:r>
              <a:rPr lang="en-US" sz="2000" dirty="0" smtClean="0"/>
              <a:t>14.11.2020, TTOD </a:t>
            </a:r>
            <a:r>
              <a:rPr lang="en-US" sz="2000" dirty="0" err="1" smtClean="0"/>
              <a:t>Sanal</a:t>
            </a:r>
            <a:r>
              <a:rPr lang="en-US" sz="2000" dirty="0" smtClean="0"/>
              <a:t> </a:t>
            </a:r>
            <a:r>
              <a:rPr lang="en-US" sz="2000" dirty="0" err="1" smtClean="0"/>
              <a:t>Kongresi</a:t>
            </a:r>
            <a:r>
              <a:rPr lang="en-US" sz="2000" dirty="0" smtClean="0"/>
              <a:t>. </a:t>
            </a:r>
          </a:p>
          <a:p>
            <a:endParaRPr lang="en-US" sz="2400" dirty="0" smtClean="0"/>
          </a:p>
          <a:p>
            <a:endParaRPr lang="en-US" sz="2400" dirty="0" smtClean="0"/>
          </a:p>
        </p:txBody>
      </p:sp>
      <p:pic>
        <p:nvPicPr>
          <p:cNvPr id="4" name="Picture 3" descr="ttod giri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827139"/>
          </a:xfrm>
          <a:prstGeom prst="rect">
            <a:avLst/>
          </a:prstGeom>
        </p:spPr>
      </p:pic>
      <p:pic>
        <p:nvPicPr>
          <p:cNvPr id="5" name="Picture 4" descr="sbü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44" y="4163731"/>
            <a:ext cx="916019" cy="916019"/>
          </a:xfrm>
          <a:prstGeom prst="rect">
            <a:avLst/>
          </a:prstGeom>
        </p:spPr>
      </p:pic>
      <p:pic>
        <p:nvPicPr>
          <p:cNvPr id="6" name="Picture 5" descr="ima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8025" y="4073417"/>
            <a:ext cx="1124560" cy="1124560"/>
          </a:xfrm>
          <a:prstGeom prst="rect">
            <a:avLst/>
          </a:prstGeom>
        </p:spPr>
      </p:pic>
      <p:sp>
        <p:nvSpPr>
          <p:cNvPr id="8" name="Date Placeholder 7"/>
          <p:cNvSpPr>
            <a:spLocks noGrp="1"/>
          </p:cNvSpPr>
          <p:nvPr>
            <p:ph type="dt" sz="half" idx="10"/>
          </p:nvPr>
        </p:nvSpPr>
        <p:spPr/>
        <p:txBody>
          <a:bodyPr/>
          <a:lstStyle/>
          <a:p>
            <a:fld id="{759E5733-1089-6B4E-A97A-8B3638FC0095}" type="datetime1">
              <a:rPr lang="en-US" smtClean="0"/>
              <a:t>14.11.20</a:t>
            </a:fld>
            <a:endParaRPr lang="en-US"/>
          </a:p>
        </p:txBody>
      </p:sp>
      <p:sp>
        <p:nvSpPr>
          <p:cNvPr id="9" name="Slide Number Placeholder 8"/>
          <p:cNvSpPr>
            <a:spLocks noGrp="1"/>
          </p:cNvSpPr>
          <p:nvPr>
            <p:ph type="sldNum" sz="quarter" idx="12"/>
          </p:nvPr>
        </p:nvSpPr>
        <p:spPr/>
        <p:txBody>
          <a:bodyPr/>
          <a:lstStyle/>
          <a:p>
            <a:fld id="{A46B56E3-E63F-C94B-B5F1-645B608C74A3}" type="slidenum">
              <a:rPr lang="en-US" smtClean="0"/>
              <a:t>1</a:t>
            </a:fld>
            <a:endParaRPr lang="en-US"/>
          </a:p>
        </p:txBody>
      </p:sp>
    </p:spTree>
    <p:extLst>
      <p:ext uri="{BB962C8B-B14F-4D97-AF65-F5344CB8AC3E}">
        <p14:creationId xmlns:p14="http://schemas.microsoft.com/office/powerpoint/2010/main" val="376130535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platin m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900" y="0"/>
            <a:ext cx="7425715" cy="6858000"/>
          </a:xfrm>
          <a:prstGeom prst="rect">
            <a:avLst/>
          </a:prstGeom>
        </p:spPr>
      </p:pic>
      <p:sp>
        <p:nvSpPr>
          <p:cNvPr id="4" name="Date Placeholder 3"/>
          <p:cNvSpPr>
            <a:spLocks noGrp="1"/>
          </p:cNvSpPr>
          <p:nvPr>
            <p:ph type="dt" sz="half" idx="10"/>
          </p:nvPr>
        </p:nvSpPr>
        <p:spPr/>
        <p:txBody>
          <a:bodyPr/>
          <a:lstStyle/>
          <a:p>
            <a:fld id="{0505C979-AB74-474F-88CA-122F40DB0461}" type="datetime1">
              <a:rPr lang="en-US" smtClean="0"/>
              <a:t>14.11.20</a:t>
            </a:fld>
            <a:endParaRPr lang="en-US"/>
          </a:p>
        </p:txBody>
      </p:sp>
      <p:sp>
        <p:nvSpPr>
          <p:cNvPr id="5" name="Slide Number Placeholder 4"/>
          <p:cNvSpPr>
            <a:spLocks noGrp="1"/>
          </p:cNvSpPr>
          <p:nvPr>
            <p:ph type="sldNum" sz="quarter" idx="12"/>
          </p:nvPr>
        </p:nvSpPr>
        <p:spPr/>
        <p:txBody>
          <a:bodyPr/>
          <a:lstStyle/>
          <a:p>
            <a:fld id="{A46B56E3-E63F-C94B-B5F1-645B608C74A3}" type="slidenum">
              <a:rPr lang="en-US" smtClean="0"/>
              <a:t>10</a:t>
            </a:fld>
            <a:endParaRPr lang="en-US"/>
          </a:p>
        </p:txBody>
      </p:sp>
    </p:spTree>
    <p:extLst>
      <p:ext uri="{BB962C8B-B14F-4D97-AF65-F5344CB8AC3E}">
        <p14:creationId xmlns:p14="http://schemas.microsoft.com/office/powerpoint/2010/main" val="16577937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677A9D7-72FB-4E20-ADA8-1A12828F2991}"/>
              </a:ext>
            </a:extLst>
          </p:cNvPr>
          <p:cNvSpPr>
            <a:spLocks noGrp="1"/>
          </p:cNvSpPr>
          <p:nvPr>
            <p:ph type="title"/>
          </p:nvPr>
        </p:nvSpPr>
        <p:spPr/>
        <p:txBody>
          <a:bodyPr>
            <a:normAutofit fontScale="90000"/>
          </a:bodyPr>
          <a:lstStyle/>
          <a:p>
            <a:r>
              <a:rPr lang="en-US" dirty="0"/>
              <a:t>TOPACIO: Rationale and Study Design</a:t>
            </a:r>
          </a:p>
        </p:txBody>
      </p:sp>
      <p:grpSp>
        <p:nvGrpSpPr>
          <p:cNvPr id="4" name="Group 7">
            <a:extLst>
              <a:ext uri="{FF2B5EF4-FFF2-40B4-BE49-F238E27FC236}">
                <a16:creationId xmlns="" xmlns:a16="http://schemas.microsoft.com/office/drawing/2014/main" id="{3FCF4612-C925-48CE-9196-F4E7F73811B8}"/>
              </a:ext>
            </a:extLst>
          </p:cNvPr>
          <p:cNvGrpSpPr>
            <a:grpSpLocks/>
          </p:cNvGrpSpPr>
          <p:nvPr/>
        </p:nvGrpSpPr>
        <p:grpSpPr bwMode="auto">
          <a:xfrm>
            <a:off x="7042177" y="6216652"/>
            <a:ext cx="2491813" cy="447822"/>
            <a:chOff x="9527309" y="3551529"/>
            <a:chExt cx="3322416" cy="448324"/>
          </a:xfrm>
        </p:grpSpPr>
        <p:pic>
          <p:nvPicPr>
            <p:cNvPr id="5" name="Picture 9">
              <a:extLst>
                <a:ext uri="{FF2B5EF4-FFF2-40B4-BE49-F238E27FC236}">
                  <a16:creationId xmlns="" xmlns:a16="http://schemas.microsoft.com/office/drawing/2014/main" id="{94D046FB-895B-4EA6-9E0F-9C64B602DEC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327791" y="3551529"/>
              <a:ext cx="551335" cy="179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 name="Rectangle 8">
              <a:extLst>
                <a:ext uri="{FF2B5EF4-FFF2-40B4-BE49-F238E27FC236}">
                  <a16:creationId xmlns="" xmlns:a16="http://schemas.microsoft.com/office/drawing/2014/main" id="{9FF71501-CF79-4F79-90DF-BC2802C805C2}"/>
                </a:ext>
              </a:extLst>
            </p:cNvPr>
            <p:cNvSpPr>
              <a:spLocks noChangeArrowheads="1"/>
            </p:cNvSpPr>
            <p:nvPr/>
          </p:nvSpPr>
          <p:spPr bwMode="auto">
            <a:xfrm>
              <a:off x="9527309" y="3691731"/>
              <a:ext cx="3322416" cy="308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eaLnBrk="0" hangingPunct="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eaLnBrk="0" hangingPunct="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eaLnBrk="0"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eaLnBrk="0"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4"/>
                </a:rPr>
                <a:t>clinicaloptions.com</a:t>
              </a:r>
              <a:endPar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
        <p:nvSpPr>
          <p:cNvPr id="35" name="Text Box 15">
            <a:extLst>
              <a:ext uri="{FF2B5EF4-FFF2-40B4-BE49-F238E27FC236}">
                <a16:creationId xmlns="" xmlns:a16="http://schemas.microsoft.com/office/drawing/2014/main" id="{0A040734-F548-41D2-B788-A2556748C1CE}"/>
              </a:ext>
            </a:extLst>
          </p:cNvPr>
          <p:cNvSpPr txBox="1">
            <a:spLocks noChangeArrowheads="1"/>
          </p:cNvSpPr>
          <p:nvPr/>
        </p:nvSpPr>
        <p:spPr bwMode="auto">
          <a:xfrm>
            <a:off x="309563" y="6359420"/>
            <a:ext cx="589002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Vinayak. JAMA Oncol. 2019;5:1132.</a:t>
            </a:r>
          </a:p>
        </p:txBody>
      </p:sp>
      <p:pic>
        <p:nvPicPr>
          <p:cNvPr id="7" name="Picture 6">
            <a:extLst>
              <a:ext uri="{FF2B5EF4-FFF2-40B4-BE49-F238E27FC236}">
                <a16:creationId xmlns="" xmlns:a16="http://schemas.microsoft.com/office/drawing/2014/main" id="{A0F2E2A0-8A3E-3B4C-9F5D-49430698347E}"/>
              </a:ext>
            </a:extLst>
          </p:cNvPr>
          <p:cNvPicPr>
            <a:picLocks noChangeAspect="1"/>
          </p:cNvPicPr>
          <p:nvPr/>
        </p:nvPicPr>
        <p:blipFill>
          <a:blip r:embed="rId5"/>
          <a:stretch>
            <a:fillRect/>
          </a:stretch>
        </p:blipFill>
        <p:spPr>
          <a:xfrm>
            <a:off x="2288204" y="1333350"/>
            <a:ext cx="4273205" cy="1632038"/>
          </a:xfrm>
          <a:prstGeom prst="rect">
            <a:avLst/>
          </a:prstGeom>
        </p:spPr>
      </p:pic>
      <p:sp>
        <p:nvSpPr>
          <p:cNvPr id="15" name="Text Box 23">
            <a:extLst>
              <a:ext uri="{FF2B5EF4-FFF2-40B4-BE49-F238E27FC236}">
                <a16:creationId xmlns="" xmlns:a16="http://schemas.microsoft.com/office/drawing/2014/main" id="{82D16A59-F683-5E4F-8B3B-C651009151FB}"/>
              </a:ext>
            </a:extLst>
          </p:cNvPr>
          <p:cNvSpPr txBox="1">
            <a:spLocks noChangeArrowheads="1"/>
          </p:cNvSpPr>
          <p:nvPr/>
        </p:nvSpPr>
        <p:spPr bwMode="auto">
          <a:xfrm>
            <a:off x="337960" y="3157853"/>
            <a:ext cx="1839359"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Adults with previously treated advanced/metastatic TNBC* or with recurrent ovarian, fallopian tube, or primary peritoneal cancer</a:t>
            </a:r>
            <a:r>
              <a:rPr kumimoji="0" lang="en-US" sz="18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(N = 121)</a:t>
            </a:r>
            <a:endPar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6" name="Rectangle 24">
            <a:extLst>
              <a:ext uri="{FF2B5EF4-FFF2-40B4-BE49-F238E27FC236}">
                <a16:creationId xmlns="" xmlns:a16="http://schemas.microsoft.com/office/drawing/2014/main" id="{5D3E76F8-AF5A-EE46-8285-A0B79EE53D7A}"/>
              </a:ext>
            </a:extLst>
          </p:cNvPr>
          <p:cNvSpPr>
            <a:spLocks noChangeArrowheads="1"/>
          </p:cNvSpPr>
          <p:nvPr/>
        </p:nvSpPr>
        <p:spPr bwMode="auto">
          <a:xfrm>
            <a:off x="2822284" y="3460332"/>
            <a:ext cx="2843213" cy="703263"/>
          </a:xfrm>
          <a:prstGeom prst="rect">
            <a:avLst/>
          </a:prstGeom>
          <a:solidFill>
            <a:schemeClr val="accent1"/>
          </a:solidFill>
          <a:ln w="9525">
            <a:noFill/>
            <a:miter lim="800000"/>
            <a:headEnd/>
            <a:tailEnd/>
          </a:ln>
        </p:spPr>
        <p:txBody>
          <a:bodyPr wrap="none"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Niraparib </a:t>
            </a: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200 mg PO QD +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Pembrolizumab </a:t>
            </a: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200 mg IV Q3W</a:t>
            </a:r>
          </a:p>
        </p:txBody>
      </p:sp>
      <p:sp>
        <p:nvSpPr>
          <p:cNvPr id="17" name="Rectangle 28">
            <a:extLst>
              <a:ext uri="{FF2B5EF4-FFF2-40B4-BE49-F238E27FC236}">
                <a16:creationId xmlns="" xmlns:a16="http://schemas.microsoft.com/office/drawing/2014/main" id="{AB611A27-F979-1045-8034-90DED850CA00}"/>
              </a:ext>
            </a:extLst>
          </p:cNvPr>
          <p:cNvSpPr>
            <a:spLocks noChangeArrowheads="1"/>
          </p:cNvSpPr>
          <p:nvPr/>
        </p:nvSpPr>
        <p:spPr bwMode="auto">
          <a:xfrm>
            <a:off x="2822284" y="4308363"/>
            <a:ext cx="2843213" cy="778832"/>
          </a:xfrm>
          <a:prstGeom prst="rect">
            <a:avLst/>
          </a:prstGeom>
          <a:solidFill>
            <a:schemeClr val="accent3"/>
          </a:solidFill>
          <a:ln w="9525">
            <a:noFill/>
            <a:miter lim="800000"/>
            <a:headEnd/>
            <a:tailEnd/>
          </a:ln>
        </p:spPr>
        <p:txBody>
          <a:bodyPr wrap="none"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Niraparib </a:t>
            </a: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300 mg PO QD +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Pembrolizumab </a:t>
            </a: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200 mg IV Q3W</a:t>
            </a: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8" name="Line 32">
            <a:extLst>
              <a:ext uri="{FF2B5EF4-FFF2-40B4-BE49-F238E27FC236}">
                <a16:creationId xmlns="" xmlns:a16="http://schemas.microsoft.com/office/drawing/2014/main" id="{19C5E8E1-A040-1F43-AE04-74AC605AFADE}"/>
              </a:ext>
            </a:extLst>
          </p:cNvPr>
          <p:cNvSpPr>
            <a:spLocks noChangeShapeType="1"/>
          </p:cNvSpPr>
          <p:nvPr/>
        </p:nvSpPr>
        <p:spPr bwMode="auto">
          <a:xfrm>
            <a:off x="2231055" y="4259357"/>
            <a:ext cx="572599" cy="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9" name="Text Box 23">
            <a:extLst>
              <a:ext uri="{FF2B5EF4-FFF2-40B4-BE49-F238E27FC236}">
                <a16:creationId xmlns="" xmlns:a16="http://schemas.microsoft.com/office/drawing/2014/main" id="{D61A6CF7-C58F-2A48-A8D5-EE395126C10B}"/>
              </a:ext>
            </a:extLst>
          </p:cNvPr>
          <p:cNvSpPr txBox="1">
            <a:spLocks noChangeArrowheads="1"/>
          </p:cNvSpPr>
          <p:nvPr/>
        </p:nvSpPr>
        <p:spPr bwMode="auto">
          <a:xfrm>
            <a:off x="2965159" y="2944651"/>
            <a:ext cx="25574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t>Phase 1 (Dose-Escalation)</a:t>
            </a:r>
            <a:endPar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cxnSp>
        <p:nvCxnSpPr>
          <p:cNvPr id="20" name="Straight Connector 2">
            <a:extLst>
              <a:ext uri="{FF2B5EF4-FFF2-40B4-BE49-F238E27FC236}">
                <a16:creationId xmlns="" xmlns:a16="http://schemas.microsoft.com/office/drawing/2014/main" id="{CB33FA1C-2706-1B40-93DD-AE264B76399D}"/>
              </a:ext>
            </a:extLst>
          </p:cNvPr>
          <p:cNvCxnSpPr>
            <a:cxnSpLocks noChangeShapeType="1"/>
          </p:cNvCxnSpPr>
          <p:nvPr/>
        </p:nvCxnSpPr>
        <p:spPr bwMode="auto">
          <a:xfrm>
            <a:off x="3172328" y="3303426"/>
            <a:ext cx="2143125"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cxnSp>
      <p:sp>
        <p:nvSpPr>
          <p:cNvPr id="21" name="Text Box 23">
            <a:extLst>
              <a:ext uri="{FF2B5EF4-FFF2-40B4-BE49-F238E27FC236}">
                <a16:creationId xmlns="" xmlns:a16="http://schemas.microsoft.com/office/drawing/2014/main" id="{2FEF0669-1A19-CE44-884A-1B537159347C}"/>
              </a:ext>
            </a:extLst>
          </p:cNvPr>
          <p:cNvSpPr txBox="1">
            <a:spLocks noChangeArrowheads="1"/>
          </p:cNvSpPr>
          <p:nvPr/>
        </p:nvSpPr>
        <p:spPr bwMode="auto">
          <a:xfrm>
            <a:off x="5933497" y="2952590"/>
            <a:ext cx="255627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t>Phase 2</a:t>
            </a:r>
            <a:endPar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cxnSp>
        <p:nvCxnSpPr>
          <p:cNvPr id="22" name="Straight Connector 27">
            <a:extLst>
              <a:ext uri="{FF2B5EF4-FFF2-40B4-BE49-F238E27FC236}">
                <a16:creationId xmlns="" xmlns:a16="http://schemas.microsoft.com/office/drawing/2014/main" id="{5D84360D-3686-C84C-AB5E-486DA388276E}"/>
              </a:ext>
            </a:extLst>
          </p:cNvPr>
          <p:cNvCxnSpPr>
            <a:cxnSpLocks noChangeShapeType="1"/>
          </p:cNvCxnSpPr>
          <p:nvPr/>
        </p:nvCxnSpPr>
        <p:spPr bwMode="auto">
          <a:xfrm>
            <a:off x="6140070" y="3311364"/>
            <a:ext cx="2143125"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cxnSp>
      <p:sp>
        <p:nvSpPr>
          <p:cNvPr id="23" name="TextBox 22">
            <a:extLst>
              <a:ext uri="{FF2B5EF4-FFF2-40B4-BE49-F238E27FC236}">
                <a16:creationId xmlns="" xmlns:a16="http://schemas.microsoft.com/office/drawing/2014/main" id="{AA0A0574-6ECB-A643-853A-220881022FFA}"/>
              </a:ext>
            </a:extLst>
          </p:cNvPr>
          <p:cNvSpPr txBox="1"/>
          <p:nvPr/>
        </p:nvSpPr>
        <p:spPr bwMode="auto">
          <a:xfrm>
            <a:off x="2792356" y="5110155"/>
            <a:ext cx="28728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Primary endpoints: DLTs and</a:t>
            </a:r>
          </a:p>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establish RP2D</a:t>
            </a:r>
          </a:p>
        </p:txBody>
      </p:sp>
      <p:sp>
        <p:nvSpPr>
          <p:cNvPr id="24" name="Rectangle 24">
            <a:extLst>
              <a:ext uri="{FF2B5EF4-FFF2-40B4-BE49-F238E27FC236}">
                <a16:creationId xmlns="" xmlns:a16="http://schemas.microsoft.com/office/drawing/2014/main" id="{3A414AB4-42BD-484E-BD7D-07D6D46EC527}"/>
              </a:ext>
            </a:extLst>
          </p:cNvPr>
          <p:cNvSpPr>
            <a:spLocks noChangeArrowheads="1"/>
          </p:cNvSpPr>
          <p:nvPr/>
        </p:nvSpPr>
        <p:spPr bwMode="auto">
          <a:xfrm>
            <a:off x="5790026" y="3471559"/>
            <a:ext cx="2843213" cy="703263"/>
          </a:xfrm>
          <a:prstGeom prst="rect">
            <a:avLst/>
          </a:prstGeom>
          <a:solidFill>
            <a:schemeClr val="accent1"/>
          </a:solidFill>
          <a:ln w="9525">
            <a:noFill/>
            <a:miter lim="800000"/>
            <a:headEnd/>
            <a:tailEnd/>
          </a:ln>
        </p:spPr>
        <p:txBody>
          <a:bodyPr wrap="none"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Niraparib </a:t>
            </a: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200 mg PO QD +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Pembrolizumab </a:t>
            </a: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200 mg IV Q3W</a:t>
            </a:r>
          </a:p>
        </p:txBody>
      </p:sp>
      <p:sp>
        <p:nvSpPr>
          <p:cNvPr id="25" name="TextBox 24">
            <a:extLst>
              <a:ext uri="{FF2B5EF4-FFF2-40B4-BE49-F238E27FC236}">
                <a16:creationId xmlns="" xmlns:a16="http://schemas.microsoft.com/office/drawing/2014/main" id="{2FB3C0EC-EF39-6745-93C4-F44E4F437A38}"/>
              </a:ext>
            </a:extLst>
          </p:cNvPr>
          <p:cNvSpPr txBox="1"/>
          <p:nvPr/>
        </p:nvSpPr>
        <p:spPr bwMode="auto">
          <a:xfrm>
            <a:off x="5642240" y="5110154"/>
            <a:ext cx="31085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Primary endpoint: ORR</a:t>
            </a:r>
          </a:p>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Secondary endpoints: PFS,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Arial" panose="020B0604020202020204" pitchFamily="34" charset="0"/>
              </a:rPr>
              <a:t>DoR</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6" name="TextBox 25">
            <a:extLst>
              <a:ext uri="{FF2B5EF4-FFF2-40B4-BE49-F238E27FC236}">
                <a16:creationId xmlns="" xmlns:a16="http://schemas.microsoft.com/office/drawing/2014/main" id="{670BB6F5-8918-FB4E-89AB-29D3492B8517}"/>
              </a:ext>
            </a:extLst>
          </p:cNvPr>
          <p:cNvSpPr txBox="1"/>
          <p:nvPr/>
        </p:nvSpPr>
        <p:spPr bwMode="auto">
          <a:xfrm>
            <a:off x="337960" y="5495963"/>
            <a:ext cx="363396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*Up to 4 prior lines of CT in phase 1 or ≤ 2 prior lines of CT in phase 2; previous platinum agent allowed</a:t>
            </a:r>
          </a:p>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if no progression on or within 8 wks of last treatment.</a:t>
            </a:r>
          </a:p>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Up to 5 prior lines of CT in phase 1 or ≤ 4 prior lines of CT in phase 2.</a:t>
            </a:r>
          </a:p>
        </p:txBody>
      </p:sp>
      <p:sp>
        <p:nvSpPr>
          <p:cNvPr id="8" name="Date Placeholder 7"/>
          <p:cNvSpPr>
            <a:spLocks noGrp="1"/>
          </p:cNvSpPr>
          <p:nvPr>
            <p:ph type="dt" sz="half" idx="10"/>
          </p:nvPr>
        </p:nvSpPr>
        <p:spPr/>
        <p:txBody>
          <a:bodyPr/>
          <a:lstStyle/>
          <a:p>
            <a:fld id="{4C8940C1-A320-FC40-BB6B-61B1AB38748F}" type="datetime1">
              <a:rPr lang="en-US" smtClean="0"/>
              <a:t>14.11.20</a:t>
            </a:fld>
            <a:endParaRPr lang="en-US"/>
          </a:p>
        </p:txBody>
      </p:sp>
      <p:sp>
        <p:nvSpPr>
          <p:cNvPr id="9" name="Slide Number Placeholder 8"/>
          <p:cNvSpPr>
            <a:spLocks noGrp="1"/>
          </p:cNvSpPr>
          <p:nvPr>
            <p:ph type="sldNum" sz="quarter" idx="12"/>
          </p:nvPr>
        </p:nvSpPr>
        <p:spPr/>
        <p:txBody>
          <a:bodyPr/>
          <a:lstStyle/>
          <a:p>
            <a:fld id="{A46B56E3-E63F-C94B-B5F1-645B608C74A3}" type="slidenum">
              <a:rPr lang="en-US" smtClean="0"/>
              <a:t>100</a:t>
            </a:fld>
            <a:endParaRPr lang="en-US"/>
          </a:p>
        </p:txBody>
      </p:sp>
    </p:spTree>
    <p:extLst>
      <p:ext uri="{BB962C8B-B14F-4D97-AF65-F5344CB8AC3E}">
        <p14:creationId xmlns:p14="http://schemas.microsoft.com/office/powerpoint/2010/main" val="8156781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677A9D7-72FB-4E20-ADA8-1A12828F2991}"/>
              </a:ext>
            </a:extLst>
          </p:cNvPr>
          <p:cNvSpPr>
            <a:spLocks noGrp="1"/>
          </p:cNvSpPr>
          <p:nvPr>
            <p:ph type="title"/>
          </p:nvPr>
        </p:nvSpPr>
        <p:spPr/>
        <p:txBody>
          <a:bodyPr/>
          <a:lstStyle/>
          <a:p>
            <a:r>
              <a:rPr lang="en-US" dirty="0"/>
              <a:t>TOPACIO: Efficacy</a:t>
            </a:r>
          </a:p>
        </p:txBody>
      </p:sp>
      <p:sp>
        <p:nvSpPr>
          <p:cNvPr id="3" name="Content Placeholder 2">
            <a:extLst>
              <a:ext uri="{FF2B5EF4-FFF2-40B4-BE49-F238E27FC236}">
                <a16:creationId xmlns="" xmlns:a16="http://schemas.microsoft.com/office/drawing/2014/main" id="{6E0B28E0-C03C-9C43-AC74-071D4DF321AF}"/>
              </a:ext>
            </a:extLst>
          </p:cNvPr>
          <p:cNvSpPr>
            <a:spLocks noGrp="1"/>
          </p:cNvSpPr>
          <p:nvPr>
            <p:ph idx="1"/>
          </p:nvPr>
        </p:nvSpPr>
        <p:spPr>
          <a:xfrm>
            <a:off x="453507" y="1513048"/>
            <a:ext cx="8158147" cy="1816749"/>
          </a:xfrm>
        </p:spPr>
        <p:txBody>
          <a:bodyPr/>
          <a:lstStyle/>
          <a:p>
            <a:pPr>
              <a:spcAft>
                <a:spcPts val="0"/>
              </a:spcAft>
            </a:pPr>
            <a:r>
              <a:rPr lang="en-US" sz="2000" dirty="0"/>
              <a:t>55 patients enrolled; 47 evaluable for efficacy</a:t>
            </a:r>
          </a:p>
          <a:p>
            <a:pPr lvl="1">
              <a:spcAft>
                <a:spcPts val="0"/>
              </a:spcAft>
            </a:pPr>
            <a:r>
              <a:rPr lang="en-US" sz="1800" dirty="0"/>
              <a:t>23 with clinical benefit (49%)</a:t>
            </a:r>
          </a:p>
          <a:p>
            <a:pPr lvl="2">
              <a:spcAft>
                <a:spcPts val="0"/>
              </a:spcAft>
            </a:pPr>
            <a:r>
              <a:rPr lang="en-US" sz="1600" dirty="0"/>
              <a:t>12 with </a:t>
            </a:r>
            <a:r>
              <a:rPr lang="en-US" sz="1600" i="1" dirty="0"/>
              <a:t>BRCA1/2</a:t>
            </a:r>
            <a:r>
              <a:rPr lang="en-US" sz="1600" dirty="0"/>
              <a:t> mutation</a:t>
            </a:r>
          </a:p>
          <a:p>
            <a:pPr lvl="2">
              <a:spcAft>
                <a:spcPts val="0"/>
              </a:spcAft>
            </a:pPr>
            <a:r>
              <a:rPr lang="en-US" sz="1600" dirty="0"/>
              <a:t>9 with no </a:t>
            </a:r>
            <a:r>
              <a:rPr lang="en-US" sz="1600" i="1" dirty="0"/>
              <a:t>BRCA1/2 </a:t>
            </a:r>
            <a:r>
              <a:rPr lang="en-US" sz="1600" dirty="0"/>
              <a:t>mutation</a:t>
            </a:r>
          </a:p>
          <a:p>
            <a:pPr lvl="2">
              <a:spcAft>
                <a:spcPts val="0"/>
              </a:spcAft>
            </a:pPr>
            <a:r>
              <a:rPr lang="en-US" sz="1600" dirty="0"/>
              <a:t>4 with other mutations in </a:t>
            </a:r>
            <a:r>
              <a:rPr lang="en-US" sz="1600" i="1" dirty="0"/>
              <a:t>HRR/DDR</a:t>
            </a:r>
          </a:p>
          <a:p>
            <a:pPr>
              <a:spcAft>
                <a:spcPts val="0"/>
              </a:spcAft>
            </a:pPr>
            <a:endParaRPr lang="en-US" sz="1800" dirty="0"/>
          </a:p>
        </p:txBody>
      </p:sp>
      <p:grpSp>
        <p:nvGrpSpPr>
          <p:cNvPr id="4" name="Group 7">
            <a:extLst>
              <a:ext uri="{FF2B5EF4-FFF2-40B4-BE49-F238E27FC236}">
                <a16:creationId xmlns="" xmlns:a16="http://schemas.microsoft.com/office/drawing/2014/main" id="{3FCF4612-C925-48CE-9196-F4E7F73811B8}"/>
              </a:ext>
            </a:extLst>
          </p:cNvPr>
          <p:cNvGrpSpPr>
            <a:grpSpLocks/>
          </p:cNvGrpSpPr>
          <p:nvPr/>
        </p:nvGrpSpPr>
        <p:grpSpPr bwMode="auto">
          <a:xfrm>
            <a:off x="7042177" y="6216652"/>
            <a:ext cx="2491813" cy="447822"/>
            <a:chOff x="9527309" y="3551529"/>
            <a:chExt cx="3322416" cy="448324"/>
          </a:xfrm>
        </p:grpSpPr>
        <p:pic>
          <p:nvPicPr>
            <p:cNvPr id="5" name="Picture 9">
              <a:extLst>
                <a:ext uri="{FF2B5EF4-FFF2-40B4-BE49-F238E27FC236}">
                  <a16:creationId xmlns="" xmlns:a16="http://schemas.microsoft.com/office/drawing/2014/main" id="{94D046FB-895B-4EA6-9E0F-9C64B602DEC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327791" y="3551529"/>
              <a:ext cx="551335" cy="179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 name="Rectangle 8">
              <a:extLst>
                <a:ext uri="{FF2B5EF4-FFF2-40B4-BE49-F238E27FC236}">
                  <a16:creationId xmlns="" xmlns:a16="http://schemas.microsoft.com/office/drawing/2014/main" id="{9FF71501-CF79-4F79-90DF-BC2802C805C2}"/>
                </a:ext>
              </a:extLst>
            </p:cNvPr>
            <p:cNvSpPr>
              <a:spLocks noChangeArrowheads="1"/>
            </p:cNvSpPr>
            <p:nvPr/>
          </p:nvSpPr>
          <p:spPr bwMode="auto">
            <a:xfrm>
              <a:off x="9527309" y="3691731"/>
              <a:ext cx="3322416" cy="308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eaLnBrk="0" hangingPunct="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eaLnBrk="0" hangingPunct="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eaLnBrk="0"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eaLnBrk="0"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4"/>
                </a:rPr>
                <a:t>clinicaloptions.com</a:t>
              </a:r>
              <a:endPar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
        <p:nvSpPr>
          <p:cNvPr id="35" name="Text Box 15">
            <a:extLst>
              <a:ext uri="{FF2B5EF4-FFF2-40B4-BE49-F238E27FC236}">
                <a16:creationId xmlns="" xmlns:a16="http://schemas.microsoft.com/office/drawing/2014/main" id="{0A040734-F548-41D2-B788-A2556748C1CE}"/>
              </a:ext>
            </a:extLst>
          </p:cNvPr>
          <p:cNvSpPr txBox="1">
            <a:spLocks noChangeArrowheads="1"/>
          </p:cNvSpPr>
          <p:nvPr/>
        </p:nvSpPr>
        <p:spPr bwMode="auto">
          <a:xfrm>
            <a:off x="309563" y="6359420"/>
            <a:ext cx="589002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Vinayak. JAMA Oncol. 2019;5:1132.</a:t>
            </a:r>
          </a:p>
        </p:txBody>
      </p:sp>
      <p:graphicFrame>
        <p:nvGraphicFramePr>
          <p:cNvPr id="28" name="Group 32">
            <a:extLst>
              <a:ext uri="{FF2B5EF4-FFF2-40B4-BE49-F238E27FC236}">
                <a16:creationId xmlns="" xmlns:a16="http://schemas.microsoft.com/office/drawing/2014/main" id="{9A357440-59A0-4D48-A100-0D6463F28FAA}"/>
              </a:ext>
            </a:extLst>
          </p:cNvPr>
          <p:cNvGraphicFramePr>
            <a:graphicFrameLocks noGrp="1"/>
          </p:cNvGraphicFramePr>
          <p:nvPr>
            <p:extLst>
              <p:ext uri="{D42A27DB-BD31-4B8C-83A1-F6EECF244321}">
                <p14:modId xmlns:p14="http://schemas.microsoft.com/office/powerpoint/2010/main" val="981431024"/>
              </p:ext>
            </p:extLst>
          </p:nvPr>
        </p:nvGraphicFramePr>
        <p:xfrm>
          <a:off x="984360" y="3444097"/>
          <a:ext cx="7096440" cy="2956703"/>
        </p:xfrm>
        <a:graphic>
          <a:graphicData uri="http://schemas.openxmlformats.org/drawingml/2006/table">
            <a:tbl>
              <a:tblPr/>
              <a:tblGrid>
                <a:gridCol w="2062103">
                  <a:extLst>
                    <a:ext uri="{9D8B030D-6E8A-4147-A177-3AD203B41FA5}">
                      <a16:colId xmlns="" xmlns:a16="http://schemas.microsoft.com/office/drawing/2014/main" val="20000"/>
                    </a:ext>
                  </a:extLst>
                </a:gridCol>
                <a:gridCol w="986844">
                  <a:extLst>
                    <a:ext uri="{9D8B030D-6E8A-4147-A177-3AD203B41FA5}">
                      <a16:colId xmlns="" xmlns:a16="http://schemas.microsoft.com/office/drawing/2014/main" val="1848156933"/>
                    </a:ext>
                  </a:extLst>
                </a:gridCol>
                <a:gridCol w="1959387">
                  <a:extLst>
                    <a:ext uri="{9D8B030D-6E8A-4147-A177-3AD203B41FA5}">
                      <a16:colId xmlns="" xmlns:a16="http://schemas.microsoft.com/office/drawing/2014/main" val="20001"/>
                    </a:ext>
                  </a:extLst>
                </a:gridCol>
                <a:gridCol w="2088106">
                  <a:extLst>
                    <a:ext uri="{9D8B030D-6E8A-4147-A177-3AD203B41FA5}">
                      <a16:colId xmlns="" xmlns:a16="http://schemas.microsoft.com/office/drawing/2014/main" val="2929188745"/>
                    </a:ext>
                  </a:extLst>
                </a:gridCol>
              </a:tblGrid>
              <a:tr h="152316">
                <a:tc>
                  <a:txBody>
                    <a:bodyPr/>
                    <a:lstStyle/>
                    <a:p>
                      <a:pPr marL="0" marR="0" lvl="0" indent="0" algn="l"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400" b="1" i="1" u="none" strike="noStrike" cap="none" normalizeH="0" baseline="0" dirty="0">
                          <a:ln>
                            <a:noFill/>
                          </a:ln>
                          <a:solidFill>
                            <a:srgbClr val="FFFFFF"/>
                          </a:solidFill>
                          <a:effectLst/>
                          <a:latin typeface="Calibri" panose="020F0502020204030204" pitchFamily="34" charset="0"/>
                        </a:rPr>
                        <a:t>HRR/DDR </a:t>
                      </a:r>
                      <a:r>
                        <a:rPr kumimoji="0" lang="en-US" sz="1400" b="1" i="0" u="none" strike="noStrike" cap="none" normalizeH="0" baseline="0" dirty="0">
                          <a:ln>
                            <a:noFill/>
                          </a:ln>
                          <a:solidFill>
                            <a:srgbClr val="FFFFFF"/>
                          </a:solidFill>
                          <a:effectLst/>
                          <a:latin typeface="Calibri" panose="020F0502020204030204" pitchFamily="34" charset="0"/>
                        </a:rPr>
                        <a:t>Mutations (31 genes)</a:t>
                      </a: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400" b="1" i="0" u="none" strike="noStrike" cap="none" normalizeH="0" baseline="0" dirty="0">
                          <a:ln>
                            <a:noFill/>
                          </a:ln>
                          <a:solidFill>
                            <a:srgbClr val="FFFFFF"/>
                          </a:solidFill>
                          <a:effectLst/>
                          <a:latin typeface="Calibri" panose="020F0502020204030204" pitchFamily="34" charset="0"/>
                        </a:rPr>
                        <a:t>PD-L1 Status</a:t>
                      </a: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400" b="1" i="0" u="none" strike="noStrike" cap="none" normalizeH="0" baseline="0" dirty="0">
                          <a:ln>
                            <a:noFill/>
                          </a:ln>
                          <a:solidFill>
                            <a:srgbClr val="FFFFFF"/>
                          </a:solidFill>
                          <a:effectLst/>
                          <a:latin typeface="Calibri" panose="020F0502020204030204" pitchFamily="34" charset="0"/>
                        </a:rPr>
                        <a:t>Best Response</a:t>
                      </a: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defRPr/>
                      </a:pPr>
                      <a:r>
                        <a:rPr kumimoji="0" lang="en-US" sz="1400" b="1" i="0" u="none" strike="noStrike" cap="none" normalizeH="0" baseline="0" dirty="0">
                          <a:ln>
                            <a:noFill/>
                          </a:ln>
                          <a:solidFill>
                            <a:srgbClr val="FFFFFF"/>
                          </a:solidFill>
                          <a:effectLst/>
                          <a:latin typeface="Calibri" panose="020F0502020204030204" pitchFamily="34" charset="0"/>
                        </a:rPr>
                        <a:t>Duration of Disease Control (Months)</a:t>
                      </a: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extLst>
                  <a:ext uri="{0D108BD9-81ED-4DB2-BD59-A6C34878D82A}">
                    <a16:rowId xmlns="" xmlns:a16="http://schemas.microsoft.com/office/drawing/2014/main" val="1312237233"/>
                  </a:ext>
                </a:extLst>
              </a:tr>
              <a:tr h="0">
                <a:tc>
                  <a:txBody>
                    <a:bodyPr/>
                    <a:lstStyle/>
                    <a:p>
                      <a:pPr marL="0" marR="0" lvl="0" indent="0" algn="l"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0" i="1" u="none" strike="noStrike" cap="none" normalizeH="0" baseline="0" dirty="0">
                          <a:ln>
                            <a:noFill/>
                          </a:ln>
                          <a:solidFill>
                            <a:srgbClr val="FFFFFF"/>
                          </a:solidFill>
                          <a:effectLst/>
                          <a:latin typeface="Calibri" panose="020F0502020204030204" pitchFamily="34" charset="0"/>
                        </a:rPr>
                        <a:t>CHEK1</a:t>
                      </a:r>
                    </a:p>
                  </a:txBody>
                  <a:tcPr marL="91411" marR="9141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112713" marR="0" lvl="0" indent="0" algn="ctr" defTabSz="914400" rtl="0" eaLnBrk="1" fontAlgn="base" latinLnBrk="0" hangingPunct="1">
                        <a:lnSpc>
                          <a:spcPct val="100000"/>
                        </a:lnSpc>
                        <a:spcBef>
                          <a:spcPts val="0"/>
                        </a:spcBef>
                        <a:spcAft>
                          <a:spcPts val="0"/>
                        </a:spcAft>
                        <a:buClr>
                          <a:srgbClr val="000000"/>
                        </a:buClr>
                        <a:buSzTx/>
                        <a:buFontTx/>
                        <a:buNone/>
                        <a:tabLst/>
                      </a:pPr>
                      <a:r>
                        <a:rPr kumimoji="0" lang="en-US" sz="1400" b="0" i="0" u="none" strike="noStrike" cap="none" normalizeH="0" baseline="0" dirty="0">
                          <a:ln>
                            <a:noFill/>
                          </a:ln>
                          <a:solidFill>
                            <a:srgbClr val="FFFFFF"/>
                          </a:solidFill>
                          <a:effectLst/>
                          <a:latin typeface="Calibri" panose="020F0502020204030204" pitchFamily="34" charset="0"/>
                        </a:rPr>
                        <a:t>+</a:t>
                      </a:r>
                    </a:p>
                  </a:txBody>
                  <a:tcPr marL="91411" marR="9141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0" i="0" u="none" strike="noStrike" cap="none" normalizeH="0" baseline="0" dirty="0">
                          <a:ln>
                            <a:noFill/>
                          </a:ln>
                          <a:solidFill>
                            <a:srgbClr val="FFFFFF"/>
                          </a:solidFill>
                          <a:effectLst/>
                          <a:latin typeface="Calibri" panose="020F0502020204030204" pitchFamily="34" charset="0"/>
                        </a:rPr>
                        <a:t>CR</a:t>
                      </a: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0" i="0" u="none" strike="noStrike" cap="none" normalizeH="0" baseline="0" dirty="0">
                          <a:ln>
                            <a:noFill/>
                          </a:ln>
                          <a:solidFill>
                            <a:srgbClr val="FFFFFF"/>
                          </a:solidFill>
                          <a:effectLst/>
                          <a:latin typeface="Calibri" panose="020F0502020204030204" pitchFamily="34" charset="0"/>
                        </a:rPr>
                        <a:t>18.0</a:t>
                      </a: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 xmlns:a16="http://schemas.microsoft.com/office/drawing/2014/main" val="10001"/>
                  </a:ext>
                </a:extLst>
              </a:tr>
              <a:tr h="0">
                <a:tc>
                  <a:txBody>
                    <a:bodyPr/>
                    <a:lstStyle/>
                    <a:p>
                      <a:pPr marL="0" marR="0" lvl="0" indent="0" algn="l"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0" i="1" u="none" strike="noStrike" cap="none" normalizeH="0" baseline="0" dirty="0">
                          <a:ln>
                            <a:noFill/>
                          </a:ln>
                          <a:solidFill>
                            <a:srgbClr val="FFFFFF"/>
                          </a:solidFill>
                          <a:effectLst/>
                          <a:latin typeface="Calibri" panose="020F0502020204030204" pitchFamily="34" charset="0"/>
                        </a:rPr>
                        <a:t>ATR</a:t>
                      </a:r>
                    </a:p>
                  </a:txBody>
                  <a:tcPr marL="91411" marR="9141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112713" marR="0" lvl="0" indent="0" algn="ctr" defTabSz="914400" rtl="0" eaLnBrk="1" fontAlgn="base" latinLnBrk="0" hangingPunct="1">
                        <a:lnSpc>
                          <a:spcPct val="100000"/>
                        </a:lnSpc>
                        <a:spcBef>
                          <a:spcPts val="0"/>
                        </a:spcBef>
                        <a:spcAft>
                          <a:spcPts val="0"/>
                        </a:spcAft>
                        <a:buClr>
                          <a:srgbClr val="000000"/>
                        </a:buClr>
                        <a:buSzTx/>
                        <a:buFontTx/>
                        <a:buNone/>
                        <a:tabLst/>
                        <a:defRPr/>
                      </a:pPr>
                      <a:r>
                        <a:rPr kumimoji="0" lang="en-US" sz="1400" b="0" i="0" u="none" strike="noStrike" cap="none" normalizeH="0" baseline="0" dirty="0">
                          <a:ln>
                            <a:noFill/>
                          </a:ln>
                          <a:solidFill>
                            <a:srgbClr val="FFFFFF"/>
                          </a:solidFill>
                          <a:effectLst/>
                          <a:latin typeface="Calibri" panose="020F0502020204030204" pitchFamily="34" charset="0"/>
                        </a:rPr>
                        <a:t>+</a:t>
                      </a:r>
                    </a:p>
                  </a:txBody>
                  <a:tcPr marL="91411" marR="9141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0" i="0" u="none" strike="noStrike" cap="none" normalizeH="0" baseline="0" dirty="0">
                          <a:ln>
                            <a:noFill/>
                          </a:ln>
                          <a:solidFill>
                            <a:srgbClr val="FFFFFF"/>
                          </a:solidFill>
                          <a:effectLst/>
                          <a:latin typeface="Calibri" panose="020F0502020204030204" pitchFamily="34" charset="0"/>
                        </a:rPr>
                        <a:t>CR</a:t>
                      </a: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0" i="0" u="none" strike="noStrike" cap="none" normalizeH="0" baseline="0" dirty="0">
                          <a:ln>
                            <a:noFill/>
                          </a:ln>
                          <a:solidFill>
                            <a:srgbClr val="FFFFFF"/>
                          </a:solidFill>
                          <a:effectLst/>
                          <a:latin typeface="Calibri" panose="020F0502020204030204" pitchFamily="34" charset="0"/>
                        </a:rPr>
                        <a:t>6.4</a:t>
                      </a: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 xmlns:a16="http://schemas.microsoft.com/office/drawing/2014/main" val="3294103820"/>
                  </a:ext>
                </a:extLst>
              </a:tr>
              <a:tr h="0">
                <a:tc>
                  <a:txBody>
                    <a:bodyPr/>
                    <a:lstStyle/>
                    <a:p>
                      <a:pPr marL="0" marR="0" lvl="0" indent="0" algn="l"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0" i="1" u="none" strike="noStrike" cap="none" normalizeH="0" baseline="0" dirty="0">
                          <a:ln>
                            <a:noFill/>
                          </a:ln>
                          <a:solidFill>
                            <a:srgbClr val="FFFFFF"/>
                          </a:solidFill>
                          <a:effectLst/>
                          <a:latin typeface="Calibri" panose="020F0502020204030204" pitchFamily="34" charset="0"/>
                        </a:rPr>
                        <a:t>BLM</a:t>
                      </a:r>
                    </a:p>
                  </a:txBody>
                  <a:tcPr marL="91411" marR="9141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112713" marR="0" lvl="0" indent="0" algn="ctr" defTabSz="914400" rtl="0" eaLnBrk="1" fontAlgn="base" latinLnBrk="0" hangingPunct="1">
                        <a:lnSpc>
                          <a:spcPct val="100000"/>
                        </a:lnSpc>
                        <a:spcBef>
                          <a:spcPts val="0"/>
                        </a:spcBef>
                        <a:spcAft>
                          <a:spcPts val="0"/>
                        </a:spcAft>
                        <a:buClr>
                          <a:srgbClr val="000000"/>
                        </a:buClr>
                        <a:buSzTx/>
                        <a:buFontTx/>
                        <a:buNone/>
                        <a:tabLst/>
                      </a:pPr>
                      <a:r>
                        <a:rPr kumimoji="0" lang="en-US" sz="1400" b="0" i="0" u="none" strike="noStrike" cap="none" normalizeH="0" baseline="0" dirty="0">
                          <a:ln>
                            <a:noFill/>
                          </a:ln>
                          <a:solidFill>
                            <a:srgbClr val="FFFFFF"/>
                          </a:solidFill>
                          <a:effectLst/>
                          <a:latin typeface="Calibri" panose="020F0502020204030204" pitchFamily="34" charset="0"/>
                        </a:rPr>
                        <a:t>-</a:t>
                      </a:r>
                    </a:p>
                  </a:txBody>
                  <a:tcPr marL="91411" marR="9141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0" i="0" u="none" strike="noStrike" cap="none" normalizeH="0" baseline="0" dirty="0">
                          <a:ln>
                            <a:noFill/>
                          </a:ln>
                          <a:solidFill>
                            <a:srgbClr val="FFFFFF"/>
                          </a:solidFill>
                          <a:effectLst/>
                          <a:latin typeface="Calibri" panose="020F0502020204030204" pitchFamily="34" charset="0"/>
                        </a:rPr>
                        <a:t>SD</a:t>
                      </a: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0" i="0" u="none" strike="noStrike" cap="none" normalizeH="0" baseline="0" dirty="0">
                          <a:ln>
                            <a:noFill/>
                          </a:ln>
                          <a:solidFill>
                            <a:srgbClr val="FFFFFF"/>
                          </a:solidFill>
                          <a:effectLst/>
                          <a:latin typeface="Calibri" panose="020F0502020204030204" pitchFamily="34" charset="0"/>
                        </a:rPr>
                        <a:t>8.1</a:t>
                      </a: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 xmlns:a16="http://schemas.microsoft.com/office/drawing/2014/main" val="4200519421"/>
                  </a:ext>
                </a:extLst>
              </a:tr>
              <a:tr h="0">
                <a:tc>
                  <a:txBody>
                    <a:bodyPr/>
                    <a:lstStyle/>
                    <a:p>
                      <a:pPr marL="0" marR="0" lvl="0" indent="0" algn="l"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0" i="1" u="none" strike="noStrike" cap="none" normalizeH="0" baseline="0" dirty="0">
                          <a:ln>
                            <a:noFill/>
                          </a:ln>
                          <a:solidFill>
                            <a:srgbClr val="FFFFFF"/>
                          </a:solidFill>
                          <a:effectLst/>
                          <a:latin typeface="Calibri" panose="020F0502020204030204" pitchFamily="34" charset="0"/>
                        </a:rPr>
                        <a:t>NBN &amp; RAD51C</a:t>
                      </a:r>
                    </a:p>
                  </a:txBody>
                  <a:tcPr marL="91411" marR="9141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112713" marR="0" lvl="0" indent="0" algn="ctr" defTabSz="914400" rtl="0" eaLnBrk="1" fontAlgn="base" latinLnBrk="0" hangingPunct="1">
                        <a:lnSpc>
                          <a:spcPct val="100000"/>
                        </a:lnSpc>
                        <a:spcBef>
                          <a:spcPts val="0"/>
                        </a:spcBef>
                        <a:spcAft>
                          <a:spcPts val="0"/>
                        </a:spcAft>
                        <a:buClr>
                          <a:srgbClr val="000000"/>
                        </a:buClr>
                        <a:buSzTx/>
                        <a:buFontTx/>
                        <a:buNone/>
                        <a:tabLst/>
                        <a:defRPr/>
                      </a:pPr>
                      <a:r>
                        <a:rPr kumimoji="0" lang="en-US" sz="1400" b="0" i="0" u="none" strike="noStrike" cap="none" normalizeH="0" baseline="0" dirty="0">
                          <a:ln>
                            <a:noFill/>
                          </a:ln>
                          <a:solidFill>
                            <a:srgbClr val="FFFFFF"/>
                          </a:solidFill>
                          <a:effectLst/>
                          <a:latin typeface="Calibri" panose="020F0502020204030204" pitchFamily="34" charset="0"/>
                        </a:rPr>
                        <a:t>+</a:t>
                      </a:r>
                    </a:p>
                  </a:txBody>
                  <a:tcPr marL="91411" marR="9141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0" i="0" u="none" strike="noStrike" cap="none" normalizeH="0" baseline="0" dirty="0">
                          <a:ln>
                            <a:noFill/>
                          </a:ln>
                          <a:solidFill>
                            <a:srgbClr val="FFFFFF"/>
                          </a:solidFill>
                          <a:effectLst/>
                          <a:latin typeface="Calibri" panose="020F0502020204030204" pitchFamily="34" charset="0"/>
                        </a:rPr>
                        <a:t>SD</a:t>
                      </a: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0" i="0" u="none" strike="noStrike" cap="none" normalizeH="0" baseline="0" dirty="0">
                          <a:ln>
                            <a:noFill/>
                          </a:ln>
                          <a:solidFill>
                            <a:srgbClr val="FFFFFF"/>
                          </a:solidFill>
                          <a:effectLst/>
                          <a:latin typeface="Calibri" panose="020F0502020204030204" pitchFamily="34" charset="0"/>
                        </a:rPr>
                        <a:t>4.9</a:t>
                      </a: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 xmlns:a16="http://schemas.microsoft.com/office/drawing/2014/main" val="1074867822"/>
                  </a:ext>
                </a:extLst>
              </a:tr>
              <a:tr h="0">
                <a:tc>
                  <a:txBody>
                    <a:bodyPr/>
                    <a:lstStyle/>
                    <a:p>
                      <a:pPr marL="0" marR="0" lvl="0" indent="0" algn="l"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0" i="0" u="none" strike="noStrike" cap="none" normalizeH="0" baseline="0" dirty="0">
                          <a:ln>
                            <a:noFill/>
                          </a:ln>
                          <a:solidFill>
                            <a:srgbClr val="FFFFFF"/>
                          </a:solidFill>
                          <a:effectLst/>
                          <a:latin typeface="Calibri" panose="020F0502020204030204" pitchFamily="34" charset="0"/>
                        </a:rPr>
                        <a:t>None detected</a:t>
                      </a:r>
                    </a:p>
                  </a:txBody>
                  <a:tcPr marL="91411" marR="9141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112713" marR="0" lvl="0" indent="0" algn="ctr" defTabSz="914400" rtl="0" eaLnBrk="1" fontAlgn="base" latinLnBrk="0" hangingPunct="1">
                        <a:lnSpc>
                          <a:spcPct val="100000"/>
                        </a:lnSpc>
                        <a:spcBef>
                          <a:spcPts val="0"/>
                        </a:spcBef>
                        <a:spcAft>
                          <a:spcPts val="0"/>
                        </a:spcAft>
                        <a:buClr>
                          <a:srgbClr val="000000"/>
                        </a:buClr>
                        <a:buSzTx/>
                        <a:buFontTx/>
                        <a:buNone/>
                        <a:tabLst/>
                      </a:pPr>
                      <a:r>
                        <a:rPr kumimoji="0" lang="en-US" sz="1400" b="0" i="0" u="none" strike="noStrike" cap="none" normalizeH="0" baseline="0" dirty="0">
                          <a:ln>
                            <a:noFill/>
                          </a:ln>
                          <a:solidFill>
                            <a:srgbClr val="FFFFFF"/>
                          </a:solidFill>
                          <a:effectLst/>
                          <a:latin typeface="Calibri" panose="020F0502020204030204" pitchFamily="34" charset="0"/>
                        </a:rPr>
                        <a:t>-</a:t>
                      </a:r>
                    </a:p>
                  </a:txBody>
                  <a:tcPr marL="91411" marR="9141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0" i="0" u="none" strike="noStrike" cap="none" normalizeH="0" baseline="0" dirty="0">
                          <a:ln>
                            <a:noFill/>
                          </a:ln>
                          <a:solidFill>
                            <a:srgbClr val="FFFFFF"/>
                          </a:solidFill>
                          <a:effectLst/>
                          <a:latin typeface="Calibri" panose="020F0502020204030204" pitchFamily="34" charset="0"/>
                        </a:rPr>
                        <a:t>CR</a:t>
                      </a: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0" i="0" u="none" strike="noStrike" cap="none" normalizeH="0" baseline="0" dirty="0">
                          <a:ln>
                            <a:noFill/>
                          </a:ln>
                          <a:solidFill>
                            <a:srgbClr val="FFFFFF"/>
                          </a:solidFill>
                          <a:effectLst/>
                          <a:latin typeface="Calibri" panose="020F0502020204030204" pitchFamily="34" charset="0"/>
                        </a:rPr>
                        <a:t>10.3</a:t>
                      </a: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 xmlns:a16="http://schemas.microsoft.com/office/drawing/2014/main" val="1464761699"/>
                  </a:ext>
                </a:extLst>
              </a:tr>
              <a:tr h="0">
                <a:tc>
                  <a:txBody>
                    <a:bodyPr/>
                    <a:lstStyle/>
                    <a:p>
                      <a:pPr marL="0" marR="0" lvl="0" indent="0" algn="l" defTabSz="914400" rtl="0" eaLnBrk="1" fontAlgn="base" latinLnBrk="0" hangingPunct="1">
                        <a:lnSpc>
                          <a:spcPct val="100000"/>
                        </a:lnSpc>
                        <a:spcBef>
                          <a:spcPts val="0"/>
                        </a:spcBef>
                        <a:spcAft>
                          <a:spcPts val="0"/>
                        </a:spcAft>
                        <a:buClr>
                          <a:schemeClr val="accent2"/>
                        </a:buClr>
                        <a:buSzTx/>
                        <a:buFont typeface="Wingdings" pitchFamily="2" charset="2"/>
                        <a:buNone/>
                        <a:tabLst/>
                        <a:defRPr/>
                      </a:pPr>
                      <a:r>
                        <a:rPr kumimoji="0" lang="en-US" sz="1400" b="0" i="0" u="none" strike="noStrike" cap="none" normalizeH="0" baseline="0" dirty="0">
                          <a:ln>
                            <a:noFill/>
                          </a:ln>
                          <a:solidFill>
                            <a:srgbClr val="FFFFFF"/>
                          </a:solidFill>
                          <a:effectLst/>
                          <a:latin typeface="Calibri" panose="020F0502020204030204" pitchFamily="34" charset="0"/>
                        </a:rPr>
                        <a:t>None detected</a:t>
                      </a:r>
                    </a:p>
                  </a:txBody>
                  <a:tcPr marL="91411" marR="9141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112713" marR="0" lvl="0" indent="0" algn="ctr" defTabSz="914400" rtl="0" eaLnBrk="1" fontAlgn="base" latinLnBrk="0" hangingPunct="1">
                        <a:lnSpc>
                          <a:spcPct val="100000"/>
                        </a:lnSpc>
                        <a:spcBef>
                          <a:spcPts val="0"/>
                        </a:spcBef>
                        <a:spcAft>
                          <a:spcPts val="0"/>
                        </a:spcAft>
                        <a:buClr>
                          <a:srgbClr val="000000"/>
                        </a:buClr>
                        <a:buSzTx/>
                        <a:buFontTx/>
                        <a:buNone/>
                        <a:tabLst/>
                      </a:pPr>
                      <a:r>
                        <a:rPr kumimoji="0" lang="en-US" sz="1400" b="0" i="0" u="none" strike="noStrike" cap="none" normalizeH="0" baseline="0" dirty="0">
                          <a:ln>
                            <a:noFill/>
                          </a:ln>
                          <a:solidFill>
                            <a:srgbClr val="FFFFFF"/>
                          </a:solidFill>
                          <a:effectLst/>
                          <a:latin typeface="Calibri" panose="020F0502020204030204" pitchFamily="34" charset="0"/>
                        </a:rPr>
                        <a:t>-</a:t>
                      </a:r>
                    </a:p>
                  </a:txBody>
                  <a:tcPr marL="91411" marR="9141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0" i="0" u="none" strike="noStrike" cap="none" normalizeH="0" baseline="0" dirty="0">
                          <a:ln>
                            <a:noFill/>
                          </a:ln>
                          <a:solidFill>
                            <a:srgbClr val="FFFFFF"/>
                          </a:solidFill>
                          <a:effectLst/>
                          <a:latin typeface="Calibri" panose="020F0502020204030204" pitchFamily="34" charset="0"/>
                        </a:rPr>
                        <a:t>SD</a:t>
                      </a: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0" i="0" u="none" strike="noStrike" cap="none" normalizeH="0" baseline="0" dirty="0">
                          <a:ln>
                            <a:noFill/>
                          </a:ln>
                          <a:solidFill>
                            <a:srgbClr val="FFFFFF"/>
                          </a:solidFill>
                          <a:effectLst/>
                          <a:latin typeface="Calibri" panose="020F0502020204030204" pitchFamily="34" charset="0"/>
                        </a:rPr>
                        <a:t>8.2</a:t>
                      </a: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 xmlns:a16="http://schemas.microsoft.com/office/drawing/2014/main" val="3623661042"/>
                  </a:ext>
                </a:extLst>
              </a:tr>
              <a:tr h="0">
                <a:tc>
                  <a:txBody>
                    <a:bodyPr/>
                    <a:lstStyle/>
                    <a:p>
                      <a:pPr marL="0" marR="0" lvl="0" indent="0" algn="l" defTabSz="914400" rtl="0" eaLnBrk="1" fontAlgn="base" latinLnBrk="0" hangingPunct="1">
                        <a:lnSpc>
                          <a:spcPct val="100000"/>
                        </a:lnSpc>
                        <a:spcBef>
                          <a:spcPts val="0"/>
                        </a:spcBef>
                        <a:spcAft>
                          <a:spcPts val="0"/>
                        </a:spcAft>
                        <a:buClr>
                          <a:schemeClr val="accent2"/>
                        </a:buClr>
                        <a:buSzTx/>
                        <a:buFont typeface="Wingdings" pitchFamily="2" charset="2"/>
                        <a:buNone/>
                        <a:tabLst/>
                        <a:defRPr/>
                      </a:pPr>
                      <a:r>
                        <a:rPr kumimoji="0" lang="en-US" sz="1400" b="0" i="0" u="none" strike="noStrike" cap="none" normalizeH="0" baseline="0" dirty="0">
                          <a:ln>
                            <a:noFill/>
                          </a:ln>
                          <a:solidFill>
                            <a:srgbClr val="FFFFFF"/>
                          </a:solidFill>
                          <a:effectLst/>
                          <a:latin typeface="Calibri" panose="020F0502020204030204" pitchFamily="34" charset="0"/>
                        </a:rPr>
                        <a:t>None detected</a:t>
                      </a:r>
                    </a:p>
                  </a:txBody>
                  <a:tcPr marL="91411" marR="9141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112713" marR="0" lvl="0" indent="0" algn="ctr" defTabSz="914400" rtl="0" eaLnBrk="1" fontAlgn="base" latinLnBrk="0" hangingPunct="1">
                        <a:lnSpc>
                          <a:spcPct val="100000"/>
                        </a:lnSpc>
                        <a:spcBef>
                          <a:spcPts val="0"/>
                        </a:spcBef>
                        <a:spcAft>
                          <a:spcPts val="0"/>
                        </a:spcAft>
                        <a:buClr>
                          <a:srgbClr val="000000"/>
                        </a:buClr>
                        <a:buSzTx/>
                        <a:buFontTx/>
                        <a:buNone/>
                        <a:tabLst/>
                      </a:pPr>
                      <a:r>
                        <a:rPr kumimoji="0" lang="en-US" sz="1400" b="0" i="0" u="none" strike="noStrike" cap="none" normalizeH="0" baseline="0" dirty="0">
                          <a:ln>
                            <a:noFill/>
                          </a:ln>
                          <a:solidFill>
                            <a:srgbClr val="FFFFFF"/>
                          </a:solidFill>
                          <a:effectLst/>
                          <a:latin typeface="Calibri" panose="020F0502020204030204" pitchFamily="34" charset="0"/>
                        </a:rPr>
                        <a:t>-</a:t>
                      </a:r>
                    </a:p>
                  </a:txBody>
                  <a:tcPr marL="91411" marR="9141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0" i="0" u="none" strike="noStrike" cap="none" normalizeH="0" baseline="0" dirty="0">
                          <a:ln>
                            <a:noFill/>
                          </a:ln>
                          <a:solidFill>
                            <a:srgbClr val="FFFFFF"/>
                          </a:solidFill>
                          <a:effectLst/>
                          <a:latin typeface="Calibri" panose="020F0502020204030204" pitchFamily="34" charset="0"/>
                        </a:rPr>
                        <a:t>SD</a:t>
                      </a: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0" i="0" u="none" strike="noStrike" cap="none" normalizeH="0" baseline="0" dirty="0">
                          <a:ln>
                            <a:noFill/>
                          </a:ln>
                          <a:solidFill>
                            <a:srgbClr val="FFFFFF"/>
                          </a:solidFill>
                          <a:effectLst/>
                          <a:latin typeface="Calibri" panose="020F0502020204030204" pitchFamily="34" charset="0"/>
                        </a:rPr>
                        <a:t>4.2</a:t>
                      </a: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 xmlns:a16="http://schemas.microsoft.com/office/drawing/2014/main" val="1855620233"/>
                  </a:ext>
                </a:extLst>
              </a:tr>
              <a:tr h="0">
                <a:tc>
                  <a:txBody>
                    <a:bodyPr/>
                    <a:lstStyle/>
                    <a:p>
                      <a:pPr marL="0" marR="0" lvl="0" indent="0" algn="l" defTabSz="914400" rtl="0" eaLnBrk="1" fontAlgn="base" latinLnBrk="0" hangingPunct="1">
                        <a:lnSpc>
                          <a:spcPct val="100000"/>
                        </a:lnSpc>
                        <a:spcBef>
                          <a:spcPts val="0"/>
                        </a:spcBef>
                        <a:spcAft>
                          <a:spcPts val="0"/>
                        </a:spcAft>
                        <a:buClr>
                          <a:schemeClr val="accent2"/>
                        </a:buClr>
                        <a:buSzTx/>
                        <a:buFont typeface="Wingdings" pitchFamily="2" charset="2"/>
                        <a:buNone/>
                        <a:tabLst/>
                        <a:defRPr/>
                      </a:pPr>
                      <a:r>
                        <a:rPr kumimoji="0" lang="en-US" sz="1400" b="0" i="0" u="none" strike="noStrike" cap="none" normalizeH="0" baseline="0" dirty="0">
                          <a:ln>
                            <a:noFill/>
                          </a:ln>
                          <a:solidFill>
                            <a:srgbClr val="FFFFFF"/>
                          </a:solidFill>
                          <a:effectLst/>
                          <a:latin typeface="Calibri" panose="020F0502020204030204" pitchFamily="34" charset="0"/>
                        </a:rPr>
                        <a:t>None detected</a:t>
                      </a:r>
                    </a:p>
                  </a:txBody>
                  <a:tcPr marL="91411" marR="9141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112713" marR="0" lvl="0" indent="0" algn="ctr" defTabSz="914400" rtl="0" eaLnBrk="1" fontAlgn="base" latinLnBrk="0" hangingPunct="1">
                        <a:lnSpc>
                          <a:spcPct val="100000"/>
                        </a:lnSpc>
                        <a:spcBef>
                          <a:spcPts val="0"/>
                        </a:spcBef>
                        <a:spcAft>
                          <a:spcPts val="0"/>
                        </a:spcAft>
                        <a:buClr>
                          <a:srgbClr val="000000"/>
                        </a:buClr>
                        <a:buSzTx/>
                        <a:buFontTx/>
                        <a:buNone/>
                        <a:tabLst/>
                      </a:pPr>
                      <a:r>
                        <a:rPr kumimoji="0" lang="en-US" sz="1400" b="0" i="0" u="none" strike="noStrike" cap="none" normalizeH="0" baseline="0" dirty="0">
                          <a:ln>
                            <a:noFill/>
                          </a:ln>
                          <a:solidFill>
                            <a:srgbClr val="FFFFFF"/>
                          </a:solidFill>
                          <a:effectLst/>
                          <a:latin typeface="Calibri" panose="020F0502020204030204" pitchFamily="34" charset="0"/>
                        </a:rPr>
                        <a:t>-</a:t>
                      </a:r>
                    </a:p>
                  </a:txBody>
                  <a:tcPr marL="91411" marR="9141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0" i="0" u="none" strike="noStrike" cap="none" normalizeH="0" baseline="0" dirty="0">
                          <a:ln>
                            <a:noFill/>
                          </a:ln>
                          <a:solidFill>
                            <a:srgbClr val="FFFFFF"/>
                          </a:solidFill>
                          <a:effectLst/>
                          <a:latin typeface="Calibri" panose="020F0502020204030204" pitchFamily="34" charset="0"/>
                        </a:rPr>
                        <a:t>SD</a:t>
                      </a: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0" i="0" u="none" strike="noStrike" cap="none" normalizeH="0" baseline="0" dirty="0">
                          <a:ln>
                            <a:noFill/>
                          </a:ln>
                          <a:solidFill>
                            <a:srgbClr val="FFFFFF"/>
                          </a:solidFill>
                          <a:effectLst/>
                          <a:latin typeface="Calibri" panose="020F0502020204030204" pitchFamily="34" charset="0"/>
                        </a:rPr>
                        <a:t>3.9</a:t>
                      </a: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 xmlns:a16="http://schemas.microsoft.com/office/drawing/2014/main" val="3947283985"/>
                  </a:ext>
                </a:extLst>
              </a:tr>
            </a:tbl>
          </a:graphicData>
        </a:graphic>
      </p:graphicFrame>
      <p:sp>
        <p:nvSpPr>
          <p:cNvPr id="8" name="Date Placeholder 7"/>
          <p:cNvSpPr>
            <a:spLocks noGrp="1"/>
          </p:cNvSpPr>
          <p:nvPr>
            <p:ph type="dt" sz="half" idx="10"/>
          </p:nvPr>
        </p:nvSpPr>
        <p:spPr/>
        <p:txBody>
          <a:bodyPr/>
          <a:lstStyle/>
          <a:p>
            <a:fld id="{749D1A15-9931-9840-8B80-318017E7B4F0}" type="datetime1">
              <a:rPr lang="en-US" smtClean="0"/>
              <a:t>14.11.20</a:t>
            </a:fld>
            <a:endParaRPr lang="en-US"/>
          </a:p>
        </p:txBody>
      </p:sp>
      <p:sp>
        <p:nvSpPr>
          <p:cNvPr id="9" name="Slide Number Placeholder 8"/>
          <p:cNvSpPr>
            <a:spLocks noGrp="1"/>
          </p:cNvSpPr>
          <p:nvPr>
            <p:ph type="sldNum" sz="quarter" idx="12"/>
          </p:nvPr>
        </p:nvSpPr>
        <p:spPr/>
        <p:txBody>
          <a:bodyPr/>
          <a:lstStyle/>
          <a:p>
            <a:fld id="{A46B56E3-E63F-C94B-B5F1-645B608C74A3}" type="slidenum">
              <a:rPr lang="en-US" smtClean="0"/>
              <a:t>101</a:t>
            </a:fld>
            <a:endParaRPr lang="en-US"/>
          </a:p>
        </p:txBody>
      </p:sp>
    </p:spTree>
    <p:extLst>
      <p:ext uri="{BB962C8B-B14F-4D97-AF65-F5344CB8AC3E}">
        <p14:creationId xmlns:p14="http://schemas.microsoft.com/office/powerpoint/2010/main" val="16608178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AKT İNHİBİTÖRLERİ</a:t>
            </a:r>
            <a:endParaRPr lang="en-US" dirty="0"/>
          </a:p>
        </p:txBody>
      </p:sp>
      <p:pic>
        <p:nvPicPr>
          <p:cNvPr id="4" name="Content Placeholder 3" descr="akt1.png"/>
          <p:cNvPicPr>
            <a:picLocks noGrp="1" noChangeAspect="1"/>
          </p:cNvPicPr>
          <p:nvPr>
            <p:ph idx="1"/>
          </p:nvPr>
        </p:nvPicPr>
        <p:blipFill>
          <a:blip r:embed="rId2">
            <a:extLst>
              <a:ext uri="{28A0092B-C50C-407E-A947-70E740481C1C}">
                <a14:useLocalDpi xmlns:a14="http://schemas.microsoft.com/office/drawing/2010/main" val="0"/>
              </a:ext>
            </a:extLst>
          </a:blip>
          <a:srcRect t="-10176" b="-10176"/>
          <a:stretch>
            <a:fillRect/>
          </a:stretch>
        </p:blipFill>
        <p:spPr/>
      </p:pic>
      <p:sp>
        <p:nvSpPr>
          <p:cNvPr id="6" name="Date Placeholder 5"/>
          <p:cNvSpPr>
            <a:spLocks noGrp="1"/>
          </p:cNvSpPr>
          <p:nvPr>
            <p:ph type="dt" sz="half" idx="10"/>
          </p:nvPr>
        </p:nvSpPr>
        <p:spPr/>
        <p:txBody>
          <a:bodyPr/>
          <a:lstStyle/>
          <a:p>
            <a:fld id="{A531BD68-0E2F-D747-A147-C1EDE4138661}" type="datetime1">
              <a:rPr lang="en-US" smtClean="0"/>
              <a:t>14.11.20</a:t>
            </a:fld>
            <a:endParaRPr lang="en-US"/>
          </a:p>
        </p:txBody>
      </p:sp>
      <p:sp>
        <p:nvSpPr>
          <p:cNvPr id="7" name="Slide Number Placeholder 6"/>
          <p:cNvSpPr>
            <a:spLocks noGrp="1"/>
          </p:cNvSpPr>
          <p:nvPr>
            <p:ph type="sldNum" sz="quarter" idx="12"/>
          </p:nvPr>
        </p:nvSpPr>
        <p:spPr/>
        <p:txBody>
          <a:bodyPr/>
          <a:lstStyle/>
          <a:p>
            <a:fld id="{A46B56E3-E63F-C94B-B5F1-645B608C74A3}" type="slidenum">
              <a:rPr lang="en-US" smtClean="0"/>
              <a:t>102</a:t>
            </a:fld>
            <a:endParaRPr lang="en-US"/>
          </a:p>
        </p:txBody>
      </p:sp>
    </p:spTree>
    <p:extLst>
      <p:ext uri="{BB962C8B-B14F-4D97-AF65-F5344CB8AC3E}">
        <p14:creationId xmlns:p14="http://schemas.microsoft.com/office/powerpoint/2010/main" val="1704837876"/>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kt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0"/>
            <a:ext cx="9144000" cy="6468017"/>
          </a:xfrm>
          <a:prstGeom prst="rect">
            <a:avLst/>
          </a:prstGeom>
        </p:spPr>
      </p:pic>
      <p:sp>
        <p:nvSpPr>
          <p:cNvPr id="4" name="Date Placeholder 3"/>
          <p:cNvSpPr>
            <a:spLocks noGrp="1"/>
          </p:cNvSpPr>
          <p:nvPr>
            <p:ph type="dt" sz="half" idx="10"/>
          </p:nvPr>
        </p:nvSpPr>
        <p:spPr/>
        <p:txBody>
          <a:bodyPr/>
          <a:lstStyle/>
          <a:p>
            <a:fld id="{69E1E9C5-C8D8-ED43-8650-78D869DB0392}" type="datetime1">
              <a:rPr lang="en-US" smtClean="0"/>
              <a:t>14.11.20</a:t>
            </a:fld>
            <a:endParaRPr lang="en-US"/>
          </a:p>
        </p:txBody>
      </p:sp>
      <p:sp>
        <p:nvSpPr>
          <p:cNvPr id="5" name="Slide Number Placeholder 4"/>
          <p:cNvSpPr>
            <a:spLocks noGrp="1"/>
          </p:cNvSpPr>
          <p:nvPr>
            <p:ph type="sldNum" sz="quarter" idx="12"/>
          </p:nvPr>
        </p:nvSpPr>
        <p:spPr/>
        <p:txBody>
          <a:bodyPr/>
          <a:lstStyle/>
          <a:p>
            <a:fld id="{A46B56E3-E63F-C94B-B5F1-645B608C74A3}" type="slidenum">
              <a:rPr lang="en-US" smtClean="0"/>
              <a:t>103</a:t>
            </a:fld>
            <a:endParaRPr lang="en-US"/>
          </a:p>
        </p:txBody>
      </p:sp>
    </p:spTree>
    <p:extLst>
      <p:ext uri="{BB962C8B-B14F-4D97-AF65-F5344CB8AC3E}">
        <p14:creationId xmlns:p14="http://schemas.microsoft.com/office/powerpoint/2010/main" val="2969699694"/>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7" name="Title 1"/>
          <p:cNvSpPr>
            <a:spLocks noGrp="1"/>
          </p:cNvSpPr>
          <p:nvPr>
            <p:ph type="title"/>
          </p:nvPr>
        </p:nvSpPr>
        <p:spPr>
          <a:xfrm>
            <a:off x="457320" y="238126"/>
            <a:ext cx="8154333" cy="1103313"/>
          </a:xfrm>
        </p:spPr>
        <p:txBody>
          <a:bodyPr/>
          <a:lstStyle/>
          <a:p>
            <a:r>
              <a:rPr lang="en-US">
                <a:latin typeface="Arial" charset="0"/>
              </a:rPr>
              <a:t>LOTUS: Background</a:t>
            </a:r>
          </a:p>
        </p:txBody>
      </p:sp>
      <p:sp>
        <p:nvSpPr>
          <p:cNvPr id="9218" name="Content Placeholder 2"/>
          <p:cNvSpPr>
            <a:spLocks noGrp="1"/>
          </p:cNvSpPr>
          <p:nvPr>
            <p:ph idx="1"/>
          </p:nvPr>
        </p:nvSpPr>
        <p:spPr>
          <a:xfrm>
            <a:off x="453747" y="1512889"/>
            <a:ext cx="8157906" cy="4651375"/>
          </a:xfrm>
        </p:spPr>
        <p:txBody>
          <a:bodyPr>
            <a:normAutofit fontScale="92500"/>
          </a:bodyPr>
          <a:lstStyle/>
          <a:p>
            <a:r>
              <a:rPr lang="en-US" sz="2400" dirty="0">
                <a:latin typeface="Arial" charset="0"/>
              </a:rPr>
              <a:t>PI3K/</a:t>
            </a:r>
            <a:r>
              <a:rPr lang="en-US" sz="2400" dirty="0" err="1">
                <a:latin typeface="Arial" charset="0"/>
              </a:rPr>
              <a:t>Akt</a:t>
            </a:r>
            <a:r>
              <a:rPr lang="en-US" sz="2400" dirty="0">
                <a:latin typeface="Arial" charset="0"/>
              </a:rPr>
              <a:t> pathway frequently activated in TNBC</a:t>
            </a:r>
            <a:r>
              <a:rPr lang="en-US" sz="2400" baseline="30000" dirty="0">
                <a:latin typeface="Arial" charset="0"/>
              </a:rPr>
              <a:t>[1]</a:t>
            </a:r>
          </a:p>
          <a:p>
            <a:pPr lvl="1"/>
            <a:r>
              <a:rPr lang="en-US" sz="2200" dirty="0">
                <a:latin typeface="Arial" charset="0"/>
              </a:rPr>
              <a:t>Promotes tumor cell survival and growth</a:t>
            </a:r>
            <a:r>
              <a:rPr lang="en-US" sz="2200" baseline="30000" dirty="0">
                <a:latin typeface="Arial" charset="0"/>
              </a:rPr>
              <a:t>[2]</a:t>
            </a:r>
          </a:p>
          <a:p>
            <a:pPr lvl="1"/>
            <a:r>
              <a:rPr lang="en-US" sz="2200" dirty="0">
                <a:latin typeface="Arial" charset="0"/>
              </a:rPr>
              <a:t>Loss of PTEN leads to increased PI3K/</a:t>
            </a:r>
            <a:r>
              <a:rPr lang="en-US" sz="2200" dirty="0" err="1">
                <a:latin typeface="Arial" charset="0"/>
              </a:rPr>
              <a:t>Akt</a:t>
            </a:r>
            <a:r>
              <a:rPr lang="en-US" sz="2200" dirty="0">
                <a:latin typeface="Arial" charset="0"/>
              </a:rPr>
              <a:t> pathway activation</a:t>
            </a:r>
            <a:r>
              <a:rPr lang="en-US" sz="2200" baseline="30000" dirty="0">
                <a:latin typeface="Arial" charset="0"/>
              </a:rPr>
              <a:t>[3]</a:t>
            </a:r>
            <a:endParaRPr lang="en-US" sz="2200" dirty="0">
              <a:latin typeface="Arial" charset="0"/>
            </a:endParaRPr>
          </a:p>
          <a:p>
            <a:r>
              <a:rPr lang="en-US" sz="2400" dirty="0" err="1">
                <a:latin typeface="Arial" charset="0"/>
              </a:rPr>
              <a:t>Ipatasertib</a:t>
            </a:r>
            <a:r>
              <a:rPr lang="en-US" sz="2400" dirty="0">
                <a:latin typeface="Arial" charset="0"/>
              </a:rPr>
              <a:t>: selective, oral, ATP-competitive, small-molecule </a:t>
            </a:r>
            <a:r>
              <a:rPr lang="en-US" sz="2400" dirty="0" err="1">
                <a:latin typeface="Arial" charset="0"/>
              </a:rPr>
              <a:t>Akt</a:t>
            </a:r>
            <a:r>
              <a:rPr lang="en-US" sz="2400" dirty="0">
                <a:latin typeface="Arial" charset="0"/>
              </a:rPr>
              <a:t> inhibitor under investigation in diseases with extensive PI3K/</a:t>
            </a:r>
            <a:r>
              <a:rPr lang="en-US" sz="2400" dirty="0" err="1">
                <a:latin typeface="Arial" charset="0"/>
              </a:rPr>
              <a:t>Akt</a:t>
            </a:r>
            <a:r>
              <a:rPr lang="en-US" sz="2400" dirty="0">
                <a:latin typeface="Arial" charset="0"/>
              </a:rPr>
              <a:t> pathway activation</a:t>
            </a:r>
            <a:r>
              <a:rPr lang="en-US" sz="2400" baseline="30000" dirty="0">
                <a:latin typeface="Arial" charset="0"/>
              </a:rPr>
              <a:t>[4]</a:t>
            </a:r>
            <a:endParaRPr lang="en-US" sz="2400" dirty="0">
              <a:latin typeface="Arial" charset="0"/>
            </a:endParaRPr>
          </a:p>
          <a:p>
            <a:pPr lvl="1"/>
            <a:r>
              <a:rPr lang="en-US" sz="2200" dirty="0">
                <a:latin typeface="Arial" charset="0"/>
              </a:rPr>
              <a:t>In proof-of-concept phase </a:t>
            </a:r>
            <a:r>
              <a:rPr lang="en-US" sz="2200" dirty="0" err="1">
                <a:latin typeface="Arial" charset="0"/>
              </a:rPr>
              <a:t>Ib</a:t>
            </a:r>
            <a:r>
              <a:rPr lang="en-US" sz="2200" dirty="0">
                <a:latin typeface="Arial" charset="0"/>
              </a:rPr>
              <a:t>/II trial, </a:t>
            </a:r>
            <a:r>
              <a:rPr lang="en-US" sz="2200" dirty="0" err="1">
                <a:latin typeface="Arial" charset="0"/>
              </a:rPr>
              <a:t>ipatasertib</a:t>
            </a:r>
            <a:r>
              <a:rPr lang="en-US" sz="2200" dirty="0">
                <a:latin typeface="Arial" charset="0"/>
              </a:rPr>
              <a:t> activity observed in </a:t>
            </a:r>
            <a:r>
              <a:rPr lang="en-US" sz="2200" dirty="0" err="1">
                <a:latin typeface="Arial" charset="0"/>
              </a:rPr>
              <a:t>pts</a:t>
            </a:r>
            <a:r>
              <a:rPr lang="en-US" sz="2200" dirty="0">
                <a:latin typeface="Arial" charset="0"/>
              </a:rPr>
              <a:t> with metastatic prostate cancer</a:t>
            </a:r>
            <a:r>
              <a:rPr lang="en-US" sz="2200" baseline="30000" dirty="0">
                <a:latin typeface="Arial" charset="0"/>
              </a:rPr>
              <a:t>[3]</a:t>
            </a:r>
          </a:p>
          <a:p>
            <a:pPr lvl="2"/>
            <a:r>
              <a:rPr lang="en-US" sz="2000" dirty="0">
                <a:latin typeface="Arial" charset="0"/>
              </a:rPr>
              <a:t>PTEN loss associated with significantly longer </a:t>
            </a:r>
            <a:r>
              <a:rPr lang="en-US" sz="2000" dirty="0" err="1">
                <a:latin typeface="Arial" charset="0"/>
              </a:rPr>
              <a:t>rPFS</a:t>
            </a:r>
            <a:r>
              <a:rPr lang="en-US" sz="2000" dirty="0">
                <a:latin typeface="Arial" charset="0"/>
              </a:rPr>
              <a:t> with </a:t>
            </a:r>
            <a:r>
              <a:rPr lang="en-US" sz="2000" dirty="0" err="1">
                <a:latin typeface="Arial" charset="0"/>
              </a:rPr>
              <a:t>ipatasertib</a:t>
            </a:r>
            <a:r>
              <a:rPr lang="en-US" sz="2000" dirty="0">
                <a:latin typeface="Arial" charset="0"/>
              </a:rPr>
              <a:t> </a:t>
            </a:r>
            <a:r>
              <a:rPr lang="en-US" sz="2000" dirty="0" err="1">
                <a:latin typeface="Arial" charset="0"/>
              </a:rPr>
              <a:t>vs</a:t>
            </a:r>
            <a:r>
              <a:rPr lang="en-US" sz="2000" dirty="0">
                <a:latin typeface="Arial" charset="0"/>
              </a:rPr>
              <a:t> placebo</a:t>
            </a:r>
          </a:p>
          <a:p>
            <a:r>
              <a:rPr lang="en-US" sz="2400" dirty="0">
                <a:latin typeface="Arial" charset="0"/>
              </a:rPr>
              <a:t>LOTUS evaluated safety, preliminary efficacy of frontline </a:t>
            </a:r>
            <a:r>
              <a:rPr lang="en-US" sz="2400" dirty="0" err="1">
                <a:latin typeface="Arial" charset="0"/>
              </a:rPr>
              <a:t>ipatasertib</a:t>
            </a:r>
            <a:r>
              <a:rPr lang="en-US" sz="2400" dirty="0">
                <a:latin typeface="Arial" charset="0"/>
              </a:rPr>
              <a:t> + paclitaxel </a:t>
            </a:r>
            <a:r>
              <a:rPr lang="en-US" sz="2400" dirty="0" err="1">
                <a:latin typeface="Arial" charset="0"/>
              </a:rPr>
              <a:t>vs</a:t>
            </a:r>
            <a:r>
              <a:rPr lang="en-US" sz="2400" dirty="0">
                <a:latin typeface="Arial" charset="0"/>
              </a:rPr>
              <a:t> placebo + paclitaxel in </a:t>
            </a:r>
            <a:r>
              <a:rPr lang="en-US" sz="2400" dirty="0" err="1">
                <a:latin typeface="Arial" charset="0"/>
              </a:rPr>
              <a:t>pts</a:t>
            </a:r>
            <a:r>
              <a:rPr lang="en-US" sz="2400" dirty="0">
                <a:latin typeface="Arial" charset="0"/>
              </a:rPr>
              <a:t> with advanced/metastatic TNBC</a:t>
            </a:r>
            <a:r>
              <a:rPr lang="en-US" sz="2400" baseline="30000" dirty="0">
                <a:latin typeface="Arial" charset="0"/>
              </a:rPr>
              <a:t>[4]</a:t>
            </a:r>
          </a:p>
        </p:txBody>
      </p:sp>
      <p:sp>
        <p:nvSpPr>
          <p:cNvPr id="8" name="Text Box 15">
            <a:extLst>
              <a:ext uri="{FF2B5EF4-FFF2-40B4-BE49-F238E27FC236}"/>
            </a:extLst>
          </p:cNvPr>
          <p:cNvSpPr txBox="1">
            <a:spLocks noChangeArrowheads="1"/>
          </p:cNvSpPr>
          <p:nvPr/>
        </p:nvSpPr>
        <p:spPr bwMode="auto">
          <a:xfrm>
            <a:off x="308453" y="6065750"/>
            <a:ext cx="6052332" cy="600164"/>
          </a:xfrm>
          <a:prstGeom prst="rect">
            <a:avLst/>
          </a:prstGeom>
          <a:noFill/>
          <a:ln>
            <a:noFill/>
          </a:ln>
          <a:extLst/>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r>
              <a:rPr lang="en-US" altLang="en-US" sz="1100" b="0" spc="-10" dirty="0">
                <a:solidFill>
                  <a:srgbClr val="000000"/>
                </a:solidFill>
                <a:ea typeface="+mn-ea"/>
                <a:cs typeface="+mn-cs"/>
              </a:rPr>
              <a:t>1. Basho RK, et al. JAMA Oncol. 2017;3:509-515. 2. LoRusso PM. J Clin Oncol. 2016;34:3803-3815. 3. De Bono JS, et al. ESMO 2016. Abstract 718O. 4. Dent RA, et al. ASCO 2017. Abstract 1009. </a:t>
            </a:r>
          </a:p>
        </p:txBody>
      </p:sp>
      <p:sp>
        <p:nvSpPr>
          <p:cNvPr id="3" name="Date Placeholder 2"/>
          <p:cNvSpPr>
            <a:spLocks noGrp="1"/>
          </p:cNvSpPr>
          <p:nvPr>
            <p:ph type="dt" sz="half" idx="10"/>
          </p:nvPr>
        </p:nvSpPr>
        <p:spPr/>
        <p:txBody>
          <a:bodyPr/>
          <a:lstStyle/>
          <a:p>
            <a:fld id="{315E9E17-00A3-D748-8AFF-7D8BC8041D21}" type="datetime1">
              <a:rPr lang="en-US" smtClean="0"/>
              <a:t>14.11.20</a:t>
            </a:fld>
            <a:endParaRPr lang="en-US"/>
          </a:p>
        </p:txBody>
      </p:sp>
      <p:sp>
        <p:nvSpPr>
          <p:cNvPr id="4" name="Slide Number Placeholder 3"/>
          <p:cNvSpPr>
            <a:spLocks noGrp="1"/>
          </p:cNvSpPr>
          <p:nvPr>
            <p:ph type="sldNum" sz="quarter" idx="12"/>
          </p:nvPr>
        </p:nvSpPr>
        <p:spPr/>
        <p:txBody>
          <a:bodyPr/>
          <a:lstStyle/>
          <a:p>
            <a:fld id="{A46B56E3-E63F-C94B-B5F1-645B608C74A3}" type="slidenum">
              <a:rPr lang="en-US" smtClean="0"/>
              <a:t>104</a:t>
            </a:fld>
            <a:endParaRPr lang="en-US"/>
          </a:p>
        </p:txBody>
      </p:sp>
    </p:spTree>
    <p:extLst>
      <p:ext uri="{BB962C8B-B14F-4D97-AF65-F5344CB8AC3E}">
        <p14:creationId xmlns:p14="http://schemas.microsoft.com/office/powerpoint/2010/main" val="2587459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p:cNvSpPr>
          <p:nvPr>
            <p:ph type="title"/>
          </p:nvPr>
        </p:nvSpPr>
        <p:spPr>
          <a:xfrm>
            <a:off x="457320" y="238126"/>
            <a:ext cx="8154333" cy="1103313"/>
          </a:xfrm>
        </p:spPr>
        <p:txBody>
          <a:bodyPr/>
          <a:lstStyle/>
          <a:p>
            <a:pPr eaLnBrk="1" hangingPunct="1"/>
            <a:r>
              <a:rPr lang="en-US" dirty="0" smtClean="0">
                <a:latin typeface="Arial" charset="0"/>
              </a:rPr>
              <a:t>LOTUS </a:t>
            </a:r>
            <a:r>
              <a:rPr lang="en-US" dirty="0" err="1" smtClean="0">
                <a:latin typeface="Arial" charset="0"/>
              </a:rPr>
              <a:t>çalışması</a:t>
            </a:r>
            <a:endParaRPr lang="en-US" dirty="0">
              <a:latin typeface="Arial" charset="0"/>
            </a:endParaRPr>
          </a:p>
        </p:txBody>
      </p:sp>
      <p:sp>
        <p:nvSpPr>
          <p:cNvPr id="11266" name="Content Placeholder 1"/>
          <p:cNvSpPr>
            <a:spLocks noGrp="1"/>
          </p:cNvSpPr>
          <p:nvPr>
            <p:ph idx="1"/>
          </p:nvPr>
        </p:nvSpPr>
        <p:spPr>
          <a:xfrm>
            <a:off x="453747" y="1153932"/>
            <a:ext cx="8157906" cy="500062"/>
          </a:xfrm>
        </p:spPr>
        <p:txBody>
          <a:bodyPr/>
          <a:lstStyle/>
          <a:p>
            <a:r>
              <a:rPr lang="en-US" sz="2000" dirty="0">
                <a:latin typeface="Arial" charset="0"/>
              </a:rPr>
              <a:t>International, randomized, placebo-controlled phase II trial</a:t>
            </a:r>
          </a:p>
        </p:txBody>
      </p:sp>
      <p:sp>
        <p:nvSpPr>
          <p:cNvPr id="11267" name="Text Box 45"/>
          <p:cNvSpPr txBox="1">
            <a:spLocks noChangeArrowheads="1"/>
          </p:cNvSpPr>
          <p:nvPr/>
        </p:nvSpPr>
        <p:spPr bwMode="auto">
          <a:xfrm>
            <a:off x="620478" y="2755900"/>
            <a:ext cx="2991629"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GB" sz="1400" b="0" dirty="0" err="1"/>
              <a:t>Pts</a:t>
            </a:r>
            <a:r>
              <a:rPr lang="en-GB" sz="1400" b="0" dirty="0"/>
              <a:t> with locally advanced/metastatic TNBC, ineligible for curative resection, ECOG PS 0/1, no previous systemic </a:t>
            </a:r>
            <a:r>
              <a:rPr lang="en-GB" sz="1400" b="0" dirty="0" err="1"/>
              <a:t>tx</a:t>
            </a:r>
            <a:r>
              <a:rPr lang="en-GB" sz="1400" b="0" dirty="0"/>
              <a:t> for advanced or metastatic disease, </a:t>
            </a:r>
            <a:r>
              <a:rPr lang="en-GB" sz="1400" b="0" dirty="0" err="1"/>
              <a:t>tumor</a:t>
            </a:r>
            <a:r>
              <a:rPr lang="en-GB" sz="1400" b="0" dirty="0"/>
              <a:t> tissue available for PTEN assessment by IHC, chemotherapy free for ≥ 6 </a:t>
            </a:r>
            <a:r>
              <a:rPr lang="en-GB" sz="1400" b="0" dirty="0" err="1"/>
              <a:t>mos</a:t>
            </a:r>
            <a:r>
              <a:rPr lang="en-GB" sz="1400" b="0" dirty="0"/>
              <a:t/>
            </a:r>
            <a:br>
              <a:rPr lang="en-GB" sz="1400" b="0" dirty="0"/>
            </a:br>
            <a:r>
              <a:rPr lang="en-GB" sz="1400" b="0" dirty="0"/>
              <a:t>(N = 124)</a:t>
            </a:r>
            <a:endParaRPr lang="en-US" sz="1400" b="0" dirty="0"/>
          </a:p>
        </p:txBody>
      </p:sp>
      <p:sp>
        <p:nvSpPr>
          <p:cNvPr id="11268" name="Rectangle 46"/>
          <p:cNvSpPr>
            <a:spLocks noChangeArrowheads="1"/>
          </p:cNvSpPr>
          <p:nvPr/>
        </p:nvSpPr>
        <p:spPr bwMode="auto">
          <a:xfrm>
            <a:off x="7107501" y="3025776"/>
            <a:ext cx="145770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sz="1600" i="1"/>
              <a:t>Until PD, unacceptable toxicity, or consent withdrawal</a:t>
            </a:r>
          </a:p>
        </p:txBody>
      </p:sp>
      <p:sp>
        <p:nvSpPr>
          <p:cNvPr id="11269" name="Rectangle 49"/>
          <p:cNvSpPr>
            <a:spLocks noChangeArrowheads="1"/>
          </p:cNvSpPr>
          <p:nvPr/>
        </p:nvSpPr>
        <p:spPr bwMode="auto">
          <a:xfrm>
            <a:off x="4127782" y="2833688"/>
            <a:ext cx="2674840" cy="82391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p>
            <a:pPr algn="ctr"/>
            <a:r>
              <a:rPr lang="en-US" sz="1400" dirty="0" err="1">
                <a:solidFill>
                  <a:srgbClr val="000000"/>
                </a:solidFill>
              </a:rPr>
              <a:t>Ipatasertib</a:t>
            </a:r>
            <a:r>
              <a:rPr lang="en-US" sz="1400" dirty="0">
                <a:solidFill>
                  <a:srgbClr val="000000"/>
                </a:solidFill>
              </a:rPr>
              <a:t> </a:t>
            </a:r>
            <a:r>
              <a:rPr lang="en-US" sz="1400" b="0" dirty="0">
                <a:solidFill>
                  <a:srgbClr val="000000"/>
                </a:solidFill>
              </a:rPr>
              <a:t>400 mg QD Days 1-21 +</a:t>
            </a:r>
          </a:p>
          <a:p>
            <a:pPr algn="ctr"/>
            <a:r>
              <a:rPr lang="en-US" sz="1400" dirty="0">
                <a:solidFill>
                  <a:srgbClr val="000000"/>
                </a:solidFill>
              </a:rPr>
              <a:t>Paclitaxel </a:t>
            </a:r>
            <a:r>
              <a:rPr lang="en-US" sz="1400" b="0" dirty="0">
                <a:solidFill>
                  <a:srgbClr val="000000"/>
                </a:solidFill>
              </a:rPr>
              <a:t>Days 1, 8, 15 Q28D</a:t>
            </a:r>
          </a:p>
          <a:p>
            <a:pPr algn="ctr"/>
            <a:r>
              <a:rPr lang="en-US" sz="1400" b="0" dirty="0">
                <a:solidFill>
                  <a:srgbClr val="000000"/>
                </a:solidFill>
              </a:rPr>
              <a:t>(n = 62)</a:t>
            </a:r>
            <a:endParaRPr lang="en-US" sz="1400" dirty="0">
              <a:solidFill>
                <a:srgbClr val="000000"/>
              </a:solidFill>
            </a:endParaRPr>
          </a:p>
        </p:txBody>
      </p:sp>
      <p:sp>
        <p:nvSpPr>
          <p:cNvPr id="11270" name="Rectangle 50"/>
          <p:cNvSpPr>
            <a:spLocks noChangeArrowheads="1"/>
          </p:cNvSpPr>
          <p:nvPr/>
        </p:nvSpPr>
        <p:spPr bwMode="auto">
          <a:xfrm>
            <a:off x="4127782" y="3719513"/>
            <a:ext cx="2674840" cy="823912"/>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p>
            <a:pPr algn="ctr"/>
            <a:r>
              <a:rPr lang="en-US" sz="1400" dirty="0">
                <a:solidFill>
                  <a:srgbClr val="000000"/>
                </a:solidFill>
              </a:rPr>
              <a:t>Placebo </a:t>
            </a:r>
            <a:r>
              <a:rPr lang="en-US" sz="1400" b="0" dirty="0">
                <a:solidFill>
                  <a:srgbClr val="000000"/>
                </a:solidFill>
              </a:rPr>
              <a:t>Days 1-21 +</a:t>
            </a:r>
          </a:p>
          <a:p>
            <a:pPr algn="ctr"/>
            <a:r>
              <a:rPr lang="en-US" sz="1400" dirty="0">
                <a:solidFill>
                  <a:srgbClr val="000000"/>
                </a:solidFill>
              </a:rPr>
              <a:t>Paclitaxel</a:t>
            </a:r>
            <a:r>
              <a:rPr lang="en-US" sz="1400" b="0" dirty="0">
                <a:solidFill>
                  <a:srgbClr val="000000"/>
                </a:solidFill>
              </a:rPr>
              <a:t> Days 1, 8, 15 Q28D</a:t>
            </a:r>
          </a:p>
          <a:p>
            <a:pPr algn="ctr"/>
            <a:r>
              <a:rPr lang="en-US" sz="1400" b="0" dirty="0">
                <a:solidFill>
                  <a:srgbClr val="000000"/>
                </a:solidFill>
              </a:rPr>
              <a:t>(n = 62)</a:t>
            </a:r>
            <a:endParaRPr lang="en-US" sz="1400" dirty="0">
              <a:solidFill>
                <a:srgbClr val="000000"/>
              </a:solidFill>
            </a:endParaRPr>
          </a:p>
        </p:txBody>
      </p:sp>
      <p:sp>
        <p:nvSpPr>
          <p:cNvPr id="11271" name="Line 52"/>
          <p:cNvSpPr>
            <a:spLocks noChangeShapeType="1"/>
          </p:cNvSpPr>
          <p:nvPr/>
        </p:nvSpPr>
        <p:spPr bwMode="auto">
          <a:xfrm>
            <a:off x="6847878" y="3678238"/>
            <a:ext cx="35966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72" name="Line 53"/>
          <p:cNvSpPr>
            <a:spLocks noChangeShapeType="1"/>
          </p:cNvSpPr>
          <p:nvPr/>
        </p:nvSpPr>
        <p:spPr bwMode="auto">
          <a:xfrm>
            <a:off x="3602579" y="3781425"/>
            <a:ext cx="466847" cy="35083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73" name="Line 54"/>
          <p:cNvSpPr>
            <a:spLocks noChangeShapeType="1"/>
          </p:cNvSpPr>
          <p:nvPr/>
        </p:nvSpPr>
        <p:spPr bwMode="auto">
          <a:xfrm flipV="1">
            <a:off x="3602579" y="3260726"/>
            <a:ext cx="466847" cy="34766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Text Box 15">
            <a:extLst>
              <a:ext uri="{FF2B5EF4-FFF2-40B4-BE49-F238E27FC236}"/>
            </a:extLst>
          </p:cNvPr>
          <p:cNvSpPr txBox="1">
            <a:spLocks noChangeArrowheads="1"/>
          </p:cNvSpPr>
          <p:nvPr/>
        </p:nvSpPr>
        <p:spPr bwMode="auto">
          <a:xfrm>
            <a:off x="308452" y="6357939"/>
            <a:ext cx="5891556" cy="307975"/>
          </a:xfrm>
          <a:prstGeom prst="rect">
            <a:avLst/>
          </a:prstGeom>
          <a:noFill/>
          <a:ln>
            <a:noFill/>
          </a:ln>
          <a:extLst/>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r>
              <a:rPr lang="fr-FR" altLang="en-US" sz="1400" b="0" spc="-10" dirty="0">
                <a:solidFill>
                  <a:srgbClr val="000000"/>
                </a:solidFill>
                <a:ea typeface="+mn-ea"/>
                <a:cs typeface="+mn-cs"/>
              </a:rPr>
              <a:t>Dent RA, et al. ASCO 2017. Abstract 1009. </a:t>
            </a:r>
          </a:p>
        </p:txBody>
      </p:sp>
      <p:sp>
        <p:nvSpPr>
          <p:cNvPr id="11276" name="Rectangle 46"/>
          <p:cNvSpPr>
            <a:spLocks noChangeArrowheads="1"/>
          </p:cNvSpPr>
          <p:nvPr/>
        </p:nvSpPr>
        <p:spPr bwMode="auto">
          <a:xfrm>
            <a:off x="1558935" y="1711674"/>
            <a:ext cx="476969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sz="1600" b="0" i="1" dirty="0"/>
              <a:t>Stratified by (neo)adjuvant therapy (yes </a:t>
            </a:r>
            <a:r>
              <a:rPr lang="en-US" sz="1600" b="0" i="1" dirty="0" err="1"/>
              <a:t>vs</a:t>
            </a:r>
            <a:r>
              <a:rPr lang="en-US" sz="1600" b="0" i="1" dirty="0"/>
              <a:t> no), chemotherapy-free interval (no prior chemo </a:t>
            </a:r>
            <a:r>
              <a:rPr lang="en-US" sz="1600" b="0" i="1" dirty="0" err="1"/>
              <a:t>vs</a:t>
            </a:r>
            <a:r>
              <a:rPr lang="en-US" sz="1600" b="0" i="1" dirty="0"/>
              <a:t> ≤ 12 </a:t>
            </a:r>
            <a:r>
              <a:rPr lang="en-US" sz="1600" b="0" i="1" dirty="0" err="1"/>
              <a:t>mos</a:t>
            </a:r>
            <a:r>
              <a:rPr lang="en-US" sz="1600" b="0" i="1" dirty="0"/>
              <a:t> </a:t>
            </a:r>
            <a:r>
              <a:rPr lang="en-US" sz="1600" b="0" i="1" dirty="0" err="1"/>
              <a:t>vs</a:t>
            </a:r>
            <a:r>
              <a:rPr lang="en-US" sz="1600" b="0" i="1" dirty="0"/>
              <a:t> &gt; 12 </a:t>
            </a:r>
            <a:r>
              <a:rPr lang="en-US" sz="1600" b="0" i="1" dirty="0" err="1"/>
              <a:t>mos</a:t>
            </a:r>
            <a:r>
              <a:rPr lang="en-US" sz="1600" b="0" i="1" dirty="0"/>
              <a:t>), PTEN status </a:t>
            </a:r>
            <a:br>
              <a:rPr lang="en-US" sz="1600" b="0" i="1" dirty="0"/>
            </a:br>
            <a:r>
              <a:rPr lang="en-US" sz="1600" b="0" i="1" dirty="0"/>
              <a:t>(H-score of 0 </a:t>
            </a:r>
            <a:r>
              <a:rPr lang="en-US" sz="1600" b="0" i="1" dirty="0" err="1"/>
              <a:t>vs</a:t>
            </a:r>
            <a:r>
              <a:rPr lang="en-US" sz="1600" b="0" i="1" dirty="0"/>
              <a:t> 1-150 </a:t>
            </a:r>
            <a:r>
              <a:rPr lang="en-US" sz="1600" b="0" i="1" dirty="0" err="1"/>
              <a:t>vs</a:t>
            </a:r>
            <a:r>
              <a:rPr lang="en-US" sz="1600" b="0" i="1" dirty="0"/>
              <a:t> &gt; 150)</a:t>
            </a:r>
          </a:p>
        </p:txBody>
      </p:sp>
      <p:sp>
        <p:nvSpPr>
          <p:cNvPr id="11277" name="Line 52"/>
          <p:cNvSpPr>
            <a:spLocks noChangeShapeType="1"/>
          </p:cNvSpPr>
          <p:nvPr/>
        </p:nvSpPr>
        <p:spPr bwMode="auto">
          <a:xfrm rot="5400000">
            <a:off x="3658996" y="2828132"/>
            <a:ext cx="354013"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 name="Content Placeholder 2">
            <a:extLst>
              <a:ext uri="{FF2B5EF4-FFF2-40B4-BE49-F238E27FC236}"/>
            </a:extLst>
          </p:cNvPr>
          <p:cNvSpPr txBox="1">
            <a:spLocks/>
          </p:cNvSpPr>
          <p:nvPr/>
        </p:nvSpPr>
        <p:spPr bwMode="auto">
          <a:xfrm>
            <a:off x="451365" y="4954586"/>
            <a:ext cx="3982487" cy="147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mn-lt"/>
                <a:ea typeface="+mn-ea"/>
                <a:cs typeface="+mn-cs"/>
              </a:defRPr>
            </a:lvl1pPr>
            <a:lvl2pPr marL="742950" indent="-285750" algn="l" rtl="0" eaLnBrk="0" fontAlgn="base" hangingPunct="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mn-lt"/>
              </a:defRPr>
            </a:lvl2pPr>
            <a:lvl3pPr marL="1143000" indent="-228600" algn="l" rtl="0" eaLnBrk="0" fontAlgn="base" hangingPunct="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mn-lt"/>
              </a:defRPr>
            </a:lvl3pPr>
            <a:lvl4pPr marL="1600200" indent="-228600" algn="l" rtl="0" eaLnBrk="0" fontAlgn="base" hangingPunct="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mn-lt"/>
              </a:defRPr>
            </a:lvl4pPr>
            <a:lvl5pPr marL="2057400" indent="-228600" algn="l" rtl="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mn-lt"/>
              </a:defRPr>
            </a:lvl5pPr>
            <a:lvl6pPr marL="25146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a:spcAft>
                <a:spcPts val="300"/>
              </a:spcAft>
              <a:defRPr/>
            </a:pPr>
            <a:r>
              <a:rPr lang="en-US" sz="1600" b="0" kern="0" dirty="0">
                <a:solidFill>
                  <a:srgbClr val="000000"/>
                </a:solidFill>
              </a:rPr>
              <a:t>Coprimary endpoints</a:t>
            </a:r>
          </a:p>
          <a:p>
            <a:pPr lvl="1">
              <a:spcAft>
                <a:spcPts val="300"/>
              </a:spcAft>
              <a:defRPr/>
            </a:pPr>
            <a:r>
              <a:rPr lang="en-US" sz="1400" b="0" kern="0" dirty="0">
                <a:solidFill>
                  <a:srgbClr val="000000"/>
                </a:solidFill>
                <a:ea typeface="+mn-ea"/>
                <a:cs typeface="Arial" panose="020B0604020202020204" pitchFamily="34" charset="0"/>
              </a:rPr>
              <a:t>PFS in ITT population</a:t>
            </a:r>
          </a:p>
          <a:p>
            <a:pPr lvl="1">
              <a:spcAft>
                <a:spcPts val="300"/>
              </a:spcAft>
              <a:defRPr/>
            </a:pPr>
            <a:r>
              <a:rPr lang="en-US" sz="1400" b="0" kern="0" dirty="0">
                <a:solidFill>
                  <a:srgbClr val="000000"/>
                </a:solidFill>
                <a:ea typeface="+mn-ea"/>
                <a:cs typeface="Arial" panose="020B0604020202020204" pitchFamily="34" charset="0"/>
              </a:rPr>
              <a:t>PFS in PTEN-low subgroup</a:t>
            </a:r>
          </a:p>
        </p:txBody>
      </p:sp>
      <p:sp>
        <p:nvSpPr>
          <p:cNvPr id="23" name="Content Placeholder 3">
            <a:extLst>
              <a:ext uri="{FF2B5EF4-FFF2-40B4-BE49-F238E27FC236}"/>
            </a:extLst>
          </p:cNvPr>
          <p:cNvSpPr txBox="1">
            <a:spLocks/>
          </p:cNvSpPr>
          <p:nvPr/>
        </p:nvSpPr>
        <p:spPr>
          <a:xfrm>
            <a:off x="4643456" y="4885454"/>
            <a:ext cx="3921750" cy="1476375"/>
          </a:xfrm>
          <a:prstGeom prst="rect">
            <a:avLst/>
          </a:prstGeom>
        </p:spPr>
        <p:txBody>
          <a:bodyPr/>
          <a:lstStyle>
            <a:lvl1pPr marL="342900" indent="-342900" algn="l" rtl="0" eaLnBrk="0" fontAlgn="base" hangingPunct="0">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mn-lt"/>
                <a:ea typeface="+mn-ea"/>
                <a:cs typeface="+mn-cs"/>
              </a:defRPr>
            </a:lvl1pPr>
            <a:lvl2pPr marL="742950" indent="-285750" algn="l" rtl="0" eaLnBrk="0" fontAlgn="base" hangingPunct="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mn-lt"/>
              </a:defRPr>
            </a:lvl2pPr>
            <a:lvl3pPr marL="1143000" indent="-228600" algn="l" rtl="0" eaLnBrk="0" fontAlgn="base" hangingPunct="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mn-lt"/>
              </a:defRPr>
            </a:lvl3pPr>
            <a:lvl4pPr marL="1600200" indent="-228600" algn="l" rtl="0" eaLnBrk="0" fontAlgn="base" hangingPunct="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mn-lt"/>
              </a:defRPr>
            </a:lvl4pPr>
            <a:lvl5pPr marL="2057400" indent="-228600" algn="l" rtl="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mn-lt"/>
              </a:defRPr>
            </a:lvl5pPr>
            <a:lvl6pPr marL="25146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a:spcAft>
                <a:spcPts val="300"/>
              </a:spcAft>
              <a:defRPr/>
            </a:pPr>
            <a:r>
              <a:rPr lang="en-US" sz="1600" b="0" kern="0" dirty="0">
                <a:solidFill>
                  <a:srgbClr val="000000"/>
                </a:solidFill>
              </a:rPr>
              <a:t>Secondary and exploratory endpoints</a:t>
            </a:r>
          </a:p>
          <a:p>
            <a:pPr lvl="1">
              <a:spcAft>
                <a:spcPts val="300"/>
              </a:spcAft>
              <a:defRPr/>
            </a:pPr>
            <a:r>
              <a:rPr lang="en-US" sz="1400" b="0" kern="0" dirty="0">
                <a:solidFill>
                  <a:srgbClr val="000000"/>
                </a:solidFill>
                <a:ea typeface="+mn-ea"/>
                <a:cs typeface="Arial" panose="020B0604020202020204" pitchFamily="34" charset="0"/>
              </a:rPr>
              <a:t>ORR, </a:t>
            </a:r>
            <a:r>
              <a:rPr lang="en-US" sz="1400" b="0" kern="0" dirty="0" err="1">
                <a:solidFill>
                  <a:srgbClr val="000000"/>
                </a:solidFill>
                <a:ea typeface="+mn-ea"/>
                <a:cs typeface="Arial" panose="020B0604020202020204" pitchFamily="34" charset="0"/>
              </a:rPr>
              <a:t>DoR</a:t>
            </a:r>
            <a:r>
              <a:rPr lang="en-US" sz="1400" b="0" kern="0" dirty="0">
                <a:solidFill>
                  <a:srgbClr val="000000"/>
                </a:solidFill>
                <a:ea typeface="+mn-ea"/>
                <a:cs typeface="Arial" panose="020B0604020202020204" pitchFamily="34" charset="0"/>
              </a:rPr>
              <a:t>, OS in ITT and PTEN-low pts</a:t>
            </a:r>
          </a:p>
          <a:p>
            <a:pPr lvl="1">
              <a:spcAft>
                <a:spcPts val="300"/>
              </a:spcAft>
              <a:defRPr/>
            </a:pPr>
            <a:r>
              <a:rPr lang="en-US" sz="1400" b="0" kern="0" dirty="0">
                <a:solidFill>
                  <a:srgbClr val="000000"/>
                </a:solidFill>
                <a:ea typeface="+mn-ea"/>
                <a:cs typeface="Arial" panose="020B0604020202020204" pitchFamily="34" charset="0"/>
              </a:rPr>
              <a:t>PFS, ORR, DoR, OS in pts with </a:t>
            </a:r>
            <a:r>
              <a:rPr lang="en-US" sz="1400" b="0" i="1" kern="0" dirty="0">
                <a:solidFill>
                  <a:srgbClr val="000000"/>
                </a:solidFill>
                <a:ea typeface="+mn-ea"/>
                <a:cs typeface="Arial" panose="020B0604020202020204" pitchFamily="34" charset="0"/>
              </a:rPr>
              <a:t>PIK3CA/AKT1/PTEN</a:t>
            </a:r>
            <a:r>
              <a:rPr lang="en-US" sz="1400" b="0" kern="0" dirty="0">
                <a:solidFill>
                  <a:srgbClr val="000000"/>
                </a:solidFill>
                <a:ea typeface="+mn-ea"/>
                <a:cs typeface="Arial" panose="020B0604020202020204" pitchFamily="34" charset="0"/>
              </a:rPr>
              <a:t>-altered tumors </a:t>
            </a:r>
          </a:p>
          <a:p>
            <a:pPr lvl="1">
              <a:spcAft>
                <a:spcPts val="300"/>
              </a:spcAft>
              <a:defRPr/>
            </a:pPr>
            <a:r>
              <a:rPr lang="en-US" sz="1400" b="0" kern="0" dirty="0">
                <a:solidFill>
                  <a:srgbClr val="000000"/>
                </a:solidFill>
                <a:ea typeface="+mn-ea"/>
                <a:cs typeface="Arial" panose="020B0604020202020204" pitchFamily="34" charset="0"/>
              </a:rPr>
              <a:t>Safety, tolerability, PRO</a:t>
            </a:r>
          </a:p>
        </p:txBody>
      </p:sp>
      <p:sp>
        <p:nvSpPr>
          <p:cNvPr id="3" name="Date Placeholder 2"/>
          <p:cNvSpPr>
            <a:spLocks noGrp="1"/>
          </p:cNvSpPr>
          <p:nvPr>
            <p:ph type="dt" sz="half" idx="10"/>
          </p:nvPr>
        </p:nvSpPr>
        <p:spPr/>
        <p:txBody>
          <a:bodyPr/>
          <a:lstStyle/>
          <a:p>
            <a:fld id="{D1A7A4CC-7BF0-C54F-AA56-895DD4266876}" type="datetime1">
              <a:rPr lang="en-US" smtClean="0"/>
              <a:t>14.11.20</a:t>
            </a:fld>
            <a:endParaRPr lang="en-US"/>
          </a:p>
        </p:txBody>
      </p:sp>
      <p:sp>
        <p:nvSpPr>
          <p:cNvPr id="4" name="Slide Number Placeholder 3"/>
          <p:cNvSpPr>
            <a:spLocks noGrp="1"/>
          </p:cNvSpPr>
          <p:nvPr>
            <p:ph type="sldNum" sz="quarter" idx="12"/>
          </p:nvPr>
        </p:nvSpPr>
        <p:spPr/>
        <p:txBody>
          <a:bodyPr/>
          <a:lstStyle/>
          <a:p>
            <a:fld id="{A46B56E3-E63F-C94B-B5F1-645B608C74A3}" type="slidenum">
              <a:rPr lang="en-US" smtClean="0"/>
              <a:t>105</a:t>
            </a:fld>
            <a:endParaRPr lang="en-US"/>
          </a:p>
        </p:txBody>
      </p:sp>
    </p:spTree>
    <p:extLst>
      <p:ext uri="{BB962C8B-B14F-4D97-AF65-F5344CB8AC3E}">
        <p14:creationId xmlns:p14="http://schemas.microsoft.com/office/powerpoint/2010/main" val="2810939900"/>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3" name="Rectangle 2"/>
          <p:cNvSpPr>
            <a:spLocks noGrp="1"/>
          </p:cNvSpPr>
          <p:nvPr>
            <p:ph type="title"/>
          </p:nvPr>
        </p:nvSpPr>
        <p:spPr>
          <a:xfrm>
            <a:off x="457320" y="68794"/>
            <a:ext cx="8154333" cy="1103313"/>
          </a:xfrm>
        </p:spPr>
        <p:txBody>
          <a:bodyPr>
            <a:normAutofit/>
          </a:bodyPr>
          <a:lstStyle/>
          <a:p>
            <a:r>
              <a:rPr lang="en-US" sz="3600" dirty="0">
                <a:latin typeface="Arial" charset="0"/>
              </a:rPr>
              <a:t>LOTUS: Baseline Characteristics</a:t>
            </a:r>
          </a:p>
        </p:txBody>
      </p:sp>
      <p:graphicFrame>
        <p:nvGraphicFramePr>
          <p:cNvPr id="12" name="Group 32"/>
          <p:cNvGraphicFramePr>
            <a:graphicFrameLocks noGrp="1"/>
          </p:cNvGraphicFramePr>
          <p:nvPr>
            <p:extLst>
              <p:ext uri="{D42A27DB-BD31-4B8C-83A1-F6EECF244321}">
                <p14:modId xmlns:p14="http://schemas.microsoft.com/office/powerpoint/2010/main" val="3533838396"/>
              </p:ext>
            </p:extLst>
          </p:nvPr>
        </p:nvGraphicFramePr>
        <p:xfrm>
          <a:off x="544258" y="1309297"/>
          <a:ext cx="8067395" cy="4724170"/>
        </p:xfrm>
        <a:graphic>
          <a:graphicData uri="http://schemas.openxmlformats.org/drawingml/2006/table">
            <a:tbl>
              <a:tblPr/>
              <a:tblGrid>
                <a:gridCol w="2464044"/>
                <a:gridCol w="1400540"/>
                <a:gridCol w="1400540"/>
                <a:gridCol w="1401731"/>
                <a:gridCol w="1400540"/>
              </a:tblGrid>
              <a:tr h="335215">
                <a:tc rowSpan="2">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charset="0"/>
                        <a:buNone/>
                        <a:tabLst/>
                      </a:pPr>
                      <a:r>
                        <a:rPr kumimoji="0" lang="en-US" sz="1400" b="1" i="0" u="none" strike="noStrike" cap="none" normalizeH="0" baseline="0" dirty="0">
                          <a:ln>
                            <a:noFill/>
                          </a:ln>
                          <a:solidFill>
                            <a:schemeClr val="bg1"/>
                          </a:solidFill>
                          <a:effectLst/>
                          <a:latin typeface="Arial" charset="0"/>
                          <a:ea typeface="MS PGothic" charset="0"/>
                          <a:cs typeface="MS PGothic" charset="0"/>
                        </a:rPr>
                        <a:t>Characteristic</a:t>
                      </a:r>
                    </a:p>
                  </a:txBody>
                  <a:tcPr marL="91418" marR="91418" marT="45699" marB="45699" horzOverflow="overflow">
                    <a:lnL>
                      <a:noFill/>
                    </a:lnL>
                    <a:lnR>
                      <a:noFill/>
                    </a:lnR>
                    <a:lnT>
                      <a:noFill/>
                    </a:lnT>
                    <a:lnB>
                      <a:noFill/>
                    </a:lnB>
                    <a:lnTlToBr>
                      <a:noFill/>
                    </a:lnTlToBr>
                    <a:lnBlToTr>
                      <a:noFill/>
                    </a:lnBlToTr>
                    <a:solidFill>
                      <a:srgbClr val="8B3D9A"/>
                    </a:solidFill>
                  </a:tcPr>
                </a:tc>
                <a:tc gridSpan="2">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charset="0"/>
                        <a:buNone/>
                        <a:tabLst/>
                      </a:pPr>
                      <a:r>
                        <a:rPr kumimoji="0" lang="en-US" sz="1400" b="1" i="0" u="none" strike="noStrike" cap="none" normalizeH="0" baseline="0">
                          <a:ln>
                            <a:noFill/>
                          </a:ln>
                          <a:solidFill>
                            <a:schemeClr val="bg1"/>
                          </a:solidFill>
                          <a:effectLst/>
                          <a:latin typeface="Arial" charset="0"/>
                          <a:ea typeface="MS PGothic" charset="0"/>
                          <a:cs typeface="MS PGothic" charset="0"/>
                        </a:rPr>
                        <a:t>ITT</a:t>
                      </a:r>
                    </a:p>
                  </a:txBody>
                  <a:tcPr marL="91418" marR="91418" marT="45699" marB="45699"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8B3D9A"/>
                    </a:solid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charset="0"/>
                        <a:buNone/>
                        <a:tabLst/>
                      </a:pPr>
                      <a:r>
                        <a:rPr kumimoji="0" lang="en-US" sz="1400" b="1" i="1" u="none" strike="noStrike" cap="none" normalizeH="0" baseline="0">
                          <a:ln>
                            <a:noFill/>
                          </a:ln>
                          <a:solidFill>
                            <a:schemeClr val="bg1"/>
                          </a:solidFill>
                          <a:effectLst/>
                          <a:latin typeface="Arial" charset="0"/>
                          <a:ea typeface="ＭＳ Ｐゴシック" charset="0"/>
                          <a:cs typeface="Arial" charset="0"/>
                        </a:rPr>
                        <a:t>PIK3CA/AKT1/PTEN </a:t>
                      </a:r>
                      <a:r>
                        <a:rPr kumimoji="0" lang="en-US" sz="1400" b="1" i="0" u="none" strike="noStrike" cap="none" normalizeH="0" baseline="0">
                          <a:ln>
                            <a:noFill/>
                          </a:ln>
                          <a:solidFill>
                            <a:schemeClr val="bg1"/>
                          </a:solidFill>
                          <a:effectLst/>
                          <a:latin typeface="Arial" charset="0"/>
                          <a:ea typeface="ＭＳ Ｐゴシック" charset="0"/>
                          <a:cs typeface="Arial" charset="0"/>
                        </a:rPr>
                        <a:t>Altered</a:t>
                      </a:r>
                      <a:endParaRPr kumimoji="0" lang="en-US" sz="1100" b="1" i="0" u="none" strike="noStrike" cap="none" normalizeH="0" baseline="0">
                        <a:ln>
                          <a:noFill/>
                        </a:ln>
                        <a:solidFill>
                          <a:schemeClr val="bg1"/>
                        </a:solidFill>
                        <a:effectLst/>
                        <a:latin typeface="Arial" charset="0"/>
                        <a:ea typeface="MS PGothic" charset="0"/>
                        <a:cs typeface="MS PGothic" charset="0"/>
                      </a:endParaRPr>
                    </a:p>
                  </a:txBody>
                  <a:tcPr marL="91418" marR="91418" marT="45699" marB="45699"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8B3D9A"/>
                    </a:solidFill>
                  </a:tcPr>
                </a:tc>
                <a:tc hMerge="1">
                  <a:txBody>
                    <a:bodyPr/>
                    <a:lstStyle/>
                    <a:p>
                      <a:endParaRPr lang="en-US"/>
                    </a:p>
                  </a:txBody>
                  <a:tcPr/>
                </a:tc>
              </a:tr>
              <a:tr h="822846">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pPr>
                      <a:r>
                        <a:rPr kumimoji="0" lang="en-US" sz="1400" b="1" i="0" u="none" strike="noStrike" cap="none" normalizeH="0" baseline="0" dirty="0" err="1">
                          <a:ln>
                            <a:noFill/>
                          </a:ln>
                          <a:solidFill>
                            <a:schemeClr val="bg1"/>
                          </a:solidFill>
                          <a:effectLst/>
                          <a:latin typeface="Arial" charset="0"/>
                          <a:ea typeface="MS PGothic" charset="0"/>
                          <a:cs typeface="MS PGothic" charset="0"/>
                        </a:rPr>
                        <a:t>Ipatasertib</a:t>
                      </a:r>
                      <a:r>
                        <a:rPr kumimoji="0" lang="en-US" sz="1400" b="1" i="0" u="none" strike="noStrike" cap="none" normalizeH="0" baseline="0" dirty="0">
                          <a:ln>
                            <a:noFill/>
                          </a:ln>
                          <a:solidFill>
                            <a:schemeClr val="bg1"/>
                          </a:solidFill>
                          <a:effectLst/>
                          <a:latin typeface="Arial" charset="0"/>
                          <a:ea typeface="MS PGothic" charset="0"/>
                          <a:cs typeface="MS PGothic" charset="0"/>
                        </a:rPr>
                        <a:t> + Paclitaxel</a:t>
                      </a:r>
                      <a:endParaRPr kumimoji="0" lang="en-US" sz="1400" b="1" i="0" u="none" strike="noStrike" cap="none" normalizeH="0" baseline="0" dirty="0">
                        <a:ln>
                          <a:noFill/>
                        </a:ln>
                        <a:solidFill>
                          <a:schemeClr val="bg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pPr>
                      <a:r>
                        <a:rPr kumimoji="0" lang="en-US" sz="1400" b="1" i="0" u="none" strike="noStrike" cap="none" normalizeH="0" baseline="0" dirty="0">
                          <a:ln>
                            <a:noFill/>
                          </a:ln>
                          <a:solidFill>
                            <a:schemeClr val="bg1"/>
                          </a:solidFill>
                          <a:effectLst/>
                          <a:latin typeface="Arial" charset="0"/>
                          <a:ea typeface="ＭＳ Ｐゴシック" charset="0"/>
                          <a:cs typeface="Arial" charset="0"/>
                        </a:rPr>
                        <a:t>(n = 62)</a:t>
                      </a:r>
                      <a:endParaRPr kumimoji="0" lang="en-US" sz="1400" b="1" i="0" u="none" strike="noStrike" cap="none" normalizeH="0" baseline="0" dirty="0">
                        <a:ln>
                          <a:noFill/>
                        </a:ln>
                        <a:solidFill>
                          <a:schemeClr val="bg1"/>
                        </a:solidFill>
                        <a:effectLst/>
                        <a:latin typeface="Arial" charset="0"/>
                        <a:ea typeface="MS PGothic" charset="0"/>
                        <a:cs typeface="MS PGothic" charset="0"/>
                      </a:endParaRPr>
                    </a:p>
                  </a:txBody>
                  <a:tcPr marL="91418" marR="91418" marT="45699" marB="45699"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8B3D9A"/>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pPr>
                      <a:r>
                        <a:rPr kumimoji="0" lang="en-US" sz="1400" b="1" i="0" u="none" strike="noStrike" cap="none" normalizeH="0" baseline="0">
                          <a:ln>
                            <a:noFill/>
                          </a:ln>
                          <a:solidFill>
                            <a:schemeClr val="bg1"/>
                          </a:solidFill>
                          <a:effectLst/>
                          <a:latin typeface="Arial" charset="0"/>
                          <a:ea typeface="ＭＳ Ｐゴシック" charset="0"/>
                          <a:cs typeface="Arial" charset="0"/>
                        </a:rPr>
                        <a:t>Placebo + Paclitaxel</a:t>
                      </a: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pPr>
                      <a:r>
                        <a:rPr kumimoji="0" lang="en-US" sz="1400" b="1" i="0" u="none" strike="noStrike" cap="none" normalizeH="0" baseline="0">
                          <a:ln>
                            <a:noFill/>
                          </a:ln>
                          <a:solidFill>
                            <a:schemeClr val="bg1"/>
                          </a:solidFill>
                          <a:effectLst/>
                          <a:latin typeface="Arial" charset="0"/>
                          <a:ea typeface="ＭＳ Ｐゴシック" charset="0"/>
                          <a:cs typeface="Arial" charset="0"/>
                        </a:rPr>
                        <a:t>(n = 62)</a:t>
                      </a:r>
                      <a:endParaRPr kumimoji="0" lang="en-US" sz="1400" b="1" i="0" u="none" strike="noStrike" cap="none" normalizeH="0" baseline="0">
                        <a:ln>
                          <a:noFill/>
                        </a:ln>
                        <a:solidFill>
                          <a:schemeClr val="bg1"/>
                        </a:solidFill>
                        <a:effectLst/>
                        <a:latin typeface="Arial" charset="0"/>
                        <a:ea typeface="MS PGothic" charset="0"/>
                        <a:cs typeface="MS PGothic" charset="0"/>
                      </a:endParaRPr>
                    </a:p>
                  </a:txBody>
                  <a:tcPr marL="91418" marR="91418" marT="45699" marB="45699"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8B3D9A"/>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pPr>
                      <a:r>
                        <a:rPr kumimoji="0" lang="en-US" sz="1400" b="1" i="0" u="none" strike="noStrike" cap="none" normalizeH="0" baseline="0" dirty="0" err="1">
                          <a:ln>
                            <a:noFill/>
                          </a:ln>
                          <a:solidFill>
                            <a:schemeClr val="bg1"/>
                          </a:solidFill>
                          <a:effectLst/>
                          <a:latin typeface="Arial" charset="0"/>
                          <a:ea typeface="MS PGothic" charset="0"/>
                          <a:cs typeface="MS PGothic" charset="0"/>
                        </a:rPr>
                        <a:t>Ipatasertib</a:t>
                      </a:r>
                      <a:r>
                        <a:rPr kumimoji="0" lang="en-US" sz="1400" b="1" i="0" u="none" strike="noStrike" cap="none" normalizeH="0" baseline="0" dirty="0">
                          <a:ln>
                            <a:noFill/>
                          </a:ln>
                          <a:solidFill>
                            <a:schemeClr val="bg1"/>
                          </a:solidFill>
                          <a:effectLst/>
                          <a:latin typeface="Arial" charset="0"/>
                          <a:ea typeface="MS PGothic" charset="0"/>
                          <a:cs typeface="MS PGothic" charset="0"/>
                        </a:rPr>
                        <a:t> + Paclitaxel</a:t>
                      </a:r>
                      <a:endParaRPr kumimoji="0" lang="en-US" sz="1400" b="1" i="0" u="none" strike="noStrike" cap="none" normalizeH="0" baseline="0" dirty="0">
                        <a:ln>
                          <a:noFill/>
                        </a:ln>
                        <a:solidFill>
                          <a:schemeClr val="bg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pPr>
                      <a:r>
                        <a:rPr kumimoji="0" lang="en-US" sz="1400" b="1" i="0" u="none" strike="noStrike" cap="none" normalizeH="0" baseline="0" dirty="0">
                          <a:ln>
                            <a:noFill/>
                          </a:ln>
                          <a:solidFill>
                            <a:schemeClr val="bg1"/>
                          </a:solidFill>
                          <a:effectLst/>
                          <a:latin typeface="Arial" charset="0"/>
                          <a:ea typeface="ＭＳ Ｐゴシック" charset="0"/>
                          <a:cs typeface="Arial" charset="0"/>
                        </a:rPr>
                        <a:t>(n = 26)</a:t>
                      </a:r>
                      <a:endParaRPr kumimoji="0" lang="en-US" sz="1400" b="1" i="0" u="none" strike="noStrike" cap="none" normalizeH="0" baseline="0" dirty="0">
                        <a:ln>
                          <a:noFill/>
                        </a:ln>
                        <a:solidFill>
                          <a:schemeClr val="bg1"/>
                        </a:solidFill>
                        <a:effectLst/>
                        <a:latin typeface="Arial" charset="0"/>
                        <a:ea typeface="MS PGothic" charset="0"/>
                        <a:cs typeface="MS PGothic" charset="0"/>
                      </a:endParaRPr>
                    </a:p>
                  </a:txBody>
                  <a:tcPr marL="91418" marR="91418" marT="45699" marB="45699"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8B3D9A"/>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pPr>
                      <a:r>
                        <a:rPr kumimoji="0" lang="en-US" sz="1400" b="1" i="0" u="none" strike="noStrike" cap="none" normalizeH="0" baseline="0" dirty="0">
                          <a:ln>
                            <a:noFill/>
                          </a:ln>
                          <a:solidFill>
                            <a:schemeClr val="bg1"/>
                          </a:solidFill>
                          <a:effectLst/>
                          <a:latin typeface="Arial" charset="0"/>
                          <a:ea typeface="ＭＳ Ｐゴシック" charset="0"/>
                          <a:cs typeface="Arial" charset="0"/>
                        </a:rPr>
                        <a:t>Placebo + Paclitaxel</a:t>
                      </a: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pPr>
                      <a:r>
                        <a:rPr kumimoji="0" lang="en-US" sz="1400" b="1" i="0" u="none" strike="noStrike" cap="none" normalizeH="0" baseline="0" dirty="0">
                          <a:ln>
                            <a:noFill/>
                          </a:ln>
                          <a:solidFill>
                            <a:schemeClr val="bg1"/>
                          </a:solidFill>
                          <a:effectLst/>
                          <a:latin typeface="Arial" charset="0"/>
                          <a:ea typeface="ＭＳ Ｐゴシック" charset="0"/>
                          <a:cs typeface="Arial" charset="0"/>
                        </a:rPr>
                        <a:t>(n = 16)</a:t>
                      </a:r>
                      <a:endParaRPr kumimoji="0" lang="en-US" sz="1400" b="1" i="0" u="none" strike="noStrike" cap="none" normalizeH="0" baseline="0" dirty="0">
                        <a:ln>
                          <a:noFill/>
                        </a:ln>
                        <a:solidFill>
                          <a:schemeClr val="bg1"/>
                        </a:solidFill>
                        <a:effectLst/>
                        <a:latin typeface="Arial" charset="0"/>
                        <a:ea typeface="MS PGothic" charset="0"/>
                        <a:cs typeface="MS PGothic" charset="0"/>
                      </a:endParaRPr>
                    </a:p>
                  </a:txBody>
                  <a:tcPr marL="91418" marR="91418" marT="45699" marB="45699"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8B3D9A"/>
                    </a:solidFill>
                  </a:tcPr>
                </a:tc>
              </a:tr>
              <a:tr h="335215">
                <a:tc>
                  <a:txBody>
                    <a:body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sz="1400" b="0" i="0" u="none" strike="noStrike" cap="none" normalizeH="0" baseline="0" dirty="0">
                          <a:ln>
                            <a:noFill/>
                          </a:ln>
                          <a:solidFill>
                            <a:srgbClr val="141415"/>
                          </a:solidFill>
                          <a:effectLst/>
                          <a:latin typeface="Arial" charset="0"/>
                          <a:ea typeface="MS PGothic" charset="0"/>
                          <a:cs typeface="MS PGothic" charset="0"/>
                        </a:rPr>
                        <a:t>Median age, </a:t>
                      </a:r>
                      <a:r>
                        <a:rPr kumimoji="0" lang="en-US" sz="1400" b="0" i="0" u="none" strike="noStrike" cap="none" normalizeH="0" baseline="0" dirty="0" err="1">
                          <a:ln>
                            <a:noFill/>
                          </a:ln>
                          <a:solidFill>
                            <a:srgbClr val="141415"/>
                          </a:solidFill>
                          <a:effectLst/>
                          <a:latin typeface="Arial" charset="0"/>
                          <a:ea typeface="MS PGothic" charset="0"/>
                          <a:cs typeface="MS PGothic" charset="0"/>
                        </a:rPr>
                        <a:t>yrs</a:t>
                      </a:r>
                      <a:r>
                        <a:rPr kumimoji="0" lang="en-US" sz="1400" b="0" i="0" u="none" strike="noStrike" cap="none" normalizeH="0" baseline="0" dirty="0">
                          <a:ln>
                            <a:noFill/>
                          </a:ln>
                          <a:solidFill>
                            <a:srgbClr val="141415"/>
                          </a:solidFill>
                          <a:effectLst/>
                          <a:latin typeface="Arial" charset="0"/>
                          <a:ea typeface="MS PGothic" charset="0"/>
                          <a:cs typeface="MS PGothic" charset="0"/>
                        </a:rPr>
                        <a:t> (IQR)</a:t>
                      </a:r>
                    </a:p>
                  </a:txBody>
                  <a:tcPr marL="91418" marR="91418" marT="45699" marB="45699" horzOverflow="overflow">
                    <a:lnL>
                      <a:noFill/>
                    </a:lnL>
                    <a:lnR>
                      <a:noFill/>
                    </a:lnR>
                    <a:lnT>
                      <a:noFill/>
                    </a:lnT>
                    <a:lnB>
                      <a:noFill/>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53.5 (44-63)</a:t>
                      </a:r>
                    </a:p>
                  </a:txBody>
                  <a:tcPr marL="91418" marR="91418" marT="45699" marB="45699" anchor="ctr" horzOverflow="overflow">
                    <a:lnL>
                      <a:noFill/>
                    </a:lnL>
                    <a:lnR>
                      <a:noFill/>
                    </a:lnR>
                    <a:lnT>
                      <a:noFill/>
                    </a:lnT>
                    <a:lnB>
                      <a:noFill/>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53 (45-63)</a:t>
                      </a:r>
                    </a:p>
                  </a:txBody>
                  <a:tcPr marL="91418" marR="91418" marT="45699" marB="45699" anchor="ctr" horzOverflow="overflow">
                    <a:lnL>
                      <a:noFill/>
                    </a:lnL>
                    <a:lnR>
                      <a:noFill/>
                    </a:lnR>
                    <a:lnT>
                      <a:noFill/>
                    </a:lnT>
                    <a:lnB>
                      <a:noFill/>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52 (44-63)</a:t>
                      </a:r>
                    </a:p>
                  </a:txBody>
                  <a:tcPr marL="91418" marR="91418" marT="45699" marB="45699" anchor="ctr" horzOverflow="overflow">
                    <a:lnL>
                      <a:noFill/>
                    </a:lnL>
                    <a:lnR>
                      <a:noFill/>
                    </a:lnR>
                    <a:lnT>
                      <a:noFill/>
                    </a:lnT>
                    <a:lnB>
                      <a:noFill/>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53 (46-60)</a:t>
                      </a:r>
                    </a:p>
                  </a:txBody>
                  <a:tcPr marL="91418" marR="91418" marT="45699" marB="45699" anchor="ctr" horzOverflow="overflow">
                    <a:lnL>
                      <a:noFill/>
                    </a:lnL>
                    <a:lnR>
                      <a:noFill/>
                    </a:lnR>
                    <a:lnT>
                      <a:noFill/>
                    </a:lnT>
                    <a:lnB>
                      <a:noFill/>
                    </a:lnB>
                    <a:lnTlToBr>
                      <a:noFill/>
                    </a:lnTlToBr>
                    <a:lnBlToTr>
                      <a:noFill/>
                    </a:lnBlToTr>
                    <a:solidFill>
                      <a:schemeClr val="bg2"/>
                    </a:solidFill>
                  </a:tcPr>
                </a:tc>
              </a:tr>
              <a:tr h="335215">
                <a:tc>
                  <a:txBody>
                    <a:bodyPr/>
                    <a:lstStyle/>
                    <a:p>
                      <a:pPr marL="0" marR="0" lvl="0" indent="0" algn="l" defTabSz="914400" rtl="0" eaLnBrk="1" fontAlgn="base" latinLnBrk="0" hangingPunct="1">
                        <a:lnSpc>
                          <a:spcPct val="100000"/>
                        </a:lnSpc>
                        <a:spcBef>
                          <a:spcPct val="35000"/>
                        </a:spcBef>
                        <a:spcAft>
                          <a:spcPct val="2500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ECOG PS 0</a:t>
                      </a:r>
                      <a:r>
                        <a:rPr kumimoji="0" lang="en-US" sz="1400" b="0" i="0" u="none" strike="noStrike" cap="none" normalizeH="0" baseline="0">
                          <a:ln>
                            <a:noFill/>
                          </a:ln>
                          <a:solidFill>
                            <a:srgbClr val="141415"/>
                          </a:solidFill>
                          <a:effectLst/>
                          <a:latin typeface="Arial" charset="0"/>
                          <a:ea typeface="MS Gothic" charset="0"/>
                          <a:cs typeface="MS Gothic" charset="0"/>
                        </a:rPr>
                        <a:t>, n (%)</a:t>
                      </a:r>
                    </a:p>
                  </a:txBody>
                  <a:tcPr marL="91418" marR="91418" marT="45699" marB="45699" horzOverflow="overflow">
                    <a:lnL>
                      <a:noFill/>
                    </a:lnL>
                    <a:lnR>
                      <a:noFill/>
                    </a:lnR>
                    <a:lnT>
                      <a:noFill/>
                    </a:lnT>
                    <a:lnB>
                      <a:noFill/>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44 (71)</a:t>
                      </a:r>
                    </a:p>
                  </a:txBody>
                  <a:tcPr marL="91418" marR="91418" marT="45699" marB="45699" anchor="ctr" horzOverflow="overflow">
                    <a:lnL>
                      <a:noFill/>
                    </a:lnL>
                    <a:lnR>
                      <a:noFill/>
                    </a:lnR>
                    <a:lnT>
                      <a:noFill/>
                    </a:lnT>
                    <a:lnB>
                      <a:noFill/>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36* (58)</a:t>
                      </a:r>
                    </a:p>
                  </a:txBody>
                  <a:tcPr marL="91418" marR="91418" marT="45699" marB="45699" anchor="ctr" horzOverflow="overflow">
                    <a:lnL>
                      <a:noFill/>
                    </a:lnL>
                    <a:lnR>
                      <a:noFill/>
                    </a:lnR>
                    <a:lnT>
                      <a:noFill/>
                    </a:lnT>
                    <a:lnB>
                      <a:noFill/>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13 (50)</a:t>
                      </a:r>
                    </a:p>
                  </a:txBody>
                  <a:tcPr marL="91418" marR="91418" marT="45699" marB="45699" anchor="ctr" horzOverflow="overflow">
                    <a:lnL>
                      <a:noFill/>
                    </a:lnL>
                    <a:lnR>
                      <a:noFill/>
                    </a:lnR>
                    <a:lnT>
                      <a:noFill/>
                    </a:lnT>
                    <a:lnB>
                      <a:noFill/>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9 (56)</a:t>
                      </a:r>
                    </a:p>
                  </a:txBody>
                  <a:tcPr marL="91418" marR="91418" marT="45699" marB="45699" anchor="ctr" horzOverflow="overflow">
                    <a:lnL>
                      <a:noFill/>
                    </a:lnL>
                    <a:lnR>
                      <a:noFill/>
                    </a:lnR>
                    <a:lnT>
                      <a:noFill/>
                    </a:lnT>
                    <a:lnB>
                      <a:noFill/>
                    </a:lnB>
                    <a:lnTlToBr>
                      <a:noFill/>
                    </a:lnTlToBr>
                    <a:lnBlToTr>
                      <a:noFill/>
                    </a:lnBlToTr>
                    <a:solidFill>
                      <a:srgbClr val="F2F2F2"/>
                    </a:solidFill>
                  </a:tcPr>
                </a:tc>
              </a:tr>
              <a:tr h="639984">
                <a:tc>
                  <a:txBody>
                    <a:body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Prior (neo)adjuvant tx, </a:t>
                      </a:r>
                      <a:r>
                        <a:rPr kumimoji="0" lang="en-US" sz="1400" b="0" i="0" u="none" strike="noStrike" cap="none" normalizeH="0" baseline="0">
                          <a:ln>
                            <a:noFill/>
                          </a:ln>
                          <a:solidFill>
                            <a:srgbClr val="141415"/>
                          </a:solidFill>
                          <a:effectLst/>
                          <a:latin typeface="Arial" charset="0"/>
                          <a:ea typeface="MS Gothic" charset="0"/>
                          <a:cs typeface="MS Gothic" charset="0"/>
                        </a:rPr>
                        <a:t>n (%)</a:t>
                      </a:r>
                    </a:p>
                    <a:p>
                      <a:pPr marL="0" marR="0" lvl="0" indent="0" algn="l" defTabSz="914400" rtl="0" eaLnBrk="1" fontAlgn="base" latinLnBrk="0" hangingPunct="1">
                        <a:lnSpc>
                          <a:spcPct val="100000"/>
                        </a:lnSpc>
                        <a:spcBef>
                          <a:spcPct val="0"/>
                        </a:spcBef>
                        <a:spcAft>
                          <a:spcPct val="0"/>
                        </a:spcAft>
                        <a:buClrTx/>
                        <a:buSzTx/>
                        <a:buFont typeface="Wingdings" charset="0"/>
                        <a:buChar char="§"/>
                        <a:tabLst/>
                      </a:pPr>
                      <a:r>
                        <a:rPr kumimoji="0" lang="en-US" sz="1400" b="0" i="0" u="none" strike="noStrike" cap="none" normalizeH="0" baseline="0">
                          <a:ln>
                            <a:noFill/>
                          </a:ln>
                          <a:solidFill>
                            <a:srgbClr val="141415"/>
                          </a:solidFill>
                          <a:effectLst/>
                          <a:latin typeface="Arial" charset="0"/>
                          <a:ea typeface="MS PGothic" charset="0"/>
                          <a:cs typeface="MS PGothic" charset="0"/>
                        </a:rPr>
                        <a:t>With taxane</a:t>
                      </a:r>
                    </a:p>
                  </a:txBody>
                  <a:tcPr marL="91418" marR="91418" marT="45699" marB="45699" horzOverflow="overflow">
                    <a:lnL>
                      <a:noFill/>
                    </a:lnL>
                    <a:lnR>
                      <a:noFill/>
                    </a:lnR>
                    <a:lnT>
                      <a:noFill/>
                    </a:lnT>
                    <a:lnB>
                      <a:noFill/>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ts val="425"/>
                        </a:spcAft>
                        <a:buClr>
                          <a:schemeClr val="accent2"/>
                        </a:buClr>
                        <a:buSzTx/>
                        <a:buFont typeface="Wingdings" charset="0"/>
                        <a:buNone/>
                        <a:tabLst/>
                      </a:pPr>
                      <a:r>
                        <a:rPr kumimoji="0" lang="en-US" sz="1400" b="0" i="0" u="none" strike="noStrike" cap="none" normalizeH="0" baseline="0" dirty="0">
                          <a:ln>
                            <a:noFill/>
                          </a:ln>
                          <a:solidFill>
                            <a:srgbClr val="141415"/>
                          </a:solidFill>
                          <a:effectLst/>
                          <a:latin typeface="Arial" charset="0"/>
                          <a:ea typeface="MS PGothic" charset="0"/>
                          <a:cs typeface="MS PGothic" charset="0"/>
                        </a:rPr>
                        <a:t>41 (66)</a:t>
                      </a:r>
                    </a:p>
                    <a:p>
                      <a:pPr marL="0" marR="0" lvl="0" indent="0" algn="ctr" defTabSz="914400" rtl="0" eaLnBrk="1" fontAlgn="base" latinLnBrk="0" hangingPunct="1">
                        <a:lnSpc>
                          <a:spcPct val="100000"/>
                        </a:lnSpc>
                        <a:spcBef>
                          <a:spcPct val="0"/>
                        </a:spcBef>
                        <a:spcAft>
                          <a:spcPts val="425"/>
                        </a:spcAft>
                        <a:buClr>
                          <a:schemeClr val="accent2"/>
                        </a:buClr>
                        <a:buSzTx/>
                        <a:buFont typeface="Wingdings" charset="0"/>
                        <a:buNone/>
                        <a:tabLst/>
                      </a:pPr>
                      <a:r>
                        <a:rPr kumimoji="0" lang="en-US" sz="1400" b="0" i="0" u="none" strike="noStrike" cap="none" normalizeH="0" baseline="0" dirty="0">
                          <a:ln>
                            <a:noFill/>
                          </a:ln>
                          <a:solidFill>
                            <a:srgbClr val="141415"/>
                          </a:solidFill>
                          <a:effectLst/>
                          <a:latin typeface="Arial" charset="0"/>
                          <a:ea typeface="MS PGothic" charset="0"/>
                          <a:cs typeface="MS PGothic" charset="0"/>
                        </a:rPr>
                        <a:t>31 (50)</a:t>
                      </a:r>
                    </a:p>
                  </a:txBody>
                  <a:tcPr marL="91418" marR="91418" marT="45699" marB="45699" horzOverflow="overflow">
                    <a:lnL>
                      <a:noFill/>
                    </a:lnL>
                    <a:lnR>
                      <a:noFill/>
                    </a:lnR>
                    <a:lnT>
                      <a:noFill/>
                    </a:lnT>
                    <a:lnB>
                      <a:noFill/>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ts val="425"/>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40 (65)</a:t>
                      </a:r>
                    </a:p>
                    <a:p>
                      <a:pPr marL="0" marR="0" lvl="0" indent="0" algn="ctr" defTabSz="914400" rtl="0" eaLnBrk="1" fontAlgn="base" latinLnBrk="0" hangingPunct="1">
                        <a:lnSpc>
                          <a:spcPct val="100000"/>
                        </a:lnSpc>
                        <a:spcBef>
                          <a:spcPct val="0"/>
                        </a:spcBef>
                        <a:spcAft>
                          <a:spcPts val="425"/>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34 (55)</a:t>
                      </a:r>
                    </a:p>
                  </a:txBody>
                  <a:tcPr marL="91418" marR="91418" marT="45699" marB="45699" horzOverflow="overflow">
                    <a:lnL>
                      <a:noFill/>
                    </a:lnL>
                    <a:lnR>
                      <a:noFill/>
                    </a:lnR>
                    <a:lnT>
                      <a:noFill/>
                    </a:lnT>
                    <a:lnB>
                      <a:noFill/>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ts val="425"/>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18 (69)</a:t>
                      </a:r>
                    </a:p>
                    <a:p>
                      <a:pPr marL="0" marR="0" lvl="0" indent="0" algn="ctr" defTabSz="914400" rtl="0" eaLnBrk="1" fontAlgn="base" latinLnBrk="0" hangingPunct="1">
                        <a:lnSpc>
                          <a:spcPct val="100000"/>
                        </a:lnSpc>
                        <a:spcBef>
                          <a:spcPct val="0"/>
                        </a:spcBef>
                        <a:spcAft>
                          <a:spcPts val="425"/>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12 (46)</a:t>
                      </a:r>
                    </a:p>
                  </a:txBody>
                  <a:tcPr marL="91418" marR="91418" marT="45699" marB="45699" horzOverflow="overflow">
                    <a:lnL>
                      <a:noFill/>
                    </a:lnL>
                    <a:lnR>
                      <a:noFill/>
                    </a:lnR>
                    <a:lnT>
                      <a:noFill/>
                    </a:lnT>
                    <a:lnB>
                      <a:noFill/>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ts val="425"/>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10 (63)</a:t>
                      </a:r>
                    </a:p>
                    <a:p>
                      <a:pPr marL="0" marR="0" lvl="0" indent="0" algn="ctr" defTabSz="914400" rtl="0" eaLnBrk="1" fontAlgn="base" latinLnBrk="0" hangingPunct="1">
                        <a:lnSpc>
                          <a:spcPct val="100000"/>
                        </a:lnSpc>
                        <a:spcBef>
                          <a:spcPct val="0"/>
                        </a:spcBef>
                        <a:spcAft>
                          <a:spcPts val="425"/>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7 (44)</a:t>
                      </a:r>
                    </a:p>
                  </a:txBody>
                  <a:tcPr marL="91418" marR="91418" marT="45699" marB="45699" horzOverflow="overflow">
                    <a:lnL>
                      <a:noFill/>
                    </a:lnL>
                    <a:lnR>
                      <a:noFill/>
                    </a:lnR>
                    <a:lnT>
                      <a:noFill/>
                    </a:lnT>
                    <a:lnB>
                      <a:noFill/>
                    </a:lnB>
                    <a:lnTlToBr>
                      <a:noFill/>
                    </a:lnTlToBr>
                    <a:lnBlToTr>
                      <a:noFill/>
                    </a:lnBlToTr>
                    <a:solidFill>
                      <a:schemeClr val="bg2"/>
                    </a:solidFill>
                  </a:tcPr>
                </a:tc>
              </a:tr>
              <a:tr h="1066694">
                <a:tc>
                  <a:txBody>
                    <a:bodyPr/>
                    <a:lstStyle/>
                    <a:p>
                      <a:pPr marL="0" marR="0" lvl="0" indent="0" algn="l" defTabSz="914400" rtl="0" eaLnBrk="1" fontAlgn="base" latinLnBrk="0" hangingPunct="1">
                        <a:lnSpc>
                          <a:spcPct val="100000"/>
                        </a:lnSpc>
                        <a:spcBef>
                          <a:spcPct val="0"/>
                        </a:spcBef>
                        <a:spcAft>
                          <a:spcPct val="0"/>
                        </a:spcAft>
                        <a:buClrTx/>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Time since chemotherapy, </a:t>
                      </a:r>
                      <a:r>
                        <a:rPr kumimoji="0" lang="en-US" sz="1400" b="0" i="0" u="none" strike="noStrike" cap="none" normalizeH="0" baseline="0">
                          <a:ln>
                            <a:noFill/>
                          </a:ln>
                          <a:solidFill>
                            <a:srgbClr val="141415"/>
                          </a:solidFill>
                          <a:effectLst/>
                          <a:latin typeface="Arial" charset="0"/>
                          <a:ea typeface="MS Gothic" charset="0"/>
                          <a:cs typeface="MS Gothic" charset="0"/>
                        </a:rPr>
                        <a:t>n (%)</a:t>
                      </a:r>
                      <a:endParaRPr kumimoji="0" lang="en-US" sz="1400" b="0" i="0" u="none" strike="noStrike" cap="none" normalizeH="0" baseline="0">
                        <a:ln>
                          <a:noFill/>
                        </a:ln>
                        <a:solidFill>
                          <a:srgbClr val="141415"/>
                        </a:solidFill>
                        <a:effectLst/>
                        <a:latin typeface="Arial" charset="0"/>
                        <a:ea typeface="MS PGothic" charset="0"/>
                        <a:cs typeface="MS PGothic" charset="0"/>
                      </a:endParaRPr>
                    </a:p>
                    <a:p>
                      <a:pPr marL="0" marR="0" lvl="0" indent="0" algn="l" defTabSz="914400" rtl="0" eaLnBrk="1" fontAlgn="base" latinLnBrk="0" hangingPunct="1">
                        <a:lnSpc>
                          <a:spcPct val="100000"/>
                        </a:lnSpc>
                        <a:spcBef>
                          <a:spcPct val="0"/>
                        </a:spcBef>
                        <a:spcAft>
                          <a:spcPct val="0"/>
                        </a:spcAft>
                        <a:buClrTx/>
                        <a:buSzTx/>
                        <a:buFont typeface="Wingdings" charset="0"/>
                        <a:buChar char="§"/>
                        <a:tabLst/>
                      </a:pPr>
                      <a:r>
                        <a:rPr kumimoji="0" lang="en-US" sz="1400" b="0" i="0" u="none" strike="noStrike" cap="none" normalizeH="0" baseline="0">
                          <a:ln>
                            <a:noFill/>
                          </a:ln>
                          <a:solidFill>
                            <a:srgbClr val="141415"/>
                          </a:solidFill>
                          <a:effectLst/>
                          <a:latin typeface="Arial" charset="0"/>
                          <a:ea typeface="MS PGothic" charset="0"/>
                          <a:cs typeface="MS PGothic" charset="0"/>
                        </a:rPr>
                        <a:t>≤ 12 mos</a:t>
                      </a:r>
                    </a:p>
                    <a:p>
                      <a:pPr marL="0" marR="0" lvl="0" indent="0" algn="l" defTabSz="914400" rtl="0" eaLnBrk="1" fontAlgn="base" latinLnBrk="0" hangingPunct="1">
                        <a:lnSpc>
                          <a:spcPct val="100000"/>
                        </a:lnSpc>
                        <a:spcBef>
                          <a:spcPct val="0"/>
                        </a:spcBef>
                        <a:spcAft>
                          <a:spcPct val="0"/>
                        </a:spcAft>
                        <a:buClrTx/>
                        <a:buSzTx/>
                        <a:buFont typeface="Wingdings" charset="0"/>
                        <a:buChar char="§"/>
                        <a:tabLst/>
                      </a:pPr>
                      <a:r>
                        <a:rPr kumimoji="0" lang="en-US" sz="1400" b="0" i="0" u="none" strike="noStrike" cap="none" normalizeH="0" baseline="0">
                          <a:ln>
                            <a:noFill/>
                          </a:ln>
                          <a:solidFill>
                            <a:srgbClr val="141415"/>
                          </a:solidFill>
                          <a:effectLst/>
                          <a:latin typeface="Arial" charset="0"/>
                          <a:ea typeface="MS PGothic" charset="0"/>
                          <a:cs typeface="MS PGothic" charset="0"/>
                        </a:rPr>
                        <a:t>&gt; 12 mos</a:t>
                      </a:r>
                    </a:p>
                    <a:p>
                      <a:pPr marL="0" marR="0" lvl="0" indent="0" algn="l" defTabSz="914400" rtl="0" eaLnBrk="1" fontAlgn="base" latinLnBrk="0" hangingPunct="1">
                        <a:lnSpc>
                          <a:spcPct val="100000"/>
                        </a:lnSpc>
                        <a:spcBef>
                          <a:spcPct val="0"/>
                        </a:spcBef>
                        <a:spcAft>
                          <a:spcPct val="0"/>
                        </a:spcAft>
                        <a:buClrTx/>
                        <a:buSzTx/>
                        <a:buFont typeface="Wingdings" charset="0"/>
                        <a:buChar char="§"/>
                        <a:tabLst/>
                      </a:pPr>
                      <a:r>
                        <a:rPr kumimoji="0" lang="en-US" sz="1400" b="0" i="0" u="none" strike="noStrike" cap="none" normalizeH="0" baseline="0">
                          <a:ln>
                            <a:noFill/>
                          </a:ln>
                          <a:solidFill>
                            <a:srgbClr val="141415"/>
                          </a:solidFill>
                          <a:effectLst/>
                          <a:latin typeface="Arial" charset="0"/>
                          <a:ea typeface="MS PGothic" charset="0"/>
                          <a:cs typeface="MS PGothic" charset="0"/>
                        </a:rPr>
                        <a:t>No prior chemotherapy</a:t>
                      </a:r>
                    </a:p>
                  </a:txBody>
                  <a:tcPr marL="91418" marR="91418" marT="45699" marB="45699" horzOverflow="overflow">
                    <a:lnL>
                      <a:noFill/>
                    </a:lnL>
                    <a:lnR>
                      <a:noFill/>
                    </a:lnR>
                    <a:lnT>
                      <a:noFill/>
                    </a:lnT>
                    <a:lnB>
                      <a:noFill/>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pPr>
                      <a:endParaRPr kumimoji="0" lang="en-US" sz="1400" b="0" i="0" u="none" strike="noStrike" cap="none" normalizeH="0" baseline="0">
                        <a:ln>
                          <a:noFill/>
                        </a:ln>
                        <a:solidFill>
                          <a:srgbClr val="141415"/>
                        </a:solidFill>
                        <a:effectLst/>
                        <a:latin typeface="Arial" charset="0"/>
                        <a:ea typeface="MS PGothic" charset="0"/>
                        <a:cs typeface="MS PGothic"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18 (29)</a:t>
                      </a: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23 (37)</a:t>
                      </a: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21 (34)</a:t>
                      </a:r>
                    </a:p>
                  </a:txBody>
                  <a:tcPr marL="91418" marR="91418" marT="45699" marB="45699" anchor="ctr" horzOverflow="overflow">
                    <a:lnL>
                      <a:noFill/>
                    </a:lnL>
                    <a:lnR>
                      <a:noFill/>
                    </a:lnR>
                    <a:lnT>
                      <a:noFill/>
                    </a:lnT>
                    <a:lnB>
                      <a:noFill/>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pPr>
                      <a:endParaRPr kumimoji="0" lang="en-US" sz="1400" b="0" i="0" u="none" strike="noStrike" cap="none" normalizeH="0" baseline="0">
                        <a:ln>
                          <a:noFill/>
                        </a:ln>
                        <a:solidFill>
                          <a:srgbClr val="141415"/>
                        </a:solidFill>
                        <a:effectLst/>
                        <a:latin typeface="Arial" charset="0"/>
                        <a:ea typeface="MS PGothic" charset="0"/>
                        <a:cs typeface="MS PGothic"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16 (26)</a:t>
                      </a: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24 (39)</a:t>
                      </a: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22 (35)</a:t>
                      </a:r>
                    </a:p>
                  </a:txBody>
                  <a:tcPr marL="91418" marR="91418" marT="45699" marB="45699" anchor="ctr" horzOverflow="overflow">
                    <a:lnL>
                      <a:noFill/>
                    </a:lnL>
                    <a:lnR>
                      <a:noFill/>
                    </a:lnR>
                    <a:lnT>
                      <a:noFill/>
                    </a:lnT>
                    <a:lnB>
                      <a:noFill/>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pPr>
                      <a:endParaRPr kumimoji="0" lang="en-US" sz="1400" b="0" i="0" u="none" strike="noStrike" cap="none" normalizeH="0" baseline="0">
                        <a:ln>
                          <a:noFill/>
                        </a:ln>
                        <a:solidFill>
                          <a:srgbClr val="141415"/>
                        </a:solidFill>
                        <a:effectLst/>
                        <a:latin typeface="Arial" charset="0"/>
                        <a:ea typeface="MS PGothic" charset="0"/>
                        <a:cs typeface="MS PGothic"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7 (27)</a:t>
                      </a: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11 (42)</a:t>
                      </a: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8 (31)</a:t>
                      </a:r>
                    </a:p>
                  </a:txBody>
                  <a:tcPr marL="91418" marR="91418" marT="45699" marB="45699" anchor="ctr" horzOverflow="overflow">
                    <a:lnL>
                      <a:noFill/>
                    </a:lnL>
                    <a:lnR>
                      <a:noFill/>
                    </a:lnR>
                    <a:lnT>
                      <a:noFill/>
                    </a:lnT>
                    <a:lnB>
                      <a:noFill/>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pPr>
                      <a:endParaRPr kumimoji="0" lang="en-US" sz="1400" b="0" i="0" u="none" strike="noStrike" cap="none" normalizeH="0" baseline="0">
                        <a:ln>
                          <a:noFill/>
                        </a:ln>
                        <a:solidFill>
                          <a:srgbClr val="141415"/>
                        </a:solidFill>
                        <a:effectLst/>
                        <a:latin typeface="Arial" charset="0"/>
                        <a:ea typeface="MS PGothic" charset="0"/>
                        <a:cs typeface="MS PGothic"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3 (19)</a:t>
                      </a: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7 (44)</a:t>
                      </a: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6 (38)</a:t>
                      </a:r>
                    </a:p>
                  </a:txBody>
                  <a:tcPr marL="91418" marR="91418" marT="45699" marB="45699" anchor="ctr" horzOverflow="overflow">
                    <a:lnL>
                      <a:noFill/>
                    </a:lnL>
                    <a:lnR>
                      <a:noFill/>
                    </a:lnR>
                    <a:lnT>
                      <a:noFill/>
                    </a:lnT>
                    <a:lnB>
                      <a:noFill/>
                    </a:lnB>
                    <a:lnTlToBr>
                      <a:noFill/>
                    </a:lnTlToBr>
                    <a:lnBlToTr>
                      <a:noFill/>
                    </a:lnBlToTr>
                    <a:solidFill>
                      <a:srgbClr val="F2F2F2"/>
                    </a:solidFill>
                  </a:tcPr>
                </a:tc>
              </a:tr>
              <a:tr h="33521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141415"/>
                          </a:solidFill>
                          <a:effectLst/>
                          <a:latin typeface="Arial" charset="0"/>
                          <a:ea typeface="MS PGothic" charset="0"/>
                          <a:cs typeface="MS PGothic" charset="0"/>
                        </a:rPr>
                        <a:t>PTEN H-score: 0/1-150/&gt; 150, %</a:t>
                      </a:r>
                    </a:p>
                  </a:txBody>
                  <a:tcPr marL="91418" marR="91418" marT="45699" marB="45699" horzOverflow="overflow">
                    <a:lnL>
                      <a:noFill/>
                    </a:lnL>
                    <a:lnR>
                      <a:noFill/>
                    </a:lnR>
                    <a:lnT>
                      <a:noFill/>
                    </a:lnT>
                    <a:lnB>
                      <a:noFill/>
                    </a:lnB>
                    <a:lnTlToBr>
                      <a:noFill/>
                    </a:lnTlToBr>
                    <a:lnBlToTr>
                      <a:noFill/>
                    </a:lnBlToTr>
                    <a:solidFill>
                      <a:srgbClr val="CDCDCF"/>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16/44/40</a:t>
                      </a:r>
                    </a:p>
                  </a:txBody>
                  <a:tcPr marL="91418" marR="91418" marT="45699" marB="45699" anchor="ctr" horzOverflow="overflow">
                    <a:lnL>
                      <a:noFill/>
                    </a:lnL>
                    <a:lnR>
                      <a:noFill/>
                    </a:lnR>
                    <a:lnT>
                      <a:noFill/>
                    </a:lnT>
                    <a:lnB>
                      <a:noFill/>
                    </a:lnB>
                    <a:lnTlToBr>
                      <a:noFill/>
                    </a:lnTlToBr>
                    <a:lnBlToTr>
                      <a:noFill/>
                    </a:lnBlToTr>
                    <a:solidFill>
                      <a:srgbClr val="CDCDCF"/>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18/44/39</a:t>
                      </a:r>
                    </a:p>
                  </a:txBody>
                  <a:tcPr marL="91418" marR="91418" marT="45699" marB="45699" anchor="ctr" horzOverflow="overflow">
                    <a:lnL>
                      <a:noFill/>
                    </a:lnL>
                    <a:lnR>
                      <a:noFill/>
                    </a:lnR>
                    <a:lnT>
                      <a:noFill/>
                    </a:lnT>
                    <a:lnB>
                      <a:noFill/>
                    </a:lnB>
                    <a:lnTlToBr>
                      <a:noFill/>
                    </a:lnTlToBr>
                    <a:lnBlToTr>
                      <a:noFill/>
                    </a:lnBlToTr>
                    <a:solidFill>
                      <a:srgbClr val="CDCDCF"/>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31/23/46</a:t>
                      </a:r>
                    </a:p>
                  </a:txBody>
                  <a:tcPr marL="91418" marR="91418" marT="45699" marB="45699" anchor="ctr" horzOverflow="overflow">
                    <a:lnL>
                      <a:noFill/>
                    </a:lnL>
                    <a:lnR>
                      <a:noFill/>
                    </a:lnR>
                    <a:lnT>
                      <a:noFill/>
                    </a:lnT>
                    <a:lnB>
                      <a:noFill/>
                    </a:lnB>
                    <a:lnTlToBr>
                      <a:noFill/>
                    </a:lnTlToBr>
                    <a:lnBlToTr>
                      <a:noFill/>
                    </a:lnBlToTr>
                    <a:solidFill>
                      <a:srgbClr val="CDCDCF"/>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19/38/44</a:t>
                      </a:r>
                    </a:p>
                  </a:txBody>
                  <a:tcPr marL="91418" marR="91418" marT="45699" marB="45699" anchor="ctr" horzOverflow="overflow">
                    <a:lnL>
                      <a:noFill/>
                    </a:lnL>
                    <a:lnR>
                      <a:noFill/>
                    </a:lnR>
                    <a:lnT>
                      <a:noFill/>
                    </a:lnT>
                    <a:lnB>
                      <a:noFill/>
                    </a:lnB>
                    <a:lnTlToBr>
                      <a:noFill/>
                    </a:lnTlToBr>
                    <a:lnBlToTr>
                      <a:noFill/>
                    </a:lnBlToTr>
                    <a:solidFill>
                      <a:srgbClr val="CDCDCF"/>
                    </a:solidFill>
                  </a:tcPr>
                </a:tc>
              </a:tr>
              <a:tr h="579380">
                <a:tc>
                  <a:txBody>
                    <a:body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Metastatic site: lung/liver/LN/bone,</a:t>
                      </a:r>
                      <a:r>
                        <a:rPr kumimoji="0" lang="en-US" sz="1400" b="0" i="0" u="none" strike="noStrike" cap="none" normalizeH="0" baseline="30000">
                          <a:ln>
                            <a:noFill/>
                          </a:ln>
                          <a:solidFill>
                            <a:srgbClr val="141415"/>
                          </a:solidFill>
                          <a:effectLst/>
                          <a:latin typeface="Arial" charset="0"/>
                          <a:ea typeface="MS PGothic" charset="0"/>
                          <a:cs typeface="MS PGothic" charset="0"/>
                        </a:rPr>
                        <a:t>†</a:t>
                      </a:r>
                      <a:r>
                        <a:rPr kumimoji="0" lang="en-US" sz="1400" b="0" i="0" u="none" strike="noStrike" cap="none" normalizeH="0" baseline="0">
                          <a:ln>
                            <a:noFill/>
                          </a:ln>
                          <a:solidFill>
                            <a:srgbClr val="141415"/>
                          </a:solidFill>
                          <a:effectLst/>
                          <a:latin typeface="Arial" charset="0"/>
                          <a:ea typeface="MS PGothic" charset="0"/>
                          <a:cs typeface="MS PGothic" charset="0"/>
                        </a:rPr>
                        <a:t> %</a:t>
                      </a:r>
                    </a:p>
                  </a:txBody>
                  <a:tcPr marL="91418" marR="91418" marT="45699" marB="45699" anchor="ctr" horzOverflow="overflow">
                    <a:lnL>
                      <a:noFill/>
                    </a:lnL>
                    <a:lnR>
                      <a:noFill/>
                    </a:lnR>
                    <a:lnT>
                      <a:noFill/>
                    </a:lnT>
                    <a:lnB>
                      <a:noFill/>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2500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44/31/58/26</a:t>
                      </a:r>
                    </a:p>
                  </a:txBody>
                  <a:tcPr marL="91418" marR="91418" marT="45699" marB="45699" anchor="ctr" horzOverflow="overflow">
                    <a:lnL>
                      <a:noFill/>
                    </a:lnL>
                    <a:lnR>
                      <a:noFill/>
                    </a:lnR>
                    <a:lnT>
                      <a:noFill/>
                    </a:lnT>
                    <a:lnB>
                      <a:noFill/>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2500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52/27/61/27</a:t>
                      </a:r>
                    </a:p>
                  </a:txBody>
                  <a:tcPr marL="91418" marR="91418" marT="45699" marB="45699" anchor="ctr" horzOverflow="overflow">
                    <a:lnL>
                      <a:noFill/>
                    </a:lnL>
                    <a:lnR>
                      <a:noFill/>
                    </a:lnR>
                    <a:lnT>
                      <a:noFill/>
                    </a:lnT>
                    <a:lnB>
                      <a:noFill/>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2500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50/27/58/19</a:t>
                      </a:r>
                    </a:p>
                  </a:txBody>
                  <a:tcPr marL="91418" marR="91418" marT="45699" marB="45699" anchor="ctr" horzOverflow="overflow">
                    <a:lnL>
                      <a:noFill/>
                    </a:lnL>
                    <a:lnR>
                      <a:noFill/>
                    </a:lnR>
                    <a:lnT>
                      <a:noFill/>
                    </a:lnT>
                    <a:lnB>
                      <a:noFill/>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25000"/>
                        </a:spcAft>
                        <a:buClr>
                          <a:schemeClr val="accent2"/>
                        </a:buClr>
                        <a:buSzTx/>
                        <a:buFont typeface="Wingdings" charset="0"/>
                        <a:buNone/>
                        <a:tabLst/>
                      </a:pPr>
                      <a:r>
                        <a:rPr kumimoji="0" lang="en-US" sz="1400" b="0" i="0" u="none" strike="noStrike" cap="none" normalizeH="0" baseline="0" dirty="0">
                          <a:ln>
                            <a:noFill/>
                          </a:ln>
                          <a:solidFill>
                            <a:srgbClr val="141415"/>
                          </a:solidFill>
                          <a:effectLst/>
                          <a:latin typeface="Arial" charset="0"/>
                          <a:ea typeface="MS PGothic" charset="0"/>
                          <a:cs typeface="MS PGothic" charset="0"/>
                        </a:rPr>
                        <a:t>56/31/75/50</a:t>
                      </a:r>
                    </a:p>
                  </a:txBody>
                  <a:tcPr marL="91418" marR="91418" marT="45699" marB="45699" anchor="ctr" horzOverflow="overflow">
                    <a:lnL>
                      <a:noFill/>
                    </a:lnL>
                    <a:lnR>
                      <a:noFill/>
                    </a:lnR>
                    <a:lnT>
                      <a:noFill/>
                    </a:lnT>
                    <a:lnB>
                      <a:noFill/>
                    </a:lnB>
                    <a:lnTlToBr>
                      <a:noFill/>
                    </a:lnTlToBr>
                    <a:lnBlToTr>
                      <a:noFill/>
                    </a:lnBlToTr>
                    <a:solidFill>
                      <a:srgbClr val="F2F2F2"/>
                    </a:solidFill>
                  </a:tcPr>
                </a:tc>
              </a:tr>
            </a:tbl>
          </a:graphicData>
        </a:graphic>
      </p:graphicFrame>
      <p:sp>
        <p:nvSpPr>
          <p:cNvPr id="13353" name="TextBox 1"/>
          <p:cNvSpPr txBox="1">
            <a:spLocks noChangeArrowheads="1"/>
          </p:cNvSpPr>
          <p:nvPr/>
        </p:nvSpPr>
        <p:spPr bwMode="auto">
          <a:xfrm>
            <a:off x="159009" y="6491621"/>
            <a:ext cx="40272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r>
              <a:rPr lang="en-US" sz="1400" b="0" dirty="0"/>
              <a:t>*n = 4 </a:t>
            </a:r>
            <a:r>
              <a:rPr lang="en-US" sz="1400" b="0" dirty="0" err="1"/>
              <a:t>pts</a:t>
            </a:r>
            <a:r>
              <a:rPr lang="en-US" sz="1400" b="0" dirty="0"/>
              <a:t> missing data. </a:t>
            </a:r>
            <a:r>
              <a:rPr lang="en-US" sz="1400" b="0" baseline="30000" dirty="0"/>
              <a:t>†</a:t>
            </a:r>
            <a:r>
              <a:rPr lang="en-US" sz="1400" b="0" dirty="0" err="1"/>
              <a:t>Pts</a:t>
            </a:r>
            <a:r>
              <a:rPr lang="en-US" sz="1400" b="0" dirty="0"/>
              <a:t> could have ≥ 1 site.</a:t>
            </a:r>
          </a:p>
        </p:txBody>
      </p:sp>
      <p:sp>
        <p:nvSpPr>
          <p:cNvPr id="8" name="Text Box 15">
            <a:extLst>
              <a:ext uri="{FF2B5EF4-FFF2-40B4-BE49-F238E27FC236}"/>
            </a:extLst>
          </p:cNvPr>
          <p:cNvSpPr txBox="1">
            <a:spLocks noChangeArrowheads="1"/>
          </p:cNvSpPr>
          <p:nvPr/>
        </p:nvSpPr>
        <p:spPr bwMode="auto">
          <a:xfrm>
            <a:off x="4186290" y="6493836"/>
            <a:ext cx="5891556" cy="307975"/>
          </a:xfrm>
          <a:prstGeom prst="rect">
            <a:avLst/>
          </a:prstGeom>
          <a:noFill/>
          <a:ln>
            <a:noFill/>
          </a:ln>
          <a:extLst/>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r>
              <a:rPr lang="fr-FR" altLang="en-US" sz="1400" b="0" spc="-10" dirty="0">
                <a:solidFill>
                  <a:srgbClr val="000000"/>
                </a:solidFill>
                <a:ea typeface="+mn-ea"/>
                <a:cs typeface="+mn-cs"/>
              </a:rPr>
              <a:t>Dent RA, et al. ASCO 2017. Abstract 1009. </a:t>
            </a:r>
          </a:p>
        </p:txBody>
      </p:sp>
      <p:sp>
        <p:nvSpPr>
          <p:cNvPr id="3" name="Date Placeholder 2"/>
          <p:cNvSpPr>
            <a:spLocks noGrp="1"/>
          </p:cNvSpPr>
          <p:nvPr>
            <p:ph type="dt" sz="half" idx="10"/>
          </p:nvPr>
        </p:nvSpPr>
        <p:spPr/>
        <p:txBody>
          <a:bodyPr/>
          <a:lstStyle/>
          <a:p>
            <a:fld id="{B1B845A4-3007-0E45-A2E4-8796E3A10342}" type="datetime1">
              <a:rPr lang="en-US" smtClean="0"/>
              <a:t>14.11.20</a:t>
            </a:fld>
            <a:endParaRPr lang="en-US"/>
          </a:p>
        </p:txBody>
      </p:sp>
      <p:sp>
        <p:nvSpPr>
          <p:cNvPr id="4" name="Slide Number Placeholder 3"/>
          <p:cNvSpPr>
            <a:spLocks noGrp="1"/>
          </p:cNvSpPr>
          <p:nvPr>
            <p:ph type="sldNum" sz="quarter" idx="12"/>
          </p:nvPr>
        </p:nvSpPr>
        <p:spPr/>
        <p:txBody>
          <a:bodyPr/>
          <a:lstStyle/>
          <a:p>
            <a:fld id="{A46B56E3-E63F-C94B-B5F1-645B608C74A3}" type="slidenum">
              <a:rPr lang="en-US" smtClean="0"/>
              <a:t>106</a:t>
            </a:fld>
            <a:endParaRPr lang="en-US"/>
          </a:p>
        </p:txBody>
      </p:sp>
    </p:spTree>
    <p:extLst>
      <p:ext uri="{BB962C8B-B14F-4D97-AF65-F5344CB8AC3E}">
        <p14:creationId xmlns:p14="http://schemas.microsoft.com/office/powerpoint/2010/main" val="5137551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457320" y="-29983"/>
            <a:ext cx="8154333" cy="1103313"/>
          </a:xfrm>
        </p:spPr>
        <p:txBody>
          <a:bodyPr>
            <a:noAutofit/>
          </a:bodyPr>
          <a:lstStyle/>
          <a:p>
            <a:r>
              <a:rPr lang="en-US" sz="2800" dirty="0">
                <a:latin typeface="Arial" charset="0"/>
              </a:rPr>
              <a:t>LOTUS: PFS in ITT and PTEN-Low Populations</a:t>
            </a:r>
          </a:p>
        </p:txBody>
      </p:sp>
      <p:sp>
        <p:nvSpPr>
          <p:cNvPr id="15" name="Text Box 15">
            <a:extLst>
              <a:ext uri="{FF2B5EF4-FFF2-40B4-BE49-F238E27FC236}"/>
            </a:extLst>
          </p:cNvPr>
          <p:cNvSpPr txBox="1">
            <a:spLocks noChangeArrowheads="1"/>
          </p:cNvSpPr>
          <p:nvPr/>
        </p:nvSpPr>
        <p:spPr bwMode="auto">
          <a:xfrm>
            <a:off x="2720097" y="6497614"/>
            <a:ext cx="5891556" cy="276999"/>
          </a:xfrm>
          <a:prstGeom prst="rect">
            <a:avLst/>
          </a:prstGeom>
          <a:noFill/>
          <a:ln>
            <a:noFill/>
          </a:ln>
          <a:extLst/>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r>
              <a:rPr lang="fr-FR" altLang="en-US" sz="1200" b="0" spc="-10" dirty="0">
                <a:solidFill>
                  <a:srgbClr val="000000"/>
                </a:solidFill>
                <a:ea typeface="+mn-ea"/>
                <a:cs typeface="+mn-cs"/>
              </a:rPr>
              <a:t>Dent RA, et al. ASCO 2017. Abstract 1009. </a:t>
            </a:r>
            <a:r>
              <a:rPr lang="fr-FR" altLang="en-US" sz="1200" b="0" spc="-10" dirty="0" err="1">
                <a:solidFill>
                  <a:srgbClr val="000000"/>
                </a:solidFill>
                <a:ea typeface="+mn-ea"/>
                <a:cs typeface="+mn-cs"/>
              </a:rPr>
              <a:t>Reproduced</a:t>
            </a:r>
            <a:r>
              <a:rPr lang="fr-FR" altLang="en-US" sz="1200" b="0" spc="-10" dirty="0">
                <a:solidFill>
                  <a:srgbClr val="000000"/>
                </a:solidFill>
                <a:ea typeface="+mn-ea"/>
                <a:cs typeface="+mn-cs"/>
              </a:rPr>
              <a:t> </a:t>
            </a:r>
            <a:r>
              <a:rPr lang="fr-FR" altLang="en-US" sz="1200" b="0" spc="-10" dirty="0" err="1">
                <a:solidFill>
                  <a:srgbClr val="000000"/>
                </a:solidFill>
                <a:ea typeface="+mn-ea"/>
                <a:cs typeface="+mn-cs"/>
              </a:rPr>
              <a:t>with</a:t>
            </a:r>
            <a:r>
              <a:rPr lang="fr-FR" altLang="en-US" sz="1200" b="0" spc="-10" dirty="0">
                <a:solidFill>
                  <a:srgbClr val="000000"/>
                </a:solidFill>
                <a:ea typeface="+mn-ea"/>
                <a:cs typeface="+mn-cs"/>
              </a:rPr>
              <a:t> permission. </a:t>
            </a:r>
          </a:p>
        </p:txBody>
      </p:sp>
      <p:sp>
        <p:nvSpPr>
          <p:cNvPr id="15364" name="TextBox 16"/>
          <p:cNvSpPr txBox="1">
            <a:spLocks noChangeArrowheads="1"/>
          </p:cNvSpPr>
          <p:nvPr/>
        </p:nvSpPr>
        <p:spPr bwMode="auto">
          <a:xfrm>
            <a:off x="1032541" y="2757488"/>
            <a:ext cx="3596624"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800"/>
              <a:t>ITT</a:t>
            </a:r>
          </a:p>
        </p:txBody>
      </p:sp>
      <p:sp>
        <p:nvSpPr>
          <p:cNvPr id="15365" name="TextBox 18"/>
          <p:cNvSpPr txBox="1">
            <a:spLocks noChangeArrowheads="1"/>
          </p:cNvSpPr>
          <p:nvPr/>
        </p:nvSpPr>
        <p:spPr bwMode="auto">
          <a:xfrm rot="-5400000">
            <a:off x="-728889" y="3879156"/>
            <a:ext cx="27606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400"/>
              <a:t>PFS (%)</a:t>
            </a:r>
          </a:p>
        </p:txBody>
      </p:sp>
      <p:sp>
        <p:nvSpPr>
          <p:cNvPr id="15366" name="TextBox 3"/>
          <p:cNvSpPr txBox="1">
            <a:spLocks noChangeArrowheads="1"/>
          </p:cNvSpPr>
          <p:nvPr/>
        </p:nvSpPr>
        <p:spPr bwMode="auto">
          <a:xfrm>
            <a:off x="5240115" y="2836864"/>
            <a:ext cx="336439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800"/>
              <a:t>PTEN Low</a:t>
            </a:r>
          </a:p>
        </p:txBody>
      </p:sp>
      <p:cxnSp>
        <p:nvCxnSpPr>
          <p:cNvPr id="15367" name="Straight Connector 4"/>
          <p:cNvCxnSpPr>
            <a:cxnSpLocks noChangeShapeType="1"/>
          </p:cNvCxnSpPr>
          <p:nvPr/>
        </p:nvCxnSpPr>
        <p:spPr bwMode="auto">
          <a:xfrm>
            <a:off x="1032541" y="5360988"/>
            <a:ext cx="359662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5368" name="Straight Connector 6"/>
          <p:cNvCxnSpPr>
            <a:cxnSpLocks/>
          </p:cNvCxnSpPr>
          <p:nvPr/>
        </p:nvCxnSpPr>
        <p:spPr bwMode="auto">
          <a:xfrm flipV="1">
            <a:off x="1032541" y="2651125"/>
            <a:ext cx="0" cy="2717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5369" name="Straight Connector 8"/>
          <p:cNvCxnSpPr>
            <a:cxnSpLocks noChangeShapeType="1"/>
          </p:cNvCxnSpPr>
          <p:nvPr/>
        </p:nvCxnSpPr>
        <p:spPr bwMode="auto">
          <a:xfrm flipH="1" flipV="1">
            <a:off x="982522" y="2663825"/>
            <a:ext cx="50019"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5370" name="Straight Connector 25"/>
          <p:cNvCxnSpPr>
            <a:cxnSpLocks noChangeShapeType="1"/>
          </p:cNvCxnSpPr>
          <p:nvPr/>
        </p:nvCxnSpPr>
        <p:spPr bwMode="auto">
          <a:xfrm flipH="1" flipV="1">
            <a:off x="982522" y="3201988"/>
            <a:ext cx="50019"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5371" name="Straight Connector 26"/>
          <p:cNvCxnSpPr>
            <a:cxnSpLocks noChangeShapeType="1"/>
          </p:cNvCxnSpPr>
          <p:nvPr/>
        </p:nvCxnSpPr>
        <p:spPr bwMode="auto">
          <a:xfrm flipH="1" flipV="1">
            <a:off x="982522" y="3741738"/>
            <a:ext cx="50019"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5372" name="Straight Connector 27"/>
          <p:cNvCxnSpPr>
            <a:cxnSpLocks noChangeShapeType="1"/>
          </p:cNvCxnSpPr>
          <p:nvPr/>
        </p:nvCxnSpPr>
        <p:spPr bwMode="auto">
          <a:xfrm flipH="1" flipV="1">
            <a:off x="982522" y="4281488"/>
            <a:ext cx="50019"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5373" name="Straight Connector 28"/>
          <p:cNvCxnSpPr>
            <a:cxnSpLocks noChangeShapeType="1"/>
          </p:cNvCxnSpPr>
          <p:nvPr/>
        </p:nvCxnSpPr>
        <p:spPr bwMode="auto">
          <a:xfrm flipH="1" flipV="1">
            <a:off x="982522" y="4821238"/>
            <a:ext cx="50019"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5374" name="Straight Connector 29"/>
          <p:cNvCxnSpPr>
            <a:cxnSpLocks noChangeShapeType="1"/>
          </p:cNvCxnSpPr>
          <p:nvPr/>
        </p:nvCxnSpPr>
        <p:spPr bwMode="auto">
          <a:xfrm flipH="1" flipV="1">
            <a:off x="982522" y="5360988"/>
            <a:ext cx="50019"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5375" name="Straight Connector 11"/>
          <p:cNvCxnSpPr>
            <a:cxnSpLocks noChangeShapeType="1"/>
          </p:cNvCxnSpPr>
          <p:nvPr/>
        </p:nvCxnSpPr>
        <p:spPr bwMode="auto">
          <a:xfrm>
            <a:off x="1036114" y="5364163"/>
            <a:ext cx="0" cy="635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5376" name="Straight Connector 32"/>
          <p:cNvCxnSpPr>
            <a:cxnSpLocks noChangeShapeType="1"/>
          </p:cNvCxnSpPr>
          <p:nvPr/>
        </p:nvCxnSpPr>
        <p:spPr bwMode="auto">
          <a:xfrm>
            <a:off x="1433886" y="5364163"/>
            <a:ext cx="0" cy="635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5377" name="Straight Connector 33"/>
          <p:cNvCxnSpPr>
            <a:cxnSpLocks noChangeShapeType="1"/>
          </p:cNvCxnSpPr>
          <p:nvPr/>
        </p:nvCxnSpPr>
        <p:spPr bwMode="auto">
          <a:xfrm>
            <a:off x="1831658" y="5364163"/>
            <a:ext cx="0" cy="635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5378" name="Straight Connector 34"/>
          <p:cNvCxnSpPr>
            <a:cxnSpLocks noChangeShapeType="1"/>
          </p:cNvCxnSpPr>
          <p:nvPr/>
        </p:nvCxnSpPr>
        <p:spPr bwMode="auto">
          <a:xfrm>
            <a:off x="2228240" y="5364163"/>
            <a:ext cx="0" cy="635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5379" name="Straight Connector 35"/>
          <p:cNvCxnSpPr>
            <a:cxnSpLocks noChangeShapeType="1"/>
          </p:cNvCxnSpPr>
          <p:nvPr/>
        </p:nvCxnSpPr>
        <p:spPr bwMode="auto">
          <a:xfrm>
            <a:off x="2626012" y="5364163"/>
            <a:ext cx="0" cy="635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5380" name="Straight Connector 36"/>
          <p:cNvCxnSpPr>
            <a:cxnSpLocks noChangeShapeType="1"/>
          </p:cNvCxnSpPr>
          <p:nvPr/>
        </p:nvCxnSpPr>
        <p:spPr bwMode="auto">
          <a:xfrm>
            <a:off x="3023785" y="5364163"/>
            <a:ext cx="0" cy="635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5381" name="Straight Connector 37"/>
          <p:cNvCxnSpPr>
            <a:cxnSpLocks noChangeShapeType="1"/>
          </p:cNvCxnSpPr>
          <p:nvPr/>
        </p:nvCxnSpPr>
        <p:spPr bwMode="auto">
          <a:xfrm>
            <a:off x="3421557" y="5364163"/>
            <a:ext cx="0" cy="635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5382" name="Straight Connector 38"/>
          <p:cNvCxnSpPr>
            <a:cxnSpLocks noChangeShapeType="1"/>
          </p:cNvCxnSpPr>
          <p:nvPr/>
        </p:nvCxnSpPr>
        <p:spPr bwMode="auto">
          <a:xfrm>
            <a:off x="3819329" y="5364163"/>
            <a:ext cx="0" cy="635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5383" name="Straight Connector 39"/>
          <p:cNvCxnSpPr>
            <a:cxnSpLocks noChangeShapeType="1"/>
          </p:cNvCxnSpPr>
          <p:nvPr/>
        </p:nvCxnSpPr>
        <p:spPr bwMode="auto">
          <a:xfrm>
            <a:off x="4217102" y="5364163"/>
            <a:ext cx="0" cy="635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5384" name="Straight Connector 40"/>
          <p:cNvCxnSpPr>
            <a:cxnSpLocks noChangeShapeType="1"/>
          </p:cNvCxnSpPr>
          <p:nvPr/>
        </p:nvCxnSpPr>
        <p:spPr bwMode="auto">
          <a:xfrm>
            <a:off x="4614874" y="5364163"/>
            <a:ext cx="0" cy="635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15385" name="TextBox 12"/>
          <p:cNvSpPr txBox="1">
            <a:spLocks noChangeArrowheads="1"/>
          </p:cNvSpPr>
          <p:nvPr/>
        </p:nvSpPr>
        <p:spPr bwMode="auto">
          <a:xfrm>
            <a:off x="597850" y="2506664"/>
            <a:ext cx="4406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a:r>
              <a:rPr lang="en-US" sz="1400" b="0"/>
              <a:t>100</a:t>
            </a:r>
          </a:p>
        </p:txBody>
      </p:sp>
      <p:sp>
        <p:nvSpPr>
          <p:cNvPr id="15386" name="TextBox 42"/>
          <p:cNvSpPr txBox="1">
            <a:spLocks noChangeArrowheads="1"/>
          </p:cNvSpPr>
          <p:nvPr/>
        </p:nvSpPr>
        <p:spPr bwMode="auto">
          <a:xfrm>
            <a:off x="597850" y="3046414"/>
            <a:ext cx="440646"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a:r>
              <a:rPr lang="en-US" sz="1400" b="0"/>
              <a:t>80</a:t>
            </a:r>
          </a:p>
        </p:txBody>
      </p:sp>
      <p:sp>
        <p:nvSpPr>
          <p:cNvPr id="15387" name="TextBox 43"/>
          <p:cNvSpPr txBox="1">
            <a:spLocks noChangeArrowheads="1"/>
          </p:cNvSpPr>
          <p:nvPr/>
        </p:nvSpPr>
        <p:spPr bwMode="auto">
          <a:xfrm>
            <a:off x="597850" y="3586164"/>
            <a:ext cx="440646"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a:r>
              <a:rPr lang="en-US" sz="1400" b="0"/>
              <a:t>60</a:t>
            </a:r>
          </a:p>
        </p:txBody>
      </p:sp>
      <p:sp>
        <p:nvSpPr>
          <p:cNvPr id="15388" name="TextBox 44"/>
          <p:cNvSpPr txBox="1">
            <a:spLocks noChangeArrowheads="1"/>
          </p:cNvSpPr>
          <p:nvPr/>
        </p:nvSpPr>
        <p:spPr bwMode="auto">
          <a:xfrm>
            <a:off x="597850" y="4125914"/>
            <a:ext cx="440646"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a:r>
              <a:rPr lang="en-US" sz="1400" b="0"/>
              <a:t>40</a:t>
            </a:r>
          </a:p>
        </p:txBody>
      </p:sp>
      <p:sp>
        <p:nvSpPr>
          <p:cNvPr id="15389" name="TextBox 45"/>
          <p:cNvSpPr txBox="1">
            <a:spLocks noChangeArrowheads="1"/>
          </p:cNvSpPr>
          <p:nvPr/>
        </p:nvSpPr>
        <p:spPr bwMode="auto">
          <a:xfrm>
            <a:off x="597850" y="4665664"/>
            <a:ext cx="440646"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a:r>
              <a:rPr lang="en-US" sz="1400" b="0"/>
              <a:t>20</a:t>
            </a:r>
          </a:p>
        </p:txBody>
      </p:sp>
      <p:sp>
        <p:nvSpPr>
          <p:cNvPr id="15390" name="TextBox 46"/>
          <p:cNvSpPr txBox="1">
            <a:spLocks noChangeArrowheads="1"/>
          </p:cNvSpPr>
          <p:nvPr/>
        </p:nvSpPr>
        <p:spPr bwMode="auto">
          <a:xfrm>
            <a:off x="597850" y="5207001"/>
            <a:ext cx="440646"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a:r>
              <a:rPr lang="en-US" sz="1400" b="0"/>
              <a:t>0</a:t>
            </a:r>
          </a:p>
        </p:txBody>
      </p:sp>
      <p:sp>
        <p:nvSpPr>
          <p:cNvPr id="15391" name="TextBox 47"/>
          <p:cNvSpPr txBox="1">
            <a:spLocks noChangeArrowheads="1"/>
          </p:cNvSpPr>
          <p:nvPr/>
        </p:nvSpPr>
        <p:spPr bwMode="auto">
          <a:xfrm>
            <a:off x="930121" y="5610226"/>
            <a:ext cx="369904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400"/>
              <a:t>Mos</a:t>
            </a:r>
          </a:p>
        </p:txBody>
      </p:sp>
      <p:sp>
        <p:nvSpPr>
          <p:cNvPr id="15392" name="TextBox 48"/>
          <p:cNvSpPr txBox="1">
            <a:spLocks noChangeArrowheads="1"/>
          </p:cNvSpPr>
          <p:nvPr/>
        </p:nvSpPr>
        <p:spPr bwMode="auto">
          <a:xfrm>
            <a:off x="4452907" y="5400676"/>
            <a:ext cx="2989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400" b="0"/>
              <a:t>18</a:t>
            </a:r>
          </a:p>
        </p:txBody>
      </p:sp>
      <p:sp>
        <p:nvSpPr>
          <p:cNvPr id="15393" name="TextBox 49"/>
          <p:cNvSpPr txBox="1">
            <a:spLocks noChangeArrowheads="1"/>
          </p:cNvSpPr>
          <p:nvPr/>
        </p:nvSpPr>
        <p:spPr bwMode="auto">
          <a:xfrm>
            <a:off x="880102" y="5400676"/>
            <a:ext cx="298924"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400" b="0"/>
              <a:t>0</a:t>
            </a:r>
          </a:p>
        </p:txBody>
      </p:sp>
      <p:sp>
        <p:nvSpPr>
          <p:cNvPr id="15394" name="TextBox 50"/>
          <p:cNvSpPr txBox="1">
            <a:spLocks noChangeArrowheads="1"/>
          </p:cNvSpPr>
          <p:nvPr/>
        </p:nvSpPr>
        <p:spPr bwMode="auto">
          <a:xfrm>
            <a:off x="1276683" y="5400676"/>
            <a:ext cx="298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400" b="0"/>
              <a:t>2</a:t>
            </a:r>
          </a:p>
        </p:txBody>
      </p:sp>
      <p:sp>
        <p:nvSpPr>
          <p:cNvPr id="15395" name="TextBox 51"/>
          <p:cNvSpPr txBox="1">
            <a:spLocks noChangeArrowheads="1"/>
          </p:cNvSpPr>
          <p:nvPr/>
        </p:nvSpPr>
        <p:spPr bwMode="auto">
          <a:xfrm>
            <a:off x="1673264" y="5400676"/>
            <a:ext cx="298924"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400" b="0"/>
              <a:t>4</a:t>
            </a:r>
          </a:p>
        </p:txBody>
      </p:sp>
      <p:sp>
        <p:nvSpPr>
          <p:cNvPr id="15396" name="TextBox 52"/>
          <p:cNvSpPr txBox="1">
            <a:spLocks noChangeArrowheads="1"/>
          </p:cNvSpPr>
          <p:nvPr/>
        </p:nvSpPr>
        <p:spPr bwMode="auto">
          <a:xfrm>
            <a:off x="2071037" y="5400676"/>
            <a:ext cx="298924"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400" b="0"/>
              <a:t>6</a:t>
            </a:r>
          </a:p>
        </p:txBody>
      </p:sp>
      <p:sp>
        <p:nvSpPr>
          <p:cNvPr id="15397" name="TextBox 53"/>
          <p:cNvSpPr txBox="1">
            <a:spLocks noChangeArrowheads="1"/>
          </p:cNvSpPr>
          <p:nvPr/>
        </p:nvSpPr>
        <p:spPr bwMode="auto">
          <a:xfrm>
            <a:off x="2467618" y="5400676"/>
            <a:ext cx="298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400" b="0"/>
              <a:t>8</a:t>
            </a:r>
          </a:p>
        </p:txBody>
      </p:sp>
      <p:sp>
        <p:nvSpPr>
          <p:cNvPr id="15398" name="TextBox 54"/>
          <p:cNvSpPr txBox="1">
            <a:spLocks noChangeArrowheads="1"/>
          </p:cNvSpPr>
          <p:nvPr/>
        </p:nvSpPr>
        <p:spPr bwMode="auto">
          <a:xfrm>
            <a:off x="2864200" y="5400676"/>
            <a:ext cx="2989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400" b="0"/>
              <a:t>10</a:t>
            </a:r>
          </a:p>
        </p:txBody>
      </p:sp>
      <p:sp>
        <p:nvSpPr>
          <p:cNvPr id="15399" name="TextBox 55"/>
          <p:cNvSpPr txBox="1">
            <a:spLocks noChangeArrowheads="1"/>
          </p:cNvSpPr>
          <p:nvPr/>
        </p:nvSpPr>
        <p:spPr bwMode="auto">
          <a:xfrm>
            <a:off x="3261972" y="5400676"/>
            <a:ext cx="2989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400" b="0"/>
              <a:t>12</a:t>
            </a:r>
          </a:p>
        </p:txBody>
      </p:sp>
      <p:sp>
        <p:nvSpPr>
          <p:cNvPr id="15400" name="TextBox 56"/>
          <p:cNvSpPr txBox="1">
            <a:spLocks noChangeArrowheads="1"/>
          </p:cNvSpPr>
          <p:nvPr/>
        </p:nvSpPr>
        <p:spPr bwMode="auto">
          <a:xfrm>
            <a:off x="3658553" y="5400676"/>
            <a:ext cx="2989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400" b="0"/>
              <a:t>14</a:t>
            </a:r>
          </a:p>
        </p:txBody>
      </p:sp>
      <p:sp>
        <p:nvSpPr>
          <p:cNvPr id="15401" name="TextBox 57"/>
          <p:cNvSpPr txBox="1">
            <a:spLocks noChangeArrowheads="1"/>
          </p:cNvSpPr>
          <p:nvPr/>
        </p:nvSpPr>
        <p:spPr bwMode="auto">
          <a:xfrm>
            <a:off x="4055135" y="5400676"/>
            <a:ext cx="2989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400" b="0"/>
              <a:t>16</a:t>
            </a:r>
          </a:p>
        </p:txBody>
      </p:sp>
      <p:grpSp>
        <p:nvGrpSpPr>
          <p:cNvPr id="15402" name="Group 18"/>
          <p:cNvGrpSpPr>
            <a:grpSpLocks/>
          </p:cNvGrpSpPr>
          <p:nvPr/>
        </p:nvGrpSpPr>
        <p:grpSpPr bwMode="auto">
          <a:xfrm>
            <a:off x="2565274" y="3541715"/>
            <a:ext cx="2090092" cy="954107"/>
            <a:chOff x="3395663" y="3489962"/>
            <a:chExt cx="2786062" cy="955811"/>
          </a:xfrm>
        </p:grpSpPr>
        <p:sp>
          <p:nvSpPr>
            <p:cNvPr id="15524" name="TextBox 58"/>
            <p:cNvSpPr txBox="1">
              <a:spLocks noChangeArrowheads="1"/>
            </p:cNvSpPr>
            <p:nvPr/>
          </p:nvSpPr>
          <p:spPr bwMode="auto">
            <a:xfrm>
              <a:off x="3539597" y="3489962"/>
              <a:ext cx="2642128" cy="955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r>
                <a:rPr lang="en-US" sz="1400" b="0"/>
                <a:t>Ipatasertib + Paclitaxel (n = 62)</a:t>
              </a:r>
            </a:p>
            <a:p>
              <a:r>
                <a:rPr lang="en-US" sz="1400" b="0"/>
                <a:t>Placebo + Paclitaxel (n = 62)</a:t>
              </a:r>
            </a:p>
          </p:txBody>
        </p:sp>
        <p:cxnSp>
          <p:nvCxnSpPr>
            <p:cNvPr id="15525" name="Straight Connector 17"/>
            <p:cNvCxnSpPr>
              <a:cxnSpLocks noChangeShapeType="1"/>
            </p:cNvCxnSpPr>
            <p:nvPr/>
          </p:nvCxnSpPr>
          <p:spPr bwMode="auto">
            <a:xfrm flipH="1">
              <a:off x="3395663" y="3643313"/>
              <a:ext cx="190500"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62" name="Straight Connector 61">
              <a:extLst>
                <a:ext uri="{FF2B5EF4-FFF2-40B4-BE49-F238E27FC236}"/>
              </a:extLst>
            </p:cNvPr>
            <p:cNvCxnSpPr/>
            <p:nvPr/>
          </p:nvCxnSpPr>
          <p:spPr bwMode="auto">
            <a:xfrm flipH="1">
              <a:off x="3395663" y="3852559"/>
              <a:ext cx="190500" cy="0"/>
            </a:xfrm>
            <a:prstGeom prst="line">
              <a:avLst/>
            </a:prstGeom>
            <a:noFill/>
            <a:ln w="28575" cap="flat" cmpd="sng" algn="ctr">
              <a:solidFill>
                <a:schemeClr val="accent3"/>
              </a:solidFill>
              <a:prstDash val="solid"/>
              <a:round/>
              <a:headEnd type="none" w="med" len="med"/>
              <a:tailEnd type="none" w="med" len="med"/>
            </a:ln>
            <a:effectLst/>
          </p:spPr>
        </p:cxnSp>
      </p:grpSp>
      <p:sp>
        <p:nvSpPr>
          <p:cNvPr id="15403" name="TextBox 63"/>
          <p:cNvSpPr txBox="1">
            <a:spLocks noChangeArrowheads="1"/>
          </p:cNvSpPr>
          <p:nvPr/>
        </p:nvSpPr>
        <p:spPr bwMode="auto">
          <a:xfrm>
            <a:off x="0" y="5661026"/>
            <a:ext cx="95036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a:r>
              <a:rPr lang="en-US" sz="1200"/>
              <a:t>Pts at Risk, n</a:t>
            </a:r>
            <a:r>
              <a:rPr lang="en-US" sz="1200" b="0"/>
              <a:t/>
            </a:r>
            <a:br>
              <a:rPr lang="en-US" sz="1200" b="0"/>
            </a:br>
            <a:r>
              <a:rPr lang="en-US" sz="1200" b="0"/>
              <a:t>Ipat + Pac</a:t>
            </a:r>
            <a:br>
              <a:rPr lang="en-US" sz="1200" b="0"/>
            </a:br>
            <a:r>
              <a:rPr lang="en-US" sz="1200" b="0"/>
              <a:t>Pbo + Pac</a:t>
            </a:r>
          </a:p>
        </p:txBody>
      </p:sp>
      <p:sp>
        <p:nvSpPr>
          <p:cNvPr id="15404" name="TextBox 64"/>
          <p:cNvSpPr txBox="1">
            <a:spLocks noChangeArrowheads="1"/>
          </p:cNvSpPr>
          <p:nvPr/>
        </p:nvSpPr>
        <p:spPr bwMode="auto">
          <a:xfrm>
            <a:off x="864620" y="5845176"/>
            <a:ext cx="3215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200" b="0"/>
              <a:t>62</a:t>
            </a:r>
          </a:p>
          <a:p>
            <a:pPr algn="ctr"/>
            <a:r>
              <a:rPr lang="en-US" sz="1200" b="0"/>
              <a:t>62</a:t>
            </a:r>
          </a:p>
        </p:txBody>
      </p:sp>
      <p:sp>
        <p:nvSpPr>
          <p:cNvPr id="15405" name="TextBox 65"/>
          <p:cNvSpPr txBox="1">
            <a:spLocks noChangeArrowheads="1"/>
          </p:cNvSpPr>
          <p:nvPr/>
        </p:nvSpPr>
        <p:spPr bwMode="auto">
          <a:xfrm>
            <a:off x="1262392" y="5845176"/>
            <a:ext cx="3215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200" b="0"/>
              <a:t>50</a:t>
            </a:r>
          </a:p>
          <a:p>
            <a:pPr algn="ctr"/>
            <a:r>
              <a:rPr lang="en-US" sz="1200" b="0"/>
              <a:t>43</a:t>
            </a:r>
          </a:p>
        </p:txBody>
      </p:sp>
      <p:sp>
        <p:nvSpPr>
          <p:cNvPr id="15406" name="TextBox 66"/>
          <p:cNvSpPr txBox="1">
            <a:spLocks noChangeArrowheads="1"/>
          </p:cNvSpPr>
          <p:nvPr/>
        </p:nvSpPr>
        <p:spPr bwMode="auto">
          <a:xfrm>
            <a:off x="1660164" y="5845176"/>
            <a:ext cx="3215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200" b="0"/>
              <a:t>31</a:t>
            </a:r>
          </a:p>
          <a:p>
            <a:pPr algn="ctr"/>
            <a:r>
              <a:rPr lang="en-US" sz="1200" b="0"/>
              <a:t>23</a:t>
            </a:r>
          </a:p>
        </p:txBody>
      </p:sp>
      <p:sp>
        <p:nvSpPr>
          <p:cNvPr id="15407" name="TextBox 67"/>
          <p:cNvSpPr txBox="1">
            <a:spLocks noChangeArrowheads="1"/>
          </p:cNvSpPr>
          <p:nvPr/>
        </p:nvSpPr>
        <p:spPr bwMode="auto">
          <a:xfrm>
            <a:off x="2057937" y="5845176"/>
            <a:ext cx="3215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200" b="0"/>
              <a:t>22</a:t>
            </a:r>
          </a:p>
          <a:p>
            <a:pPr algn="ctr"/>
            <a:r>
              <a:rPr lang="en-US" sz="1200" b="0"/>
              <a:t>13</a:t>
            </a:r>
          </a:p>
        </p:txBody>
      </p:sp>
      <p:sp>
        <p:nvSpPr>
          <p:cNvPr id="15408" name="TextBox 68"/>
          <p:cNvSpPr txBox="1">
            <a:spLocks noChangeArrowheads="1"/>
          </p:cNvSpPr>
          <p:nvPr/>
        </p:nvSpPr>
        <p:spPr bwMode="auto">
          <a:xfrm>
            <a:off x="2455709" y="5845176"/>
            <a:ext cx="3215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200" b="0"/>
              <a:t>14</a:t>
            </a:r>
          </a:p>
          <a:p>
            <a:pPr algn="ctr"/>
            <a:r>
              <a:rPr lang="en-US" sz="1200" b="0"/>
              <a:t>10</a:t>
            </a:r>
          </a:p>
        </p:txBody>
      </p:sp>
      <p:sp>
        <p:nvSpPr>
          <p:cNvPr id="15409" name="TextBox 69"/>
          <p:cNvSpPr txBox="1">
            <a:spLocks noChangeArrowheads="1"/>
          </p:cNvSpPr>
          <p:nvPr/>
        </p:nvSpPr>
        <p:spPr bwMode="auto">
          <a:xfrm>
            <a:off x="2853481" y="5845176"/>
            <a:ext cx="3215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200" b="0"/>
              <a:t>11</a:t>
            </a:r>
          </a:p>
          <a:p>
            <a:pPr algn="ctr"/>
            <a:r>
              <a:rPr lang="en-US" sz="1200" b="0"/>
              <a:t>6</a:t>
            </a:r>
          </a:p>
        </p:txBody>
      </p:sp>
      <p:sp>
        <p:nvSpPr>
          <p:cNvPr id="15410" name="TextBox 70"/>
          <p:cNvSpPr txBox="1">
            <a:spLocks noChangeArrowheads="1"/>
          </p:cNvSpPr>
          <p:nvPr/>
        </p:nvSpPr>
        <p:spPr bwMode="auto">
          <a:xfrm>
            <a:off x="3251254" y="5845176"/>
            <a:ext cx="32155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200" b="0"/>
              <a:t>6</a:t>
            </a:r>
          </a:p>
          <a:p>
            <a:pPr algn="ctr"/>
            <a:r>
              <a:rPr lang="en-US" sz="1200" b="0"/>
              <a:t>3</a:t>
            </a:r>
          </a:p>
        </p:txBody>
      </p:sp>
      <p:sp>
        <p:nvSpPr>
          <p:cNvPr id="15411" name="TextBox 71"/>
          <p:cNvSpPr txBox="1">
            <a:spLocks noChangeArrowheads="1"/>
          </p:cNvSpPr>
          <p:nvPr/>
        </p:nvSpPr>
        <p:spPr bwMode="auto">
          <a:xfrm>
            <a:off x="3650217" y="5845176"/>
            <a:ext cx="32155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200" b="0"/>
              <a:t>2</a:t>
            </a:r>
          </a:p>
        </p:txBody>
      </p:sp>
      <p:sp>
        <p:nvSpPr>
          <p:cNvPr id="15412" name="TextBox 72"/>
          <p:cNvSpPr txBox="1">
            <a:spLocks noChangeArrowheads="1"/>
          </p:cNvSpPr>
          <p:nvPr/>
        </p:nvSpPr>
        <p:spPr bwMode="auto">
          <a:xfrm>
            <a:off x="4047990" y="5845176"/>
            <a:ext cx="32155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200" b="0"/>
              <a:t>1</a:t>
            </a:r>
          </a:p>
        </p:txBody>
      </p:sp>
      <p:graphicFrame>
        <p:nvGraphicFramePr>
          <p:cNvPr id="16" name="Table 15">
            <a:extLst>
              <a:ext uri="{FF2B5EF4-FFF2-40B4-BE49-F238E27FC236}"/>
            </a:extLst>
          </p:cNvPr>
          <p:cNvGraphicFramePr>
            <a:graphicFrameLocks noGrp="1"/>
          </p:cNvGraphicFramePr>
          <p:nvPr>
            <p:extLst>
              <p:ext uri="{D42A27DB-BD31-4B8C-83A1-F6EECF244321}">
                <p14:modId xmlns:p14="http://schemas.microsoft.com/office/powerpoint/2010/main" val="2067012115"/>
              </p:ext>
            </p:extLst>
          </p:nvPr>
        </p:nvGraphicFramePr>
        <p:xfrm>
          <a:off x="105881" y="730974"/>
          <a:ext cx="3184560" cy="1858953"/>
        </p:xfrm>
        <a:graphic>
          <a:graphicData uri="http://schemas.openxmlformats.org/drawingml/2006/table">
            <a:tbl>
              <a:tblPr/>
              <a:tblGrid>
                <a:gridCol w="1411841">
                  <a:extLst>
                    <a:ext uri="{9D8B030D-6E8A-4147-A177-3AD203B41FA5}"/>
                  </a:extLst>
                </a:gridCol>
                <a:gridCol w="878911">
                  <a:extLst>
                    <a:ext uri="{9D8B030D-6E8A-4147-A177-3AD203B41FA5}"/>
                  </a:extLst>
                </a:gridCol>
                <a:gridCol w="893808">
                  <a:extLst>
                    <a:ext uri="{9D8B030D-6E8A-4147-A177-3AD203B41FA5}"/>
                  </a:extLst>
                </a:gridCol>
              </a:tblGrid>
              <a:tr h="457103">
                <a:tc>
                  <a:txBody>
                    <a:bodyPr/>
                    <a:lstStyle/>
                    <a:p>
                      <a:pPr marL="0" marR="0" lvl="0" indent="0" algn="l" defTabSz="914400" rtl="0" eaLnBrk="1" fontAlgn="base" latinLnBrk="0" hangingPunct="1">
                        <a:lnSpc>
                          <a:spcPct val="100000"/>
                        </a:lnSpc>
                        <a:spcBef>
                          <a:spcPts val="0"/>
                        </a:spcBef>
                        <a:spcAft>
                          <a:spcPts val="0"/>
                        </a:spcAft>
                        <a:buClr>
                          <a:schemeClr val="accent2"/>
                        </a:buClr>
                        <a:buSzTx/>
                        <a:buFont typeface="Wingdings" panose="05000000000000000000" pitchFamily="2" charset="2"/>
                        <a:buNone/>
                        <a:tabLst/>
                        <a:defRPr/>
                      </a:pPr>
                      <a:endParaRPr kumimoji="0" lang="en-US" altLang="en-US" sz="1100" b="1" i="0" u="none" strike="noStrike" cap="none" normalizeH="0" baseline="0" dirty="0">
                        <a:ln>
                          <a:noFill/>
                        </a:ln>
                        <a:solidFill>
                          <a:schemeClr val="tx1"/>
                        </a:solidFill>
                        <a:effectLst/>
                        <a:latin typeface="Arial" panose="020B0604020202020204" pitchFamily="34" charset="0"/>
                        <a:ea typeface="MS PGothic" panose="020B0600070205080204" pitchFamily="34" charset="-128"/>
                      </a:endParaRPr>
                    </a:p>
                  </a:txBody>
                  <a:tcPr marL="91393" marR="91393" marT="45682" marB="45682"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anose="05000000000000000000" pitchFamily="2" charset="2"/>
                        <a:buNone/>
                        <a:tabLst/>
                      </a:pPr>
                      <a:r>
                        <a:rPr kumimoji="0" lang="en-US" altLang="en-US" sz="1100" b="1" i="0" u="none" strike="noStrike" cap="none" normalizeH="0" baseline="0" dirty="0" err="1">
                          <a:ln>
                            <a:noFill/>
                          </a:ln>
                          <a:solidFill>
                            <a:schemeClr val="tx1"/>
                          </a:solidFill>
                          <a:effectLst/>
                          <a:latin typeface="Arial" panose="020B0604020202020204" pitchFamily="34" charset="0"/>
                          <a:ea typeface="MS PGothic" panose="020B0600070205080204" pitchFamily="34" charset="-128"/>
                        </a:rPr>
                        <a:t>Ipat</a:t>
                      </a:r>
                      <a:r>
                        <a:rPr kumimoji="0" lang="en-US" altLang="en-US" sz="1100" b="1"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 + Pac</a:t>
                      </a:r>
                      <a:endParaRPr lang="en-US" altLang="en-US" sz="1100" b="1" dirty="0">
                        <a:solidFill>
                          <a:schemeClr val="tx1"/>
                        </a:solidFill>
                      </a:endParaRPr>
                    </a:p>
                    <a:p>
                      <a:pPr marL="0" marR="0" lvl="0" indent="0" algn="ctr" defTabSz="914400" rtl="0" eaLnBrk="1" fontAlgn="base" latinLnBrk="0" hangingPunct="1">
                        <a:lnSpc>
                          <a:spcPct val="100000"/>
                        </a:lnSpc>
                        <a:spcBef>
                          <a:spcPts val="0"/>
                        </a:spcBef>
                        <a:spcAft>
                          <a:spcPts val="0"/>
                        </a:spcAft>
                        <a:buClr>
                          <a:schemeClr val="accent2"/>
                        </a:buClr>
                        <a:buSzTx/>
                        <a:buFont typeface="Wingdings" panose="05000000000000000000" pitchFamily="2" charset="2"/>
                        <a:buNone/>
                        <a:tabLst/>
                      </a:pPr>
                      <a:r>
                        <a:rPr lang="en-US" altLang="en-US" sz="1100" b="1" dirty="0">
                          <a:solidFill>
                            <a:schemeClr val="tx1"/>
                          </a:solidFill>
                        </a:rPr>
                        <a:t>(n = 62)</a:t>
                      </a:r>
                      <a:endParaRPr kumimoji="0" lang="en-US" altLang="en-US" sz="1100" b="1" i="0" u="none" strike="noStrike" cap="none" normalizeH="0" baseline="0" dirty="0">
                        <a:ln>
                          <a:noFill/>
                        </a:ln>
                        <a:solidFill>
                          <a:schemeClr val="tx1"/>
                        </a:solidFill>
                        <a:effectLst/>
                        <a:latin typeface="Arial" panose="020B0604020202020204" pitchFamily="34" charset="0"/>
                        <a:ea typeface="MS PGothic" panose="020B0600070205080204" pitchFamily="34" charset="-128"/>
                      </a:endParaRPr>
                    </a:p>
                  </a:txBody>
                  <a:tcPr marL="91393" marR="91393" marT="45682" marB="45682"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anose="05000000000000000000" pitchFamily="2" charset="2"/>
                        <a:buNone/>
                        <a:tabLst/>
                      </a:pPr>
                      <a:r>
                        <a:rPr kumimoji="0" lang="en-US" altLang="en-US" sz="1100" b="1" i="0" u="none" strike="noStrike" cap="none" normalizeH="0" baseline="0" dirty="0" err="1">
                          <a:ln>
                            <a:noFill/>
                          </a:ln>
                          <a:solidFill>
                            <a:schemeClr val="tx1"/>
                          </a:solidFill>
                          <a:effectLst/>
                          <a:latin typeface="Arial" panose="020B0604020202020204" pitchFamily="34" charset="0"/>
                          <a:ea typeface="MS PGothic" panose="020B0600070205080204" pitchFamily="34" charset="-128"/>
                        </a:rPr>
                        <a:t>Pbo</a:t>
                      </a:r>
                      <a:r>
                        <a:rPr kumimoji="0" lang="en-US" altLang="en-US" sz="1100" b="1"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 + Pac</a:t>
                      </a:r>
                      <a:endParaRPr lang="en-US" altLang="en-US" sz="1100" b="1" dirty="0">
                        <a:solidFill>
                          <a:schemeClr val="tx1"/>
                        </a:solidFill>
                      </a:endParaRPr>
                    </a:p>
                    <a:p>
                      <a:pPr marL="0" marR="0" lvl="0" indent="0" algn="ctr" defTabSz="914400" rtl="0" eaLnBrk="1" fontAlgn="base" latinLnBrk="0" hangingPunct="1">
                        <a:lnSpc>
                          <a:spcPct val="100000"/>
                        </a:lnSpc>
                        <a:spcBef>
                          <a:spcPts val="0"/>
                        </a:spcBef>
                        <a:spcAft>
                          <a:spcPts val="0"/>
                        </a:spcAft>
                        <a:buClr>
                          <a:schemeClr val="accent2"/>
                        </a:buClr>
                        <a:buSzTx/>
                        <a:buFont typeface="Wingdings" panose="05000000000000000000" pitchFamily="2" charset="2"/>
                        <a:buNone/>
                        <a:tabLst/>
                      </a:pPr>
                      <a:r>
                        <a:rPr lang="en-US" altLang="en-US" sz="1100" b="1" dirty="0">
                          <a:solidFill>
                            <a:schemeClr val="tx1"/>
                          </a:solidFill>
                        </a:rPr>
                        <a:t>(n = 62)</a:t>
                      </a:r>
                      <a:endParaRPr kumimoji="0" lang="en-US" altLang="en-US" sz="1100" b="1" i="0" u="none" strike="noStrike" cap="none" normalizeH="0" baseline="0" dirty="0">
                        <a:ln>
                          <a:noFill/>
                        </a:ln>
                        <a:solidFill>
                          <a:schemeClr val="tx1"/>
                        </a:solidFill>
                        <a:effectLst/>
                        <a:latin typeface="Arial" panose="020B0604020202020204" pitchFamily="34" charset="0"/>
                        <a:ea typeface="MS PGothic" panose="020B0600070205080204" pitchFamily="34" charset="-128"/>
                      </a:endParaRPr>
                    </a:p>
                  </a:txBody>
                  <a:tcPr marL="91393" marR="91393" marT="45682" marB="45682"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274265">
                <a:tc>
                  <a:txBody>
                    <a:bodyPr/>
                    <a:lstStyle>
                      <a:lvl1pPr>
                        <a:lnSpc>
                          <a:spcPct val="90000"/>
                        </a:lnSpc>
                        <a:spcBef>
                          <a:spcPts val="1000"/>
                        </a:spcBef>
                        <a:spcAft>
                          <a:spcPts val="700"/>
                        </a:spcAft>
                        <a:buClr>
                          <a:srgbClr val="FEFDDE"/>
                        </a:buClr>
                        <a:buFont typeface="Wingdings" panose="05000000000000000000" pitchFamily="2" charset="2"/>
                        <a:defRPr sz="22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altLang="en-US" sz="1100" b="1"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PFS events, </a:t>
                      </a:r>
                      <a:r>
                        <a:rPr kumimoji="0" lang="en-US" altLang="en-US" sz="1100" b="1" i="0" u="none" strike="noStrike" cap="none" normalizeH="0" baseline="0" dirty="0">
                          <a:ln>
                            <a:noFill/>
                          </a:ln>
                          <a:solidFill>
                            <a:schemeClr val="tx1"/>
                          </a:solidFill>
                          <a:effectLst/>
                          <a:latin typeface="Arial" panose="020B0604020202020204" pitchFamily="34" charset="0"/>
                          <a:ea typeface="MS Gothic" panose="020B0609070205080204" pitchFamily="49" charset="-128"/>
                        </a:rPr>
                        <a:t>n (%)</a:t>
                      </a:r>
                      <a:endParaRPr kumimoji="0" lang="en-US" altLang="en-US" sz="1100" b="1" i="0" u="none" strike="noStrike" cap="none" normalizeH="0" baseline="0" dirty="0">
                        <a:ln>
                          <a:noFill/>
                        </a:ln>
                        <a:solidFill>
                          <a:schemeClr val="tx1"/>
                        </a:solidFill>
                        <a:effectLst/>
                        <a:latin typeface="Arial" panose="020B0604020202020204" pitchFamily="34" charset="0"/>
                        <a:ea typeface="MS PGothic" panose="020B0600070205080204" pitchFamily="34" charset="-128"/>
                      </a:endParaRPr>
                    </a:p>
                  </a:txBody>
                  <a:tcPr marL="91393" marR="91393" marT="45682" marB="45682"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a:lnSpc>
                          <a:spcPct val="90000"/>
                        </a:lnSpc>
                        <a:spcBef>
                          <a:spcPts val="1000"/>
                        </a:spcBef>
                        <a:spcAft>
                          <a:spcPts val="700"/>
                        </a:spcAft>
                        <a:buClr>
                          <a:srgbClr val="FEFDDE"/>
                        </a:buClr>
                        <a:buFont typeface="Wingdings" panose="05000000000000000000" pitchFamily="2" charset="2"/>
                        <a:defRPr sz="22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anose="05000000000000000000" pitchFamily="2" charset="2"/>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39 (63)</a:t>
                      </a:r>
                    </a:p>
                  </a:txBody>
                  <a:tcPr marL="91393" marR="91393" marT="45698" marB="45698"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anose="05000000000000000000" pitchFamily="2" charset="2"/>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45 (73)</a:t>
                      </a:r>
                    </a:p>
                  </a:txBody>
                  <a:tcPr marL="91393" marR="91393" marT="45698" marB="45698"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extLst>
              </a:tr>
              <a:tr h="274265">
                <a:tc>
                  <a:txBody>
                    <a:bodyPr/>
                    <a:lstStyle>
                      <a:lvl1pPr>
                        <a:lnSpc>
                          <a:spcPct val="90000"/>
                        </a:lnSpc>
                        <a:spcBef>
                          <a:spcPts val="1000"/>
                        </a:spcBef>
                        <a:spcAft>
                          <a:spcPts val="700"/>
                        </a:spcAft>
                        <a:buClr>
                          <a:srgbClr val="FEFDDE"/>
                        </a:buClr>
                        <a:buFont typeface="Wingdings" panose="05000000000000000000" pitchFamily="2" charset="2"/>
                        <a:defRPr sz="22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35000"/>
                        </a:spcBef>
                        <a:spcAft>
                          <a:spcPct val="25000"/>
                        </a:spcAft>
                        <a:buClr>
                          <a:schemeClr val="accent2"/>
                        </a:buClr>
                        <a:buSzTx/>
                        <a:buFont typeface="Wingdings" panose="05000000000000000000" pitchFamily="2" charset="2"/>
                        <a:buNone/>
                        <a:tabLst/>
                      </a:pPr>
                      <a:r>
                        <a:rPr kumimoji="0" lang="en-US" altLang="en-US" sz="1100" b="1" i="0" u="none" strike="noStrike" cap="none" normalizeH="0" baseline="0" dirty="0" err="1">
                          <a:ln>
                            <a:noFill/>
                          </a:ln>
                          <a:solidFill>
                            <a:schemeClr val="tx1"/>
                          </a:solidFill>
                          <a:effectLst/>
                          <a:latin typeface="Arial" panose="020B0604020202020204" pitchFamily="34" charset="0"/>
                          <a:ea typeface="MS PGothic" panose="020B0600070205080204" pitchFamily="34" charset="-128"/>
                        </a:rPr>
                        <a:t>mPFS</a:t>
                      </a:r>
                      <a:r>
                        <a:rPr kumimoji="0" lang="en-US" altLang="en-US" sz="1100" b="1"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 </a:t>
                      </a:r>
                      <a:r>
                        <a:rPr kumimoji="0" lang="en-US" altLang="en-US" sz="1100" b="1" i="0" u="none" strike="noStrike" cap="none" normalizeH="0" baseline="0" dirty="0" err="1">
                          <a:ln>
                            <a:noFill/>
                          </a:ln>
                          <a:solidFill>
                            <a:schemeClr val="tx1"/>
                          </a:solidFill>
                          <a:effectLst/>
                          <a:latin typeface="Arial" panose="020B0604020202020204" pitchFamily="34" charset="0"/>
                          <a:ea typeface="MS PGothic" panose="020B0600070205080204" pitchFamily="34" charset="-128"/>
                        </a:rPr>
                        <a:t>mos</a:t>
                      </a:r>
                      <a:r>
                        <a:rPr kumimoji="0" lang="en-US" altLang="en-US" sz="1100" b="1"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 (IQR)</a:t>
                      </a:r>
                      <a:endParaRPr kumimoji="0" lang="en-US" altLang="en-US" sz="1100" b="1" i="0" u="none" strike="noStrike" cap="none" normalizeH="0" baseline="0" dirty="0">
                        <a:ln>
                          <a:noFill/>
                        </a:ln>
                        <a:solidFill>
                          <a:schemeClr val="tx1"/>
                        </a:solidFill>
                        <a:effectLst/>
                        <a:latin typeface="Arial" panose="020B0604020202020204" pitchFamily="34" charset="0"/>
                        <a:ea typeface="MS Gothic" panose="020B0609070205080204" pitchFamily="49" charset="-128"/>
                      </a:endParaRPr>
                    </a:p>
                  </a:txBody>
                  <a:tcPr marL="91393" marR="91393" marT="45682" marB="45682" anchor="ctr" horzOverflow="overflow">
                    <a:lnL>
                      <a:noFill/>
                    </a:lnL>
                    <a:lnR>
                      <a:noFill/>
                    </a:lnR>
                    <a:lnT>
                      <a:noFill/>
                    </a:lnT>
                    <a:lnB>
                      <a:noFill/>
                    </a:lnB>
                    <a:lnTlToBr>
                      <a:noFill/>
                    </a:lnTlToBr>
                    <a:lnBlToTr>
                      <a:noFill/>
                    </a:lnBlToTr>
                    <a:noFill/>
                  </a:tcPr>
                </a:tc>
                <a:tc>
                  <a:txBody>
                    <a:bodyPr/>
                    <a:lstStyle>
                      <a:lvl1pPr>
                        <a:lnSpc>
                          <a:spcPct val="90000"/>
                        </a:lnSpc>
                        <a:spcBef>
                          <a:spcPts val="1000"/>
                        </a:spcBef>
                        <a:spcAft>
                          <a:spcPts val="700"/>
                        </a:spcAft>
                        <a:buClr>
                          <a:srgbClr val="FEFDDE"/>
                        </a:buClr>
                        <a:buFont typeface="Wingdings" panose="05000000000000000000" pitchFamily="2" charset="2"/>
                        <a:defRPr sz="22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anose="05000000000000000000" pitchFamily="2" charset="2"/>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6.2 (3.6-12.9)</a:t>
                      </a:r>
                    </a:p>
                  </a:txBody>
                  <a:tcPr marL="91393" marR="91393" marT="45698" marB="45698"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anose="05000000000000000000" pitchFamily="2" charset="2"/>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4.9 (1.9-6.5)</a:t>
                      </a:r>
                    </a:p>
                  </a:txBody>
                  <a:tcPr marL="91393" marR="91393" marT="45698" marB="45698" anchor="ctr" horzOverflow="overflow">
                    <a:lnL>
                      <a:noFill/>
                    </a:lnL>
                    <a:lnR>
                      <a:noFill/>
                    </a:lnR>
                    <a:lnT>
                      <a:noFill/>
                    </a:lnT>
                    <a:lnB>
                      <a:noFill/>
                    </a:lnB>
                    <a:lnTlToBr>
                      <a:noFill/>
                    </a:lnTlToBr>
                    <a:lnBlToTr>
                      <a:noFill/>
                    </a:lnBlToTr>
                    <a:noFill/>
                  </a:tcPr>
                </a:tc>
                <a:extLst>
                  <a:ext uri="{0D108BD9-81ED-4DB2-BD59-A6C34878D82A}"/>
                </a:extLst>
              </a:tr>
              <a:tr h="274265">
                <a:tc>
                  <a:txBody>
                    <a:bodyPr/>
                    <a:lstStyle>
                      <a:lvl1pPr>
                        <a:lnSpc>
                          <a:spcPct val="90000"/>
                        </a:lnSpc>
                        <a:spcBef>
                          <a:spcPts val="1000"/>
                        </a:spcBef>
                        <a:spcAft>
                          <a:spcPts val="700"/>
                        </a:spcAft>
                        <a:buClr>
                          <a:srgbClr val="FEFDDE"/>
                        </a:buClr>
                        <a:buFont typeface="Wingdings" panose="05000000000000000000" pitchFamily="2" charset="2"/>
                        <a:defRPr sz="22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altLang="en-US" sz="1100" b="1"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Stratified HR (90% CI)</a:t>
                      </a:r>
                    </a:p>
                  </a:txBody>
                  <a:tcPr marL="91393" marR="91393" marT="45682" marB="45682" anchor="ctr" horzOverflow="overflow">
                    <a:lnL>
                      <a:noFill/>
                    </a:lnL>
                    <a:lnR>
                      <a:noFill/>
                    </a:lnR>
                    <a:lnT>
                      <a:noFill/>
                    </a:lnT>
                    <a:lnB>
                      <a:noFill/>
                    </a:lnB>
                    <a:lnTlToBr>
                      <a:noFill/>
                    </a:lnTlToBr>
                    <a:lnBlToTr>
                      <a:noFill/>
                    </a:lnBlToTr>
                    <a:noFill/>
                  </a:tcPr>
                </a:tc>
                <a:tc gridSpan="2">
                  <a:txBody>
                    <a:bodyPr/>
                    <a:lstStyle>
                      <a:lvl1pPr>
                        <a:lnSpc>
                          <a:spcPct val="90000"/>
                        </a:lnSpc>
                        <a:spcBef>
                          <a:spcPts val="1000"/>
                        </a:spcBef>
                        <a:spcAft>
                          <a:spcPts val="700"/>
                        </a:spcAft>
                        <a:buClr>
                          <a:srgbClr val="FEFDDE"/>
                        </a:buClr>
                        <a:buFont typeface="Wingdings" panose="05000000000000000000" pitchFamily="2" charset="2"/>
                        <a:defRPr sz="22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ts val="0"/>
                        </a:spcBef>
                        <a:spcAft>
                          <a:spcPts val="420"/>
                        </a:spcAft>
                        <a:buClr>
                          <a:schemeClr val="accent2"/>
                        </a:buClr>
                        <a:buSzTx/>
                        <a:buFont typeface="Wingdings" panose="05000000000000000000" pitchFamily="2" charset="2"/>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0.60 (0.40-0.91)</a:t>
                      </a:r>
                    </a:p>
                  </a:txBody>
                  <a:tcPr marL="91393" marR="91393" marT="45698" marB="45698" anchor="ctr" horzOverflow="overflow">
                    <a:lnL>
                      <a:noFill/>
                    </a:lnL>
                    <a:lnR>
                      <a:noFill/>
                    </a:lnR>
                    <a:lnT>
                      <a:noFill/>
                    </a:lnT>
                    <a:lnB>
                      <a:noFill/>
                    </a:lnB>
                    <a:lnTlToBr>
                      <a:noFill/>
                    </a:lnTlToBr>
                    <a:lnBlToTr>
                      <a:noFill/>
                    </a:lnBlToTr>
                    <a:noFill/>
                  </a:tcPr>
                </a:tc>
                <a:tc hMerge="1">
                  <a:txBody>
                    <a:bodyPr/>
                    <a:lstStyle/>
                    <a:p>
                      <a:pPr marL="0" marR="0" lvl="0" indent="0" algn="ctr" defTabSz="914400" rtl="0" eaLnBrk="1" fontAlgn="base" latinLnBrk="0" hangingPunct="1">
                        <a:lnSpc>
                          <a:spcPct val="100000"/>
                        </a:lnSpc>
                        <a:spcBef>
                          <a:spcPts val="0"/>
                        </a:spcBef>
                        <a:spcAft>
                          <a:spcPts val="420"/>
                        </a:spcAft>
                        <a:buClr>
                          <a:schemeClr val="accent2"/>
                        </a:buClr>
                        <a:buSzTx/>
                        <a:buFont typeface="Wingdings" panose="05000000000000000000" pitchFamily="2" charset="2"/>
                        <a:buNone/>
                        <a:tabLst/>
                      </a:pPr>
                      <a:endParaRPr kumimoji="0" lang="en-US" altLang="en-US" sz="1400" b="0" i="0" u="none" strike="noStrike" cap="none" normalizeH="0" baseline="0" dirty="0">
                        <a:ln>
                          <a:noFill/>
                        </a:ln>
                        <a:solidFill>
                          <a:schemeClr val="bg2">
                            <a:lumMod val="10000"/>
                          </a:schemeClr>
                        </a:solidFill>
                        <a:effectLst/>
                        <a:latin typeface="Arial" panose="020B0604020202020204" pitchFamily="34" charset="0"/>
                        <a:ea typeface="MS PGothic" panose="020B0600070205080204" pitchFamily="34" charset="-128"/>
                      </a:endParaRPr>
                    </a:p>
                  </a:txBody>
                  <a:tcPr marL="121863" marR="121863" marT="45725" marB="45725" horzOverflow="overflow">
                    <a:lnL>
                      <a:noFill/>
                    </a:lnL>
                    <a:lnR>
                      <a:noFill/>
                    </a:lnR>
                    <a:lnT>
                      <a:noFill/>
                    </a:lnT>
                    <a:lnB>
                      <a:noFill/>
                    </a:lnB>
                    <a:lnTlToBr>
                      <a:noFill/>
                    </a:lnTlToBr>
                    <a:lnBlToTr>
                      <a:noFill/>
                    </a:lnBlToTr>
                    <a:solidFill>
                      <a:schemeClr val="bg2"/>
                    </a:solidFill>
                  </a:tcPr>
                </a:tc>
                <a:extLst>
                  <a:ext uri="{0D108BD9-81ED-4DB2-BD59-A6C34878D82A}"/>
                </a:extLst>
              </a:tr>
              <a:tr h="274265">
                <a:tc>
                  <a:txBody>
                    <a:body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altLang="en-US" sz="1100" b="1"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Log-rank </a:t>
                      </a:r>
                      <a:r>
                        <a:rPr kumimoji="0" lang="en-US" altLang="en-US" sz="1100" b="1" i="1" u="none" strike="noStrike" cap="none" normalizeH="0" baseline="0" dirty="0">
                          <a:ln>
                            <a:noFill/>
                          </a:ln>
                          <a:solidFill>
                            <a:schemeClr val="tx1"/>
                          </a:solidFill>
                          <a:effectLst/>
                          <a:latin typeface="Arial" panose="020B0604020202020204" pitchFamily="34" charset="0"/>
                          <a:ea typeface="MS PGothic" panose="020B0600070205080204" pitchFamily="34" charset="-128"/>
                        </a:rPr>
                        <a:t>P </a:t>
                      </a:r>
                      <a:r>
                        <a:rPr kumimoji="0" lang="en-US" altLang="en-US" sz="1100" b="1"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value</a:t>
                      </a:r>
                      <a:endParaRPr kumimoji="0" lang="en-US" altLang="en-US" sz="1100" b="1" i="1" u="none" strike="noStrike" cap="none" normalizeH="0" baseline="0" dirty="0">
                        <a:ln>
                          <a:noFill/>
                        </a:ln>
                        <a:solidFill>
                          <a:schemeClr val="tx1"/>
                        </a:solidFill>
                        <a:effectLst/>
                        <a:latin typeface="Arial" panose="020B0604020202020204" pitchFamily="34" charset="0"/>
                        <a:ea typeface="MS PGothic" panose="020B0600070205080204" pitchFamily="34" charset="-128"/>
                      </a:endParaRPr>
                    </a:p>
                  </a:txBody>
                  <a:tcPr marL="91393" marR="91393" marT="45682" marB="45682"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ts val="0"/>
                        </a:spcBef>
                        <a:spcAft>
                          <a:spcPts val="420"/>
                        </a:spcAft>
                        <a:buClr>
                          <a:schemeClr val="accent2"/>
                        </a:buClr>
                        <a:buSzTx/>
                        <a:buFont typeface="Wingdings" panose="05000000000000000000" pitchFamily="2" charset="2"/>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.037</a:t>
                      </a:r>
                    </a:p>
                  </a:txBody>
                  <a:tcPr marL="91393" marR="91393" marT="45698" marB="45698"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extLst>
              </a:tr>
            </a:tbl>
          </a:graphicData>
        </a:graphic>
      </p:graphicFrame>
      <p:graphicFrame>
        <p:nvGraphicFramePr>
          <p:cNvPr id="17" name="Table 16">
            <a:extLst>
              <a:ext uri="{FF2B5EF4-FFF2-40B4-BE49-F238E27FC236}"/>
            </a:extLst>
          </p:cNvPr>
          <p:cNvGraphicFramePr>
            <a:graphicFrameLocks noGrp="1"/>
          </p:cNvGraphicFramePr>
          <p:nvPr>
            <p:extLst>
              <p:ext uri="{D42A27DB-BD31-4B8C-83A1-F6EECF244321}">
                <p14:modId xmlns:p14="http://schemas.microsoft.com/office/powerpoint/2010/main" val="135344748"/>
              </p:ext>
            </p:extLst>
          </p:nvPr>
        </p:nvGraphicFramePr>
        <p:xfrm>
          <a:off x="4787560" y="686314"/>
          <a:ext cx="3151215" cy="1858970"/>
        </p:xfrm>
        <a:graphic>
          <a:graphicData uri="http://schemas.openxmlformats.org/drawingml/2006/table">
            <a:tbl>
              <a:tblPr/>
              <a:tblGrid>
                <a:gridCol w="1377285">
                  <a:extLst>
                    <a:ext uri="{9D8B030D-6E8A-4147-A177-3AD203B41FA5}"/>
                  </a:extLst>
                </a:gridCol>
                <a:gridCol w="898592">
                  <a:extLst>
                    <a:ext uri="{9D8B030D-6E8A-4147-A177-3AD203B41FA5}"/>
                  </a:extLst>
                </a:gridCol>
                <a:gridCol w="875338">
                  <a:extLst>
                    <a:ext uri="{9D8B030D-6E8A-4147-A177-3AD203B41FA5}"/>
                  </a:extLst>
                </a:gridCol>
              </a:tblGrid>
              <a:tr h="457120">
                <a:tc>
                  <a:txBody>
                    <a:bodyPr/>
                    <a:lstStyle/>
                    <a:p>
                      <a:pPr marL="0" marR="0" lvl="0" indent="0" algn="l" defTabSz="914400" rtl="0" eaLnBrk="1" fontAlgn="base" latinLnBrk="0" hangingPunct="1">
                        <a:lnSpc>
                          <a:spcPct val="100000"/>
                        </a:lnSpc>
                        <a:spcBef>
                          <a:spcPts val="0"/>
                        </a:spcBef>
                        <a:spcAft>
                          <a:spcPts val="0"/>
                        </a:spcAft>
                        <a:buClr>
                          <a:schemeClr val="accent2"/>
                        </a:buClr>
                        <a:buSzTx/>
                        <a:buFont typeface="Wingdings" panose="05000000000000000000" pitchFamily="2" charset="2"/>
                        <a:buNone/>
                        <a:tabLst/>
                        <a:defRPr/>
                      </a:pPr>
                      <a:endParaRPr kumimoji="0" lang="en-US" altLang="en-US" sz="1100" b="1" i="0" u="none" strike="noStrike" cap="none" normalizeH="0" baseline="0" dirty="0">
                        <a:ln>
                          <a:noFill/>
                        </a:ln>
                        <a:solidFill>
                          <a:schemeClr val="tx1"/>
                        </a:solidFill>
                        <a:effectLst/>
                        <a:latin typeface="Arial" panose="020B0604020202020204" pitchFamily="34" charset="0"/>
                        <a:ea typeface="MS PGothic" panose="020B0600070205080204" pitchFamily="34" charset="-128"/>
                      </a:endParaRPr>
                    </a:p>
                  </a:txBody>
                  <a:tcPr marL="91423" marR="91423" marT="45689" marB="45689"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anose="05000000000000000000" pitchFamily="2" charset="2"/>
                        <a:buNone/>
                        <a:tabLst/>
                      </a:pPr>
                      <a:r>
                        <a:rPr kumimoji="0" lang="en-US" altLang="en-US" sz="1100" b="1" i="0" u="none" strike="noStrike" cap="none" normalizeH="0" baseline="0" dirty="0" err="1">
                          <a:ln>
                            <a:noFill/>
                          </a:ln>
                          <a:solidFill>
                            <a:schemeClr val="tx1"/>
                          </a:solidFill>
                          <a:effectLst/>
                          <a:latin typeface="Arial" panose="020B0604020202020204" pitchFamily="34" charset="0"/>
                          <a:ea typeface="MS PGothic" panose="020B0600070205080204" pitchFamily="34" charset="-128"/>
                        </a:rPr>
                        <a:t>Ipat</a:t>
                      </a:r>
                      <a:r>
                        <a:rPr kumimoji="0" lang="en-US" altLang="en-US" sz="1100" b="1"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 + Pac</a:t>
                      </a:r>
                      <a:endParaRPr lang="en-US" altLang="en-US" sz="1100" b="1" dirty="0">
                        <a:solidFill>
                          <a:schemeClr val="tx1"/>
                        </a:solidFill>
                      </a:endParaRPr>
                    </a:p>
                    <a:p>
                      <a:pPr marL="0" marR="0" lvl="0" indent="0" algn="ctr" defTabSz="914400" rtl="0" eaLnBrk="1" fontAlgn="base" latinLnBrk="0" hangingPunct="1">
                        <a:lnSpc>
                          <a:spcPct val="100000"/>
                        </a:lnSpc>
                        <a:spcBef>
                          <a:spcPts val="0"/>
                        </a:spcBef>
                        <a:spcAft>
                          <a:spcPts val="0"/>
                        </a:spcAft>
                        <a:buClr>
                          <a:schemeClr val="accent2"/>
                        </a:buClr>
                        <a:buSzTx/>
                        <a:buFont typeface="Wingdings" panose="05000000000000000000" pitchFamily="2" charset="2"/>
                        <a:buNone/>
                        <a:tabLst/>
                      </a:pPr>
                      <a:r>
                        <a:rPr lang="en-US" altLang="en-US" sz="1100" b="1" dirty="0">
                          <a:solidFill>
                            <a:schemeClr val="tx1"/>
                          </a:solidFill>
                        </a:rPr>
                        <a:t>(n = 25)</a:t>
                      </a:r>
                      <a:endParaRPr kumimoji="0" lang="en-US" altLang="en-US" sz="1100" b="1" i="0" u="none" strike="noStrike" cap="none" normalizeH="0" baseline="0" dirty="0">
                        <a:ln>
                          <a:noFill/>
                        </a:ln>
                        <a:solidFill>
                          <a:schemeClr val="tx1"/>
                        </a:solidFill>
                        <a:effectLst/>
                        <a:latin typeface="Arial" panose="020B0604020202020204" pitchFamily="34" charset="0"/>
                        <a:ea typeface="MS PGothic" panose="020B0600070205080204" pitchFamily="34" charset="-128"/>
                      </a:endParaRPr>
                    </a:p>
                  </a:txBody>
                  <a:tcPr marL="91423" marR="91423" marT="45689" marB="45689"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anose="05000000000000000000" pitchFamily="2" charset="2"/>
                        <a:buNone/>
                        <a:tabLst/>
                      </a:pPr>
                      <a:r>
                        <a:rPr kumimoji="0" lang="en-US" altLang="en-US" sz="1100" b="1" i="0" u="none" strike="noStrike" cap="none" normalizeH="0" baseline="0" dirty="0" err="1">
                          <a:ln>
                            <a:noFill/>
                          </a:ln>
                          <a:solidFill>
                            <a:schemeClr val="tx1"/>
                          </a:solidFill>
                          <a:effectLst/>
                          <a:latin typeface="Arial" panose="020B0604020202020204" pitchFamily="34" charset="0"/>
                          <a:ea typeface="MS PGothic" panose="020B0600070205080204" pitchFamily="34" charset="-128"/>
                        </a:rPr>
                        <a:t>Pbo</a:t>
                      </a:r>
                      <a:r>
                        <a:rPr kumimoji="0" lang="en-US" altLang="en-US" sz="1100" b="1"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 + Pac</a:t>
                      </a:r>
                      <a:endParaRPr lang="en-US" altLang="en-US" sz="1100" b="1" dirty="0">
                        <a:solidFill>
                          <a:schemeClr val="tx1"/>
                        </a:solidFill>
                      </a:endParaRPr>
                    </a:p>
                    <a:p>
                      <a:pPr marL="0" marR="0" lvl="0" indent="0" algn="ctr" defTabSz="914400" rtl="0" eaLnBrk="1" fontAlgn="base" latinLnBrk="0" hangingPunct="1">
                        <a:lnSpc>
                          <a:spcPct val="100000"/>
                        </a:lnSpc>
                        <a:spcBef>
                          <a:spcPts val="0"/>
                        </a:spcBef>
                        <a:spcAft>
                          <a:spcPts val="0"/>
                        </a:spcAft>
                        <a:buClr>
                          <a:schemeClr val="accent2"/>
                        </a:buClr>
                        <a:buSzTx/>
                        <a:buFont typeface="Wingdings" panose="05000000000000000000" pitchFamily="2" charset="2"/>
                        <a:buNone/>
                        <a:tabLst/>
                      </a:pPr>
                      <a:r>
                        <a:rPr lang="en-US" altLang="en-US" sz="1100" b="1" dirty="0">
                          <a:solidFill>
                            <a:schemeClr val="tx1"/>
                          </a:solidFill>
                        </a:rPr>
                        <a:t>(n = 23)</a:t>
                      </a:r>
                      <a:endParaRPr kumimoji="0" lang="en-US" altLang="en-US" sz="1100" b="1" i="0" u="none" strike="noStrike" cap="none" normalizeH="0" baseline="0" dirty="0">
                        <a:ln>
                          <a:noFill/>
                        </a:ln>
                        <a:solidFill>
                          <a:schemeClr val="tx1"/>
                        </a:solidFill>
                        <a:effectLst/>
                        <a:latin typeface="Arial" panose="020B0604020202020204" pitchFamily="34" charset="0"/>
                        <a:ea typeface="MS PGothic" panose="020B0600070205080204" pitchFamily="34" charset="-128"/>
                      </a:endParaRPr>
                    </a:p>
                  </a:txBody>
                  <a:tcPr marL="91423" marR="91423" marT="45689" marB="45689"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274261">
                <a:tc>
                  <a:txBody>
                    <a:bodyPr/>
                    <a:lstStyle>
                      <a:lvl1pPr>
                        <a:lnSpc>
                          <a:spcPct val="90000"/>
                        </a:lnSpc>
                        <a:spcBef>
                          <a:spcPts val="1000"/>
                        </a:spcBef>
                        <a:spcAft>
                          <a:spcPts val="700"/>
                        </a:spcAft>
                        <a:buClr>
                          <a:srgbClr val="FEFDDE"/>
                        </a:buClr>
                        <a:buFont typeface="Wingdings" panose="05000000000000000000" pitchFamily="2" charset="2"/>
                        <a:defRPr sz="22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altLang="en-US" sz="1100" b="1"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PFS events, </a:t>
                      </a:r>
                      <a:r>
                        <a:rPr kumimoji="0" lang="en-US" altLang="en-US" sz="1100" b="1" i="0" u="none" strike="noStrike" cap="none" normalizeH="0" baseline="0" dirty="0">
                          <a:ln>
                            <a:noFill/>
                          </a:ln>
                          <a:solidFill>
                            <a:schemeClr val="tx1"/>
                          </a:solidFill>
                          <a:effectLst/>
                          <a:latin typeface="Arial" panose="020B0604020202020204" pitchFamily="34" charset="0"/>
                          <a:ea typeface="MS Gothic" panose="020B0609070205080204" pitchFamily="49" charset="-128"/>
                        </a:rPr>
                        <a:t>n (%)</a:t>
                      </a:r>
                      <a:endParaRPr kumimoji="0" lang="en-US" altLang="en-US" sz="1100" b="1" i="0" u="none" strike="noStrike" cap="none" normalizeH="0" baseline="0" dirty="0">
                        <a:ln>
                          <a:noFill/>
                        </a:ln>
                        <a:solidFill>
                          <a:schemeClr val="tx1"/>
                        </a:solidFill>
                        <a:effectLst/>
                        <a:latin typeface="Arial" panose="020B0604020202020204" pitchFamily="34" charset="0"/>
                        <a:ea typeface="MS PGothic" panose="020B0600070205080204" pitchFamily="34" charset="-128"/>
                      </a:endParaRPr>
                    </a:p>
                  </a:txBody>
                  <a:tcPr marL="91423" marR="91423" marT="45689" marB="45689"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a:lnSpc>
                          <a:spcPct val="90000"/>
                        </a:lnSpc>
                        <a:spcBef>
                          <a:spcPts val="1000"/>
                        </a:spcBef>
                        <a:spcAft>
                          <a:spcPts val="700"/>
                        </a:spcAft>
                        <a:buClr>
                          <a:srgbClr val="FEFDDE"/>
                        </a:buClr>
                        <a:buFont typeface="Wingdings" panose="05000000000000000000" pitchFamily="2" charset="2"/>
                        <a:defRPr sz="22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anose="05000000000000000000" pitchFamily="2" charset="2"/>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16 (64)</a:t>
                      </a:r>
                    </a:p>
                  </a:txBody>
                  <a:tcPr marL="91423" marR="91423" marT="45695" marB="45695"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anose="05000000000000000000" pitchFamily="2" charset="2"/>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18 (78)</a:t>
                      </a:r>
                    </a:p>
                  </a:txBody>
                  <a:tcPr marL="91423" marR="91423" marT="45695" marB="45695"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extLst>
              </a:tr>
              <a:tr h="274261">
                <a:tc>
                  <a:txBody>
                    <a:bodyPr/>
                    <a:lstStyle>
                      <a:lvl1pPr>
                        <a:lnSpc>
                          <a:spcPct val="90000"/>
                        </a:lnSpc>
                        <a:spcBef>
                          <a:spcPts val="1000"/>
                        </a:spcBef>
                        <a:spcAft>
                          <a:spcPts val="700"/>
                        </a:spcAft>
                        <a:buClr>
                          <a:srgbClr val="FEFDDE"/>
                        </a:buClr>
                        <a:buFont typeface="Wingdings" panose="05000000000000000000" pitchFamily="2" charset="2"/>
                        <a:defRPr sz="22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35000"/>
                        </a:spcBef>
                        <a:spcAft>
                          <a:spcPct val="25000"/>
                        </a:spcAft>
                        <a:buClr>
                          <a:schemeClr val="accent2"/>
                        </a:buClr>
                        <a:buSzTx/>
                        <a:buFont typeface="Wingdings" panose="05000000000000000000" pitchFamily="2" charset="2"/>
                        <a:buNone/>
                        <a:tabLst/>
                      </a:pPr>
                      <a:r>
                        <a:rPr kumimoji="0" lang="en-US" altLang="en-US" sz="1100" b="1" i="0" u="none" strike="noStrike" cap="none" normalizeH="0" baseline="0" dirty="0" err="1">
                          <a:ln>
                            <a:noFill/>
                          </a:ln>
                          <a:solidFill>
                            <a:schemeClr val="tx1"/>
                          </a:solidFill>
                          <a:effectLst/>
                          <a:latin typeface="Arial" panose="020B0604020202020204" pitchFamily="34" charset="0"/>
                          <a:ea typeface="MS PGothic" panose="020B0600070205080204" pitchFamily="34" charset="-128"/>
                        </a:rPr>
                        <a:t>mPFS</a:t>
                      </a:r>
                      <a:r>
                        <a:rPr kumimoji="0" lang="en-US" altLang="en-US" sz="1100" b="1"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 </a:t>
                      </a:r>
                      <a:r>
                        <a:rPr kumimoji="0" lang="en-US" altLang="en-US" sz="1100" b="1" i="0" u="none" strike="noStrike" cap="none" normalizeH="0" baseline="0" dirty="0" err="1">
                          <a:ln>
                            <a:noFill/>
                          </a:ln>
                          <a:solidFill>
                            <a:schemeClr val="tx1"/>
                          </a:solidFill>
                          <a:effectLst/>
                          <a:latin typeface="Arial" panose="020B0604020202020204" pitchFamily="34" charset="0"/>
                          <a:ea typeface="MS PGothic" panose="020B0600070205080204" pitchFamily="34" charset="-128"/>
                        </a:rPr>
                        <a:t>mos</a:t>
                      </a:r>
                      <a:r>
                        <a:rPr kumimoji="0" lang="en-US" altLang="en-US" sz="1100" b="1"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 (IQR)</a:t>
                      </a:r>
                      <a:endParaRPr kumimoji="0" lang="en-US" altLang="en-US" sz="1100" b="1" i="0" u="none" strike="noStrike" cap="none" normalizeH="0" baseline="0" dirty="0">
                        <a:ln>
                          <a:noFill/>
                        </a:ln>
                        <a:solidFill>
                          <a:schemeClr val="tx1"/>
                        </a:solidFill>
                        <a:effectLst/>
                        <a:latin typeface="Arial" panose="020B0604020202020204" pitchFamily="34" charset="0"/>
                        <a:ea typeface="MS Gothic" panose="020B0609070205080204" pitchFamily="49" charset="-128"/>
                      </a:endParaRPr>
                    </a:p>
                  </a:txBody>
                  <a:tcPr marL="91423" marR="91423" marT="45689" marB="45689" anchor="ctr" horzOverflow="overflow">
                    <a:lnL>
                      <a:noFill/>
                    </a:lnL>
                    <a:lnR>
                      <a:noFill/>
                    </a:lnR>
                    <a:lnT>
                      <a:noFill/>
                    </a:lnT>
                    <a:lnB>
                      <a:noFill/>
                    </a:lnB>
                    <a:lnTlToBr>
                      <a:noFill/>
                    </a:lnTlToBr>
                    <a:lnBlToTr>
                      <a:noFill/>
                    </a:lnBlToTr>
                    <a:noFill/>
                  </a:tcPr>
                </a:tc>
                <a:tc>
                  <a:txBody>
                    <a:bodyPr/>
                    <a:lstStyle>
                      <a:lvl1pPr>
                        <a:lnSpc>
                          <a:spcPct val="90000"/>
                        </a:lnSpc>
                        <a:spcBef>
                          <a:spcPts val="1000"/>
                        </a:spcBef>
                        <a:spcAft>
                          <a:spcPts val="700"/>
                        </a:spcAft>
                        <a:buClr>
                          <a:srgbClr val="FEFDDE"/>
                        </a:buClr>
                        <a:buFont typeface="Wingdings" panose="05000000000000000000" pitchFamily="2" charset="2"/>
                        <a:defRPr sz="22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anose="05000000000000000000" pitchFamily="2" charset="2"/>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6.2 (3.6-10.9)</a:t>
                      </a:r>
                    </a:p>
                  </a:txBody>
                  <a:tcPr marL="91423" marR="91423" marT="45695" marB="45695"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anose="05000000000000000000" pitchFamily="2" charset="2"/>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3.7 (1.9-9.1)</a:t>
                      </a:r>
                    </a:p>
                  </a:txBody>
                  <a:tcPr marL="91423" marR="91423" marT="45695" marB="45695" anchor="ctr" horzOverflow="overflow">
                    <a:lnL>
                      <a:noFill/>
                    </a:lnL>
                    <a:lnR>
                      <a:noFill/>
                    </a:lnR>
                    <a:lnT>
                      <a:noFill/>
                    </a:lnT>
                    <a:lnB>
                      <a:noFill/>
                    </a:lnB>
                    <a:lnTlToBr>
                      <a:noFill/>
                    </a:lnTlToBr>
                    <a:lnBlToTr>
                      <a:noFill/>
                    </a:lnBlToTr>
                    <a:noFill/>
                  </a:tcPr>
                </a:tc>
                <a:extLst>
                  <a:ext uri="{0D108BD9-81ED-4DB2-BD59-A6C34878D82A}"/>
                </a:extLst>
              </a:tr>
              <a:tr h="274261">
                <a:tc>
                  <a:txBody>
                    <a:bodyPr/>
                    <a:lstStyle>
                      <a:lvl1pPr>
                        <a:lnSpc>
                          <a:spcPct val="90000"/>
                        </a:lnSpc>
                        <a:spcBef>
                          <a:spcPts val="1000"/>
                        </a:spcBef>
                        <a:spcAft>
                          <a:spcPts val="700"/>
                        </a:spcAft>
                        <a:buClr>
                          <a:srgbClr val="FEFDDE"/>
                        </a:buClr>
                        <a:buFont typeface="Wingdings" panose="05000000000000000000" pitchFamily="2" charset="2"/>
                        <a:defRPr sz="22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altLang="en-US" sz="1100" b="1"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Stratified HR (90% CI)</a:t>
                      </a:r>
                    </a:p>
                  </a:txBody>
                  <a:tcPr marL="91423" marR="91423" marT="45689" marB="45689" anchor="ctr" horzOverflow="overflow">
                    <a:lnL>
                      <a:noFill/>
                    </a:lnL>
                    <a:lnR>
                      <a:noFill/>
                    </a:lnR>
                    <a:lnT>
                      <a:noFill/>
                    </a:lnT>
                    <a:lnB>
                      <a:noFill/>
                    </a:lnB>
                    <a:lnTlToBr>
                      <a:noFill/>
                    </a:lnTlToBr>
                    <a:lnBlToTr>
                      <a:noFill/>
                    </a:lnBlToTr>
                    <a:noFill/>
                  </a:tcPr>
                </a:tc>
                <a:tc gridSpan="2">
                  <a:txBody>
                    <a:bodyPr/>
                    <a:lstStyle>
                      <a:lvl1pPr>
                        <a:lnSpc>
                          <a:spcPct val="90000"/>
                        </a:lnSpc>
                        <a:spcBef>
                          <a:spcPts val="1000"/>
                        </a:spcBef>
                        <a:spcAft>
                          <a:spcPts val="700"/>
                        </a:spcAft>
                        <a:buClr>
                          <a:srgbClr val="FEFDDE"/>
                        </a:buClr>
                        <a:buFont typeface="Wingdings" panose="05000000000000000000" pitchFamily="2" charset="2"/>
                        <a:defRPr sz="22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ts val="0"/>
                        </a:spcBef>
                        <a:spcAft>
                          <a:spcPts val="420"/>
                        </a:spcAft>
                        <a:buClr>
                          <a:schemeClr val="accent2"/>
                        </a:buClr>
                        <a:buSzTx/>
                        <a:buFont typeface="Wingdings" panose="05000000000000000000" pitchFamily="2" charset="2"/>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0.59 (0.30-1.16)</a:t>
                      </a:r>
                    </a:p>
                  </a:txBody>
                  <a:tcPr marL="91423" marR="91423" marT="45695" marB="45695" anchor="ctr" horzOverflow="overflow">
                    <a:lnL>
                      <a:noFill/>
                    </a:lnL>
                    <a:lnR>
                      <a:noFill/>
                    </a:lnR>
                    <a:lnT>
                      <a:noFill/>
                    </a:lnT>
                    <a:lnB>
                      <a:noFill/>
                    </a:lnB>
                    <a:lnTlToBr>
                      <a:noFill/>
                    </a:lnTlToBr>
                    <a:lnBlToTr>
                      <a:noFill/>
                    </a:lnBlToTr>
                    <a:noFill/>
                  </a:tcPr>
                </a:tc>
                <a:tc hMerge="1">
                  <a:txBody>
                    <a:bodyPr/>
                    <a:lstStyle/>
                    <a:p>
                      <a:pPr marL="0" marR="0" lvl="0" indent="0" algn="ctr" defTabSz="914400" rtl="0" eaLnBrk="1" fontAlgn="base" latinLnBrk="0" hangingPunct="1">
                        <a:lnSpc>
                          <a:spcPct val="100000"/>
                        </a:lnSpc>
                        <a:spcBef>
                          <a:spcPts val="0"/>
                        </a:spcBef>
                        <a:spcAft>
                          <a:spcPts val="420"/>
                        </a:spcAft>
                        <a:buClr>
                          <a:schemeClr val="accent2"/>
                        </a:buClr>
                        <a:buSzTx/>
                        <a:buFont typeface="Wingdings" panose="05000000000000000000" pitchFamily="2" charset="2"/>
                        <a:buNone/>
                        <a:tabLst/>
                      </a:pPr>
                      <a:endParaRPr kumimoji="0" lang="en-US" altLang="en-US" sz="1400" b="0" i="0" u="none" strike="noStrike" cap="none" normalizeH="0" baseline="0" dirty="0">
                        <a:ln>
                          <a:noFill/>
                        </a:ln>
                        <a:solidFill>
                          <a:schemeClr val="bg2">
                            <a:lumMod val="10000"/>
                          </a:schemeClr>
                        </a:solidFill>
                        <a:effectLst/>
                        <a:latin typeface="Arial" panose="020B0604020202020204" pitchFamily="34" charset="0"/>
                        <a:ea typeface="MS PGothic" panose="020B0600070205080204" pitchFamily="34" charset="-128"/>
                      </a:endParaRPr>
                    </a:p>
                  </a:txBody>
                  <a:tcPr marL="121863" marR="121863" marT="45725" marB="45725" horzOverflow="overflow">
                    <a:lnL>
                      <a:noFill/>
                    </a:lnL>
                    <a:lnR>
                      <a:noFill/>
                    </a:lnR>
                    <a:lnT>
                      <a:noFill/>
                    </a:lnT>
                    <a:lnB>
                      <a:noFill/>
                    </a:lnB>
                    <a:lnTlToBr>
                      <a:noFill/>
                    </a:lnTlToBr>
                    <a:lnBlToTr>
                      <a:noFill/>
                    </a:lnBlToTr>
                    <a:solidFill>
                      <a:schemeClr val="bg2"/>
                    </a:solidFill>
                  </a:tcPr>
                </a:tc>
                <a:extLst>
                  <a:ext uri="{0D108BD9-81ED-4DB2-BD59-A6C34878D82A}"/>
                </a:extLst>
              </a:tr>
              <a:tr h="274261">
                <a:tc>
                  <a:txBody>
                    <a:body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altLang="en-US" sz="1100" b="1"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Log-rank </a:t>
                      </a:r>
                      <a:r>
                        <a:rPr kumimoji="0" lang="en-US" altLang="en-US" sz="1100" b="1" i="1" u="none" strike="noStrike" cap="none" normalizeH="0" baseline="0" dirty="0">
                          <a:ln>
                            <a:noFill/>
                          </a:ln>
                          <a:solidFill>
                            <a:schemeClr val="tx1"/>
                          </a:solidFill>
                          <a:effectLst/>
                          <a:latin typeface="Arial" panose="020B0604020202020204" pitchFamily="34" charset="0"/>
                          <a:ea typeface="MS PGothic" panose="020B0600070205080204" pitchFamily="34" charset="-128"/>
                        </a:rPr>
                        <a:t>P </a:t>
                      </a:r>
                      <a:r>
                        <a:rPr kumimoji="0" lang="en-US" altLang="en-US" sz="1100" b="1"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value</a:t>
                      </a:r>
                      <a:endParaRPr kumimoji="0" lang="en-US" altLang="en-US" sz="1100" b="1" i="1" u="none" strike="noStrike" cap="none" normalizeH="0" baseline="0" dirty="0">
                        <a:ln>
                          <a:noFill/>
                        </a:ln>
                        <a:solidFill>
                          <a:schemeClr val="tx1"/>
                        </a:solidFill>
                        <a:effectLst/>
                        <a:latin typeface="Arial" panose="020B0604020202020204" pitchFamily="34" charset="0"/>
                        <a:ea typeface="MS PGothic" panose="020B0600070205080204" pitchFamily="34" charset="-128"/>
                      </a:endParaRPr>
                    </a:p>
                  </a:txBody>
                  <a:tcPr marL="91423" marR="91423" marT="45689" marB="45689"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ts val="0"/>
                        </a:spcBef>
                        <a:spcAft>
                          <a:spcPts val="420"/>
                        </a:spcAft>
                        <a:buClr>
                          <a:schemeClr val="accent2"/>
                        </a:buClr>
                        <a:buSzTx/>
                        <a:buFont typeface="Wingdings" panose="05000000000000000000" pitchFamily="2" charset="2"/>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.18</a:t>
                      </a:r>
                    </a:p>
                  </a:txBody>
                  <a:tcPr marL="91423" marR="91423" marT="45695" marB="45695"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extLst>
              </a:tr>
            </a:tbl>
          </a:graphicData>
        </a:graphic>
      </p:graphicFrame>
      <p:sp>
        <p:nvSpPr>
          <p:cNvPr id="15445" name="TextBox 18"/>
          <p:cNvSpPr txBox="1">
            <a:spLocks noChangeArrowheads="1"/>
          </p:cNvSpPr>
          <p:nvPr/>
        </p:nvSpPr>
        <p:spPr bwMode="auto">
          <a:xfrm rot="-5400000">
            <a:off x="3460820" y="3890269"/>
            <a:ext cx="27606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400"/>
              <a:t>PFS (%)</a:t>
            </a:r>
          </a:p>
        </p:txBody>
      </p:sp>
      <p:cxnSp>
        <p:nvCxnSpPr>
          <p:cNvPr id="15446" name="Straight Connector 74"/>
          <p:cNvCxnSpPr>
            <a:cxnSpLocks noChangeShapeType="1"/>
          </p:cNvCxnSpPr>
          <p:nvPr/>
        </p:nvCxnSpPr>
        <p:spPr bwMode="auto">
          <a:xfrm>
            <a:off x="5222251" y="5370513"/>
            <a:ext cx="359662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5447" name="Straight Connector 75"/>
          <p:cNvCxnSpPr>
            <a:cxnSpLocks/>
          </p:cNvCxnSpPr>
          <p:nvPr/>
        </p:nvCxnSpPr>
        <p:spPr bwMode="auto">
          <a:xfrm flipV="1">
            <a:off x="5222251" y="2660650"/>
            <a:ext cx="0" cy="2717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5448" name="Straight Connector 76"/>
          <p:cNvCxnSpPr>
            <a:cxnSpLocks noChangeShapeType="1"/>
          </p:cNvCxnSpPr>
          <p:nvPr/>
        </p:nvCxnSpPr>
        <p:spPr bwMode="auto">
          <a:xfrm flipH="1" flipV="1">
            <a:off x="5172232" y="2673350"/>
            <a:ext cx="50019"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5449" name="Straight Connector 77"/>
          <p:cNvCxnSpPr>
            <a:cxnSpLocks noChangeShapeType="1"/>
          </p:cNvCxnSpPr>
          <p:nvPr/>
        </p:nvCxnSpPr>
        <p:spPr bwMode="auto">
          <a:xfrm flipH="1" flipV="1">
            <a:off x="5172232" y="3213100"/>
            <a:ext cx="50019"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5450" name="Straight Connector 78"/>
          <p:cNvCxnSpPr>
            <a:cxnSpLocks noChangeShapeType="1"/>
          </p:cNvCxnSpPr>
          <p:nvPr/>
        </p:nvCxnSpPr>
        <p:spPr bwMode="auto">
          <a:xfrm flipH="1" flipV="1">
            <a:off x="5172232" y="3752850"/>
            <a:ext cx="50019"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5451" name="Straight Connector 79"/>
          <p:cNvCxnSpPr>
            <a:cxnSpLocks noChangeShapeType="1"/>
          </p:cNvCxnSpPr>
          <p:nvPr/>
        </p:nvCxnSpPr>
        <p:spPr bwMode="auto">
          <a:xfrm flipH="1" flipV="1">
            <a:off x="5172232" y="4292600"/>
            <a:ext cx="50019"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5452" name="Straight Connector 80"/>
          <p:cNvCxnSpPr>
            <a:cxnSpLocks noChangeShapeType="1"/>
          </p:cNvCxnSpPr>
          <p:nvPr/>
        </p:nvCxnSpPr>
        <p:spPr bwMode="auto">
          <a:xfrm flipH="1" flipV="1">
            <a:off x="5172232" y="4830763"/>
            <a:ext cx="50019"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5453" name="Straight Connector 81"/>
          <p:cNvCxnSpPr>
            <a:cxnSpLocks noChangeShapeType="1"/>
          </p:cNvCxnSpPr>
          <p:nvPr/>
        </p:nvCxnSpPr>
        <p:spPr bwMode="auto">
          <a:xfrm flipH="1" flipV="1">
            <a:off x="5172232" y="5370513"/>
            <a:ext cx="50019"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5454" name="Straight Connector 82"/>
          <p:cNvCxnSpPr>
            <a:cxnSpLocks noChangeShapeType="1"/>
          </p:cNvCxnSpPr>
          <p:nvPr/>
        </p:nvCxnSpPr>
        <p:spPr bwMode="auto">
          <a:xfrm>
            <a:off x="5225823" y="5373689"/>
            <a:ext cx="0" cy="650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5455" name="Straight Connector 83"/>
          <p:cNvCxnSpPr>
            <a:cxnSpLocks noChangeShapeType="1"/>
          </p:cNvCxnSpPr>
          <p:nvPr/>
        </p:nvCxnSpPr>
        <p:spPr bwMode="auto">
          <a:xfrm>
            <a:off x="5623596" y="5373689"/>
            <a:ext cx="0" cy="650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5456" name="Straight Connector 84"/>
          <p:cNvCxnSpPr>
            <a:cxnSpLocks noChangeShapeType="1"/>
          </p:cNvCxnSpPr>
          <p:nvPr/>
        </p:nvCxnSpPr>
        <p:spPr bwMode="auto">
          <a:xfrm>
            <a:off x="6021368" y="5373689"/>
            <a:ext cx="0" cy="650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5457" name="Straight Connector 85"/>
          <p:cNvCxnSpPr>
            <a:cxnSpLocks noChangeShapeType="1"/>
          </p:cNvCxnSpPr>
          <p:nvPr/>
        </p:nvCxnSpPr>
        <p:spPr bwMode="auto">
          <a:xfrm>
            <a:off x="6419140" y="5373689"/>
            <a:ext cx="0" cy="650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5458" name="Straight Connector 86"/>
          <p:cNvCxnSpPr>
            <a:cxnSpLocks noChangeShapeType="1"/>
          </p:cNvCxnSpPr>
          <p:nvPr/>
        </p:nvCxnSpPr>
        <p:spPr bwMode="auto">
          <a:xfrm>
            <a:off x="6816913" y="5373689"/>
            <a:ext cx="0" cy="650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5459" name="Straight Connector 87"/>
          <p:cNvCxnSpPr>
            <a:cxnSpLocks noChangeShapeType="1"/>
          </p:cNvCxnSpPr>
          <p:nvPr/>
        </p:nvCxnSpPr>
        <p:spPr bwMode="auto">
          <a:xfrm>
            <a:off x="7213495" y="5373689"/>
            <a:ext cx="0" cy="650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5460" name="Straight Connector 88"/>
          <p:cNvCxnSpPr>
            <a:cxnSpLocks noChangeShapeType="1"/>
          </p:cNvCxnSpPr>
          <p:nvPr/>
        </p:nvCxnSpPr>
        <p:spPr bwMode="auto">
          <a:xfrm>
            <a:off x="7611267" y="5373689"/>
            <a:ext cx="0" cy="650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5461" name="Straight Connector 89"/>
          <p:cNvCxnSpPr>
            <a:cxnSpLocks noChangeShapeType="1"/>
          </p:cNvCxnSpPr>
          <p:nvPr/>
        </p:nvCxnSpPr>
        <p:spPr bwMode="auto">
          <a:xfrm>
            <a:off x="8009039" y="5373689"/>
            <a:ext cx="0" cy="650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5462" name="Straight Connector 90"/>
          <p:cNvCxnSpPr>
            <a:cxnSpLocks noChangeShapeType="1"/>
          </p:cNvCxnSpPr>
          <p:nvPr/>
        </p:nvCxnSpPr>
        <p:spPr bwMode="auto">
          <a:xfrm>
            <a:off x="8406812" y="5373689"/>
            <a:ext cx="0" cy="650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5463" name="Straight Connector 91"/>
          <p:cNvCxnSpPr>
            <a:cxnSpLocks noChangeShapeType="1"/>
          </p:cNvCxnSpPr>
          <p:nvPr/>
        </p:nvCxnSpPr>
        <p:spPr bwMode="auto">
          <a:xfrm>
            <a:off x="8804584" y="5373689"/>
            <a:ext cx="0" cy="650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15464" name="TextBox 92"/>
          <p:cNvSpPr txBox="1">
            <a:spLocks noChangeArrowheads="1"/>
          </p:cNvSpPr>
          <p:nvPr/>
        </p:nvSpPr>
        <p:spPr bwMode="auto">
          <a:xfrm>
            <a:off x="4787560" y="2516189"/>
            <a:ext cx="4406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a:r>
              <a:rPr lang="en-US" sz="1400" b="0"/>
              <a:t>100</a:t>
            </a:r>
          </a:p>
        </p:txBody>
      </p:sp>
      <p:sp>
        <p:nvSpPr>
          <p:cNvPr id="15465" name="TextBox 93"/>
          <p:cNvSpPr txBox="1">
            <a:spLocks noChangeArrowheads="1"/>
          </p:cNvSpPr>
          <p:nvPr/>
        </p:nvSpPr>
        <p:spPr bwMode="auto">
          <a:xfrm>
            <a:off x="4787560" y="3055939"/>
            <a:ext cx="440646"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a:r>
              <a:rPr lang="en-US" sz="1400" b="0"/>
              <a:t>80</a:t>
            </a:r>
          </a:p>
        </p:txBody>
      </p:sp>
      <p:sp>
        <p:nvSpPr>
          <p:cNvPr id="15466" name="TextBox 94"/>
          <p:cNvSpPr txBox="1">
            <a:spLocks noChangeArrowheads="1"/>
          </p:cNvSpPr>
          <p:nvPr/>
        </p:nvSpPr>
        <p:spPr bwMode="auto">
          <a:xfrm>
            <a:off x="4787560" y="3597275"/>
            <a:ext cx="440646"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a:r>
              <a:rPr lang="en-US" sz="1400" b="0"/>
              <a:t>60</a:t>
            </a:r>
          </a:p>
        </p:txBody>
      </p:sp>
      <p:sp>
        <p:nvSpPr>
          <p:cNvPr id="15467" name="TextBox 95"/>
          <p:cNvSpPr txBox="1">
            <a:spLocks noChangeArrowheads="1"/>
          </p:cNvSpPr>
          <p:nvPr/>
        </p:nvSpPr>
        <p:spPr bwMode="auto">
          <a:xfrm>
            <a:off x="4787560" y="4137026"/>
            <a:ext cx="440646"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a:r>
              <a:rPr lang="en-US" sz="1400" b="0"/>
              <a:t>40</a:t>
            </a:r>
          </a:p>
        </p:txBody>
      </p:sp>
      <p:sp>
        <p:nvSpPr>
          <p:cNvPr id="15468" name="TextBox 96"/>
          <p:cNvSpPr txBox="1">
            <a:spLocks noChangeArrowheads="1"/>
          </p:cNvSpPr>
          <p:nvPr/>
        </p:nvSpPr>
        <p:spPr bwMode="auto">
          <a:xfrm>
            <a:off x="4787560" y="4676776"/>
            <a:ext cx="440646"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a:r>
              <a:rPr lang="en-US" sz="1400" b="0"/>
              <a:t>20</a:t>
            </a:r>
          </a:p>
        </p:txBody>
      </p:sp>
      <p:sp>
        <p:nvSpPr>
          <p:cNvPr id="15469" name="TextBox 97"/>
          <p:cNvSpPr txBox="1">
            <a:spLocks noChangeArrowheads="1"/>
          </p:cNvSpPr>
          <p:nvPr/>
        </p:nvSpPr>
        <p:spPr bwMode="auto">
          <a:xfrm>
            <a:off x="4787560" y="5216526"/>
            <a:ext cx="440646"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a:r>
              <a:rPr lang="en-US" sz="1400" b="0"/>
              <a:t>0</a:t>
            </a:r>
          </a:p>
        </p:txBody>
      </p:sp>
      <p:sp>
        <p:nvSpPr>
          <p:cNvPr id="15470" name="TextBox 98"/>
          <p:cNvSpPr txBox="1">
            <a:spLocks noChangeArrowheads="1"/>
          </p:cNvSpPr>
          <p:nvPr/>
        </p:nvSpPr>
        <p:spPr bwMode="auto">
          <a:xfrm>
            <a:off x="5119831" y="5621339"/>
            <a:ext cx="369904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400"/>
              <a:t>Mos</a:t>
            </a:r>
          </a:p>
        </p:txBody>
      </p:sp>
      <p:sp>
        <p:nvSpPr>
          <p:cNvPr id="15471" name="TextBox 99"/>
          <p:cNvSpPr txBox="1">
            <a:spLocks noChangeArrowheads="1"/>
          </p:cNvSpPr>
          <p:nvPr/>
        </p:nvSpPr>
        <p:spPr bwMode="auto">
          <a:xfrm>
            <a:off x="8642617" y="5411789"/>
            <a:ext cx="2989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400" b="0"/>
              <a:t>18</a:t>
            </a:r>
          </a:p>
        </p:txBody>
      </p:sp>
      <p:sp>
        <p:nvSpPr>
          <p:cNvPr id="15472" name="TextBox 100"/>
          <p:cNvSpPr txBox="1">
            <a:spLocks noChangeArrowheads="1"/>
          </p:cNvSpPr>
          <p:nvPr/>
        </p:nvSpPr>
        <p:spPr bwMode="auto">
          <a:xfrm>
            <a:off x="5069811" y="5411789"/>
            <a:ext cx="298924"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400" b="0"/>
              <a:t>0</a:t>
            </a:r>
          </a:p>
        </p:txBody>
      </p:sp>
      <p:sp>
        <p:nvSpPr>
          <p:cNvPr id="15473" name="TextBox 101"/>
          <p:cNvSpPr txBox="1">
            <a:spLocks noChangeArrowheads="1"/>
          </p:cNvSpPr>
          <p:nvPr/>
        </p:nvSpPr>
        <p:spPr bwMode="auto">
          <a:xfrm>
            <a:off x="5466393" y="5411789"/>
            <a:ext cx="2989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400" b="0"/>
              <a:t>2</a:t>
            </a:r>
          </a:p>
        </p:txBody>
      </p:sp>
      <p:sp>
        <p:nvSpPr>
          <p:cNvPr id="15474" name="TextBox 102"/>
          <p:cNvSpPr txBox="1">
            <a:spLocks noChangeArrowheads="1"/>
          </p:cNvSpPr>
          <p:nvPr/>
        </p:nvSpPr>
        <p:spPr bwMode="auto">
          <a:xfrm>
            <a:off x="5864165" y="5411789"/>
            <a:ext cx="2989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400" b="0"/>
              <a:t>4</a:t>
            </a:r>
          </a:p>
        </p:txBody>
      </p:sp>
      <p:sp>
        <p:nvSpPr>
          <p:cNvPr id="15475" name="TextBox 103"/>
          <p:cNvSpPr txBox="1">
            <a:spLocks noChangeArrowheads="1"/>
          </p:cNvSpPr>
          <p:nvPr/>
        </p:nvSpPr>
        <p:spPr bwMode="auto">
          <a:xfrm>
            <a:off x="6260747" y="5411789"/>
            <a:ext cx="298924"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400" b="0"/>
              <a:t>6</a:t>
            </a:r>
          </a:p>
        </p:txBody>
      </p:sp>
      <p:sp>
        <p:nvSpPr>
          <p:cNvPr id="15476" name="TextBox 104"/>
          <p:cNvSpPr txBox="1">
            <a:spLocks noChangeArrowheads="1"/>
          </p:cNvSpPr>
          <p:nvPr/>
        </p:nvSpPr>
        <p:spPr bwMode="auto">
          <a:xfrm>
            <a:off x="6657328" y="5411789"/>
            <a:ext cx="2989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400" b="0"/>
              <a:t>8</a:t>
            </a:r>
          </a:p>
        </p:txBody>
      </p:sp>
      <p:sp>
        <p:nvSpPr>
          <p:cNvPr id="15477" name="TextBox 105"/>
          <p:cNvSpPr txBox="1">
            <a:spLocks noChangeArrowheads="1"/>
          </p:cNvSpPr>
          <p:nvPr/>
        </p:nvSpPr>
        <p:spPr bwMode="auto">
          <a:xfrm>
            <a:off x="7055100" y="5411789"/>
            <a:ext cx="2989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400" b="0"/>
              <a:t>10</a:t>
            </a:r>
          </a:p>
        </p:txBody>
      </p:sp>
      <p:sp>
        <p:nvSpPr>
          <p:cNvPr id="15478" name="TextBox 106"/>
          <p:cNvSpPr txBox="1">
            <a:spLocks noChangeArrowheads="1"/>
          </p:cNvSpPr>
          <p:nvPr/>
        </p:nvSpPr>
        <p:spPr bwMode="auto">
          <a:xfrm>
            <a:off x="7451682" y="5411789"/>
            <a:ext cx="2989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400" b="0"/>
              <a:t>12</a:t>
            </a:r>
          </a:p>
        </p:txBody>
      </p:sp>
      <p:sp>
        <p:nvSpPr>
          <p:cNvPr id="15479" name="TextBox 107"/>
          <p:cNvSpPr txBox="1">
            <a:spLocks noChangeArrowheads="1"/>
          </p:cNvSpPr>
          <p:nvPr/>
        </p:nvSpPr>
        <p:spPr bwMode="auto">
          <a:xfrm>
            <a:off x="7848263" y="5411789"/>
            <a:ext cx="2989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400" b="0"/>
              <a:t>14</a:t>
            </a:r>
          </a:p>
        </p:txBody>
      </p:sp>
      <p:sp>
        <p:nvSpPr>
          <p:cNvPr id="15480" name="TextBox 108"/>
          <p:cNvSpPr txBox="1">
            <a:spLocks noChangeArrowheads="1"/>
          </p:cNvSpPr>
          <p:nvPr/>
        </p:nvSpPr>
        <p:spPr bwMode="auto">
          <a:xfrm>
            <a:off x="8246035" y="5411789"/>
            <a:ext cx="2989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400" b="0"/>
              <a:t>16</a:t>
            </a:r>
          </a:p>
        </p:txBody>
      </p:sp>
      <p:grpSp>
        <p:nvGrpSpPr>
          <p:cNvPr id="15481" name="Group 109"/>
          <p:cNvGrpSpPr>
            <a:grpSpLocks/>
          </p:cNvGrpSpPr>
          <p:nvPr/>
        </p:nvGrpSpPr>
        <p:grpSpPr bwMode="auto">
          <a:xfrm>
            <a:off x="6754984" y="3551239"/>
            <a:ext cx="2090092" cy="954107"/>
            <a:chOff x="3395663" y="3489962"/>
            <a:chExt cx="2786062" cy="952914"/>
          </a:xfrm>
        </p:grpSpPr>
        <p:sp>
          <p:nvSpPr>
            <p:cNvPr id="15521" name="TextBox 110"/>
            <p:cNvSpPr txBox="1">
              <a:spLocks noChangeArrowheads="1"/>
            </p:cNvSpPr>
            <p:nvPr/>
          </p:nvSpPr>
          <p:spPr bwMode="auto">
            <a:xfrm>
              <a:off x="3539597" y="3489962"/>
              <a:ext cx="2642128" cy="952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r>
                <a:rPr lang="en-US" sz="1400" b="0" dirty="0" err="1"/>
                <a:t>Ipatasertib</a:t>
              </a:r>
              <a:r>
                <a:rPr lang="en-US" sz="1400" b="0" dirty="0"/>
                <a:t> + Paclitaxel (n = 25)</a:t>
              </a:r>
            </a:p>
            <a:p>
              <a:r>
                <a:rPr lang="en-US" sz="1400" b="0" dirty="0"/>
                <a:t>Placebo + Paclitaxel (n = 23)</a:t>
              </a:r>
            </a:p>
          </p:txBody>
        </p:sp>
        <p:cxnSp>
          <p:nvCxnSpPr>
            <p:cNvPr id="15522" name="Straight Connector 111"/>
            <p:cNvCxnSpPr>
              <a:cxnSpLocks noChangeShapeType="1"/>
            </p:cNvCxnSpPr>
            <p:nvPr/>
          </p:nvCxnSpPr>
          <p:spPr bwMode="auto">
            <a:xfrm flipH="1">
              <a:off x="3395663" y="3643313"/>
              <a:ext cx="190500"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113" name="Straight Connector 112">
              <a:extLst>
                <a:ext uri="{FF2B5EF4-FFF2-40B4-BE49-F238E27FC236}"/>
              </a:extLst>
            </p:cNvPr>
            <p:cNvCxnSpPr/>
            <p:nvPr/>
          </p:nvCxnSpPr>
          <p:spPr bwMode="auto">
            <a:xfrm flipH="1">
              <a:off x="3395663" y="3853044"/>
              <a:ext cx="190500" cy="0"/>
            </a:xfrm>
            <a:prstGeom prst="line">
              <a:avLst/>
            </a:prstGeom>
            <a:noFill/>
            <a:ln w="28575" cap="flat" cmpd="sng" algn="ctr">
              <a:solidFill>
                <a:schemeClr val="accent3"/>
              </a:solidFill>
              <a:prstDash val="solid"/>
              <a:round/>
              <a:headEnd type="none" w="med" len="med"/>
              <a:tailEnd type="none" w="med" len="med"/>
            </a:ln>
            <a:effectLst/>
          </p:spPr>
        </p:cxnSp>
      </p:grpSp>
      <p:sp>
        <p:nvSpPr>
          <p:cNvPr id="15482" name="TextBox 114"/>
          <p:cNvSpPr txBox="1">
            <a:spLocks noChangeArrowheads="1"/>
          </p:cNvSpPr>
          <p:nvPr/>
        </p:nvSpPr>
        <p:spPr bwMode="auto">
          <a:xfrm>
            <a:off x="5054329" y="5854701"/>
            <a:ext cx="3215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200" b="0"/>
              <a:t>25</a:t>
            </a:r>
          </a:p>
          <a:p>
            <a:pPr algn="ctr"/>
            <a:r>
              <a:rPr lang="en-US" sz="1200" b="0"/>
              <a:t>23</a:t>
            </a:r>
          </a:p>
        </p:txBody>
      </p:sp>
      <p:sp>
        <p:nvSpPr>
          <p:cNvPr id="15483" name="TextBox 115"/>
          <p:cNvSpPr txBox="1">
            <a:spLocks noChangeArrowheads="1"/>
          </p:cNvSpPr>
          <p:nvPr/>
        </p:nvSpPr>
        <p:spPr bwMode="auto">
          <a:xfrm>
            <a:off x="5452102" y="5854701"/>
            <a:ext cx="3215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200" b="0"/>
              <a:t>21</a:t>
            </a:r>
          </a:p>
          <a:p>
            <a:pPr algn="ctr"/>
            <a:r>
              <a:rPr lang="en-US" sz="1200" b="0"/>
              <a:t>15</a:t>
            </a:r>
          </a:p>
        </p:txBody>
      </p:sp>
      <p:sp>
        <p:nvSpPr>
          <p:cNvPr id="15484" name="TextBox 116"/>
          <p:cNvSpPr txBox="1">
            <a:spLocks noChangeArrowheads="1"/>
          </p:cNvSpPr>
          <p:nvPr/>
        </p:nvSpPr>
        <p:spPr bwMode="auto">
          <a:xfrm>
            <a:off x="5849874" y="5854701"/>
            <a:ext cx="3215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200" b="0"/>
              <a:t>12</a:t>
            </a:r>
          </a:p>
          <a:p>
            <a:pPr algn="ctr"/>
            <a:r>
              <a:rPr lang="en-US" sz="1200" b="0"/>
              <a:t>8</a:t>
            </a:r>
          </a:p>
        </p:txBody>
      </p:sp>
      <p:sp>
        <p:nvSpPr>
          <p:cNvPr id="15485" name="TextBox 117"/>
          <p:cNvSpPr txBox="1">
            <a:spLocks noChangeArrowheads="1"/>
          </p:cNvSpPr>
          <p:nvPr/>
        </p:nvSpPr>
        <p:spPr bwMode="auto">
          <a:xfrm>
            <a:off x="6247646" y="5854701"/>
            <a:ext cx="32155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200" b="0"/>
              <a:t>9</a:t>
            </a:r>
          </a:p>
          <a:p>
            <a:pPr algn="ctr"/>
            <a:r>
              <a:rPr lang="en-US" sz="1200" b="0"/>
              <a:t>6</a:t>
            </a:r>
          </a:p>
        </p:txBody>
      </p:sp>
      <p:sp>
        <p:nvSpPr>
          <p:cNvPr id="15486" name="TextBox 118"/>
          <p:cNvSpPr txBox="1">
            <a:spLocks noChangeArrowheads="1"/>
          </p:cNvSpPr>
          <p:nvPr/>
        </p:nvSpPr>
        <p:spPr bwMode="auto">
          <a:xfrm>
            <a:off x="6646610" y="5854701"/>
            <a:ext cx="32155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200" b="0"/>
              <a:t>5</a:t>
            </a:r>
          </a:p>
          <a:p>
            <a:pPr algn="ctr"/>
            <a:r>
              <a:rPr lang="en-US" sz="1200" b="0"/>
              <a:t>5</a:t>
            </a:r>
          </a:p>
        </p:txBody>
      </p:sp>
      <p:sp>
        <p:nvSpPr>
          <p:cNvPr id="15487" name="TextBox 119"/>
          <p:cNvSpPr txBox="1">
            <a:spLocks noChangeArrowheads="1"/>
          </p:cNvSpPr>
          <p:nvPr/>
        </p:nvSpPr>
        <p:spPr bwMode="auto">
          <a:xfrm>
            <a:off x="7044382" y="5854701"/>
            <a:ext cx="32155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200" b="0"/>
              <a:t>4</a:t>
            </a:r>
          </a:p>
          <a:p>
            <a:pPr algn="ctr"/>
            <a:r>
              <a:rPr lang="en-US" sz="1200" b="0"/>
              <a:t>3</a:t>
            </a:r>
          </a:p>
        </p:txBody>
      </p:sp>
      <p:sp>
        <p:nvSpPr>
          <p:cNvPr id="15488" name="TextBox 120"/>
          <p:cNvSpPr txBox="1">
            <a:spLocks noChangeArrowheads="1"/>
          </p:cNvSpPr>
          <p:nvPr/>
        </p:nvSpPr>
        <p:spPr bwMode="auto">
          <a:xfrm>
            <a:off x="7442155" y="5854701"/>
            <a:ext cx="32155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endParaRPr lang="en-US" sz="1200" b="0"/>
          </a:p>
          <a:p>
            <a:pPr algn="ctr"/>
            <a:r>
              <a:rPr lang="en-US" sz="1200" b="0"/>
              <a:t>2</a:t>
            </a:r>
          </a:p>
        </p:txBody>
      </p:sp>
      <p:sp>
        <p:nvSpPr>
          <p:cNvPr id="15489" name="Freeform: Shape 19"/>
          <p:cNvSpPr>
            <a:spLocks/>
          </p:cNvSpPr>
          <p:nvPr/>
        </p:nvSpPr>
        <p:spPr bwMode="auto">
          <a:xfrm>
            <a:off x="1042069" y="2700339"/>
            <a:ext cx="3283408" cy="2276475"/>
          </a:xfrm>
          <a:custGeom>
            <a:avLst/>
            <a:gdLst>
              <a:gd name="T0" fmla="*/ 4376733 w 4376738"/>
              <a:gd name="T1" fmla="*/ 2276475 h 2276475"/>
              <a:gd name="T2" fmla="*/ 3519483 w 4376738"/>
              <a:gd name="T3" fmla="*/ 2276475 h 2276475"/>
              <a:gd name="T4" fmla="*/ 3519483 w 4376738"/>
              <a:gd name="T5" fmla="*/ 2100262 h 2276475"/>
              <a:gd name="T6" fmla="*/ 3405183 w 4376738"/>
              <a:gd name="T7" fmla="*/ 2100262 h 2276475"/>
              <a:gd name="T8" fmla="*/ 3405183 w 4376738"/>
              <a:gd name="T9" fmla="*/ 1976437 h 2276475"/>
              <a:gd name="T10" fmla="*/ 2876545 w 4376738"/>
              <a:gd name="T11" fmla="*/ 1976437 h 2276475"/>
              <a:gd name="T12" fmla="*/ 2876545 w 4376738"/>
              <a:gd name="T13" fmla="*/ 1890712 h 2276475"/>
              <a:gd name="T14" fmla="*/ 2457445 w 4376738"/>
              <a:gd name="T15" fmla="*/ 1890712 h 2276475"/>
              <a:gd name="T16" fmla="*/ 2457445 w 4376738"/>
              <a:gd name="T17" fmla="*/ 1819275 h 2276475"/>
              <a:gd name="T18" fmla="*/ 2395533 w 4376738"/>
              <a:gd name="T19" fmla="*/ 1819275 h 2276475"/>
              <a:gd name="T20" fmla="*/ 2395533 w 4376738"/>
              <a:gd name="T21" fmla="*/ 1743075 h 2276475"/>
              <a:gd name="T22" fmla="*/ 2381245 w 4376738"/>
              <a:gd name="T23" fmla="*/ 1743075 h 2276475"/>
              <a:gd name="T24" fmla="*/ 2381245 w 4376738"/>
              <a:gd name="T25" fmla="*/ 1681162 h 2276475"/>
              <a:gd name="T26" fmla="*/ 1928813 w 4376738"/>
              <a:gd name="T27" fmla="*/ 1681162 h 2276475"/>
              <a:gd name="T28" fmla="*/ 1928813 w 4376738"/>
              <a:gd name="T29" fmla="*/ 1628775 h 2276475"/>
              <a:gd name="T30" fmla="*/ 1914525 w 4376738"/>
              <a:gd name="T31" fmla="*/ 1628775 h 2276475"/>
              <a:gd name="T32" fmla="*/ 1914525 w 4376738"/>
              <a:gd name="T33" fmla="*/ 1552575 h 2276475"/>
              <a:gd name="T34" fmla="*/ 1900238 w 4376738"/>
              <a:gd name="T35" fmla="*/ 1552575 h 2276475"/>
              <a:gd name="T36" fmla="*/ 1900238 w 4376738"/>
              <a:gd name="T37" fmla="*/ 1428750 h 2276475"/>
              <a:gd name="T38" fmla="*/ 1747838 w 4376738"/>
              <a:gd name="T39" fmla="*/ 1428750 h 2276475"/>
              <a:gd name="T40" fmla="*/ 1747838 w 4376738"/>
              <a:gd name="T41" fmla="*/ 1376362 h 2276475"/>
              <a:gd name="T42" fmla="*/ 1619250 w 4376738"/>
              <a:gd name="T43" fmla="*/ 1376362 h 2276475"/>
              <a:gd name="T44" fmla="*/ 1619250 w 4376738"/>
              <a:gd name="T45" fmla="*/ 1309687 h 2276475"/>
              <a:gd name="T46" fmla="*/ 1490663 w 4376738"/>
              <a:gd name="T47" fmla="*/ 1309687 h 2276475"/>
              <a:gd name="T48" fmla="*/ 1490663 w 4376738"/>
              <a:gd name="T49" fmla="*/ 1247775 h 2276475"/>
              <a:gd name="T50" fmla="*/ 1433513 w 4376738"/>
              <a:gd name="T51" fmla="*/ 1247775 h 2276475"/>
              <a:gd name="T52" fmla="*/ 1433513 w 4376738"/>
              <a:gd name="T53" fmla="*/ 1123950 h 2276475"/>
              <a:gd name="T54" fmla="*/ 1385888 w 4376738"/>
              <a:gd name="T55" fmla="*/ 1123950 h 2276475"/>
              <a:gd name="T56" fmla="*/ 1385888 w 4376738"/>
              <a:gd name="T57" fmla="*/ 1071562 h 2276475"/>
              <a:gd name="T58" fmla="*/ 1185863 w 4376738"/>
              <a:gd name="T59" fmla="*/ 1071562 h 2276475"/>
              <a:gd name="T60" fmla="*/ 1185863 w 4376738"/>
              <a:gd name="T61" fmla="*/ 1009650 h 2276475"/>
              <a:gd name="T62" fmla="*/ 990600 w 4376738"/>
              <a:gd name="T63" fmla="*/ 1009650 h 2276475"/>
              <a:gd name="T64" fmla="*/ 990600 w 4376738"/>
              <a:gd name="T65" fmla="*/ 962025 h 2276475"/>
              <a:gd name="T66" fmla="*/ 962025 w 4376738"/>
              <a:gd name="T67" fmla="*/ 962025 h 2276475"/>
              <a:gd name="T68" fmla="*/ 962025 w 4376738"/>
              <a:gd name="T69" fmla="*/ 795337 h 2276475"/>
              <a:gd name="T70" fmla="*/ 938213 w 4376738"/>
              <a:gd name="T71" fmla="*/ 795337 h 2276475"/>
              <a:gd name="T72" fmla="*/ 938213 w 4376738"/>
              <a:gd name="T73" fmla="*/ 585787 h 2276475"/>
              <a:gd name="T74" fmla="*/ 919163 w 4376738"/>
              <a:gd name="T75" fmla="*/ 585787 h 2276475"/>
              <a:gd name="T76" fmla="*/ 919163 w 4376738"/>
              <a:gd name="T77" fmla="*/ 519112 h 2276475"/>
              <a:gd name="T78" fmla="*/ 862013 w 4376738"/>
              <a:gd name="T79" fmla="*/ 519112 h 2276475"/>
              <a:gd name="T80" fmla="*/ 862013 w 4376738"/>
              <a:gd name="T81" fmla="*/ 471487 h 2276475"/>
              <a:gd name="T82" fmla="*/ 862013 w 4376738"/>
              <a:gd name="T83" fmla="*/ 471487 h 2276475"/>
              <a:gd name="T84" fmla="*/ 833438 w 4376738"/>
              <a:gd name="T85" fmla="*/ 442912 h 2276475"/>
              <a:gd name="T86" fmla="*/ 790575 w 4376738"/>
              <a:gd name="T87" fmla="*/ 442912 h 2276475"/>
              <a:gd name="T88" fmla="*/ 790575 w 4376738"/>
              <a:gd name="T89" fmla="*/ 385762 h 2276475"/>
              <a:gd name="T90" fmla="*/ 566738 w 4376738"/>
              <a:gd name="T91" fmla="*/ 385762 h 2276475"/>
              <a:gd name="T92" fmla="*/ 566738 w 4376738"/>
              <a:gd name="T93" fmla="*/ 328612 h 2276475"/>
              <a:gd name="T94" fmla="*/ 495300 w 4376738"/>
              <a:gd name="T95" fmla="*/ 328612 h 2276475"/>
              <a:gd name="T96" fmla="*/ 495300 w 4376738"/>
              <a:gd name="T97" fmla="*/ 285750 h 2276475"/>
              <a:gd name="T98" fmla="*/ 495300 w 4376738"/>
              <a:gd name="T99" fmla="*/ 285750 h 2276475"/>
              <a:gd name="T100" fmla="*/ 495300 w 4376738"/>
              <a:gd name="T101" fmla="*/ 233362 h 2276475"/>
              <a:gd name="T102" fmla="*/ 419100 w 4376738"/>
              <a:gd name="T103" fmla="*/ 233362 h 2276475"/>
              <a:gd name="T104" fmla="*/ 419100 w 4376738"/>
              <a:gd name="T105" fmla="*/ 114300 h 2276475"/>
              <a:gd name="T106" fmla="*/ 404813 w 4376738"/>
              <a:gd name="T107" fmla="*/ 114300 h 2276475"/>
              <a:gd name="T108" fmla="*/ 404813 w 4376738"/>
              <a:gd name="T109" fmla="*/ 0 h 2276475"/>
              <a:gd name="T110" fmla="*/ 0 w 4376738"/>
              <a:gd name="T111" fmla="*/ 0 h 227647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376738" h="2276475">
                <a:moveTo>
                  <a:pt x="4376738" y="2276475"/>
                </a:moveTo>
                <a:lnTo>
                  <a:pt x="3519488" y="2276475"/>
                </a:lnTo>
                <a:lnTo>
                  <a:pt x="3519488" y="2100262"/>
                </a:lnTo>
                <a:lnTo>
                  <a:pt x="3405188" y="2100262"/>
                </a:lnTo>
                <a:lnTo>
                  <a:pt x="3405188" y="1976437"/>
                </a:lnTo>
                <a:lnTo>
                  <a:pt x="2876550" y="1976437"/>
                </a:lnTo>
                <a:lnTo>
                  <a:pt x="2876550" y="1890712"/>
                </a:lnTo>
                <a:lnTo>
                  <a:pt x="2457450" y="1890712"/>
                </a:lnTo>
                <a:lnTo>
                  <a:pt x="2457450" y="1819275"/>
                </a:lnTo>
                <a:lnTo>
                  <a:pt x="2395538" y="1819275"/>
                </a:lnTo>
                <a:lnTo>
                  <a:pt x="2395538" y="1743075"/>
                </a:lnTo>
                <a:lnTo>
                  <a:pt x="2381250" y="1743075"/>
                </a:lnTo>
                <a:lnTo>
                  <a:pt x="2381250" y="1681162"/>
                </a:lnTo>
                <a:lnTo>
                  <a:pt x="1928813" y="1681162"/>
                </a:lnTo>
                <a:lnTo>
                  <a:pt x="1928813" y="1628775"/>
                </a:lnTo>
                <a:lnTo>
                  <a:pt x="1914525" y="1628775"/>
                </a:lnTo>
                <a:lnTo>
                  <a:pt x="1914525" y="1552575"/>
                </a:lnTo>
                <a:lnTo>
                  <a:pt x="1900238" y="1552575"/>
                </a:lnTo>
                <a:lnTo>
                  <a:pt x="1900238" y="1428750"/>
                </a:lnTo>
                <a:lnTo>
                  <a:pt x="1747838" y="1428750"/>
                </a:lnTo>
                <a:lnTo>
                  <a:pt x="1747838" y="1376362"/>
                </a:lnTo>
                <a:lnTo>
                  <a:pt x="1619250" y="1376362"/>
                </a:lnTo>
                <a:lnTo>
                  <a:pt x="1619250" y="1309687"/>
                </a:lnTo>
                <a:lnTo>
                  <a:pt x="1490663" y="1309687"/>
                </a:lnTo>
                <a:lnTo>
                  <a:pt x="1490663" y="1247775"/>
                </a:lnTo>
                <a:lnTo>
                  <a:pt x="1433513" y="1247775"/>
                </a:lnTo>
                <a:lnTo>
                  <a:pt x="1433513" y="1123950"/>
                </a:lnTo>
                <a:lnTo>
                  <a:pt x="1385888" y="1123950"/>
                </a:lnTo>
                <a:lnTo>
                  <a:pt x="1385888" y="1071562"/>
                </a:lnTo>
                <a:lnTo>
                  <a:pt x="1185863" y="1071562"/>
                </a:lnTo>
                <a:lnTo>
                  <a:pt x="1185863" y="1009650"/>
                </a:lnTo>
                <a:lnTo>
                  <a:pt x="990600" y="1009650"/>
                </a:lnTo>
                <a:lnTo>
                  <a:pt x="990600" y="962025"/>
                </a:lnTo>
                <a:lnTo>
                  <a:pt x="962025" y="962025"/>
                </a:lnTo>
                <a:lnTo>
                  <a:pt x="962025" y="795337"/>
                </a:lnTo>
                <a:lnTo>
                  <a:pt x="938213" y="795337"/>
                </a:lnTo>
                <a:lnTo>
                  <a:pt x="938213" y="585787"/>
                </a:lnTo>
                <a:lnTo>
                  <a:pt x="919163" y="585787"/>
                </a:lnTo>
                <a:lnTo>
                  <a:pt x="919163" y="519112"/>
                </a:lnTo>
                <a:lnTo>
                  <a:pt x="862013" y="519112"/>
                </a:lnTo>
                <a:lnTo>
                  <a:pt x="862013" y="471487"/>
                </a:lnTo>
                <a:lnTo>
                  <a:pt x="833438" y="442912"/>
                </a:lnTo>
                <a:lnTo>
                  <a:pt x="790575" y="442912"/>
                </a:lnTo>
                <a:lnTo>
                  <a:pt x="790575" y="385762"/>
                </a:lnTo>
                <a:lnTo>
                  <a:pt x="566738" y="385762"/>
                </a:lnTo>
                <a:lnTo>
                  <a:pt x="566738" y="328612"/>
                </a:lnTo>
                <a:lnTo>
                  <a:pt x="495300" y="328612"/>
                </a:lnTo>
                <a:lnTo>
                  <a:pt x="495300" y="285750"/>
                </a:lnTo>
                <a:lnTo>
                  <a:pt x="495300" y="233362"/>
                </a:lnTo>
                <a:lnTo>
                  <a:pt x="419100" y="233362"/>
                </a:lnTo>
                <a:lnTo>
                  <a:pt x="419100" y="114300"/>
                </a:lnTo>
                <a:lnTo>
                  <a:pt x="404813" y="114300"/>
                </a:lnTo>
                <a:lnTo>
                  <a:pt x="404813" y="0"/>
                </a:lnTo>
                <a:lnTo>
                  <a:pt x="0" y="0"/>
                </a:lnTo>
              </a:path>
            </a:pathLst>
          </a:cu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21" name="Freeform: Shape 20">
            <a:extLst>
              <a:ext uri="{FF2B5EF4-FFF2-40B4-BE49-F238E27FC236}"/>
            </a:extLst>
          </p:cNvPr>
          <p:cNvSpPr/>
          <p:nvPr/>
        </p:nvSpPr>
        <p:spPr bwMode="auto">
          <a:xfrm>
            <a:off x="1042069" y="2711450"/>
            <a:ext cx="2646258" cy="2419350"/>
          </a:xfrm>
          <a:custGeom>
            <a:avLst/>
            <a:gdLst>
              <a:gd name="connsiteX0" fmla="*/ 3527425 w 3527425"/>
              <a:gd name="connsiteY0" fmla="*/ 2419350 h 2419350"/>
              <a:gd name="connsiteX1" fmla="*/ 2917825 w 3527425"/>
              <a:gd name="connsiteY1" fmla="*/ 2419350 h 2419350"/>
              <a:gd name="connsiteX2" fmla="*/ 2917825 w 3527425"/>
              <a:gd name="connsiteY2" fmla="*/ 2346325 h 2419350"/>
              <a:gd name="connsiteX3" fmla="*/ 2876550 w 3527425"/>
              <a:gd name="connsiteY3" fmla="*/ 2346325 h 2419350"/>
              <a:gd name="connsiteX4" fmla="*/ 2876550 w 3527425"/>
              <a:gd name="connsiteY4" fmla="*/ 2251075 h 2419350"/>
              <a:gd name="connsiteX5" fmla="*/ 2432050 w 3527425"/>
              <a:gd name="connsiteY5" fmla="*/ 2251075 h 2419350"/>
              <a:gd name="connsiteX6" fmla="*/ 2432050 w 3527425"/>
              <a:gd name="connsiteY6" fmla="*/ 2197100 h 2419350"/>
              <a:gd name="connsiteX7" fmla="*/ 2413000 w 3527425"/>
              <a:gd name="connsiteY7" fmla="*/ 2197100 h 2419350"/>
              <a:gd name="connsiteX8" fmla="*/ 2413000 w 3527425"/>
              <a:gd name="connsiteY8" fmla="*/ 2146300 h 2419350"/>
              <a:gd name="connsiteX9" fmla="*/ 2393950 w 3527425"/>
              <a:gd name="connsiteY9" fmla="*/ 2146300 h 2419350"/>
              <a:gd name="connsiteX10" fmla="*/ 2393950 w 3527425"/>
              <a:gd name="connsiteY10" fmla="*/ 2057400 h 2419350"/>
              <a:gd name="connsiteX11" fmla="*/ 1920875 w 3527425"/>
              <a:gd name="connsiteY11" fmla="*/ 2057400 h 2419350"/>
              <a:gd name="connsiteX12" fmla="*/ 1920875 w 3527425"/>
              <a:gd name="connsiteY12" fmla="*/ 2000250 h 2419350"/>
              <a:gd name="connsiteX13" fmla="*/ 1695450 w 3527425"/>
              <a:gd name="connsiteY13" fmla="*/ 2000250 h 2419350"/>
              <a:gd name="connsiteX14" fmla="*/ 1695450 w 3527425"/>
              <a:gd name="connsiteY14" fmla="*/ 1927225 h 2419350"/>
              <a:gd name="connsiteX15" fmla="*/ 1663700 w 3527425"/>
              <a:gd name="connsiteY15" fmla="*/ 1927225 h 2419350"/>
              <a:gd name="connsiteX16" fmla="*/ 1663700 w 3527425"/>
              <a:gd name="connsiteY16" fmla="*/ 1876425 h 2419350"/>
              <a:gd name="connsiteX17" fmla="*/ 1517650 w 3527425"/>
              <a:gd name="connsiteY17" fmla="*/ 1876425 h 2419350"/>
              <a:gd name="connsiteX18" fmla="*/ 1517650 w 3527425"/>
              <a:gd name="connsiteY18" fmla="*/ 1806575 h 2419350"/>
              <a:gd name="connsiteX19" fmla="*/ 1444625 w 3527425"/>
              <a:gd name="connsiteY19" fmla="*/ 1806575 h 2419350"/>
              <a:gd name="connsiteX20" fmla="*/ 1444625 w 3527425"/>
              <a:gd name="connsiteY20" fmla="*/ 1743075 h 2419350"/>
              <a:gd name="connsiteX21" fmla="*/ 1419225 w 3527425"/>
              <a:gd name="connsiteY21" fmla="*/ 1743075 h 2419350"/>
              <a:gd name="connsiteX22" fmla="*/ 1419225 w 3527425"/>
              <a:gd name="connsiteY22" fmla="*/ 1619250 h 2419350"/>
              <a:gd name="connsiteX23" fmla="*/ 1406525 w 3527425"/>
              <a:gd name="connsiteY23" fmla="*/ 1619250 h 2419350"/>
              <a:gd name="connsiteX24" fmla="*/ 1406525 w 3527425"/>
              <a:gd name="connsiteY24" fmla="*/ 1568450 h 2419350"/>
              <a:gd name="connsiteX25" fmla="*/ 1381125 w 3527425"/>
              <a:gd name="connsiteY25" fmla="*/ 1568450 h 2419350"/>
              <a:gd name="connsiteX26" fmla="*/ 1381125 w 3527425"/>
              <a:gd name="connsiteY26" fmla="*/ 1504950 h 2419350"/>
              <a:gd name="connsiteX27" fmla="*/ 1330325 w 3527425"/>
              <a:gd name="connsiteY27" fmla="*/ 1504950 h 2419350"/>
              <a:gd name="connsiteX28" fmla="*/ 1330325 w 3527425"/>
              <a:gd name="connsiteY28" fmla="*/ 1374775 h 2419350"/>
              <a:gd name="connsiteX29" fmla="*/ 1298575 w 3527425"/>
              <a:gd name="connsiteY29" fmla="*/ 1374775 h 2419350"/>
              <a:gd name="connsiteX30" fmla="*/ 1298575 w 3527425"/>
              <a:gd name="connsiteY30" fmla="*/ 1266825 h 2419350"/>
              <a:gd name="connsiteX31" fmla="*/ 1022350 w 3527425"/>
              <a:gd name="connsiteY31" fmla="*/ 1266825 h 2419350"/>
              <a:gd name="connsiteX32" fmla="*/ 1022350 w 3527425"/>
              <a:gd name="connsiteY32" fmla="*/ 1196975 h 2419350"/>
              <a:gd name="connsiteX33" fmla="*/ 968375 w 3527425"/>
              <a:gd name="connsiteY33" fmla="*/ 1196975 h 2419350"/>
              <a:gd name="connsiteX34" fmla="*/ 968375 w 3527425"/>
              <a:gd name="connsiteY34" fmla="*/ 1130300 h 2419350"/>
              <a:gd name="connsiteX35" fmla="*/ 942975 w 3527425"/>
              <a:gd name="connsiteY35" fmla="*/ 1130300 h 2419350"/>
              <a:gd name="connsiteX36" fmla="*/ 942975 w 3527425"/>
              <a:gd name="connsiteY36" fmla="*/ 1041400 h 2419350"/>
              <a:gd name="connsiteX37" fmla="*/ 920750 w 3527425"/>
              <a:gd name="connsiteY37" fmla="*/ 1041400 h 2419350"/>
              <a:gd name="connsiteX38" fmla="*/ 920750 w 3527425"/>
              <a:gd name="connsiteY38" fmla="*/ 946150 h 2419350"/>
              <a:gd name="connsiteX39" fmla="*/ 920750 w 3527425"/>
              <a:gd name="connsiteY39" fmla="*/ 946150 h 2419350"/>
              <a:gd name="connsiteX40" fmla="*/ 920750 w 3527425"/>
              <a:gd name="connsiteY40" fmla="*/ 876300 h 2419350"/>
              <a:gd name="connsiteX41" fmla="*/ 739775 w 3527425"/>
              <a:gd name="connsiteY41" fmla="*/ 876300 h 2419350"/>
              <a:gd name="connsiteX42" fmla="*/ 739775 w 3527425"/>
              <a:gd name="connsiteY42" fmla="*/ 771525 h 2419350"/>
              <a:gd name="connsiteX43" fmla="*/ 723900 w 3527425"/>
              <a:gd name="connsiteY43" fmla="*/ 771525 h 2419350"/>
              <a:gd name="connsiteX44" fmla="*/ 723900 w 3527425"/>
              <a:gd name="connsiteY44" fmla="*/ 742950 h 2419350"/>
              <a:gd name="connsiteX45" fmla="*/ 654050 w 3527425"/>
              <a:gd name="connsiteY45" fmla="*/ 742950 h 2419350"/>
              <a:gd name="connsiteX46" fmla="*/ 654050 w 3527425"/>
              <a:gd name="connsiteY46" fmla="*/ 685800 h 2419350"/>
              <a:gd name="connsiteX47" fmla="*/ 485775 w 3527425"/>
              <a:gd name="connsiteY47" fmla="*/ 685800 h 2419350"/>
              <a:gd name="connsiteX48" fmla="*/ 485775 w 3527425"/>
              <a:gd name="connsiteY48" fmla="*/ 612775 h 2419350"/>
              <a:gd name="connsiteX49" fmla="*/ 473075 w 3527425"/>
              <a:gd name="connsiteY49" fmla="*/ 612775 h 2419350"/>
              <a:gd name="connsiteX50" fmla="*/ 473075 w 3527425"/>
              <a:gd name="connsiteY50" fmla="*/ 552450 h 2419350"/>
              <a:gd name="connsiteX51" fmla="*/ 460375 w 3527425"/>
              <a:gd name="connsiteY51" fmla="*/ 552450 h 2419350"/>
              <a:gd name="connsiteX52" fmla="*/ 460375 w 3527425"/>
              <a:gd name="connsiteY52" fmla="*/ 454025 h 2419350"/>
              <a:gd name="connsiteX53" fmla="*/ 447675 w 3527425"/>
              <a:gd name="connsiteY53" fmla="*/ 454025 h 2419350"/>
              <a:gd name="connsiteX54" fmla="*/ 447675 w 3527425"/>
              <a:gd name="connsiteY54" fmla="*/ 419100 h 2419350"/>
              <a:gd name="connsiteX55" fmla="*/ 447675 w 3527425"/>
              <a:gd name="connsiteY55" fmla="*/ 419100 h 2419350"/>
              <a:gd name="connsiteX56" fmla="*/ 447675 w 3527425"/>
              <a:gd name="connsiteY56" fmla="*/ 377825 h 2419350"/>
              <a:gd name="connsiteX57" fmla="*/ 419100 w 3527425"/>
              <a:gd name="connsiteY57" fmla="*/ 377825 h 2419350"/>
              <a:gd name="connsiteX58" fmla="*/ 419100 w 3527425"/>
              <a:gd name="connsiteY58" fmla="*/ 320675 h 2419350"/>
              <a:gd name="connsiteX59" fmla="*/ 409575 w 3527425"/>
              <a:gd name="connsiteY59" fmla="*/ 320675 h 2419350"/>
              <a:gd name="connsiteX60" fmla="*/ 409575 w 3527425"/>
              <a:gd name="connsiteY60" fmla="*/ 215900 h 2419350"/>
              <a:gd name="connsiteX61" fmla="*/ 384175 w 3527425"/>
              <a:gd name="connsiteY61" fmla="*/ 215900 h 2419350"/>
              <a:gd name="connsiteX62" fmla="*/ 384175 w 3527425"/>
              <a:gd name="connsiteY62" fmla="*/ 177800 h 2419350"/>
              <a:gd name="connsiteX63" fmla="*/ 327025 w 3527425"/>
              <a:gd name="connsiteY63" fmla="*/ 177800 h 2419350"/>
              <a:gd name="connsiteX64" fmla="*/ 327025 w 3527425"/>
              <a:gd name="connsiteY64" fmla="*/ 130175 h 2419350"/>
              <a:gd name="connsiteX65" fmla="*/ 263525 w 3527425"/>
              <a:gd name="connsiteY65" fmla="*/ 130175 h 2419350"/>
              <a:gd name="connsiteX66" fmla="*/ 263525 w 3527425"/>
              <a:gd name="connsiteY66" fmla="*/ 85725 h 2419350"/>
              <a:gd name="connsiteX67" fmla="*/ 244475 w 3527425"/>
              <a:gd name="connsiteY67" fmla="*/ 85725 h 2419350"/>
              <a:gd name="connsiteX68" fmla="*/ 244475 w 3527425"/>
              <a:gd name="connsiteY68" fmla="*/ 47625 h 2419350"/>
              <a:gd name="connsiteX69" fmla="*/ 200025 w 3527425"/>
              <a:gd name="connsiteY69" fmla="*/ 47625 h 2419350"/>
              <a:gd name="connsiteX70" fmla="*/ 200025 w 3527425"/>
              <a:gd name="connsiteY70" fmla="*/ 0 h 2419350"/>
              <a:gd name="connsiteX71" fmla="*/ 0 w 3527425"/>
              <a:gd name="connsiteY71" fmla="*/ 0 h 241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527425" h="2419350">
                <a:moveTo>
                  <a:pt x="3527425" y="2419350"/>
                </a:moveTo>
                <a:lnTo>
                  <a:pt x="2917825" y="2419350"/>
                </a:lnTo>
                <a:lnTo>
                  <a:pt x="2917825" y="2346325"/>
                </a:lnTo>
                <a:lnTo>
                  <a:pt x="2876550" y="2346325"/>
                </a:lnTo>
                <a:lnTo>
                  <a:pt x="2876550" y="2251075"/>
                </a:lnTo>
                <a:lnTo>
                  <a:pt x="2432050" y="2251075"/>
                </a:lnTo>
                <a:lnTo>
                  <a:pt x="2432050" y="2197100"/>
                </a:lnTo>
                <a:lnTo>
                  <a:pt x="2413000" y="2197100"/>
                </a:lnTo>
                <a:lnTo>
                  <a:pt x="2413000" y="2146300"/>
                </a:lnTo>
                <a:lnTo>
                  <a:pt x="2393950" y="2146300"/>
                </a:lnTo>
                <a:lnTo>
                  <a:pt x="2393950" y="2057400"/>
                </a:lnTo>
                <a:lnTo>
                  <a:pt x="1920875" y="2057400"/>
                </a:lnTo>
                <a:lnTo>
                  <a:pt x="1920875" y="2000250"/>
                </a:lnTo>
                <a:lnTo>
                  <a:pt x="1695450" y="2000250"/>
                </a:lnTo>
                <a:lnTo>
                  <a:pt x="1695450" y="1927225"/>
                </a:lnTo>
                <a:lnTo>
                  <a:pt x="1663700" y="1927225"/>
                </a:lnTo>
                <a:lnTo>
                  <a:pt x="1663700" y="1876425"/>
                </a:lnTo>
                <a:lnTo>
                  <a:pt x="1517650" y="1876425"/>
                </a:lnTo>
                <a:lnTo>
                  <a:pt x="1517650" y="1806575"/>
                </a:lnTo>
                <a:lnTo>
                  <a:pt x="1444625" y="1806575"/>
                </a:lnTo>
                <a:lnTo>
                  <a:pt x="1444625" y="1743075"/>
                </a:lnTo>
                <a:lnTo>
                  <a:pt x="1419225" y="1743075"/>
                </a:lnTo>
                <a:lnTo>
                  <a:pt x="1419225" y="1619250"/>
                </a:lnTo>
                <a:lnTo>
                  <a:pt x="1406525" y="1619250"/>
                </a:lnTo>
                <a:lnTo>
                  <a:pt x="1406525" y="1568450"/>
                </a:lnTo>
                <a:lnTo>
                  <a:pt x="1381125" y="1568450"/>
                </a:lnTo>
                <a:lnTo>
                  <a:pt x="1381125" y="1504950"/>
                </a:lnTo>
                <a:lnTo>
                  <a:pt x="1330325" y="1504950"/>
                </a:lnTo>
                <a:lnTo>
                  <a:pt x="1330325" y="1374775"/>
                </a:lnTo>
                <a:lnTo>
                  <a:pt x="1298575" y="1374775"/>
                </a:lnTo>
                <a:lnTo>
                  <a:pt x="1298575" y="1266825"/>
                </a:lnTo>
                <a:lnTo>
                  <a:pt x="1022350" y="1266825"/>
                </a:lnTo>
                <a:lnTo>
                  <a:pt x="1022350" y="1196975"/>
                </a:lnTo>
                <a:lnTo>
                  <a:pt x="968375" y="1196975"/>
                </a:lnTo>
                <a:lnTo>
                  <a:pt x="968375" y="1130300"/>
                </a:lnTo>
                <a:lnTo>
                  <a:pt x="942975" y="1130300"/>
                </a:lnTo>
                <a:lnTo>
                  <a:pt x="942975" y="1041400"/>
                </a:lnTo>
                <a:lnTo>
                  <a:pt x="920750" y="1041400"/>
                </a:lnTo>
                <a:lnTo>
                  <a:pt x="920750" y="946150"/>
                </a:lnTo>
                <a:lnTo>
                  <a:pt x="920750" y="946150"/>
                </a:lnTo>
                <a:lnTo>
                  <a:pt x="920750" y="876300"/>
                </a:lnTo>
                <a:lnTo>
                  <a:pt x="739775" y="876300"/>
                </a:lnTo>
                <a:lnTo>
                  <a:pt x="739775" y="771525"/>
                </a:lnTo>
                <a:lnTo>
                  <a:pt x="723900" y="771525"/>
                </a:lnTo>
                <a:lnTo>
                  <a:pt x="723900" y="742950"/>
                </a:lnTo>
                <a:lnTo>
                  <a:pt x="654050" y="742950"/>
                </a:lnTo>
                <a:lnTo>
                  <a:pt x="654050" y="685800"/>
                </a:lnTo>
                <a:lnTo>
                  <a:pt x="485775" y="685800"/>
                </a:lnTo>
                <a:lnTo>
                  <a:pt x="485775" y="612775"/>
                </a:lnTo>
                <a:lnTo>
                  <a:pt x="473075" y="612775"/>
                </a:lnTo>
                <a:lnTo>
                  <a:pt x="473075" y="552450"/>
                </a:lnTo>
                <a:lnTo>
                  <a:pt x="460375" y="552450"/>
                </a:lnTo>
                <a:lnTo>
                  <a:pt x="460375" y="454025"/>
                </a:lnTo>
                <a:lnTo>
                  <a:pt x="447675" y="454025"/>
                </a:lnTo>
                <a:lnTo>
                  <a:pt x="447675" y="419100"/>
                </a:lnTo>
                <a:lnTo>
                  <a:pt x="447675" y="419100"/>
                </a:lnTo>
                <a:lnTo>
                  <a:pt x="447675" y="377825"/>
                </a:lnTo>
                <a:lnTo>
                  <a:pt x="419100" y="377825"/>
                </a:lnTo>
                <a:lnTo>
                  <a:pt x="419100" y="320675"/>
                </a:lnTo>
                <a:lnTo>
                  <a:pt x="409575" y="320675"/>
                </a:lnTo>
                <a:lnTo>
                  <a:pt x="409575" y="215900"/>
                </a:lnTo>
                <a:lnTo>
                  <a:pt x="384175" y="215900"/>
                </a:lnTo>
                <a:lnTo>
                  <a:pt x="384175" y="177800"/>
                </a:lnTo>
                <a:lnTo>
                  <a:pt x="327025" y="177800"/>
                </a:lnTo>
                <a:lnTo>
                  <a:pt x="327025" y="130175"/>
                </a:lnTo>
                <a:lnTo>
                  <a:pt x="263525" y="130175"/>
                </a:lnTo>
                <a:lnTo>
                  <a:pt x="263525" y="85725"/>
                </a:lnTo>
                <a:lnTo>
                  <a:pt x="244475" y="85725"/>
                </a:lnTo>
                <a:lnTo>
                  <a:pt x="244475" y="47625"/>
                </a:lnTo>
                <a:lnTo>
                  <a:pt x="200025" y="47625"/>
                </a:lnTo>
                <a:lnTo>
                  <a:pt x="200025" y="0"/>
                </a:lnTo>
                <a:lnTo>
                  <a:pt x="0" y="0"/>
                </a:lnTo>
              </a:path>
            </a:pathLst>
          </a:custGeom>
          <a:noFill/>
          <a:ln w="28575">
            <a:solidFill>
              <a:schemeClr val="accent3"/>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defRPr/>
            </a:pPr>
            <a:endParaRPr lang="en-US">
              <a:latin typeface="Arial" panose="020B0604020202020204" pitchFamily="34" charset="0"/>
              <a:ea typeface="+mn-ea"/>
              <a:cs typeface="Arial" panose="020B0604020202020204" pitchFamily="34" charset="0"/>
            </a:endParaRPr>
          </a:p>
        </p:txBody>
      </p:sp>
      <p:grpSp>
        <p:nvGrpSpPr>
          <p:cNvPr id="15491" name="Group 23"/>
          <p:cNvGrpSpPr>
            <a:grpSpLocks/>
          </p:cNvGrpSpPr>
          <p:nvPr/>
        </p:nvGrpSpPr>
        <p:grpSpPr bwMode="auto">
          <a:xfrm>
            <a:off x="1475569" y="3355975"/>
            <a:ext cx="2191321" cy="1809750"/>
            <a:chOff x="2073275" y="3117850"/>
            <a:chExt cx="2921000" cy="1809750"/>
          </a:xfrm>
        </p:grpSpPr>
        <p:cxnSp>
          <p:nvCxnSpPr>
            <p:cNvPr id="23" name="Straight Connector 22">
              <a:extLst>
                <a:ext uri="{FF2B5EF4-FFF2-40B4-BE49-F238E27FC236}"/>
              </a:extLst>
            </p:cNvPr>
            <p:cNvCxnSpPr/>
            <p:nvPr/>
          </p:nvCxnSpPr>
          <p:spPr bwMode="auto">
            <a:xfrm>
              <a:off x="2073275" y="3117850"/>
              <a:ext cx="0" cy="82550"/>
            </a:xfrm>
            <a:prstGeom prst="line">
              <a:avLst/>
            </a:prstGeom>
            <a:noFill/>
            <a:ln w="28575" cap="flat" cmpd="sng" algn="ctr">
              <a:solidFill>
                <a:schemeClr val="accent3"/>
              </a:solidFill>
              <a:prstDash val="solid"/>
              <a:round/>
              <a:headEnd type="none" w="med" len="med"/>
              <a:tailEnd type="none" w="med" len="med"/>
            </a:ln>
            <a:effectLst/>
          </p:spPr>
        </p:cxnSp>
        <p:cxnSp>
          <p:nvCxnSpPr>
            <p:cNvPr id="128" name="Straight Connector 127">
              <a:extLst>
                <a:ext uri="{FF2B5EF4-FFF2-40B4-BE49-F238E27FC236}"/>
              </a:extLst>
            </p:cNvPr>
            <p:cNvCxnSpPr/>
            <p:nvPr/>
          </p:nvCxnSpPr>
          <p:spPr bwMode="auto">
            <a:xfrm>
              <a:off x="2339975" y="3321050"/>
              <a:ext cx="0" cy="82550"/>
            </a:xfrm>
            <a:prstGeom prst="line">
              <a:avLst/>
            </a:prstGeom>
            <a:noFill/>
            <a:ln w="28575" cap="flat" cmpd="sng" algn="ctr">
              <a:solidFill>
                <a:schemeClr val="accent3"/>
              </a:solidFill>
              <a:prstDash val="solid"/>
              <a:round/>
              <a:headEnd type="none" w="med" len="med"/>
              <a:tailEnd type="none" w="med" len="med"/>
            </a:ln>
            <a:effectLst/>
          </p:spPr>
        </p:cxnSp>
        <p:cxnSp>
          <p:nvCxnSpPr>
            <p:cNvPr id="129" name="Straight Connector 128">
              <a:extLst>
                <a:ext uri="{FF2B5EF4-FFF2-40B4-BE49-F238E27FC236}"/>
              </a:extLst>
            </p:cNvPr>
            <p:cNvCxnSpPr/>
            <p:nvPr/>
          </p:nvCxnSpPr>
          <p:spPr bwMode="auto">
            <a:xfrm>
              <a:off x="2495550" y="3632200"/>
              <a:ext cx="0" cy="82550"/>
            </a:xfrm>
            <a:prstGeom prst="line">
              <a:avLst/>
            </a:prstGeom>
            <a:noFill/>
            <a:ln w="28575" cap="flat" cmpd="sng" algn="ctr">
              <a:solidFill>
                <a:schemeClr val="accent3"/>
              </a:solidFill>
              <a:prstDash val="solid"/>
              <a:round/>
              <a:headEnd type="none" w="med" len="med"/>
              <a:tailEnd type="none" w="med" len="med"/>
            </a:ln>
            <a:effectLst/>
          </p:spPr>
        </p:cxnSp>
        <p:cxnSp>
          <p:nvCxnSpPr>
            <p:cNvPr id="130" name="Straight Connector 129">
              <a:extLst>
                <a:ext uri="{FF2B5EF4-FFF2-40B4-BE49-F238E27FC236}"/>
              </a:extLst>
            </p:cNvPr>
            <p:cNvCxnSpPr/>
            <p:nvPr/>
          </p:nvCxnSpPr>
          <p:spPr bwMode="auto">
            <a:xfrm>
              <a:off x="3867150" y="4492625"/>
              <a:ext cx="0" cy="82550"/>
            </a:xfrm>
            <a:prstGeom prst="line">
              <a:avLst/>
            </a:prstGeom>
            <a:noFill/>
            <a:ln w="28575" cap="flat" cmpd="sng" algn="ctr">
              <a:solidFill>
                <a:schemeClr val="accent3"/>
              </a:solidFill>
              <a:prstDash val="solid"/>
              <a:round/>
              <a:headEnd type="none" w="med" len="med"/>
              <a:tailEnd type="none" w="med" len="med"/>
            </a:ln>
            <a:effectLst/>
          </p:spPr>
        </p:cxnSp>
        <p:cxnSp>
          <p:nvCxnSpPr>
            <p:cNvPr id="131" name="Straight Connector 130">
              <a:extLst>
                <a:ext uri="{FF2B5EF4-FFF2-40B4-BE49-F238E27FC236}"/>
              </a:extLst>
            </p:cNvPr>
            <p:cNvCxnSpPr/>
            <p:nvPr/>
          </p:nvCxnSpPr>
          <p:spPr bwMode="auto">
            <a:xfrm>
              <a:off x="4356100" y="4683125"/>
              <a:ext cx="0" cy="82550"/>
            </a:xfrm>
            <a:prstGeom prst="line">
              <a:avLst/>
            </a:prstGeom>
            <a:noFill/>
            <a:ln w="28575" cap="flat" cmpd="sng" algn="ctr">
              <a:solidFill>
                <a:schemeClr val="accent3"/>
              </a:solidFill>
              <a:prstDash val="solid"/>
              <a:round/>
              <a:headEnd type="none" w="med" len="med"/>
              <a:tailEnd type="none" w="med" len="med"/>
            </a:ln>
            <a:effectLst/>
          </p:spPr>
        </p:cxnSp>
        <p:cxnSp>
          <p:nvCxnSpPr>
            <p:cNvPr id="132" name="Straight Connector 131">
              <a:extLst>
                <a:ext uri="{FF2B5EF4-FFF2-40B4-BE49-F238E27FC236}"/>
              </a:extLst>
            </p:cNvPr>
            <p:cNvCxnSpPr/>
            <p:nvPr/>
          </p:nvCxnSpPr>
          <p:spPr bwMode="auto">
            <a:xfrm>
              <a:off x="4883150" y="4845050"/>
              <a:ext cx="0" cy="82550"/>
            </a:xfrm>
            <a:prstGeom prst="line">
              <a:avLst/>
            </a:prstGeom>
            <a:noFill/>
            <a:ln w="28575" cap="flat" cmpd="sng" algn="ctr">
              <a:solidFill>
                <a:schemeClr val="accent3"/>
              </a:solidFill>
              <a:prstDash val="solid"/>
              <a:round/>
              <a:headEnd type="none" w="med" len="med"/>
              <a:tailEnd type="none" w="med" len="med"/>
            </a:ln>
            <a:effectLst/>
          </p:spPr>
        </p:cxnSp>
        <p:cxnSp>
          <p:nvCxnSpPr>
            <p:cNvPr id="133" name="Straight Connector 132">
              <a:extLst>
                <a:ext uri="{FF2B5EF4-FFF2-40B4-BE49-F238E27FC236}"/>
              </a:extLst>
            </p:cNvPr>
            <p:cNvCxnSpPr/>
            <p:nvPr/>
          </p:nvCxnSpPr>
          <p:spPr bwMode="auto">
            <a:xfrm>
              <a:off x="4994275" y="4845050"/>
              <a:ext cx="0" cy="82550"/>
            </a:xfrm>
            <a:prstGeom prst="line">
              <a:avLst/>
            </a:prstGeom>
            <a:noFill/>
            <a:ln w="28575" cap="flat" cmpd="sng" algn="ctr">
              <a:solidFill>
                <a:schemeClr val="accent3"/>
              </a:solidFill>
              <a:prstDash val="solid"/>
              <a:round/>
              <a:headEnd type="none" w="med" len="med"/>
              <a:tailEnd type="none" w="med" len="med"/>
            </a:ln>
            <a:effectLst/>
          </p:spPr>
        </p:cxnSp>
      </p:grpSp>
      <p:grpSp>
        <p:nvGrpSpPr>
          <p:cNvPr id="15492" name="Group 24"/>
          <p:cNvGrpSpPr>
            <a:grpSpLocks/>
          </p:cNvGrpSpPr>
          <p:nvPr/>
        </p:nvGrpSpPr>
        <p:grpSpPr bwMode="auto">
          <a:xfrm>
            <a:off x="1392203" y="2901950"/>
            <a:ext cx="2905882" cy="2127250"/>
            <a:chOff x="1962150" y="2663825"/>
            <a:chExt cx="3873500" cy="2127250"/>
          </a:xfrm>
        </p:grpSpPr>
        <p:cxnSp>
          <p:nvCxnSpPr>
            <p:cNvPr id="15504" name="Straight Connector 134"/>
            <p:cNvCxnSpPr>
              <a:cxnSpLocks noChangeShapeType="1"/>
            </p:cNvCxnSpPr>
            <p:nvPr/>
          </p:nvCxnSpPr>
          <p:spPr bwMode="auto">
            <a:xfrm>
              <a:off x="1962150" y="2663825"/>
              <a:ext cx="0" cy="8255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15505" name="Straight Connector 135"/>
            <p:cNvCxnSpPr>
              <a:cxnSpLocks noChangeShapeType="1"/>
            </p:cNvCxnSpPr>
            <p:nvPr/>
          </p:nvCxnSpPr>
          <p:spPr bwMode="auto">
            <a:xfrm>
              <a:off x="2527300" y="3438525"/>
              <a:ext cx="0" cy="8255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15506" name="Straight Connector 136"/>
            <p:cNvCxnSpPr>
              <a:cxnSpLocks noChangeShapeType="1"/>
            </p:cNvCxnSpPr>
            <p:nvPr/>
          </p:nvCxnSpPr>
          <p:spPr bwMode="auto">
            <a:xfrm>
              <a:off x="2714625" y="3486150"/>
              <a:ext cx="0" cy="8255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15507" name="Straight Connector 137"/>
            <p:cNvCxnSpPr>
              <a:cxnSpLocks noChangeShapeType="1"/>
            </p:cNvCxnSpPr>
            <p:nvPr/>
          </p:nvCxnSpPr>
          <p:spPr bwMode="auto">
            <a:xfrm>
              <a:off x="2898775" y="3536950"/>
              <a:ext cx="0" cy="8255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15508" name="Straight Connector 138"/>
            <p:cNvCxnSpPr>
              <a:cxnSpLocks noChangeShapeType="1"/>
            </p:cNvCxnSpPr>
            <p:nvPr/>
          </p:nvCxnSpPr>
          <p:spPr bwMode="auto">
            <a:xfrm>
              <a:off x="2962275" y="3667125"/>
              <a:ext cx="0" cy="8255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15509" name="Straight Connector 139"/>
            <p:cNvCxnSpPr>
              <a:cxnSpLocks noChangeShapeType="1"/>
            </p:cNvCxnSpPr>
            <p:nvPr/>
          </p:nvCxnSpPr>
          <p:spPr bwMode="auto">
            <a:xfrm>
              <a:off x="4340225" y="4308475"/>
              <a:ext cx="0" cy="8255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15510" name="Straight Connector 140"/>
            <p:cNvCxnSpPr>
              <a:cxnSpLocks noChangeShapeType="1"/>
            </p:cNvCxnSpPr>
            <p:nvPr/>
          </p:nvCxnSpPr>
          <p:spPr bwMode="auto">
            <a:xfrm>
              <a:off x="3432175" y="4102100"/>
              <a:ext cx="0" cy="8255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15511" name="Straight Connector 141"/>
            <p:cNvCxnSpPr>
              <a:cxnSpLocks noChangeShapeType="1"/>
            </p:cNvCxnSpPr>
            <p:nvPr/>
          </p:nvCxnSpPr>
          <p:spPr bwMode="auto">
            <a:xfrm>
              <a:off x="4416425" y="4394200"/>
              <a:ext cx="0" cy="8255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15512" name="Straight Connector 142"/>
            <p:cNvCxnSpPr>
              <a:cxnSpLocks noChangeShapeType="1"/>
            </p:cNvCxnSpPr>
            <p:nvPr/>
          </p:nvCxnSpPr>
          <p:spPr bwMode="auto">
            <a:xfrm>
              <a:off x="5365750" y="4705350"/>
              <a:ext cx="0" cy="8255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15513" name="Straight Connector 143"/>
            <p:cNvCxnSpPr>
              <a:cxnSpLocks noChangeShapeType="1"/>
            </p:cNvCxnSpPr>
            <p:nvPr/>
          </p:nvCxnSpPr>
          <p:spPr bwMode="auto">
            <a:xfrm>
              <a:off x="5835650" y="4708525"/>
              <a:ext cx="0" cy="8255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grpSp>
      <p:sp>
        <p:nvSpPr>
          <p:cNvPr id="15493" name="Freeform: Shape 30"/>
          <p:cNvSpPr>
            <a:spLocks/>
          </p:cNvSpPr>
          <p:nvPr/>
        </p:nvSpPr>
        <p:spPr bwMode="auto">
          <a:xfrm>
            <a:off x="5235351" y="2794000"/>
            <a:ext cx="2217521" cy="2044700"/>
          </a:xfrm>
          <a:custGeom>
            <a:avLst/>
            <a:gdLst>
              <a:gd name="T0" fmla="*/ 2955925 w 2955925"/>
              <a:gd name="T1" fmla="*/ 2044700 h 2044700"/>
              <a:gd name="T2" fmla="*/ 2905125 w 2955925"/>
              <a:gd name="T3" fmla="*/ 2044700 h 2044700"/>
              <a:gd name="T4" fmla="*/ 2905125 w 2955925"/>
              <a:gd name="T5" fmla="*/ 1860550 h 2044700"/>
              <a:gd name="T6" fmla="*/ 2422525 w 2955925"/>
              <a:gd name="T7" fmla="*/ 1860550 h 2044700"/>
              <a:gd name="T8" fmla="*/ 2422525 w 2955925"/>
              <a:gd name="T9" fmla="*/ 1663700 h 2044700"/>
              <a:gd name="T10" fmla="*/ 1952625 w 2955925"/>
              <a:gd name="T11" fmla="*/ 1663700 h 2044700"/>
              <a:gd name="T12" fmla="*/ 1952625 w 2955925"/>
              <a:gd name="T13" fmla="*/ 1517650 h 2044700"/>
              <a:gd name="T14" fmla="*/ 1911350 w 2955925"/>
              <a:gd name="T15" fmla="*/ 1517650 h 2044700"/>
              <a:gd name="T16" fmla="*/ 1911350 w 2955925"/>
              <a:gd name="T17" fmla="*/ 1371600 h 2044700"/>
              <a:gd name="T18" fmla="*/ 1638300 w 2955925"/>
              <a:gd name="T19" fmla="*/ 1371600 h 2044700"/>
              <a:gd name="T20" fmla="*/ 1638300 w 2955925"/>
              <a:gd name="T21" fmla="*/ 1216025 h 2044700"/>
              <a:gd name="T22" fmla="*/ 1460500 w 2955925"/>
              <a:gd name="T23" fmla="*/ 1216025 h 2044700"/>
              <a:gd name="T24" fmla="*/ 1460500 w 2955925"/>
              <a:gd name="T25" fmla="*/ 1066800 h 2044700"/>
              <a:gd name="T26" fmla="*/ 1203325 w 2955925"/>
              <a:gd name="T27" fmla="*/ 1066800 h 2044700"/>
              <a:gd name="T28" fmla="*/ 1203325 w 2955925"/>
              <a:gd name="T29" fmla="*/ 917575 h 2044700"/>
              <a:gd name="T30" fmla="*/ 958850 w 2955925"/>
              <a:gd name="T31" fmla="*/ 917575 h 2044700"/>
              <a:gd name="T32" fmla="*/ 958850 w 2955925"/>
              <a:gd name="T33" fmla="*/ 777875 h 2044700"/>
              <a:gd name="T34" fmla="*/ 958850 w 2955925"/>
              <a:gd name="T35" fmla="*/ 777875 h 2044700"/>
              <a:gd name="T36" fmla="*/ 958850 w 2955925"/>
              <a:gd name="T37" fmla="*/ 530225 h 2044700"/>
              <a:gd name="T38" fmla="*/ 914400 w 2955925"/>
              <a:gd name="T39" fmla="*/ 530225 h 2044700"/>
              <a:gd name="T40" fmla="*/ 914400 w 2955925"/>
              <a:gd name="T41" fmla="*/ 434975 h 2044700"/>
              <a:gd name="T42" fmla="*/ 806450 w 2955925"/>
              <a:gd name="T43" fmla="*/ 434975 h 2044700"/>
              <a:gd name="T44" fmla="*/ 806450 w 2955925"/>
              <a:gd name="T45" fmla="*/ 320675 h 2044700"/>
              <a:gd name="T46" fmla="*/ 476250 w 2955925"/>
              <a:gd name="T47" fmla="*/ 320675 h 2044700"/>
              <a:gd name="T48" fmla="*/ 476250 w 2955925"/>
              <a:gd name="T49" fmla="*/ 196850 h 2044700"/>
              <a:gd name="T50" fmla="*/ 409575 w 2955925"/>
              <a:gd name="T51" fmla="*/ 196850 h 2044700"/>
              <a:gd name="T52" fmla="*/ 409575 w 2955925"/>
              <a:gd name="T53" fmla="*/ 0 h 2044700"/>
              <a:gd name="T54" fmla="*/ 0 w 2955925"/>
              <a:gd name="T55" fmla="*/ 0 h 204470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955925" h="2044700">
                <a:moveTo>
                  <a:pt x="2955925" y="2044700"/>
                </a:moveTo>
                <a:lnTo>
                  <a:pt x="2905125" y="2044700"/>
                </a:lnTo>
                <a:lnTo>
                  <a:pt x="2905125" y="1860550"/>
                </a:lnTo>
                <a:lnTo>
                  <a:pt x="2422525" y="1860550"/>
                </a:lnTo>
                <a:lnTo>
                  <a:pt x="2422525" y="1663700"/>
                </a:lnTo>
                <a:lnTo>
                  <a:pt x="1952625" y="1663700"/>
                </a:lnTo>
                <a:lnTo>
                  <a:pt x="1952625" y="1517650"/>
                </a:lnTo>
                <a:lnTo>
                  <a:pt x="1911350" y="1517650"/>
                </a:lnTo>
                <a:lnTo>
                  <a:pt x="1911350" y="1371600"/>
                </a:lnTo>
                <a:lnTo>
                  <a:pt x="1638300" y="1371600"/>
                </a:lnTo>
                <a:lnTo>
                  <a:pt x="1638300" y="1216025"/>
                </a:lnTo>
                <a:lnTo>
                  <a:pt x="1460500" y="1216025"/>
                </a:lnTo>
                <a:lnTo>
                  <a:pt x="1460500" y="1066800"/>
                </a:lnTo>
                <a:lnTo>
                  <a:pt x="1203325" y="1066800"/>
                </a:lnTo>
                <a:lnTo>
                  <a:pt x="1203325" y="917575"/>
                </a:lnTo>
                <a:lnTo>
                  <a:pt x="958850" y="917575"/>
                </a:lnTo>
                <a:lnTo>
                  <a:pt x="958850" y="777875"/>
                </a:lnTo>
                <a:lnTo>
                  <a:pt x="958850" y="530225"/>
                </a:lnTo>
                <a:lnTo>
                  <a:pt x="914400" y="530225"/>
                </a:lnTo>
                <a:lnTo>
                  <a:pt x="914400" y="434975"/>
                </a:lnTo>
                <a:lnTo>
                  <a:pt x="806450" y="434975"/>
                </a:lnTo>
                <a:lnTo>
                  <a:pt x="806450" y="320675"/>
                </a:lnTo>
                <a:lnTo>
                  <a:pt x="476250" y="320675"/>
                </a:lnTo>
                <a:lnTo>
                  <a:pt x="476250" y="196850"/>
                </a:lnTo>
                <a:lnTo>
                  <a:pt x="409575" y="196850"/>
                </a:lnTo>
                <a:lnTo>
                  <a:pt x="409575" y="0"/>
                </a:lnTo>
                <a:lnTo>
                  <a:pt x="0" y="0"/>
                </a:lnTo>
              </a:path>
            </a:pathLst>
          </a:cu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32" name="Freeform: Shape 31">
            <a:extLst>
              <a:ext uri="{FF2B5EF4-FFF2-40B4-BE49-F238E27FC236}"/>
            </a:extLst>
          </p:cNvPr>
          <p:cNvSpPr/>
          <p:nvPr/>
        </p:nvSpPr>
        <p:spPr bwMode="auto">
          <a:xfrm>
            <a:off x="5225824" y="2819400"/>
            <a:ext cx="2684368" cy="2266950"/>
          </a:xfrm>
          <a:custGeom>
            <a:avLst/>
            <a:gdLst>
              <a:gd name="connsiteX0" fmla="*/ 3578225 w 3578225"/>
              <a:gd name="connsiteY0" fmla="*/ 2266950 h 2266950"/>
              <a:gd name="connsiteX1" fmla="*/ 2908300 w 3578225"/>
              <a:gd name="connsiteY1" fmla="*/ 2266950 h 2266950"/>
              <a:gd name="connsiteX2" fmla="*/ 2908300 w 3578225"/>
              <a:gd name="connsiteY2" fmla="*/ 2108200 h 2266950"/>
              <a:gd name="connsiteX3" fmla="*/ 2460625 w 3578225"/>
              <a:gd name="connsiteY3" fmla="*/ 2108200 h 2266950"/>
              <a:gd name="connsiteX4" fmla="*/ 2460625 w 3578225"/>
              <a:gd name="connsiteY4" fmla="*/ 1990725 h 2266950"/>
              <a:gd name="connsiteX5" fmla="*/ 2435225 w 3578225"/>
              <a:gd name="connsiteY5" fmla="*/ 1990725 h 2266950"/>
              <a:gd name="connsiteX6" fmla="*/ 2435225 w 3578225"/>
              <a:gd name="connsiteY6" fmla="*/ 1819275 h 2266950"/>
              <a:gd name="connsiteX7" fmla="*/ 1962150 w 3578225"/>
              <a:gd name="connsiteY7" fmla="*/ 1819275 h 2266950"/>
              <a:gd name="connsiteX8" fmla="*/ 1962150 w 3578225"/>
              <a:gd name="connsiteY8" fmla="*/ 1679575 h 2266950"/>
              <a:gd name="connsiteX9" fmla="*/ 1539875 w 3578225"/>
              <a:gd name="connsiteY9" fmla="*/ 1679575 h 2266950"/>
              <a:gd name="connsiteX10" fmla="*/ 1539875 w 3578225"/>
              <a:gd name="connsiteY10" fmla="*/ 1546225 h 2266950"/>
              <a:gd name="connsiteX11" fmla="*/ 1362075 w 3578225"/>
              <a:gd name="connsiteY11" fmla="*/ 1546225 h 2266950"/>
              <a:gd name="connsiteX12" fmla="*/ 1362075 w 3578225"/>
              <a:gd name="connsiteY12" fmla="*/ 1387475 h 2266950"/>
              <a:gd name="connsiteX13" fmla="*/ 1047750 w 3578225"/>
              <a:gd name="connsiteY13" fmla="*/ 1387475 h 2266950"/>
              <a:gd name="connsiteX14" fmla="*/ 1047750 w 3578225"/>
              <a:gd name="connsiteY14" fmla="*/ 1254125 h 2266950"/>
              <a:gd name="connsiteX15" fmla="*/ 968375 w 3578225"/>
              <a:gd name="connsiteY15" fmla="*/ 1254125 h 2266950"/>
              <a:gd name="connsiteX16" fmla="*/ 968375 w 3578225"/>
              <a:gd name="connsiteY16" fmla="*/ 1127125 h 2266950"/>
              <a:gd name="connsiteX17" fmla="*/ 942975 w 3578225"/>
              <a:gd name="connsiteY17" fmla="*/ 1127125 h 2266950"/>
              <a:gd name="connsiteX18" fmla="*/ 942975 w 3578225"/>
              <a:gd name="connsiteY18" fmla="*/ 857250 h 2266950"/>
              <a:gd name="connsiteX19" fmla="*/ 669925 w 3578225"/>
              <a:gd name="connsiteY19" fmla="*/ 857250 h 2266950"/>
              <a:gd name="connsiteX20" fmla="*/ 669925 w 3578225"/>
              <a:gd name="connsiteY20" fmla="*/ 723900 h 2266950"/>
              <a:gd name="connsiteX21" fmla="*/ 485775 w 3578225"/>
              <a:gd name="connsiteY21" fmla="*/ 723900 h 2266950"/>
              <a:gd name="connsiteX22" fmla="*/ 485775 w 3578225"/>
              <a:gd name="connsiteY22" fmla="*/ 466725 h 2266950"/>
              <a:gd name="connsiteX23" fmla="*/ 473075 w 3578225"/>
              <a:gd name="connsiteY23" fmla="*/ 466725 h 2266950"/>
              <a:gd name="connsiteX24" fmla="*/ 473075 w 3578225"/>
              <a:gd name="connsiteY24" fmla="*/ 355600 h 2266950"/>
              <a:gd name="connsiteX25" fmla="*/ 454025 w 3578225"/>
              <a:gd name="connsiteY25" fmla="*/ 355600 h 2266950"/>
              <a:gd name="connsiteX26" fmla="*/ 454025 w 3578225"/>
              <a:gd name="connsiteY26" fmla="*/ 241300 h 2266950"/>
              <a:gd name="connsiteX27" fmla="*/ 438150 w 3578225"/>
              <a:gd name="connsiteY27" fmla="*/ 241300 h 2266950"/>
              <a:gd name="connsiteX28" fmla="*/ 438150 w 3578225"/>
              <a:gd name="connsiteY28" fmla="*/ 117475 h 2266950"/>
              <a:gd name="connsiteX29" fmla="*/ 222250 w 3578225"/>
              <a:gd name="connsiteY29" fmla="*/ 117475 h 2266950"/>
              <a:gd name="connsiteX30" fmla="*/ 222250 w 3578225"/>
              <a:gd name="connsiteY30" fmla="*/ 0 h 2266950"/>
              <a:gd name="connsiteX31" fmla="*/ 0 w 3578225"/>
              <a:gd name="connsiteY31" fmla="*/ 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578225" h="2266950">
                <a:moveTo>
                  <a:pt x="3578225" y="2266950"/>
                </a:moveTo>
                <a:lnTo>
                  <a:pt x="2908300" y="2266950"/>
                </a:lnTo>
                <a:lnTo>
                  <a:pt x="2908300" y="2108200"/>
                </a:lnTo>
                <a:lnTo>
                  <a:pt x="2460625" y="2108200"/>
                </a:lnTo>
                <a:lnTo>
                  <a:pt x="2460625" y="1990725"/>
                </a:lnTo>
                <a:lnTo>
                  <a:pt x="2435225" y="1990725"/>
                </a:lnTo>
                <a:lnTo>
                  <a:pt x="2435225" y="1819275"/>
                </a:lnTo>
                <a:lnTo>
                  <a:pt x="1962150" y="1819275"/>
                </a:lnTo>
                <a:lnTo>
                  <a:pt x="1962150" y="1679575"/>
                </a:lnTo>
                <a:lnTo>
                  <a:pt x="1539875" y="1679575"/>
                </a:lnTo>
                <a:lnTo>
                  <a:pt x="1539875" y="1546225"/>
                </a:lnTo>
                <a:lnTo>
                  <a:pt x="1362075" y="1546225"/>
                </a:lnTo>
                <a:lnTo>
                  <a:pt x="1362075" y="1387475"/>
                </a:lnTo>
                <a:lnTo>
                  <a:pt x="1047750" y="1387475"/>
                </a:lnTo>
                <a:lnTo>
                  <a:pt x="1047750" y="1254125"/>
                </a:lnTo>
                <a:lnTo>
                  <a:pt x="968375" y="1254125"/>
                </a:lnTo>
                <a:lnTo>
                  <a:pt x="968375" y="1127125"/>
                </a:lnTo>
                <a:lnTo>
                  <a:pt x="942975" y="1127125"/>
                </a:lnTo>
                <a:lnTo>
                  <a:pt x="942975" y="857250"/>
                </a:lnTo>
                <a:lnTo>
                  <a:pt x="669925" y="857250"/>
                </a:lnTo>
                <a:lnTo>
                  <a:pt x="669925" y="723900"/>
                </a:lnTo>
                <a:lnTo>
                  <a:pt x="485775" y="723900"/>
                </a:lnTo>
                <a:lnTo>
                  <a:pt x="485775" y="466725"/>
                </a:lnTo>
                <a:lnTo>
                  <a:pt x="473075" y="466725"/>
                </a:lnTo>
                <a:lnTo>
                  <a:pt x="473075" y="355600"/>
                </a:lnTo>
                <a:lnTo>
                  <a:pt x="454025" y="355600"/>
                </a:lnTo>
                <a:lnTo>
                  <a:pt x="454025" y="241300"/>
                </a:lnTo>
                <a:lnTo>
                  <a:pt x="438150" y="241300"/>
                </a:lnTo>
                <a:lnTo>
                  <a:pt x="438150" y="117475"/>
                </a:lnTo>
                <a:lnTo>
                  <a:pt x="222250" y="117475"/>
                </a:lnTo>
                <a:lnTo>
                  <a:pt x="222250" y="0"/>
                </a:lnTo>
                <a:lnTo>
                  <a:pt x="0" y="0"/>
                </a:lnTo>
              </a:path>
            </a:pathLst>
          </a:custGeom>
          <a:noFill/>
          <a:ln w="28575">
            <a:solidFill>
              <a:schemeClr val="accent3"/>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defRPr/>
            </a:pPr>
            <a:endParaRPr lang="en-US">
              <a:latin typeface="Arial" panose="020B0604020202020204" pitchFamily="34" charset="0"/>
              <a:ea typeface="+mn-ea"/>
              <a:cs typeface="Arial" panose="020B0604020202020204" pitchFamily="34" charset="0"/>
            </a:endParaRPr>
          </a:p>
        </p:txBody>
      </p:sp>
      <p:grpSp>
        <p:nvGrpSpPr>
          <p:cNvPr id="15495" name="Group 60"/>
          <p:cNvGrpSpPr>
            <a:grpSpLocks/>
          </p:cNvGrpSpPr>
          <p:nvPr/>
        </p:nvGrpSpPr>
        <p:grpSpPr bwMode="auto">
          <a:xfrm>
            <a:off x="5673615" y="3495676"/>
            <a:ext cx="2219903" cy="1635125"/>
            <a:chOff x="7562850" y="3257550"/>
            <a:chExt cx="2959100" cy="1635125"/>
          </a:xfrm>
        </p:grpSpPr>
        <p:cxnSp>
          <p:nvCxnSpPr>
            <p:cNvPr id="60" name="Straight Connector 59">
              <a:extLst>
                <a:ext uri="{FF2B5EF4-FFF2-40B4-BE49-F238E27FC236}"/>
              </a:extLst>
            </p:cNvPr>
            <p:cNvCxnSpPr/>
            <p:nvPr/>
          </p:nvCxnSpPr>
          <p:spPr bwMode="auto">
            <a:xfrm>
              <a:off x="7562850" y="3257550"/>
              <a:ext cx="0" cy="88900"/>
            </a:xfrm>
            <a:prstGeom prst="line">
              <a:avLst/>
            </a:prstGeom>
            <a:noFill/>
            <a:ln w="28575" cap="flat" cmpd="sng" algn="ctr">
              <a:solidFill>
                <a:schemeClr val="accent3"/>
              </a:solidFill>
              <a:prstDash val="solid"/>
              <a:round/>
              <a:headEnd type="none" w="med" len="med"/>
              <a:tailEnd type="none" w="med" len="med"/>
            </a:ln>
            <a:effectLst/>
          </p:spPr>
        </p:cxnSp>
        <p:cxnSp>
          <p:nvCxnSpPr>
            <p:cNvPr id="150" name="Straight Connector 149">
              <a:extLst>
                <a:ext uri="{FF2B5EF4-FFF2-40B4-BE49-F238E27FC236}"/>
              </a:extLst>
            </p:cNvPr>
            <p:cNvCxnSpPr/>
            <p:nvPr/>
          </p:nvCxnSpPr>
          <p:spPr bwMode="auto">
            <a:xfrm>
              <a:off x="10414000" y="4803775"/>
              <a:ext cx="0" cy="88900"/>
            </a:xfrm>
            <a:prstGeom prst="line">
              <a:avLst/>
            </a:prstGeom>
            <a:noFill/>
            <a:ln w="28575" cap="flat" cmpd="sng" algn="ctr">
              <a:solidFill>
                <a:schemeClr val="accent3"/>
              </a:solidFill>
              <a:prstDash val="solid"/>
              <a:round/>
              <a:headEnd type="none" w="med" len="med"/>
              <a:tailEnd type="none" w="med" len="med"/>
            </a:ln>
            <a:effectLst/>
          </p:spPr>
        </p:cxnSp>
        <p:cxnSp>
          <p:nvCxnSpPr>
            <p:cNvPr id="152" name="Straight Connector 151">
              <a:extLst>
                <a:ext uri="{FF2B5EF4-FFF2-40B4-BE49-F238E27FC236}"/>
              </a:extLst>
            </p:cNvPr>
            <p:cNvCxnSpPr/>
            <p:nvPr/>
          </p:nvCxnSpPr>
          <p:spPr bwMode="auto">
            <a:xfrm>
              <a:off x="10521950" y="4803775"/>
              <a:ext cx="0" cy="88900"/>
            </a:xfrm>
            <a:prstGeom prst="line">
              <a:avLst/>
            </a:prstGeom>
            <a:noFill/>
            <a:ln w="28575" cap="flat" cmpd="sng" algn="ctr">
              <a:solidFill>
                <a:schemeClr val="accent3"/>
              </a:solidFill>
              <a:prstDash val="solid"/>
              <a:round/>
              <a:headEnd type="none" w="med" len="med"/>
              <a:tailEnd type="none" w="med" len="med"/>
            </a:ln>
            <a:effectLst/>
          </p:spPr>
        </p:cxnSp>
      </p:grpSp>
      <p:grpSp>
        <p:nvGrpSpPr>
          <p:cNvPr id="15496" name="Group 62"/>
          <p:cNvGrpSpPr>
            <a:grpSpLocks/>
          </p:cNvGrpSpPr>
          <p:nvPr/>
        </p:nvGrpSpPr>
        <p:grpSpPr bwMode="auto">
          <a:xfrm>
            <a:off x="5985640" y="3663951"/>
            <a:ext cx="1457705" cy="1184275"/>
            <a:chOff x="7978775" y="3425825"/>
            <a:chExt cx="1943100" cy="1184275"/>
          </a:xfrm>
        </p:grpSpPr>
        <p:cxnSp>
          <p:nvCxnSpPr>
            <p:cNvPr id="15498" name="Straight Connector 153"/>
            <p:cNvCxnSpPr>
              <a:cxnSpLocks noChangeShapeType="1"/>
            </p:cNvCxnSpPr>
            <p:nvPr/>
          </p:nvCxnSpPr>
          <p:spPr bwMode="auto">
            <a:xfrm>
              <a:off x="7978775" y="3425825"/>
              <a:ext cx="0" cy="889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15499" name="Straight Connector 154"/>
            <p:cNvCxnSpPr>
              <a:cxnSpLocks noChangeShapeType="1"/>
            </p:cNvCxnSpPr>
            <p:nvPr/>
          </p:nvCxnSpPr>
          <p:spPr bwMode="auto">
            <a:xfrm>
              <a:off x="8378825" y="3581400"/>
              <a:ext cx="0" cy="889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15500" name="Straight Connector 155"/>
            <p:cNvCxnSpPr>
              <a:cxnSpLocks noChangeShapeType="1"/>
            </p:cNvCxnSpPr>
            <p:nvPr/>
          </p:nvCxnSpPr>
          <p:spPr bwMode="auto">
            <a:xfrm>
              <a:off x="9921875" y="4521200"/>
              <a:ext cx="0" cy="889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grpSp>
      <p:cxnSp>
        <p:nvCxnSpPr>
          <p:cNvPr id="15497" name="Straight Connector 154"/>
          <p:cNvCxnSpPr>
            <a:cxnSpLocks noChangeShapeType="1"/>
          </p:cNvCxnSpPr>
          <p:nvPr/>
        </p:nvCxnSpPr>
        <p:spPr bwMode="auto">
          <a:xfrm>
            <a:off x="6727593" y="4410075"/>
            <a:ext cx="0" cy="889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sp>
        <p:nvSpPr>
          <p:cNvPr id="3" name="Date Placeholder 2"/>
          <p:cNvSpPr>
            <a:spLocks noGrp="1"/>
          </p:cNvSpPr>
          <p:nvPr>
            <p:ph type="dt" sz="half" idx="10"/>
          </p:nvPr>
        </p:nvSpPr>
        <p:spPr/>
        <p:txBody>
          <a:bodyPr/>
          <a:lstStyle/>
          <a:p>
            <a:fld id="{2F941276-474A-5443-9D9D-5106C1A8C5A8}" type="datetime1">
              <a:rPr lang="en-US" smtClean="0"/>
              <a:t>14.11.20</a:t>
            </a:fld>
            <a:endParaRPr lang="en-US"/>
          </a:p>
        </p:txBody>
      </p:sp>
      <p:sp>
        <p:nvSpPr>
          <p:cNvPr id="4" name="Slide Number Placeholder 3"/>
          <p:cNvSpPr>
            <a:spLocks noGrp="1"/>
          </p:cNvSpPr>
          <p:nvPr>
            <p:ph type="sldNum" sz="quarter" idx="12"/>
          </p:nvPr>
        </p:nvSpPr>
        <p:spPr/>
        <p:txBody>
          <a:bodyPr/>
          <a:lstStyle/>
          <a:p>
            <a:fld id="{A46B56E3-E63F-C94B-B5F1-645B608C74A3}" type="slidenum">
              <a:rPr lang="en-US" smtClean="0"/>
              <a:t>107</a:t>
            </a:fld>
            <a:endParaRPr lang="en-US"/>
          </a:p>
        </p:txBody>
      </p:sp>
    </p:spTree>
    <p:extLst>
      <p:ext uri="{BB962C8B-B14F-4D97-AF65-F5344CB8AC3E}">
        <p14:creationId xmlns:p14="http://schemas.microsoft.com/office/powerpoint/2010/main" val="1592046188"/>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457320" y="238126"/>
            <a:ext cx="8154333" cy="1103313"/>
          </a:xfrm>
        </p:spPr>
        <p:txBody>
          <a:bodyPr>
            <a:noAutofit/>
          </a:bodyPr>
          <a:lstStyle/>
          <a:p>
            <a:r>
              <a:rPr lang="en-US" sz="2800" dirty="0">
                <a:latin typeface="Arial" charset="0"/>
              </a:rPr>
              <a:t>LOTUS: PFS in </a:t>
            </a:r>
            <a:r>
              <a:rPr lang="en-US" sz="2800" i="1" dirty="0">
                <a:latin typeface="Arial" charset="0"/>
              </a:rPr>
              <a:t>PIK3CA/AKT1/PTEN</a:t>
            </a:r>
            <a:r>
              <a:rPr lang="en-US" sz="2800" dirty="0">
                <a:latin typeface="Arial" charset="0"/>
              </a:rPr>
              <a:t>-Altered Population (</a:t>
            </a:r>
            <a:r>
              <a:rPr lang="en-US" sz="2800" dirty="0" err="1">
                <a:latin typeface="Arial" charset="0"/>
              </a:rPr>
              <a:t>Prespecified</a:t>
            </a:r>
            <a:r>
              <a:rPr lang="en-US" sz="2800" dirty="0">
                <a:latin typeface="Arial" charset="0"/>
              </a:rPr>
              <a:t> Secondary Endpoint)</a:t>
            </a:r>
          </a:p>
        </p:txBody>
      </p:sp>
      <p:sp>
        <p:nvSpPr>
          <p:cNvPr id="17410" name="TextBox 14"/>
          <p:cNvSpPr txBox="1">
            <a:spLocks noChangeArrowheads="1"/>
          </p:cNvSpPr>
          <p:nvPr/>
        </p:nvSpPr>
        <p:spPr bwMode="auto">
          <a:xfrm rot="-5400000">
            <a:off x="-119132" y="3200679"/>
            <a:ext cx="27511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800"/>
              <a:t>PFS (%)</a:t>
            </a:r>
          </a:p>
        </p:txBody>
      </p:sp>
      <p:sp>
        <p:nvSpPr>
          <p:cNvPr id="21" name="Text Box 15">
            <a:extLst>
              <a:ext uri="{FF2B5EF4-FFF2-40B4-BE49-F238E27FC236}"/>
            </a:extLst>
          </p:cNvPr>
          <p:cNvSpPr txBox="1">
            <a:spLocks noChangeArrowheads="1"/>
          </p:cNvSpPr>
          <p:nvPr/>
        </p:nvSpPr>
        <p:spPr bwMode="auto">
          <a:xfrm>
            <a:off x="308452" y="6388915"/>
            <a:ext cx="5891556" cy="276999"/>
          </a:xfrm>
          <a:prstGeom prst="rect">
            <a:avLst/>
          </a:prstGeom>
          <a:noFill/>
          <a:ln>
            <a:noFill/>
          </a:ln>
          <a:extLst/>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r>
              <a:rPr lang="fr-FR" altLang="en-US" sz="1200" b="0" spc="-10" dirty="0">
                <a:ea typeface="+mn-ea"/>
                <a:cs typeface="+mn-cs"/>
              </a:rPr>
              <a:t>Dent RA, et al. ASCO 2017. Abstract 1009. </a:t>
            </a:r>
            <a:r>
              <a:rPr lang="fr-FR" altLang="en-US" sz="1200" b="0" spc="-10" dirty="0" err="1">
                <a:ea typeface="+mn-ea"/>
                <a:cs typeface="+mn-cs"/>
              </a:rPr>
              <a:t>Reproduced</a:t>
            </a:r>
            <a:r>
              <a:rPr lang="fr-FR" altLang="en-US" sz="1200" b="0" spc="-10" dirty="0">
                <a:ea typeface="+mn-ea"/>
                <a:cs typeface="+mn-cs"/>
              </a:rPr>
              <a:t> </a:t>
            </a:r>
            <a:r>
              <a:rPr lang="fr-FR" altLang="en-US" sz="1200" b="0" spc="-10" dirty="0" err="1">
                <a:ea typeface="+mn-ea"/>
                <a:cs typeface="+mn-cs"/>
              </a:rPr>
              <a:t>with</a:t>
            </a:r>
            <a:r>
              <a:rPr lang="fr-FR" altLang="en-US" sz="1200" b="0" spc="-10" dirty="0">
                <a:ea typeface="+mn-ea"/>
                <a:cs typeface="+mn-cs"/>
              </a:rPr>
              <a:t> permission. </a:t>
            </a:r>
          </a:p>
        </p:txBody>
      </p:sp>
      <p:sp>
        <p:nvSpPr>
          <p:cNvPr id="17413" name="TextBox 16"/>
          <p:cNvSpPr txBox="1">
            <a:spLocks noChangeArrowheads="1"/>
          </p:cNvSpPr>
          <p:nvPr/>
        </p:nvSpPr>
        <p:spPr bwMode="auto">
          <a:xfrm>
            <a:off x="1744721" y="1479550"/>
            <a:ext cx="587488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800" i="1"/>
              <a:t>PIK3CA/AKT1/PTEN </a:t>
            </a:r>
            <a:r>
              <a:rPr lang="en-US" sz="1800"/>
              <a:t>Altered*</a:t>
            </a:r>
          </a:p>
        </p:txBody>
      </p:sp>
      <p:sp>
        <p:nvSpPr>
          <p:cNvPr id="17414" name="TextBox 1"/>
          <p:cNvSpPr txBox="1">
            <a:spLocks noChangeArrowheads="1"/>
          </p:cNvSpPr>
          <p:nvPr/>
        </p:nvSpPr>
        <p:spPr bwMode="auto">
          <a:xfrm>
            <a:off x="544258" y="6008689"/>
            <a:ext cx="264601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r>
              <a:rPr lang="en-US" sz="1400" b="0"/>
              <a:t>*As determined by NGS assay.</a:t>
            </a:r>
          </a:p>
        </p:txBody>
      </p:sp>
      <p:graphicFrame>
        <p:nvGraphicFramePr>
          <p:cNvPr id="11" name="Table 10">
            <a:extLst>
              <a:ext uri="{FF2B5EF4-FFF2-40B4-BE49-F238E27FC236}"/>
            </a:extLst>
          </p:cNvPr>
          <p:cNvGraphicFramePr>
            <a:graphicFrameLocks noGrp="1"/>
          </p:cNvGraphicFramePr>
          <p:nvPr/>
        </p:nvGraphicFramePr>
        <p:xfrm>
          <a:off x="4774460" y="1612901"/>
          <a:ext cx="3738346" cy="2072087"/>
        </p:xfrm>
        <a:graphic>
          <a:graphicData uri="http://schemas.openxmlformats.org/drawingml/2006/table">
            <a:tbl>
              <a:tblPr/>
              <a:tblGrid>
                <a:gridCol w="1772142">
                  <a:extLst>
                    <a:ext uri="{9D8B030D-6E8A-4147-A177-3AD203B41FA5}"/>
                  </a:extLst>
                </a:gridCol>
                <a:gridCol w="1053465">
                  <a:extLst>
                    <a:ext uri="{9D8B030D-6E8A-4147-A177-3AD203B41FA5}"/>
                  </a:extLst>
                </a:gridCol>
                <a:gridCol w="912739">
                  <a:extLst>
                    <a:ext uri="{9D8B030D-6E8A-4147-A177-3AD203B41FA5}"/>
                  </a:extLst>
                </a:gridCol>
              </a:tblGrid>
              <a:tr h="517989">
                <a:tc>
                  <a:txBody>
                    <a:bodyPr/>
                    <a:lstStyle/>
                    <a:p>
                      <a:pPr marL="0" marR="0" lvl="0" indent="0" algn="l" defTabSz="914400" rtl="0" eaLnBrk="1" fontAlgn="base" latinLnBrk="0" hangingPunct="1">
                        <a:lnSpc>
                          <a:spcPct val="100000"/>
                        </a:lnSpc>
                        <a:spcBef>
                          <a:spcPts val="0"/>
                        </a:spcBef>
                        <a:spcAft>
                          <a:spcPts val="0"/>
                        </a:spcAft>
                        <a:buClr>
                          <a:schemeClr val="accent2"/>
                        </a:buClr>
                        <a:buSzTx/>
                        <a:buFont typeface="Wingdings" panose="05000000000000000000" pitchFamily="2" charset="2"/>
                        <a:buNone/>
                        <a:tabLst/>
                        <a:defRPr/>
                      </a:pPr>
                      <a:endParaRPr kumimoji="0" lang="en-US" altLang="en-US" sz="1400" b="1" i="0" u="none" strike="noStrike" cap="none" normalizeH="0" baseline="0" dirty="0">
                        <a:ln>
                          <a:noFill/>
                        </a:ln>
                        <a:solidFill>
                          <a:schemeClr val="tx1"/>
                        </a:solidFill>
                        <a:effectLst/>
                        <a:latin typeface="Arial" panose="020B0604020202020204" pitchFamily="34" charset="0"/>
                        <a:ea typeface="MS PGothic" panose="020B0600070205080204" pitchFamily="34" charset="-128"/>
                      </a:endParaRPr>
                    </a:p>
                  </a:txBody>
                  <a:tcPr marL="91394" marR="91394" marT="45651" marB="45651"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anose="05000000000000000000" pitchFamily="2" charset="2"/>
                        <a:buNone/>
                        <a:tabLst/>
                      </a:pPr>
                      <a:r>
                        <a:rPr kumimoji="0" lang="en-US" altLang="en-US" sz="1400" b="1" i="0" u="none" strike="noStrike" cap="none" normalizeH="0" baseline="0" dirty="0" err="1">
                          <a:ln>
                            <a:noFill/>
                          </a:ln>
                          <a:solidFill>
                            <a:schemeClr val="tx1"/>
                          </a:solidFill>
                          <a:effectLst/>
                          <a:latin typeface="Arial" panose="020B0604020202020204" pitchFamily="34" charset="0"/>
                          <a:ea typeface="MS PGothic" panose="020B0600070205080204" pitchFamily="34" charset="-128"/>
                        </a:rPr>
                        <a:t>Ipat</a:t>
                      </a:r>
                      <a:r>
                        <a:rPr kumimoji="0" lang="en-US" altLang="en-US" sz="1400" b="1"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 + Pac</a:t>
                      </a:r>
                      <a:endParaRPr lang="en-US" altLang="en-US" sz="1400" b="1" dirty="0">
                        <a:solidFill>
                          <a:schemeClr val="tx1"/>
                        </a:solidFill>
                      </a:endParaRPr>
                    </a:p>
                    <a:p>
                      <a:pPr marL="0" marR="0" lvl="0" indent="0" algn="ctr" defTabSz="914400" rtl="0" eaLnBrk="1" fontAlgn="base" latinLnBrk="0" hangingPunct="1">
                        <a:lnSpc>
                          <a:spcPct val="100000"/>
                        </a:lnSpc>
                        <a:spcBef>
                          <a:spcPts val="0"/>
                        </a:spcBef>
                        <a:spcAft>
                          <a:spcPts val="0"/>
                        </a:spcAft>
                        <a:buClr>
                          <a:schemeClr val="accent2"/>
                        </a:buClr>
                        <a:buSzTx/>
                        <a:buFont typeface="Wingdings" panose="05000000000000000000" pitchFamily="2" charset="2"/>
                        <a:buNone/>
                        <a:tabLst/>
                      </a:pPr>
                      <a:r>
                        <a:rPr lang="en-US" altLang="en-US" sz="1400" b="1" dirty="0">
                          <a:solidFill>
                            <a:schemeClr val="tx1"/>
                          </a:solidFill>
                        </a:rPr>
                        <a:t>(n = 26)</a:t>
                      </a:r>
                      <a:endParaRPr kumimoji="0" lang="en-US" altLang="en-US" sz="1400" b="1" i="0" u="none" strike="noStrike" cap="none" normalizeH="0" baseline="0" dirty="0">
                        <a:ln>
                          <a:noFill/>
                        </a:ln>
                        <a:solidFill>
                          <a:schemeClr val="tx1"/>
                        </a:solidFill>
                        <a:effectLst/>
                        <a:latin typeface="Arial" panose="020B0604020202020204" pitchFamily="34" charset="0"/>
                        <a:ea typeface="MS PGothic" panose="020B0600070205080204" pitchFamily="34" charset="-128"/>
                      </a:endParaRPr>
                    </a:p>
                  </a:txBody>
                  <a:tcPr marL="91394" marR="91394" marT="45651" marB="45651"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anose="05000000000000000000" pitchFamily="2" charset="2"/>
                        <a:buNone/>
                        <a:tabLst/>
                      </a:pPr>
                      <a:r>
                        <a:rPr kumimoji="0" lang="en-US" altLang="en-US" sz="1400" b="1" i="0" u="none" strike="noStrike" cap="none" normalizeH="0" baseline="0" dirty="0" err="1">
                          <a:ln>
                            <a:noFill/>
                          </a:ln>
                          <a:solidFill>
                            <a:schemeClr val="tx1"/>
                          </a:solidFill>
                          <a:effectLst/>
                          <a:latin typeface="Arial" panose="020B0604020202020204" pitchFamily="34" charset="0"/>
                          <a:ea typeface="MS PGothic" panose="020B0600070205080204" pitchFamily="34" charset="-128"/>
                        </a:rPr>
                        <a:t>Pbo</a:t>
                      </a:r>
                      <a:r>
                        <a:rPr kumimoji="0" lang="en-US" altLang="en-US" sz="1400" b="1"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 + Pac</a:t>
                      </a:r>
                      <a:endParaRPr lang="en-US" altLang="en-US" sz="1400" b="1" dirty="0">
                        <a:solidFill>
                          <a:schemeClr val="tx1"/>
                        </a:solidFill>
                      </a:endParaRPr>
                    </a:p>
                    <a:p>
                      <a:pPr marL="0" marR="0" lvl="0" indent="0" algn="ctr" defTabSz="914400" rtl="0" eaLnBrk="1" fontAlgn="base" latinLnBrk="0" hangingPunct="1">
                        <a:lnSpc>
                          <a:spcPct val="100000"/>
                        </a:lnSpc>
                        <a:spcBef>
                          <a:spcPts val="0"/>
                        </a:spcBef>
                        <a:spcAft>
                          <a:spcPts val="0"/>
                        </a:spcAft>
                        <a:buClr>
                          <a:schemeClr val="accent2"/>
                        </a:buClr>
                        <a:buSzTx/>
                        <a:buFont typeface="Wingdings" panose="05000000000000000000" pitchFamily="2" charset="2"/>
                        <a:buNone/>
                        <a:tabLst/>
                      </a:pPr>
                      <a:r>
                        <a:rPr lang="en-US" altLang="en-US" sz="1400" b="1" dirty="0">
                          <a:solidFill>
                            <a:schemeClr val="tx1"/>
                          </a:solidFill>
                        </a:rPr>
                        <a:t>(n = 16)</a:t>
                      </a:r>
                      <a:endParaRPr kumimoji="0" lang="en-US" altLang="en-US" sz="1400" b="1" i="0" u="none" strike="noStrike" cap="none" normalizeH="0" baseline="0" dirty="0">
                        <a:ln>
                          <a:noFill/>
                        </a:ln>
                        <a:solidFill>
                          <a:schemeClr val="tx1"/>
                        </a:solidFill>
                        <a:effectLst/>
                        <a:latin typeface="Arial" panose="020B0604020202020204" pitchFamily="34" charset="0"/>
                        <a:ea typeface="MS PGothic" panose="020B0600070205080204" pitchFamily="34" charset="-128"/>
                      </a:endParaRPr>
                    </a:p>
                  </a:txBody>
                  <a:tcPr marL="91394" marR="91394" marT="45651" marB="45651"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304645">
                <a:tc>
                  <a:txBody>
                    <a:bodyPr/>
                    <a:lstStyle>
                      <a:lvl1pPr>
                        <a:lnSpc>
                          <a:spcPct val="90000"/>
                        </a:lnSpc>
                        <a:spcBef>
                          <a:spcPts val="1000"/>
                        </a:spcBef>
                        <a:spcAft>
                          <a:spcPts val="700"/>
                        </a:spcAft>
                        <a:buClr>
                          <a:srgbClr val="FEFDDE"/>
                        </a:buClr>
                        <a:buFont typeface="Wingdings" panose="05000000000000000000" pitchFamily="2" charset="2"/>
                        <a:defRPr sz="22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PFS events, </a:t>
                      </a:r>
                      <a:r>
                        <a:rPr kumimoji="0" lang="en-US" altLang="en-US" sz="1400" b="0" i="0" u="none" strike="noStrike" cap="none" normalizeH="0" baseline="0" dirty="0">
                          <a:ln>
                            <a:noFill/>
                          </a:ln>
                          <a:solidFill>
                            <a:schemeClr val="tx1"/>
                          </a:solidFill>
                          <a:effectLst/>
                          <a:latin typeface="Arial" panose="020B0604020202020204" pitchFamily="34" charset="0"/>
                          <a:ea typeface="MS Gothic" panose="020B0609070205080204" pitchFamily="49" charset="-128"/>
                        </a:rPr>
                        <a:t>n (%)</a:t>
                      </a:r>
                      <a:endParaRPr kumimoji="0" lang="en-US" altLang="en-US" sz="14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endParaRPr>
                    </a:p>
                  </a:txBody>
                  <a:tcPr marL="91394" marR="91394" marT="45651" marB="45651"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a:lnSpc>
                          <a:spcPct val="90000"/>
                        </a:lnSpc>
                        <a:spcBef>
                          <a:spcPts val="1000"/>
                        </a:spcBef>
                        <a:spcAft>
                          <a:spcPts val="700"/>
                        </a:spcAft>
                        <a:buClr>
                          <a:srgbClr val="FEFDDE"/>
                        </a:buClr>
                        <a:buFont typeface="Wingdings" panose="05000000000000000000" pitchFamily="2" charset="2"/>
                        <a:defRPr sz="22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anose="05000000000000000000" pitchFamily="2" charset="2"/>
                        <a:buNone/>
                        <a:tabLst/>
                      </a:pPr>
                      <a:r>
                        <a:rPr kumimoji="0" lang="en-US" altLang="en-US" sz="14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12 (46)</a:t>
                      </a:r>
                    </a:p>
                  </a:txBody>
                  <a:tcPr marL="91394" marR="91394" marT="45651" marB="45651"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anose="05000000000000000000" pitchFamily="2" charset="2"/>
                        <a:buNone/>
                        <a:tabLst/>
                      </a:pPr>
                      <a:r>
                        <a:rPr kumimoji="0" lang="en-US" altLang="en-US" sz="14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13 (81)</a:t>
                      </a:r>
                    </a:p>
                  </a:txBody>
                  <a:tcPr marL="91394" marR="91394" marT="45651" marB="45651"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extLst>
              </a:tr>
              <a:tr h="304645">
                <a:tc>
                  <a:txBody>
                    <a:bodyPr/>
                    <a:lstStyle>
                      <a:lvl1pPr>
                        <a:lnSpc>
                          <a:spcPct val="90000"/>
                        </a:lnSpc>
                        <a:spcBef>
                          <a:spcPts val="1000"/>
                        </a:spcBef>
                        <a:spcAft>
                          <a:spcPts val="700"/>
                        </a:spcAft>
                        <a:buClr>
                          <a:srgbClr val="FEFDDE"/>
                        </a:buClr>
                        <a:buFont typeface="Wingdings" panose="05000000000000000000" pitchFamily="2" charset="2"/>
                        <a:defRPr sz="22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35000"/>
                        </a:spcBef>
                        <a:spcAft>
                          <a:spcPct val="25000"/>
                        </a:spcAft>
                        <a:buClr>
                          <a:schemeClr val="accent2"/>
                        </a:buClr>
                        <a:buSzTx/>
                        <a:buFont typeface="Wingdings" panose="05000000000000000000" pitchFamily="2" charset="2"/>
                        <a:buNone/>
                        <a:tabLst/>
                      </a:pPr>
                      <a:r>
                        <a:rPr kumimoji="0" lang="en-US" altLang="en-US" sz="1400" b="0" i="0" u="none" strike="noStrike" cap="none" normalizeH="0" baseline="0" dirty="0" err="1">
                          <a:ln>
                            <a:noFill/>
                          </a:ln>
                          <a:solidFill>
                            <a:schemeClr val="tx1"/>
                          </a:solidFill>
                          <a:effectLst/>
                          <a:latin typeface="Arial" panose="020B0604020202020204" pitchFamily="34" charset="0"/>
                          <a:ea typeface="MS PGothic" panose="020B0600070205080204" pitchFamily="34" charset="-128"/>
                        </a:rPr>
                        <a:t>mPFS</a:t>
                      </a:r>
                      <a:r>
                        <a:rPr kumimoji="0" lang="en-US" altLang="en-US" sz="14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 </a:t>
                      </a:r>
                      <a:r>
                        <a:rPr kumimoji="0" lang="en-US" altLang="en-US" sz="1400" b="0" i="0" u="none" strike="noStrike" cap="none" normalizeH="0" baseline="0" dirty="0" err="1">
                          <a:ln>
                            <a:noFill/>
                          </a:ln>
                          <a:solidFill>
                            <a:schemeClr val="tx1"/>
                          </a:solidFill>
                          <a:effectLst/>
                          <a:latin typeface="Arial" panose="020B0604020202020204" pitchFamily="34" charset="0"/>
                          <a:ea typeface="MS PGothic" panose="020B0600070205080204" pitchFamily="34" charset="-128"/>
                        </a:rPr>
                        <a:t>mos</a:t>
                      </a:r>
                      <a:r>
                        <a:rPr kumimoji="0" lang="en-US" altLang="en-US" sz="14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 (IQR)</a:t>
                      </a:r>
                      <a:endParaRPr kumimoji="0" lang="en-US" altLang="en-US" sz="1400" b="0" i="0" u="none" strike="noStrike" cap="none" normalizeH="0" baseline="0" dirty="0">
                        <a:ln>
                          <a:noFill/>
                        </a:ln>
                        <a:solidFill>
                          <a:schemeClr val="tx1"/>
                        </a:solidFill>
                        <a:effectLst/>
                        <a:latin typeface="Arial" panose="020B0604020202020204" pitchFamily="34" charset="0"/>
                        <a:ea typeface="MS Gothic" panose="020B0609070205080204" pitchFamily="49" charset="-128"/>
                      </a:endParaRPr>
                    </a:p>
                  </a:txBody>
                  <a:tcPr marL="91394" marR="91394" marT="45651" marB="45651" anchor="ctr" horzOverflow="overflow">
                    <a:lnL>
                      <a:noFill/>
                    </a:lnL>
                    <a:lnR>
                      <a:noFill/>
                    </a:lnR>
                    <a:lnT>
                      <a:noFill/>
                    </a:lnT>
                    <a:lnB>
                      <a:noFill/>
                    </a:lnB>
                    <a:lnTlToBr>
                      <a:noFill/>
                    </a:lnTlToBr>
                    <a:lnBlToTr>
                      <a:noFill/>
                    </a:lnBlToTr>
                    <a:noFill/>
                  </a:tcPr>
                </a:tc>
                <a:tc>
                  <a:txBody>
                    <a:bodyPr/>
                    <a:lstStyle>
                      <a:lvl1pPr>
                        <a:lnSpc>
                          <a:spcPct val="90000"/>
                        </a:lnSpc>
                        <a:spcBef>
                          <a:spcPts val="1000"/>
                        </a:spcBef>
                        <a:spcAft>
                          <a:spcPts val="700"/>
                        </a:spcAft>
                        <a:buClr>
                          <a:srgbClr val="FEFDDE"/>
                        </a:buClr>
                        <a:buFont typeface="Wingdings" panose="05000000000000000000" pitchFamily="2" charset="2"/>
                        <a:defRPr sz="22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anose="05000000000000000000" pitchFamily="2" charset="2"/>
                        <a:buNone/>
                        <a:tabLst/>
                      </a:pPr>
                      <a:r>
                        <a:rPr kumimoji="0" lang="en-US" altLang="en-US" sz="14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9.0 (3.7-NE)</a:t>
                      </a:r>
                    </a:p>
                  </a:txBody>
                  <a:tcPr marL="91394" marR="91394" marT="45651" marB="45651"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anose="05000000000000000000" pitchFamily="2" charset="2"/>
                        <a:buNone/>
                        <a:tabLst/>
                      </a:pPr>
                      <a:r>
                        <a:rPr kumimoji="0" lang="en-US" altLang="en-US" sz="14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4.9 (1.9-6.3)</a:t>
                      </a:r>
                    </a:p>
                  </a:txBody>
                  <a:tcPr marL="91394" marR="91394" marT="45651" marB="45651" anchor="ctr" horzOverflow="overflow">
                    <a:lnL>
                      <a:noFill/>
                    </a:lnL>
                    <a:lnR>
                      <a:noFill/>
                    </a:lnR>
                    <a:lnT>
                      <a:noFill/>
                    </a:lnT>
                    <a:lnB>
                      <a:noFill/>
                    </a:lnB>
                    <a:lnTlToBr>
                      <a:noFill/>
                    </a:lnTlToBr>
                    <a:lnBlToTr>
                      <a:noFill/>
                    </a:lnBlToTr>
                    <a:noFill/>
                  </a:tcPr>
                </a:tc>
                <a:extLst>
                  <a:ext uri="{0D108BD9-81ED-4DB2-BD59-A6C34878D82A}"/>
                </a:extLst>
              </a:tr>
              <a:tr h="304645">
                <a:tc>
                  <a:txBody>
                    <a:bodyPr/>
                    <a:lstStyle>
                      <a:lvl1pPr>
                        <a:lnSpc>
                          <a:spcPct val="90000"/>
                        </a:lnSpc>
                        <a:spcBef>
                          <a:spcPts val="1000"/>
                        </a:spcBef>
                        <a:spcAft>
                          <a:spcPts val="700"/>
                        </a:spcAft>
                        <a:buClr>
                          <a:srgbClr val="FEFDDE"/>
                        </a:buClr>
                        <a:buFont typeface="Wingdings" panose="05000000000000000000" pitchFamily="2" charset="2"/>
                        <a:defRPr sz="22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altLang="en-US" sz="1400" b="0" i="0" u="none" strike="noStrike" cap="none" normalizeH="0" baseline="0" dirty="0" err="1">
                          <a:ln>
                            <a:noFill/>
                          </a:ln>
                          <a:solidFill>
                            <a:schemeClr val="tx1"/>
                          </a:solidFill>
                          <a:effectLst/>
                          <a:latin typeface="Arial" panose="020B0604020202020204" pitchFamily="34" charset="0"/>
                          <a:ea typeface="MS PGothic" panose="020B0600070205080204" pitchFamily="34" charset="-128"/>
                        </a:rPr>
                        <a:t>Unstratified</a:t>
                      </a:r>
                      <a:r>
                        <a:rPr kumimoji="0" lang="en-US" altLang="en-US" sz="14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 HR (90% CI)</a:t>
                      </a:r>
                    </a:p>
                  </a:txBody>
                  <a:tcPr marL="91394" marR="91394" marT="45651" marB="45651" anchor="ctr" horzOverflow="overflow">
                    <a:lnL>
                      <a:noFill/>
                    </a:lnL>
                    <a:lnR>
                      <a:noFill/>
                    </a:lnR>
                    <a:lnT>
                      <a:noFill/>
                    </a:lnT>
                    <a:lnB>
                      <a:noFill/>
                    </a:lnB>
                    <a:lnTlToBr>
                      <a:noFill/>
                    </a:lnTlToBr>
                    <a:lnBlToTr>
                      <a:noFill/>
                    </a:lnBlToTr>
                    <a:noFill/>
                  </a:tcPr>
                </a:tc>
                <a:tc gridSpan="2">
                  <a:txBody>
                    <a:bodyPr/>
                    <a:lstStyle>
                      <a:lvl1pPr>
                        <a:lnSpc>
                          <a:spcPct val="90000"/>
                        </a:lnSpc>
                        <a:spcBef>
                          <a:spcPts val="1000"/>
                        </a:spcBef>
                        <a:spcAft>
                          <a:spcPts val="700"/>
                        </a:spcAft>
                        <a:buClr>
                          <a:srgbClr val="FEFDDE"/>
                        </a:buClr>
                        <a:buFont typeface="Wingdings" panose="05000000000000000000" pitchFamily="2" charset="2"/>
                        <a:defRPr sz="22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ts val="0"/>
                        </a:spcBef>
                        <a:spcAft>
                          <a:spcPts val="420"/>
                        </a:spcAft>
                        <a:buClr>
                          <a:schemeClr val="accent2"/>
                        </a:buClr>
                        <a:buSzTx/>
                        <a:buFont typeface="Wingdings" panose="05000000000000000000" pitchFamily="2" charset="2"/>
                        <a:buNone/>
                        <a:tabLst/>
                      </a:pPr>
                      <a:r>
                        <a:rPr kumimoji="0" lang="en-US" altLang="en-US" sz="14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0.44 (0.22-0.87)</a:t>
                      </a:r>
                    </a:p>
                  </a:txBody>
                  <a:tcPr marL="91394" marR="91394" marT="45651" marB="45651" anchor="ctr" horzOverflow="overflow">
                    <a:lnL>
                      <a:noFill/>
                    </a:lnL>
                    <a:lnR>
                      <a:noFill/>
                    </a:lnR>
                    <a:lnT>
                      <a:noFill/>
                    </a:lnT>
                    <a:lnB>
                      <a:noFill/>
                    </a:lnB>
                    <a:lnTlToBr>
                      <a:noFill/>
                    </a:lnTlToBr>
                    <a:lnBlToTr>
                      <a:noFill/>
                    </a:lnBlToTr>
                    <a:noFill/>
                  </a:tcPr>
                </a:tc>
                <a:tc hMerge="1">
                  <a:txBody>
                    <a:bodyPr/>
                    <a:lstStyle/>
                    <a:p>
                      <a:pPr marL="0" marR="0" lvl="0" indent="0" algn="ctr" defTabSz="914400" rtl="0" eaLnBrk="1" fontAlgn="base" latinLnBrk="0" hangingPunct="1">
                        <a:lnSpc>
                          <a:spcPct val="100000"/>
                        </a:lnSpc>
                        <a:spcBef>
                          <a:spcPts val="0"/>
                        </a:spcBef>
                        <a:spcAft>
                          <a:spcPts val="420"/>
                        </a:spcAft>
                        <a:buClr>
                          <a:schemeClr val="accent2"/>
                        </a:buClr>
                        <a:buSzTx/>
                        <a:buFont typeface="Wingdings" panose="05000000000000000000" pitchFamily="2" charset="2"/>
                        <a:buNone/>
                        <a:tabLst/>
                      </a:pPr>
                      <a:endParaRPr kumimoji="0" lang="en-US" altLang="en-US" sz="1400" b="0" i="0" u="none" strike="noStrike" cap="none" normalizeH="0" baseline="0" dirty="0">
                        <a:ln>
                          <a:noFill/>
                        </a:ln>
                        <a:solidFill>
                          <a:schemeClr val="bg2">
                            <a:lumMod val="10000"/>
                          </a:schemeClr>
                        </a:solidFill>
                        <a:effectLst/>
                        <a:latin typeface="Arial" panose="020B0604020202020204" pitchFamily="34" charset="0"/>
                        <a:ea typeface="MS PGothic" panose="020B0600070205080204" pitchFamily="34" charset="-128"/>
                      </a:endParaRPr>
                    </a:p>
                  </a:txBody>
                  <a:tcPr marL="121863" marR="121863" marT="45725" marB="45725" horzOverflow="overflow">
                    <a:lnL>
                      <a:noFill/>
                    </a:lnL>
                    <a:lnR>
                      <a:noFill/>
                    </a:lnR>
                    <a:lnT>
                      <a:noFill/>
                    </a:lnT>
                    <a:lnB>
                      <a:noFill/>
                    </a:lnB>
                    <a:lnTlToBr>
                      <a:noFill/>
                    </a:lnTlToBr>
                    <a:lnBlToTr>
                      <a:noFill/>
                    </a:lnBlToTr>
                    <a:solidFill>
                      <a:schemeClr val="bg2"/>
                    </a:solidFill>
                  </a:tcPr>
                </a:tc>
                <a:extLst>
                  <a:ext uri="{0D108BD9-81ED-4DB2-BD59-A6C34878D82A}"/>
                </a:extLst>
              </a:tr>
            </a:tbl>
          </a:graphicData>
        </a:graphic>
      </p:graphicFrame>
      <p:cxnSp>
        <p:nvCxnSpPr>
          <p:cNvPr id="17428" name="Straight Connector 5"/>
          <p:cNvCxnSpPr>
            <a:cxnSpLocks/>
          </p:cNvCxnSpPr>
          <p:nvPr/>
        </p:nvCxnSpPr>
        <p:spPr bwMode="auto">
          <a:xfrm>
            <a:off x="1773303" y="4827588"/>
            <a:ext cx="58463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7429" name="Straight Connector 7"/>
          <p:cNvCxnSpPr>
            <a:cxnSpLocks noChangeShapeType="1"/>
          </p:cNvCxnSpPr>
          <p:nvPr/>
        </p:nvCxnSpPr>
        <p:spPr bwMode="auto">
          <a:xfrm flipV="1">
            <a:off x="1772111" y="2041525"/>
            <a:ext cx="0" cy="279241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7430" name="Straight Connector 9"/>
          <p:cNvCxnSpPr>
            <a:cxnSpLocks noChangeShapeType="1"/>
          </p:cNvCxnSpPr>
          <p:nvPr/>
        </p:nvCxnSpPr>
        <p:spPr bwMode="auto">
          <a:xfrm flipH="1">
            <a:off x="1724474" y="2051050"/>
            <a:ext cx="4644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7431" name="Straight Connector 21"/>
          <p:cNvCxnSpPr>
            <a:cxnSpLocks noChangeShapeType="1"/>
          </p:cNvCxnSpPr>
          <p:nvPr/>
        </p:nvCxnSpPr>
        <p:spPr bwMode="auto">
          <a:xfrm flipH="1">
            <a:off x="1724474" y="2606675"/>
            <a:ext cx="4644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7432" name="Straight Connector 22"/>
          <p:cNvCxnSpPr>
            <a:cxnSpLocks noChangeShapeType="1"/>
          </p:cNvCxnSpPr>
          <p:nvPr/>
        </p:nvCxnSpPr>
        <p:spPr bwMode="auto">
          <a:xfrm flipH="1">
            <a:off x="1724474" y="3162300"/>
            <a:ext cx="4644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7433" name="Straight Connector 23"/>
          <p:cNvCxnSpPr>
            <a:cxnSpLocks noChangeShapeType="1"/>
          </p:cNvCxnSpPr>
          <p:nvPr/>
        </p:nvCxnSpPr>
        <p:spPr bwMode="auto">
          <a:xfrm flipH="1">
            <a:off x="1724474" y="3716338"/>
            <a:ext cx="4644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7434" name="Straight Connector 24"/>
          <p:cNvCxnSpPr>
            <a:cxnSpLocks noChangeShapeType="1"/>
          </p:cNvCxnSpPr>
          <p:nvPr/>
        </p:nvCxnSpPr>
        <p:spPr bwMode="auto">
          <a:xfrm flipH="1">
            <a:off x="1724474" y="4271963"/>
            <a:ext cx="4644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7435" name="Straight Connector 25"/>
          <p:cNvCxnSpPr>
            <a:cxnSpLocks noChangeShapeType="1"/>
          </p:cNvCxnSpPr>
          <p:nvPr/>
        </p:nvCxnSpPr>
        <p:spPr bwMode="auto">
          <a:xfrm flipH="1">
            <a:off x="1724474" y="4827588"/>
            <a:ext cx="4644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17436" name="TextBox 11"/>
          <p:cNvSpPr txBox="1">
            <a:spLocks noChangeArrowheads="1"/>
          </p:cNvSpPr>
          <p:nvPr/>
        </p:nvSpPr>
        <p:spPr bwMode="auto">
          <a:xfrm>
            <a:off x="1238573" y="1865314"/>
            <a:ext cx="5359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a:r>
              <a:rPr lang="en-US" sz="1800" b="0"/>
              <a:t>100</a:t>
            </a:r>
          </a:p>
        </p:txBody>
      </p:sp>
      <p:sp>
        <p:nvSpPr>
          <p:cNvPr id="17437" name="TextBox 26"/>
          <p:cNvSpPr txBox="1">
            <a:spLocks noChangeArrowheads="1"/>
          </p:cNvSpPr>
          <p:nvPr/>
        </p:nvSpPr>
        <p:spPr bwMode="auto">
          <a:xfrm>
            <a:off x="1238573" y="2422525"/>
            <a:ext cx="535921"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a:r>
              <a:rPr lang="en-US" sz="1800" b="0"/>
              <a:t>80</a:t>
            </a:r>
          </a:p>
        </p:txBody>
      </p:sp>
      <p:sp>
        <p:nvSpPr>
          <p:cNvPr id="17438" name="TextBox 27"/>
          <p:cNvSpPr txBox="1">
            <a:spLocks noChangeArrowheads="1"/>
          </p:cNvSpPr>
          <p:nvPr/>
        </p:nvSpPr>
        <p:spPr bwMode="auto">
          <a:xfrm>
            <a:off x="1238573" y="2979739"/>
            <a:ext cx="535921"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a:r>
              <a:rPr lang="en-US" sz="1800" b="0"/>
              <a:t>60</a:t>
            </a:r>
          </a:p>
        </p:txBody>
      </p:sp>
      <p:sp>
        <p:nvSpPr>
          <p:cNvPr id="17439" name="TextBox 28"/>
          <p:cNvSpPr txBox="1">
            <a:spLocks noChangeArrowheads="1"/>
          </p:cNvSpPr>
          <p:nvPr/>
        </p:nvSpPr>
        <p:spPr bwMode="auto">
          <a:xfrm>
            <a:off x="1238573" y="3536950"/>
            <a:ext cx="535921"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a:r>
              <a:rPr lang="en-US" sz="1800" b="0"/>
              <a:t>40</a:t>
            </a:r>
          </a:p>
        </p:txBody>
      </p:sp>
      <p:sp>
        <p:nvSpPr>
          <p:cNvPr id="17440" name="TextBox 29"/>
          <p:cNvSpPr txBox="1">
            <a:spLocks noChangeArrowheads="1"/>
          </p:cNvSpPr>
          <p:nvPr/>
        </p:nvSpPr>
        <p:spPr bwMode="auto">
          <a:xfrm>
            <a:off x="1238573" y="4094164"/>
            <a:ext cx="535921"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a:r>
              <a:rPr lang="en-US" sz="1800" b="0"/>
              <a:t>20</a:t>
            </a:r>
          </a:p>
        </p:txBody>
      </p:sp>
      <p:sp>
        <p:nvSpPr>
          <p:cNvPr id="17441" name="TextBox 30"/>
          <p:cNvSpPr txBox="1">
            <a:spLocks noChangeArrowheads="1"/>
          </p:cNvSpPr>
          <p:nvPr/>
        </p:nvSpPr>
        <p:spPr bwMode="auto">
          <a:xfrm>
            <a:off x="1238573" y="4651375"/>
            <a:ext cx="535921"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a:r>
              <a:rPr lang="en-US" sz="1800" b="0"/>
              <a:t>0</a:t>
            </a:r>
          </a:p>
        </p:txBody>
      </p:sp>
      <p:sp>
        <p:nvSpPr>
          <p:cNvPr id="17442" name="TextBox 31"/>
          <p:cNvSpPr txBox="1">
            <a:spLocks noChangeArrowheads="1"/>
          </p:cNvSpPr>
          <p:nvPr/>
        </p:nvSpPr>
        <p:spPr bwMode="auto">
          <a:xfrm>
            <a:off x="1978144" y="4184651"/>
            <a:ext cx="26510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r>
              <a:rPr lang="en-US" sz="1400" b="0" dirty="0" err="1"/>
              <a:t>Ipatasertib</a:t>
            </a:r>
            <a:r>
              <a:rPr lang="en-US" sz="1400" b="0" dirty="0"/>
              <a:t> + Paclitaxel (n = 26)</a:t>
            </a:r>
          </a:p>
          <a:p>
            <a:r>
              <a:rPr lang="en-US" sz="1400" b="0" dirty="0"/>
              <a:t>Placebo + Paclitaxel (n = 16)</a:t>
            </a:r>
          </a:p>
        </p:txBody>
      </p:sp>
      <p:cxnSp>
        <p:nvCxnSpPr>
          <p:cNvPr id="17443" name="Straight Connector 14"/>
          <p:cNvCxnSpPr>
            <a:cxnSpLocks noChangeShapeType="1"/>
          </p:cNvCxnSpPr>
          <p:nvPr/>
        </p:nvCxnSpPr>
        <p:spPr bwMode="auto">
          <a:xfrm flipH="1">
            <a:off x="1870960" y="4375150"/>
            <a:ext cx="136957"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35" name="Straight Connector 34">
            <a:extLst>
              <a:ext uri="{FF2B5EF4-FFF2-40B4-BE49-F238E27FC236}"/>
            </a:extLst>
          </p:cNvPr>
          <p:cNvCxnSpPr/>
          <p:nvPr/>
        </p:nvCxnSpPr>
        <p:spPr bwMode="auto">
          <a:xfrm flipH="1">
            <a:off x="1870960" y="4641850"/>
            <a:ext cx="136957" cy="0"/>
          </a:xfrm>
          <a:prstGeom prst="line">
            <a:avLst/>
          </a:prstGeom>
          <a:noFill/>
          <a:ln w="28575" cap="flat" cmpd="sng" algn="ctr">
            <a:solidFill>
              <a:schemeClr val="accent3"/>
            </a:solidFill>
            <a:prstDash val="solid"/>
            <a:round/>
            <a:headEnd type="none" w="med" len="med"/>
            <a:tailEnd type="none" w="med" len="med"/>
          </a:ln>
          <a:effectLst/>
        </p:spPr>
      </p:cxnSp>
      <p:cxnSp>
        <p:nvCxnSpPr>
          <p:cNvPr id="17445" name="Straight Connector 16"/>
          <p:cNvCxnSpPr>
            <a:cxnSpLocks noChangeShapeType="1"/>
          </p:cNvCxnSpPr>
          <p:nvPr/>
        </p:nvCxnSpPr>
        <p:spPr bwMode="auto">
          <a:xfrm>
            <a:off x="1772111" y="4838700"/>
            <a:ext cx="0" cy="635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7446" name="Straight Connector 37"/>
          <p:cNvCxnSpPr>
            <a:cxnSpLocks noChangeShapeType="1"/>
          </p:cNvCxnSpPr>
          <p:nvPr/>
        </p:nvCxnSpPr>
        <p:spPr bwMode="auto">
          <a:xfrm>
            <a:off x="2421172" y="4838700"/>
            <a:ext cx="0" cy="635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7447" name="Straight Connector 38"/>
          <p:cNvCxnSpPr>
            <a:cxnSpLocks noChangeShapeType="1"/>
          </p:cNvCxnSpPr>
          <p:nvPr/>
        </p:nvCxnSpPr>
        <p:spPr bwMode="auto">
          <a:xfrm>
            <a:off x="3070231" y="4838700"/>
            <a:ext cx="0" cy="635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7448" name="Straight Connector 39"/>
          <p:cNvCxnSpPr>
            <a:cxnSpLocks noChangeShapeType="1"/>
          </p:cNvCxnSpPr>
          <p:nvPr/>
        </p:nvCxnSpPr>
        <p:spPr bwMode="auto">
          <a:xfrm>
            <a:off x="3718100" y="4838700"/>
            <a:ext cx="0" cy="635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7449" name="Straight Connector 40"/>
          <p:cNvCxnSpPr>
            <a:cxnSpLocks noChangeShapeType="1"/>
          </p:cNvCxnSpPr>
          <p:nvPr/>
        </p:nvCxnSpPr>
        <p:spPr bwMode="auto">
          <a:xfrm>
            <a:off x="4367160" y="4838700"/>
            <a:ext cx="0" cy="635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7450" name="Straight Connector 41"/>
          <p:cNvCxnSpPr>
            <a:cxnSpLocks noChangeShapeType="1"/>
          </p:cNvCxnSpPr>
          <p:nvPr/>
        </p:nvCxnSpPr>
        <p:spPr bwMode="auto">
          <a:xfrm>
            <a:off x="5016219" y="4838700"/>
            <a:ext cx="0" cy="635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7451" name="Straight Connector 42"/>
          <p:cNvCxnSpPr>
            <a:cxnSpLocks noChangeShapeType="1"/>
          </p:cNvCxnSpPr>
          <p:nvPr/>
        </p:nvCxnSpPr>
        <p:spPr bwMode="auto">
          <a:xfrm>
            <a:off x="5664088" y="4838700"/>
            <a:ext cx="0" cy="635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7452" name="Straight Connector 43"/>
          <p:cNvCxnSpPr>
            <a:cxnSpLocks noChangeShapeType="1"/>
          </p:cNvCxnSpPr>
          <p:nvPr/>
        </p:nvCxnSpPr>
        <p:spPr bwMode="auto">
          <a:xfrm>
            <a:off x="6313148" y="4838700"/>
            <a:ext cx="0" cy="635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7453" name="Straight Connector 44"/>
          <p:cNvCxnSpPr>
            <a:cxnSpLocks noChangeShapeType="1"/>
          </p:cNvCxnSpPr>
          <p:nvPr/>
        </p:nvCxnSpPr>
        <p:spPr bwMode="auto">
          <a:xfrm>
            <a:off x="6962207" y="4838700"/>
            <a:ext cx="0" cy="635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7454" name="Straight Connector 45"/>
          <p:cNvCxnSpPr>
            <a:cxnSpLocks noChangeShapeType="1"/>
          </p:cNvCxnSpPr>
          <p:nvPr/>
        </p:nvCxnSpPr>
        <p:spPr bwMode="auto">
          <a:xfrm>
            <a:off x="7610076" y="4838700"/>
            <a:ext cx="0" cy="635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17455" name="TextBox 47"/>
          <p:cNvSpPr txBox="1">
            <a:spLocks noChangeArrowheads="1"/>
          </p:cNvSpPr>
          <p:nvPr/>
        </p:nvSpPr>
        <p:spPr bwMode="auto">
          <a:xfrm>
            <a:off x="1574417" y="4851400"/>
            <a:ext cx="40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800" b="0"/>
              <a:t>0</a:t>
            </a:r>
          </a:p>
        </p:txBody>
      </p:sp>
      <p:sp>
        <p:nvSpPr>
          <p:cNvPr id="17456" name="TextBox 48"/>
          <p:cNvSpPr txBox="1">
            <a:spLocks noChangeArrowheads="1"/>
          </p:cNvSpPr>
          <p:nvPr/>
        </p:nvSpPr>
        <p:spPr bwMode="auto">
          <a:xfrm>
            <a:off x="2223477" y="4851400"/>
            <a:ext cx="40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800" b="0"/>
              <a:t>2</a:t>
            </a:r>
          </a:p>
        </p:txBody>
      </p:sp>
      <p:sp>
        <p:nvSpPr>
          <p:cNvPr id="17457" name="TextBox 49"/>
          <p:cNvSpPr txBox="1">
            <a:spLocks noChangeArrowheads="1"/>
          </p:cNvSpPr>
          <p:nvPr/>
        </p:nvSpPr>
        <p:spPr bwMode="auto">
          <a:xfrm>
            <a:off x="2872536" y="4851400"/>
            <a:ext cx="40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800" b="0" dirty="0"/>
              <a:t>4</a:t>
            </a:r>
          </a:p>
        </p:txBody>
      </p:sp>
      <p:sp>
        <p:nvSpPr>
          <p:cNvPr id="17458" name="TextBox 50"/>
          <p:cNvSpPr txBox="1">
            <a:spLocks noChangeArrowheads="1"/>
          </p:cNvSpPr>
          <p:nvPr/>
        </p:nvSpPr>
        <p:spPr bwMode="auto">
          <a:xfrm>
            <a:off x="3520405" y="4851400"/>
            <a:ext cx="40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800" b="0"/>
              <a:t>6</a:t>
            </a:r>
          </a:p>
        </p:txBody>
      </p:sp>
      <p:sp>
        <p:nvSpPr>
          <p:cNvPr id="17459" name="TextBox 51"/>
          <p:cNvSpPr txBox="1">
            <a:spLocks noChangeArrowheads="1"/>
          </p:cNvSpPr>
          <p:nvPr/>
        </p:nvSpPr>
        <p:spPr bwMode="auto">
          <a:xfrm>
            <a:off x="4169465" y="4851400"/>
            <a:ext cx="40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800" b="0"/>
              <a:t>8</a:t>
            </a:r>
          </a:p>
        </p:txBody>
      </p:sp>
      <p:sp>
        <p:nvSpPr>
          <p:cNvPr id="17460" name="TextBox 52"/>
          <p:cNvSpPr txBox="1">
            <a:spLocks noChangeArrowheads="1"/>
          </p:cNvSpPr>
          <p:nvPr/>
        </p:nvSpPr>
        <p:spPr bwMode="auto">
          <a:xfrm>
            <a:off x="4818524" y="4851400"/>
            <a:ext cx="407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800" b="0"/>
              <a:t>10</a:t>
            </a:r>
          </a:p>
        </p:txBody>
      </p:sp>
      <p:sp>
        <p:nvSpPr>
          <p:cNvPr id="17461" name="TextBox 53"/>
          <p:cNvSpPr txBox="1">
            <a:spLocks noChangeArrowheads="1"/>
          </p:cNvSpPr>
          <p:nvPr/>
        </p:nvSpPr>
        <p:spPr bwMode="auto">
          <a:xfrm>
            <a:off x="5466393" y="4851400"/>
            <a:ext cx="407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800" b="0"/>
              <a:t>12</a:t>
            </a:r>
          </a:p>
        </p:txBody>
      </p:sp>
      <p:sp>
        <p:nvSpPr>
          <p:cNvPr id="17462" name="TextBox 54"/>
          <p:cNvSpPr txBox="1">
            <a:spLocks noChangeArrowheads="1"/>
          </p:cNvSpPr>
          <p:nvPr/>
        </p:nvSpPr>
        <p:spPr bwMode="auto">
          <a:xfrm>
            <a:off x="6115453" y="4851400"/>
            <a:ext cx="407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800" b="0"/>
              <a:t>14</a:t>
            </a:r>
          </a:p>
        </p:txBody>
      </p:sp>
      <p:sp>
        <p:nvSpPr>
          <p:cNvPr id="17463" name="TextBox 55"/>
          <p:cNvSpPr txBox="1">
            <a:spLocks noChangeArrowheads="1"/>
          </p:cNvSpPr>
          <p:nvPr/>
        </p:nvSpPr>
        <p:spPr bwMode="auto">
          <a:xfrm>
            <a:off x="6764512" y="4851400"/>
            <a:ext cx="407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800" b="0"/>
              <a:t>16</a:t>
            </a:r>
          </a:p>
        </p:txBody>
      </p:sp>
      <p:sp>
        <p:nvSpPr>
          <p:cNvPr id="17464" name="TextBox 56"/>
          <p:cNvSpPr txBox="1">
            <a:spLocks noChangeArrowheads="1"/>
          </p:cNvSpPr>
          <p:nvPr/>
        </p:nvSpPr>
        <p:spPr bwMode="auto">
          <a:xfrm>
            <a:off x="7412381" y="4851400"/>
            <a:ext cx="407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800" b="0"/>
              <a:t>18</a:t>
            </a:r>
          </a:p>
        </p:txBody>
      </p:sp>
      <p:sp>
        <p:nvSpPr>
          <p:cNvPr id="17465" name="TextBox 57"/>
          <p:cNvSpPr txBox="1">
            <a:spLocks noChangeArrowheads="1"/>
          </p:cNvSpPr>
          <p:nvPr/>
        </p:nvSpPr>
        <p:spPr bwMode="auto">
          <a:xfrm>
            <a:off x="1774494" y="5086350"/>
            <a:ext cx="5820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800"/>
              <a:t>Mos</a:t>
            </a:r>
          </a:p>
        </p:txBody>
      </p:sp>
      <p:sp>
        <p:nvSpPr>
          <p:cNvPr id="17466" name="TextBox 58"/>
          <p:cNvSpPr txBox="1">
            <a:spLocks noChangeArrowheads="1"/>
          </p:cNvSpPr>
          <p:nvPr/>
        </p:nvSpPr>
        <p:spPr bwMode="auto">
          <a:xfrm>
            <a:off x="-113139" y="5189538"/>
            <a:ext cx="176139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a:r>
              <a:rPr lang="en-US" sz="1600"/>
              <a:t>Pts at Risk, n</a:t>
            </a:r>
            <a:r>
              <a:rPr lang="en-US" sz="1600" b="0"/>
              <a:t/>
            </a:r>
            <a:br>
              <a:rPr lang="en-US" sz="1600" b="0"/>
            </a:br>
            <a:r>
              <a:rPr lang="en-US" sz="1600" b="0"/>
              <a:t>Ipat + Pac</a:t>
            </a:r>
            <a:br>
              <a:rPr lang="en-US" sz="1600" b="0"/>
            </a:br>
            <a:r>
              <a:rPr lang="en-US" sz="1600" b="0"/>
              <a:t>Pbo + Pac</a:t>
            </a:r>
          </a:p>
        </p:txBody>
      </p:sp>
      <p:sp>
        <p:nvSpPr>
          <p:cNvPr id="17467" name="TextBox 59"/>
          <p:cNvSpPr txBox="1">
            <a:spLocks noChangeArrowheads="1"/>
          </p:cNvSpPr>
          <p:nvPr/>
        </p:nvSpPr>
        <p:spPr bwMode="auto">
          <a:xfrm>
            <a:off x="1577990" y="5459413"/>
            <a:ext cx="407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600" b="0"/>
              <a:t>26</a:t>
            </a:r>
            <a:br>
              <a:rPr lang="en-US" sz="1600" b="0"/>
            </a:br>
            <a:r>
              <a:rPr lang="en-US" sz="1600" b="0"/>
              <a:t>16</a:t>
            </a:r>
          </a:p>
        </p:txBody>
      </p:sp>
      <p:sp>
        <p:nvSpPr>
          <p:cNvPr id="17468" name="TextBox 60"/>
          <p:cNvSpPr txBox="1">
            <a:spLocks noChangeArrowheads="1"/>
          </p:cNvSpPr>
          <p:nvPr/>
        </p:nvSpPr>
        <p:spPr bwMode="auto">
          <a:xfrm>
            <a:off x="2229431" y="5481638"/>
            <a:ext cx="407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600" b="0"/>
              <a:t>22</a:t>
            </a:r>
            <a:br>
              <a:rPr lang="en-US" sz="1600" b="0"/>
            </a:br>
            <a:r>
              <a:rPr lang="en-US" sz="1600" b="0"/>
              <a:t>11</a:t>
            </a:r>
          </a:p>
        </p:txBody>
      </p:sp>
      <p:sp>
        <p:nvSpPr>
          <p:cNvPr id="17469" name="TextBox 61"/>
          <p:cNvSpPr txBox="1">
            <a:spLocks noChangeArrowheads="1"/>
          </p:cNvSpPr>
          <p:nvPr/>
        </p:nvSpPr>
        <p:spPr bwMode="auto">
          <a:xfrm>
            <a:off x="2882063" y="5503864"/>
            <a:ext cx="4073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600" b="0"/>
              <a:t>13</a:t>
            </a:r>
            <a:br>
              <a:rPr lang="en-US" sz="1600" b="0"/>
            </a:br>
            <a:r>
              <a:rPr lang="en-US" sz="1600" b="0"/>
              <a:t>7</a:t>
            </a:r>
          </a:p>
        </p:txBody>
      </p:sp>
      <p:sp>
        <p:nvSpPr>
          <p:cNvPr id="17470" name="TextBox 62"/>
          <p:cNvSpPr txBox="1">
            <a:spLocks noChangeArrowheads="1"/>
          </p:cNvSpPr>
          <p:nvPr/>
        </p:nvSpPr>
        <p:spPr bwMode="auto">
          <a:xfrm>
            <a:off x="3533505" y="5527675"/>
            <a:ext cx="407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600" b="0"/>
              <a:t>10</a:t>
            </a:r>
            <a:br>
              <a:rPr lang="en-US" sz="1600" b="0"/>
            </a:br>
            <a:r>
              <a:rPr lang="en-US" sz="1600" b="0"/>
              <a:t>4</a:t>
            </a:r>
          </a:p>
        </p:txBody>
      </p:sp>
      <p:sp>
        <p:nvSpPr>
          <p:cNvPr id="17471" name="TextBox 63"/>
          <p:cNvSpPr txBox="1">
            <a:spLocks noChangeArrowheads="1"/>
          </p:cNvSpPr>
          <p:nvPr/>
        </p:nvSpPr>
        <p:spPr bwMode="auto">
          <a:xfrm>
            <a:off x="4186138" y="5549900"/>
            <a:ext cx="4073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600" b="0"/>
              <a:t>7</a:t>
            </a:r>
            <a:br>
              <a:rPr lang="en-US" sz="1600" b="0"/>
            </a:br>
            <a:r>
              <a:rPr lang="en-US" sz="1600" b="0"/>
              <a:t>3</a:t>
            </a:r>
          </a:p>
        </p:txBody>
      </p:sp>
      <p:sp>
        <p:nvSpPr>
          <p:cNvPr id="17472" name="TextBox 64"/>
          <p:cNvSpPr txBox="1">
            <a:spLocks noChangeArrowheads="1"/>
          </p:cNvSpPr>
          <p:nvPr/>
        </p:nvSpPr>
        <p:spPr bwMode="auto">
          <a:xfrm>
            <a:off x="4837579" y="5573713"/>
            <a:ext cx="407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600" b="0"/>
              <a:t>5</a:t>
            </a:r>
            <a:br>
              <a:rPr lang="en-US" sz="1600" b="0"/>
            </a:br>
            <a:r>
              <a:rPr lang="en-US" sz="1600" b="0"/>
              <a:t>2</a:t>
            </a:r>
          </a:p>
        </p:txBody>
      </p:sp>
      <p:sp>
        <p:nvSpPr>
          <p:cNvPr id="17473" name="TextBox 65"/>
          <p:cNvSpPr txBox="1">
            <a:spLocks noChangeArrowheads="1"/>
          </p:cNvSpPr>
          <p:nvPr/>
        </p:nvSpPr>
        <p:spPr bwMode="auto">
          <a:xfrm>
            <a:off x="5490211" y="5595938"/>
            <a:ext cx="407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600" b="0"/>
              <a:t>3</a:t>
            </a:r>
            <a:br>
              <a:rPr lang="en-US" sz="1600" b="0"/>
            </a:br>
            <a:r>
              <a:rPr lang="en-US" sz="1600" b="0"/>
              <a:t>1</a:t>
            </a:r>
          </a:p>
        </p:txBody>
      </p:sp>
      <p:sp>
        <p:nvSpPr>
          <p:cNvPr id="17474" name="TextBox 66"/>
          <p:cNvSpPr txBox="1">
            <a:spLocks noChangeArrowheads="1"/>
          </p:cNvSpPr>
          <p:nvPr/>
        </p:nvSpPr>
        <p:spPr bwMode="auto">
          <a:xfrm>
            <a:off x="6141653" y="5618164"/>
            <a:ext cx="4073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600" b="0"/>
              <a:t>1</a:t>
            </a:r>
            <a:br>
              <a:rPr lang="en-US" sz="1600" b="0"/>
            </a:br>
            <a:endParaRPr lang="en-US" sz="1600" b="0"/>
          </a:p>
        </p:txBody>
      </p:sp>
      <p:sp>
        <p:nvSpPr>
          <p:cNvPr id="17475" name="TextBox 67"/>
          <p:cNvSpPr txBox="1">
            <a:spLocks noChangeArrowheads="1"/>
          </p:cNvSpPr>
          <p:nvPr/>
        </p:nvSpPr>
        <p:spPr bwMode="auto">
          <a:xfrm>
            <a:off x="6794286" y="5641975"/>
            <a:ext cx="4073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600" b="0"/>
              <a:t>1</a:t>
            </a:r>
          </a:p>
        </p:txBody>
      </p:sp>
      <p:grpSp>
        <p:nvGrpSpPr>
          <p:cNvPr id="17476" name="Group 35"/>
          <p:cNvGrpSpPr>
            <a:grpSpLocks/>
          </p:cNvGrpSpPr>
          <p:nvPr/>
        </p:nvGrpSpPr>
        <p:grpSpPr bwMode="auto">
          <a:xfrm>
            <a:off x="1801885" y="2017713"/>
            <a:ext cx="4194474" cy="2671762"/>
            <a:chOff x="2809875" y="2100263"/>
            <a:chExt cx="5591175" cy="2671763"/>
          </a:xfrm>
        </p:grpSpPr>
        <p:sp>
          <p:nvSpPr>
            <p:cNvPr id="20" name="Freeform: Shape 19">
              <a:extLst>
                <a:ext uri="{FF2B5EF4-FFF2-40B4-BE49-F238E27FC236}"/>
              </a:extLst>
            </p:cNvPr>
            <p:cNvSpPr/>
            <p:nvPr/>
          </p:nvSpPr>
          <p:spPr bwMode="auto">
            <a:xfrm>
              <a:off x="2809875" y="2100263"/>
              <a:ext cx="5591175" cy="2614613"/>
            </a:xfrm>
            <a:custGeom>
              <a:avLst/>
              <a:gdLst>
                <a:gd name="connsiteX0" fmla="*/ 5591175 w 5591175"/>
                <a:gd name="connsiteY0" fmla="*/ 2614612 h 2614612"/>
                <a:gd name="connsiteX1" fmla="*/ 4686300 w 5591175"/>
                <a:gd name="connsiteY1" fmla="*/ 2614612 h 2614612"/>
                <a:gd name="connsiteX2" fmla="*/ 4686300 w 5591175"/>
                <a:gd name="connsiteY2" fmla="*/ 2405062 h 2614612"/>
                <a:gd name="connsiteX3" fmla="*/ 3967163 w 5591175"/>
                <a:gd name="connsiteY3" fmla="*/ 2405062 h 2614612"/>
                <a:gd name="connsiteX4" fmla="*/ 3967163 w 5591175"/>
                <a:gd name="connsiteY4" fmla="*/ 2195512 h 2614612"/>
                <a:gd name="connsiteX5" fmla="*/ 2705100 w 5591175"/>
                <a:gd name="connsiteY5" fmla="*/ 2195512 h 2614612"/>
                <a:gd name="connsiteX6" fmla="*/ 2705100 w 5591175"/>
                <a:gd name="connsiteY6" fmla="*/ 1995487 h 2614612"/>
                <a:gd name="connsiteX7" fmla="*/ 2324100 w 5591175"/>
                <a:gd name="connsiteY7" fmla="*/ 1995487 h 2614612"/>
                <a:gd name="connsiteX8" fmla="*/ 2324100 w 5591175"/>
                <a:gd name="connsiteY8" fmla="*/ 1785937 h 2614612"/>
                <a:gd name="connsiteX9" fmla="*/ 2138363 w 5591175"/>
                <a:gd name="connsiteY9" fmla="*/ 1785937 h 2614612"/>
                <a:gd name="connsiteX10" fmla="*/ 2138363 w 5591175"/>
                <a:gd name="connsiteY10" fmla="*/ 1590675 h 2614612"/>
                <a:gd name="connsiteX11" fmla="*/ 2109788 w 5591175"/>
                <a:gd name="connsiteY11" fmla="*/ 1590675 h 2614612"/>
                <a:gd name="connsiteX12" fmla="*/ 2109788 w 5591175"/>
                <a:gd name="connsiteY12" fmla="*/ 1366837 h 2614612"/>
                <a:gd name="connsiteX13" fmla="*/ 1681163 w 5591175"/>
                <a:gd name="connsiteY13" fmla="*/ 1366837 h 2614612"/>
                <a:gd name="connsiteX14" fmla="*/ 1681163 w 5591175"/>
                <a:gd name="connsiteY14" fmla="*/ 1157287 h 2614612"/>
                <a:gd name="connsiteX15" fmla="*/ 1581150 w 5591175"/>
                <a:gd name="connsiteY15" fmla="*/ 1157287 h 2614612"/>
                <a:gd name="connsiteX16" fmla="*/ 1581150 w 5591175"/>
                <a:gd name="connsiteY16" fmla="*/ 957262 h 2614612"/>
                <a:gd name="connsiteX17" fmla="*/ 1528763 w 5591175"/>
                <a:gd name="connsiteY17" fmla="*/ 957262 h 2614612"/>
                <a:gd name="connsiteX18" fmla="*/ 1528763 w 5591175"/>
                <a:gd name="connsiteY18" fmla="*/ 752475 h 2614612"/>
                <a:gd name="connsiteX19" fmla="*/ 781050 w 5591175"/>
                <a:gd name="connsiteY19" fmla="*/ 752475 h 2614612"/>
                <a:gd name="connsiteX20" fmla="*/ 781050 w 5591175"/>
                <a:gd name="connsiteY20" fmla="*/ 590550 h 2614612"/>
                <a:gd name="connsiteX21" fmla="*/ 757238 w 5591175"/>
                <a:gd name="connsiteY21" fmla="*/ 590550 h 2614612"/>
                <a:gd name="connsiteX22" fmla="*/ 757238 w 5591175"/>
                <a:gd name="connsiteY22" fmla="*/ 390525 h 2614612"/>
                <a:gd name="connsiteX23" fmla="*/ 442913 w 5591175"/>
                <a:gd name="connsiteY23" fmla="*/ 390525 h 2614612"/>
                <a:gd name="connsiteX24" fmla="*/ 442913 w 5591175"/>
                <a:gd name="connsiteY24" fmla="*/ 223837 h 2614612"/>
                <a:gd name="connsiteX25" fmla="*/ 404813 w 5591175"/>
                <a:gd name="connsiteY25" fmla="*/ 223837 h 2614612"/>
                <a:gd name="connsiteX26" fmla="*/ 404813 w 5591175"/>
                <a:gd name="connsiteY26" fmla="*/ 0 h 2614612"/>
                <a:gd name="connsiteX27" fmla="*/ 0 w 5591175"/>
                <a:gd name="connsiteY27" fmla="*/ 0 h 2614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91175" h="2614612">
                  <a:moveTo>
                    <a:pt x="5591175" y="2614612"/>
                  </a:moveTo>
                  <a:lnTo>
                    <a:pt x="4686300" y="2614612"/>
                  </a:lnTo>
                  <a:lnTo>
                    <a:pt x="4686300" y="2405062"/>
                  </a:lnTo>
                  <a:lnTo>
                    <a:pt x="3967163" y="2405062"/>
                  </a:lnTo>
                  <a:lnTo>
                    <a:pt x="3967163" y="2195512"/>
                  </a:lnTo>
                  <a:lnTo>
                    <a:pt x="2705100" y="2195512"/>
                  </a:lnTo>
                  <a:lnTo>
                    <a:pt x="2705100" y="1995487"/>
                  </a:lnTo>
                  <a:lnTo>
                    <a:pt x="2324100" y="1995487"/>
                  </a:lnTo>
                  <a:lnTo>
                    <a:pt x="2324100" y="1785937"/>
                  </a:lnTo>
                  <a:lnTo>
                    <a:pt x="2138363" y="1785937"/>
                  </a:lnTo>
                  <a:lnTo>
                    <a:pt x="2138363" y="1590675"/>
                  </a:lnTo>
                  <a:lnTo>
                    <a:pt x="2109788" y="1590675"/>
                  </a:lnTo>
                  <a:lnTo>
                    <a:pt x="2109788" y="1366837"/>
                  </a:lnTo>
                  <a:lnTo>
                    <a:pt x="1681163" y="1366837"/>
                  </a:lnTo>
                  <a:lnTo>
                    <a:pt x="1681163" y="1157287"/>
                  </a:lnTo>
                  <a:lnTo>
                    <a:pt x="1581150" y="1157287"/>
                  </a:lnTo>
                  <a:lnTo>
                    <a:pt x="1581150" y="957262"/>
                  </a:lnTo>
                  <a:lnTo>
                    <a:pt x="1528763" y="957262"/>
                  </a:lnTo>
                  <a:lnTo>
                    <a:pt x="1528763" y="752475"/>
                  </a:lnTo>
                  <a:lnTo>
                    <a:pt x="781050" y="752475"/>
                  </a:lnTo>
                  <a:lnTo>
                    <a:pt x="781050" y="590550"/>
                  </a:lnTo>
                  <a:lnTo>
                    <a:pt x="757238" y="590550"/>
                  </a:lnTo>
                  <a:lnTo>
                    <a:pt x="757238" y="390525"/>
                  </a:lnTo>
                  <a:lnTo>
                    <a:pt x="442913" y="390525"/>
                  </a:lnTo>
                  <a:lnTo>
                    <a:pt x="442913" y="223837"/>
                  </a:lnTo>
                  <a:lnTo>
                    <a:pt x="404813" y="223837"/>
                  </a:lnTo>
                  <a:lnTo>
                    <a:pt x="404813" y="0"/>
                  </a:lnTo>
                  <a:lnTo>
                    <a:pt x="0" y="0"/>
                  </a:lnTo>
                </a:path>
              </a:pathLst>
            </a:custGeom>
            <a:noFill/>
            <a:ln w="28575">
              <a:solidFill>
                <a:schemeClr val="accent3"/>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defRPr/>
              </a:pPr>
              <a:endParaRPr lang="en-US">
                <a:latin typeface="Arial" panose="020B0604020202020204" pitchFamily="34" charset="0"/>
                <a:ea typeface="+mn-ea"/>
                <a:cs typeface="Arial" panose="020B0604020202020204" pitchFamily="34" charset="0"/>
              </a:endParaRPr>
            </a:p>
          </p:txBody>
        </p:sp>
        <p:cxnSp>
          <p:nvCxnSpPr>
            <p:cNvPr id="34" name="Straight Connector 33">
              <a:extLst>
                <a:ext uri="{FF2B5EF4-FFF2-40B4-BE49-F238E27FC236}"/>
              </a:extLst>
            </p:cNvPr>
            <p:cNvCxnSpPr/>
            <p:nvPr/>
          </p:nvCxnSpPr>
          <p:spPr bwMode="auto">
            <a:xfrm>
              <a:off x="4367212" y="3000375"/>
              <a:ext cx="0" cy="109538"/>
            </a:xfrm>
            <a:prstGeom prst="line">
              <a:avLst/>
            </a:prstGeom>
            <a:noFill/>
            <a:ln w="28575" cap="flat" cmpd="sng" algn="ctr">
              <a:solidFill>
                <a:schemeClr val="accent3"/>
              </a:solidFill>
              <a:prstDash val="solid"/>
              <a:round/>
              <a:headEnd type="none" w="med" len="med"/>
              <a:tailEnd type="none" w="med" len="med"/>
            </a:ln>
            <a:effectLst/>
          </p:spPr>
        </p:cxnSp>
        <p:cxnSp>
          <p:nvCxnSpPr>
            <p:cNvPr id="73" name="Straight Connector 72">
              <a:extLst>
                <a:ext uri="{FF2B5EF4-FFF2-40B4-BE49-F238E27FC236}"/>
              </a:extLst>
            </p:cNvPr>
            <p:cNvCxnSpPr/>
            <p:nvPr/>
          </p:nvCxnSpPr>
          <p:spPr bwMode="auto">
            <a:xfrm>
              <a:off x="8372475" y="4662489"/>
              <a:ext cx="0" cy="109537"/>
            </a:xfrm>
            <a:prstGeom prst="line">
              <a:avLst/>
            </a:prstGeom>
            <a:noFill/>
            <a:ln w="28575" cap="flat" cmpd="sng" algn="ctr">
              <a:solidFill>
                <a:schemeClr val="accent3"/>
              </a:solidFill>
              <a:prstDash val="solid"/>
              <a:round/>
              <a:headEnd type="none" w="med" len="med"/>
              <a:tailEnd type="none" w="med" len="med"/>
            </a:ln>
            <a:effectLst/>
          </p:spPr>
        </p:cxnSp>
      </p:grpSp>
      <p:cxnSp>
        <p:nvCxnSpPr>
          <p:cNvPr id="74" name="Straight Connector 73">
            <a:extLst>
              <a:ext uri="{FF2B5EF4-FFF2-40B4-BE49-F238E27FC236}"/>
            </a:extLst>
          </p:cNvPr>
          <p:cNvCxnSpPr/>
          <p:nvPr/>
        </p:nvCxnSpPr>
        <p:spPr bwMode="auto">
          <a:xfrm>
            <a:off x="1794740" y="1974850"/>
            <a:ext cx="0" cy="109538"/>
          </a:xfrm>
          <a:prstGeom prst="line">
            <a:avLst/>
          </a:prstGeom>
          <a:noFill/>
          <a:ln w="28575" cap="flat" cmpd="sng" algn="ctr">
            <a:solidFill>
              <a:schemeClr val="accent3"/>
            </a:solidFill>
            <a:prstDash val="solid"/>
            <a:round/>
            <a:headEnd type="none" w="med" len="med"/>
            <a:tailEnd type="none" w="med" len="med"/>
          </a:ln>
          <a:effectLst/>
        </p:spPr>
      </p:cxnSp>
      <p:cxnSp>
        <p:nvCxnSpPr>
          <p:cNvPr id="17478" name="Straight Connector 77"/>
          <p:cNvCxnSpPr>
            <a:cxnSpLocks noChangeShapeType="1"/>
          </p:cNvCxnSpPr>
          <p:nvPr/>
        </p:nvCxnSpPr>
        <p:spPr bwMode="auto">
          <a:xfrm>
            <a:off x="3020212" y="2736850"/>
            <a:ext cx="0" cy="109538"/>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17479" name="Straight Connector 80"/>
          <p:cNvCxnSpPr>
            <a:cxnSpLocks noChangeShapeType="1"/>
          </p:cNvCxnSpPr>
          <p:nvPr/>
        </p:nvCxnSpPr>
        <p:spPr bwMode="auto">
          <a:xfrm>
            <a:off x="3059513" y="2736850"/>
            <a:ext cx="0" cy="109538"/>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grpSp>
        <p:nvGrpSpPr>
          <p:cNvPr id="17480" name="Group 46"/>
          <p:cNvGrpSpPr>
            <a:grpSpLocks/>
          </p:cNvGrpSpPr>
          <p:nvPr/>
        </p:nvGrpSpPr>
        <p:grpSpPr bwMode="auto">
          <a:xfrm>
            <a:off x="1787594" y="2022475"/>
            <a:ext cx="5380645" cy="2152650"/>
            <a:chOff x="2790825" y="2105025"/>
            <a:chExt cx="7172325" cy="2152650"/>
          </a:xfrm>
        </p:grpSpPr>
        <p:sp>
          <p:nvSpPr>
            <p:cNvPr id="17482" name="Freeform: Shape 18"/>
            <p:cNvSpPr>
              <a:spLocks/>
            </p:cNvSpPr>
            <p:nvPr/>
          </p:nvSpPr>
          <p:spPr bwMode="auto">
            <a:xfrm>
              <a:off x="2790825" y="2105025"/>
              <a:ext cx="7172325" cy="2105025"/>
            </a:xfrm>
            <a:custGeom>
              <a:avLst/>
              <a:gdLst>
                <a:gd name="T0" fmla="*/ 7172325 w 7172325"/>
                <a:gd name="T1" fmla="*/ 2105025 h 2105025"/>
                <a:gd name="T2" fmla="*/ 5595938 w 7172325"/>
                <a:gd name="T3" fmla="*/ 2105025 h 2105025"/>
                <a:gd name="T4" fmla="*/ 5595938 w 7172325"/>
                <a:gd name="T5" fmla="*/ 1738313 h 2105025"/>
                <a:gd name="T6" fmla="*/ 3957638 w 7172325"/>
                <a:gd name="T7" fmla="*/ 1738313 h 2105025"/>
                <a:gd name="T8" fmla="*/ 3957638 w 7172325"/>
                <a:gd name="T9" fmla="*/ 1524000 h 2105025"/>
                <a:gd name="T10" fmla="*/ 3924300 w 7172325"/>
                <a:gd name="T11" fmla="*/ 1524000 h 2105025"/>
                <a:gd name="T12" fmla="*/ 3924300 w 7172325"/>
                <a:gd name="T13" fmla="*/ 1309688 h 2105025"/>
                <a:gd name="T14" fmla="*/ 3124200 w 7172325"/>
                <a:gd name="T15" fmla="*/ 1309688 h 2105025"/>
                <a:gd name="T16" fmla="*/ 3124200 w 7172325"/>
                <a:gd name="T17" fmla="*/ 1133475 h 2105025"/>
                <a:gd name="T18" fmla="*/ 2681288 w 7172325"/>
                <a:gd name="T19" fmla="*/ 1133475 h 2105025"/>
                <a:gd name="T20" fmla="*/ 2681288 w 7172325"/>
                <a:gd name="T21" fmla="*/ 933450 h 2105025"/>
                <a:gd name="T22" fmla="*/ 1976438 w 7172325"/>
                <a:gd name="T23" fmla="*/ 933450 h 2105025"/>
                <a:gd name="T24" fmla="*/ 1976438 w 7172325"/>
                <a:gd name="T25" fmla="*/ 781050 h 2105025"/>
                <a:gd name="T26" fmla="*/ 1600200 w 7172325"/>
                <a:gd name="T27" fmla="*/ 781050 h 2105025"/>
                <a:gd name="T28" fmla="*/ 1600200 w 7172325"/>
                <a:gd name="T29" fmla="*/ 638175 h 2105025"/>
                <a:gd name="T30" fmla="*/ 1585913 w 7172325"/>
                <a:gd name="T31" fmla="*/ 638175 h 2105025"/>
                <a:gd name="T32" fmla="*/ 1581150 w 7172325"/>
                <a:gd name="T33" fmla="*/ 495300 h 2105025"/>
                <a:gd name="T34" fmla="*/ 1547813 w 7172325"/>
                <a:gd name="T35" fmla="*/ 495300 h 2105025"/>
                <a:gd name="T36" fmla="*/ 1547813 w 7172325"/>
                <a:gd name="T37" fmla="*/ 371475 h 2105025"/>
                <a:gd name="T38" fmla="*/ 1495425 w 7172325"/>
                <a:gd name="T39" fmla="*/ 371475 h 2105025"/>
                <a:gd name="T40" fmla="*/ 1495425 w 7172325"/>
                <a:gd name="T41" fmla="*/ 242888 h 2105025"/>
                <a:gd name="T42" fmla="*/ 1423988 w 7172325"/>
                <a:gd name="T43" fmla="*/ 242888 h 2105025"/>
                <a:gd name="T44" fmla="*/ 1423988 w 7172325"/>
                <a:gd name="T45" fmla="*/ 128588 h 2105025"/>
                <a:gd name="T46" fmla="*/ 704850 w 7172325"/>
                <a:gd name="T47" fmla="*/ 128588 h 2105025"/>
                <a:gd name="T48" fmla="*/ 704850 w 7172325"/>
                <a:gd name="T49" fmla="*/ 0 h 2105025"/>
                <a:gd name="T50" fmla="*/ 0 w 7172325"/>
                <a:gd name="T51" fmla="*/ 0 h 21050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172325" h="2105025">
                  <a:moveTo>
                    <a:pt x="7172325" y="2105025"/>
                  </a:moveTo>
                  <a:lnTo>
                    <a:pt x="5595938" y="2105025"/>
                  </a:lnTo>
                  <a:lnTo>
                    <a:pt x="5595938" y="1738313"/>
                  </a:lnTo>
                  <a:lnTo>
                    <a:pt x="3957638" y="1738313"/>
                  </a:lnTo>
                  <a:lnTo>
                    <a:pt x="3957638" y="1524000"/>
                  </a:lnTo>
                  <a:lnTo>
                    <a:pt x="3924300" y="1524000"/>
                  </a:lnTo>
                  <a:lnTo>
                    <a:pt x="3924300" y="1309688"/>
                  </a:lnTo>
                  <a:lnTo>
                    <a:pt x="3124200" y="1309688"/>
                  </a:lnTo>
                  <a:lnTo>
                    <a:pt x="3124200" y="1133475"/>
                  </a:lnTo>
                  <a:lnTo>
                    <a:pt x="2681288" y="1133475"/>
                  </a:lnTo>
                  <a:lnTo>
                    <a:pt x="2681288" y="933450"/>
                  </a:lnTo>
                  <a:lnTo>
                    <a:pt x="1976438" y="933450"/>
                  </a:lnTo>
                  <a:lnTo>
                    <a:pt x="1976438" y="781050"/>
                  </a:lnTo>
                  <a:lnTo>
                    <a:pt x="1600200" y="781050"/>
                  </a:lnTo>
                  <a:cubicBezTo>
                    <a:pt x="1600200" y="733425"/>
                    <a:pt x="1602581" y="661988"/>
                    <a:pt x="1600200" y="638175"/>
                  </a:cubicBezTo>
                  <a:cubicBezTo>
                    <a:pt x="1597819" y="614362"/>
                    <a:pt x="1589088" y="661988"/>
                    <a:pt x="1585913" y="638175"/>
                  </a:cubicBezTo>
                  <a:cubicBezTo>
                    <a:pt x="1582738" y="614363"/>
                    <a:pt x="1577975" y="542925"/>
                    <a:pt x="1581150" y="495300"/>
                  </a:cubicBezTo>
                  <a:lnTo>
                    <a:pt x="1547813" y="495300"/>
                  </a:lnTo>
                  <a:lnTo>
                    <a:pt x="1547813" y="371475"/>
                  </a:lnTo>
                  <a:lnTo>
                    <a:pt x="1495425" y="371475"/>
                  </a:lnTo>
                  <a:lnTo>
                    <a:pt x="1495425" y="242888"/>
                  </a:lnTo>
                  <a:lnTo>
                    <a:pt x="1423988" y="242888"/>
                  </a:lnTo>
                  <a:lnTo>
                    <a:pt x="1423988" y="128588"/>
                  </a:lnTo>
                  <a:lnTo>
                    <a:pt x="704850" y="128588"/>
                  </a:lnTo>
                  <a:lnTo>
                    <a:pt x="704850" y="0"/>
                  </a:lnTo>
                  <a:lnTo>
                    <a:pt x="0" y="0"/>
                  </a:lnTo>
                </a:path>
              </a:pathLst>
            </a:cu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grpSp>
          <p:nvGrpSpPr>
            <p:cNvPr id="17483" name="Group 36"/>
            <p:cNvGrpSpPr>
              <a:grpSpLocks/>
            </p:cNvGrpSpPr>
            <p:nvPr/>
          </p:nvGrpSpPr>
          <p:grpSpPr bwMode="auto">
            <a:xfrm>
              <a:off x="3519488" y="2171701"/>
              <a:ext cx="6424613" cy="2085974"/>
              <a:chOff x="3519488" y="2171701"/>
              <a:chExt cx="6424613" cy="2085974"/>
            </a:xfrm>
          </p:grpSpPr>
          <p:cxnSp>
            <p:nvCxnSpPr>
              <p:cNvPr id="17484" name="Straight Connector 76"/>
              <p:cNvCxnSpPr>
                <a:cxnSpLocks noChangeShapeType="1"/>
              </p:cNvCxnSpPr>
              <p:nvPr/>
            </p:nvCxnSpPr>
            <p:spPr bwMode="auto">
              <a:xfrm>
                <a:off x="3519488" y="2171701"/>
                <a:ext cx="0" cy="109537"/>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17485" name="Straight Connector 78"/>
              <p:cNvCxnSpPr>
                <a:cxnSpLocks noChangeShapeType="1"/>
              </p:cNvCxnSpPr>
              <p:nvPr/>
            </p:nvCxnSpPr>
            <p:spPr bwMode="auto">
              <a:xfrm>
                <a:off x="5995988" y="3357563"/>
                <a:ext cx="0" cy="109537"/>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17486" name="Straight Connector 79"/>
              <p:cNvCxnSpPr>
                <a:cxnSpLocks noChangeShapeType="1"/>
              </p:cNvCxnSpPr>
              <p:nvPr/>
            </p:nvCxnSpPr>
            <p:spPr bwMode="auto">
              <a:xfrm>
                <a:off x="5091113" y="2981326"/>
                <a:ext cx="0" cy="109537"/>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17487" name="Straight Connector 81"/>
              <p:cNvCxnSpPr>
                <a:cxnSpLocks noChangeShapeType="1"/>
              </p:cNvCxnSpPr>
              <p:nvPr/>
            </p:nvCxnSpPr>
            <p:spPr bwMode="auto">
              <a:xfrm>
                <a:off x="7491413" y="3786188"/>
                <a:ext cx="0" cy="109537"/>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17488" name="Straight Connector 82"/>
              <p:cNvCxnSpPr>
                <a:cxnSpLocks noChangeShapeType="1"/>
              </p:cNvCxnSpPr>
              <p:nvPr/>
            </p:nvCxnSpPr>
            <p:spPr bwMode="auto">
              <a:xfrm>
                <a:off x="7529513" y="3786188"/>
                <a:ext cx="0" cy="109537"/>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17489" name="Straight Connector 83"/>
              <p:cNvCxnSpPr>
                <a:cxnSpLocks noChangeShapeType="1"/>
              </p:cNvCxnSpPr>
              <p:nvPr/>
            </p:nvCxnSpPr>
            <p:spPr bwMode="auto">
              <a:xfrm>
                <a:off x="9944101" y="4148138"/>
                <a:ext cx="0" cy="109537"/>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grpSp>
      </p:grpSp>
      <p:cxnSp>
        <p:nvCxnSpPr>
          <p:cNvPr id="17481" name="Straight Connector 79"/>
          <p:cNvCxnSpPr>
            <a:cxnSpLocks noChangeShapeType="1"/>
          </p:cNvCxnSpPr>
          <p:nvPr/>
        </p:nvCxnSpPr>
        <p:spPr bwMode="auto">
          <a:xfrm>
            <a:off x="3538269" y="2901950"/>
            <a:ext cx="0" cy="109538"/>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sp>
        <p:nvSpPr>
          <p:cNvPr id="3" name="Date Placeholder 2"/>
          <p:cNvSpPr>
            <a:spLocks noGrp="1"/>
          </p:cNvSpPr>
          <p:nvPr>
            <p:ph type="dt" sz="half" idx="10"/>
          </p:nvPr>
        </p:nvSpPr>
        <p:spPr/>
        <p:txBody>
          <a:bodyPr/>
          <a:lstStyle/>
          <a:p>
            <a:fld id="{5F5A3DF8-A92F-0B4D-B6ED-BFE3D1AE3722}" type="datetime1">
              <a:rPr lang="en-US" smtClean="0"/>
              <a:t>14.11.20</a:t>
            </a:fld>
            <a:endParaRPr lang="en-US"/>
          </a:p>
        </p:txBody>
      </p:sp>
      <p:sp>
        <p:nvSpPr>
          <p:cNvPr id="4" name="Slide Number Placeholder 3"/>
          <p:cNvSpPr>
            <a:spLocks noGrp="1"/>
          </p:cNvSpPr>
          <p:nvPr>
            <p:ph type="sldNum" sz="quarter" idx="12"/>
          </p:nvPr>
        </p:nvSpPr>
        <p:spPr/>
        <p:txBody>
          <a:bodyPr/>
          <a:lstStyle/>
          <a:p>
            <a:fld id="{A46B56E3-E63F-C94B-B5F1-645B608C74A3}" type="slidenum">
              <a:rPr lang="en-US" smtClean="0"/>
              <a:t>108</a:t>
            </a:fld>
            <a:endParaRPr lang="en-US"/>
          </a:p>
        </p:txBody>
      </p:sp>
    </p:spTree>
    <p:extLst>
      <p:ext uri="{BB962C8B-B14F-4D97-AF65-F5344CB8AC3E}">
        <p14:creationId xmlns:p14="http://schemas.microsoft.com/office/powerpoint/2010/main" val="462306382"/>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7" name="Title 1"/>
          <p:cNvSpPr>
            <a:spLocks noGrp="1"/>
          </p:cNvSpPr>
          <p:nvPr>
            <p:ph type="title"/>
          </p:nvPr>
        </p:nvSpPr>
        <p:spPr>
          <a:xfrm>
            <a:off x="457320" y="40572"/>
            <a:ext cx="8154333" cy="1103313"/>
          </a:xfrm>
        </p:spPr>
        <p:txBody>
          <a:bodyPr>
            <a:noAutofit/>
          </a:bodyPr>
          <a:lstStyle/>
          <a:p>
            <a:r>
              <a:rPr lang="en-US" sz="2800" dirty="0">
                <a:latin typeface="Arial" charset="0"/>
              </a:rPr>
              <a:t>LOTUS: Other Secondary Efficacy Endpoints</a:t>
            </a:r>
          </a:p>
        </p:txBody>
      </p:sp>
      <p:graphicFrame>
        <p:nvGraphicFramePr>
          <p:cNvPr id="7" name="Table 6">
            <a:extLst>
              <a:ext uri="{FF2B5EF4-FFF2-40B4-BE49-F238E27FC236}"/>
            </a:extLst>
          </p:cNvPr>
          <p:cNvGraphicFramePr>
            <a:graphicFrameLocks noGrp="1"/>
          </p:cNvGraphicFramePr>
          <p:nvPr>
            <p:extLst>
              <p:ext uri="{D42A27DB-BD31-4B8C-83A1-F6EECF244321}">
                <p14:modId xmlns:p14="http://schemas.microsoft.com/office/powerpoint/2010/main" val="1694966539"/>
              </p:ext>
            </p:extLst>
          </p:nvPr>
        </p:nvGraphicFramePr>
        <p:xfrm>
          <a:off x="544258" y="1160820"/>
          <a:ext cx="8275185" cy="3778071"/>
        </p:xfrm>
        <a:graphic>
          <a:graphicData uri="http://schemas.openxmlformats.org/drawingml/2006/table">
            <a:tbl>
              <a:tblPr/>
              <a:tblGrid>
                <a:gridCol w="1263796">
                  <a:extLst>
                    <a:ext uri="{9D8B030D-6E8A-4147-A177-3AD203B41FA5}"/>
                  </a:extLst>
                </a:gridCol>
                <a:gridCol w="1168565">
                  <a:extLst>
                    <a:ext uri="{9D8B030D-6E8A-4147-A177-3AD203B41FA5}"/>
                  </a:extLst>
                </a:gridCol>
                <a:gridCol w="1060458">
                  <a:extLst>
                    <a:ext uri="{9D8B030D-6E8A-4147-A177-3AD203B41FA5}"/>
                  </a:extLst>
                </a:gridCol>
                <a:gridCol w="1120371">
                  <a:extLst>
                    <a:ext uri="{9D8B030D-6E8A-4147-A177-3AD203B41FA5}"/>
                  </a:extLst>
                </a:gridCol>
                <a:gridCol w="1052055">
                  <a:extLst>
                    <a:ext uri="{9D8B030D-6E8A-4147-A177-3AD203B41FA5}"/>
                  </a:extLst>
                </a:gridCol>
                <a:gridCol w="1441375">
                  <a:extLst>
                    <a:ext uri="{9D8B030D-6E8A-4147-A177-3AD203B41FA5}"/>
                  </a:extLst>
                </a:gridCol>
                <a:gridCol w="1168565">
                  <a:extLst>
                    <a:ext uri="{9D8B030D-6E8A-4147-A177-3AD203B41FA5}"/>
                  </a:extLst>
                </a:gridCol>
              </a:tblGrid>
              <a:tr h="472266">
                <a:tc rowSpan="2">
                  <a:txBody>
                    <a:bodyPr/>
                    <a:lstStyle>
                      <a:lvl1pPr>
                        <a:lnSpc>
                          <a:spcPct val="90000"/>
                        </a:lnSpc>
                        <a:spcBef>
                          <a:spcPts val="1000"/>
                        </a:spcBef>
                        <a:spcAft>
                          <a:spcPts val="700"/>
                        </a:spcAft>
                        <a:buClr>
                          <a:srgbClr val="FEFDDE"/>
                        </a:buClr>
                        <a:buFont typeface="Wingdings" panose="05000000000000000000" pitchFamily="2" charset="2"/>
                        <a:defRPr sz="22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ts val="0"/>
                        </a:spcBef>
                        <a:spcAft>
                          <a:spcPts val="0"/>
                        </a:spcAft>
                        <a:buClr>
                          <a:schemeClr val="accent2"/>
                        </a:buClr>
                        <a:buSzTx/>
                        <a:buFont typeface="Wingdings" panose="05000000000000000000" pitchFamily="2" charset="2"/>
                        <a:buNone/>
                        <a:tabLst/>
                        <a:defRPr/>
                      </a:pPr>
                      <a:r>
                        <a:rPr kumimoji="0" lang="en-US" altLang="en-US" sz="1400" b="1" i="0" u="none" strike="noStrike" cap="none" normalizeH="0" baseline="0" dirty="0">
                          <a:ln>
                            <a:noFill/>
                          </a:ln>
                          <a:solidFill>
                            <a:srgbClr val="FFFFFF"/>
                          </a:solidFill>
                          <a:effectLst/>
                          <a:latin typeface="Arial" panose="020B0604020202020204" pitchFamily="34" charset="0"/>
                          <a:ea typeface="MS PGothic" panose="020B0600070205080204" pitchFamily="34" charset="-128"/>
                        </a:rPr>
                        <a:t>Outcome</a:t>
                      </a:r>
                    </a:p>
                  </a:txBody>
                  <a:tcPr marL="91415" marR="91415" marT="45746" marB="45746" horzOverflow="overflow">
                    <a:lnL>
                      <a:noFill/>
                    </a:lnL>
                    <a:lnR>
                      <a:noFill/>
                    </a:lnR>
                    <a:lnT>
                      <a:noFill/>
                    </a:lnT>
                    <a:lnB>
                      <a:noFill/>
                    </a:lnB>
                    <a:lnTlToBr>
                      <a:noFill/>
                    </a:lnTlToBr>
                    <a:lnBlToTr>
                      <a:noFill/>
                    </a:lnBlToTr>
                    <a:solidFill>
                      <a:srgbClr val="8B3D9A"/>
                    </a:solidFill>
                  </a:tcPr>
                </a:tc>
                <a:tc gridSpan="2">
                  <a:txBody>
                    <a:bodyPr/>
                    <a:lstStyle>
                      <a:lvl1pPr>
                        <a:lnSpc>
                          <a:spcPct val="90000"/>
                        </a:lnSpc>
                        <a:spcBef>
                          <a:spcPts val="1000"/>
                        </a:spcBef>
                        <a:spcAft>
                          <a:spcPts val="700"/>
                        </a:spcAft>
                        <a:buClr>
                          <a:srgbClr val="FEFDDE"/>
                        </a:buClr>
                        <a:buFont typeface="Wingdings" panose="05000000000000000000" pitchFamily="2" charset="2"/>
                        <a:defRPr sz="22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anose="05000000000000000000" pitchFamily="2" charset="2"/>
                        <a:buNone/>
                        <a:tabLst/>
                      </a:pPr>
                      <a:r>
                        <a:rPr kumimoji="0" lang="en-US" altLang="en-US" sz="1400" b="1" i="0" u="none" strike="noStrike" cap="none" normalizeH="0" baseline="0" dirty="0">
                          <a:ln>
                            <a:noFill/>
                          </a:ln>
                          <a:solidFill>
                            <a:srgbClr val="FFFFFF"/>
                          </a:solidFill>
                          <a:effectLst/>
                          <a:latin typeface="Arial" panose="020B0604020202020204" pitchFamily="34" charset="0"/>
                          <a:ea typeface="MS PGothic" panose="020B0600070205080204" pitchFamily="34" charset="-128"/>
                        </a:rPr>
                        <a:t>ITT</a:t>
                      </a:r>
                    </a:p>
                  </a:txBody>
                  <a:tcPr marL="91415" marR="91415" marT="45746" marB="45746"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8B3D9A"/>
                    </a:solidFill>
                  </a:tcPr>
                </a:tc>
                <a:tc hMerge="1">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anose="05000000000000000000" pitchFamily="2" charset="2"/>
                        <a:buNone/>
                        <a:tabLst/>
                      </a:pPr>
                      <a:endParaRPr kumimoji="0" lang="en-US" altLang="en-US" sz="1400" b="1" i="0" u="none" strike="noStrike" cap="none" normalizeH="0" baseline="0" dirty="0">
                        <a:ln>
                          <a:noFill/>
                        </a:ln>
                        <a:solidFill>
                          <a:schemeClr val="tx1"/>
                        </a:solidFill>
                        <a:effectLst/>
                        <a:latin typeface="Arial" panose="020B0604020202020204" pitchFamily="34" charset="0"/>
                        <a:ea typeface="MS PGothic" panose="020B0600070205080204" pitchFamily="34" charset="-128"/>
                      </a:endParaRPr>
                    </a:p>
                  </a:txBody>
                  <a:tcPr marL="121863" marR="121863" marT="45725" marB="45725" anchor="ctr" horzOverflow="overflow">
                    <a:lnL>
                      <a:noFill/>
                    </a:lnL>
                    <a:lnR>
                      <a:noFill/>
                    </a:lnR>
                    <a:lnT>
                      <a:noFill/>
                    </a:lnT>
                    <a:lnB>
                      <a:noFill/>
                    </a:lnB>
                    <a:lnTlToBr>
                      <a:noFill/>
                    </a:lnTlToBr>
                    <a:lnBlToTr>
                      <a:noFill/>
                    </a:lnBlToTr>
                    <a:solidFill>
                      <a:srgbClr val="8B3D9A"/>
                    </a:solidFill>
                  </a:tcPr>
                </a:tc>
                <a:tc gridSpan="2">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anose="05000000000000000000" pitchFamily="2" charset="2"/>
                        <a:buNone/>
                        <a:tabLst/>
                      </a:pPr>
                      <a:r>
                        <a:rPr kumimoji="0" lang="en-US" altLang="en-US" sz="1400" b="1" i="0" u="none" strike="noStrike" cap="none" normalizeH="0" baseline="0" dirty="0">
                          <a:ln>
                            <a:noFill/>
                          </a:ln>
                          <a:solidFill>
                            <a:srgbClr val="FFFFFF"/>
                          </a:solidFill>
                          <a:effectLst/>
                          <a:latin typeface="Arial" panose="020B0604020202020204" pitchFamily="34" charset="0"/>
                          <a:ea typeface="MS PGothic" panose="020B0600070205080204" pitchFamily="34" charset="-128"/>
                        </a:rPr>
                        <a:t>PTEN Low</a:t>
                      </a:r>
                    </a:p>
                  </a:txBody>
                  <a:tcPr marL="91415" marR="91415" marT="45746" marB="45746"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8B3D9A"/>
                    </a:solidFill>
                  </a:tcPr>
                </a:tc>
                <a:tc hMerge="1">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anose="05000000000000000000" pitchFamily="2" charset="2"/>
                        <a:buNone/>
                        <a:tabLst/>
                      </a:pPr>
                      <a:endParaRPr kumimoji="0" lang="en-US" altLang="en-US" sz="1400" b="1" i="0" u="none" strike="noStrike" cap="none" normalizeH="0" baseline="0" dirty="0">
                        <a:ln>
                          <a:noFill/>
                        </a:ln>
                        <a:solidFill>
                          <a:schemeClr val="tx1"/>
                        </a:solidFill>
                        <a:effectLst/>
                        <a:latin typeface="Arial" panose="020B0604020202020204" pitchFamily="34" charset="0"/>
                        <a:ea typeface="MS PGothic" panose="020B0600070205080204" pitchFamily="34" charset="-128"/>
                      </a:endParaRPr>
                    </a:p>
                  </a:txBody>
                  <a:tcPr marL="121863" marR="121863" marT="45725" marB="45725" anchor="ctr" horzOverflow="overflow">
                    <a:lnL>
                      <a:noFill/>
                    </a:lnL>
                    <a:lnR>
                      <a:noFill/>
                    </a:lnR>
                    <a:lnT>
                      <a:noFill/>
                    </a:lnT>
                    <a:lnB>
                      <a:noFill/>
                    </a:lnB>
                    <a:lnTlToBr>
                      <a:noFill/>
                    </a:lnTlToBr>
                    <a:lnBlToTr>
                      <a:noFill/>
                    </a:lnBlToTr>
                    <a:solidFill>
                      <a:srgbClr val="8B3D9A"/>
                    </a:solidFill>
                  </a:tcPr>
                </a:tc>
                <a:tc gridSpan="2">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anose="05000000000000000000" pitchFamily="2" charset="2"/>
                        <a:buNone/>
                        <a:tabLst/>
                      </a:pPr>
                      <a:r>
                        <a:rPr lang="en-US" sz="1400" b="1" i="1" u="none" strike="noStrike" kern="1200" baseline="0" dirty="0">
                          <a:solidFill>
                            <a:srgbClr val="FFFFFF"/>
                          </a:solidFill>
                          <a:latin typeface="+mn-lt"/>
                          <a:ea typeface="+mn-ea"/>
                          <a:cs typeface="+mn-cs"/>
                        </a:rPr>
                        <a:t>PIK3CA/AKT1/PTEN </a:t>
                      </a:r>
                      <a:r>
                        <a:rPr lang="en-US" sz="1400" b="1" i="0" u="none" strike="noStrike" kern="1200" baseline="0" dirty="0">
                          <a:solidFill>
                            <a:srgbClr val="FFFFFF"/>
                          </a:solidFill>
                          <a:latin typeface="+mn-lt"/>
                          <a:ea typeface="+mn-ea"/>
                          <a:cs typeface="+mn-cs"/>
                        </a:rPr>
                        <a:t>Altered</a:t>
                      </a:r>
                      <a:endParaRPr kumimoji="0" lang="en-US" altLang="en-US" sz="1400" b="1" i="0" u="none" strike="noStrike" cap="none" normalizeH="0" baseline="0" dirty="0">
                        <a:ln>
                          <a:noFill/>
                        </a:ln>
                        <a:solidFill>
                          <a:srgbClr val="FFFFFF"/>
                        </a:solidFill>
                        <a:effectLst/>
                        <a:latin typeface="Arial" panose="020B0604020202020204" pitchFamily="34" charset="0"/>
                        <a:ea typeface="MS PGothic" panose="020B0600070205080204" pitchFamily="34" charset="-128"/>
                      </a:endParaRPr>
                    </a:p>
                  </a:txBody>
                  <a:tcPr marL="91415" marR="91415" marT="45746" marB="45746"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8B3D9A"/>
                    </a:solidFill>
                  </a:tcPr>
                </a:tc>
                <a:tc hMerge="1">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anose="05000000000000000000" pitchFamily="2" charset="2"/>
                        <a:buNone/>
                        <a:tabLst/>
                      </a:pPr>
                      <a:endParaRPr kumimoji="0" lang="en-US" altLang="en-US" sz="1400" b="1" i="0" u="none" strike="noStrike" cap="none" normalizeH="0" baseline="0" dirty="0">
                        <a:ln>
                          <a:noFill/>
                        </a:ln>
                        <a:solidFill>
                          <a:schemeClr val="tx1"/>
                        </a:solidFill>
                        <a:effectLst/>
                        <a:latin typeface="Arial" panose="020B0604020202020204" pitchFamily="34" charset="0"/>
                        <a:ea typeface="MS PGothic" panose="020B0600070205080204" pitchFamily="34" charset="-128"/>
                      </a:endParaRPr>
                    </a:p>
                  </a:txBody>
                  <a:tcPr marL="121863" marR="121863" marT="45725" marB="45725" anchor="ctr" horzOverflow="overflow">
                    <a:lnL>
                      <a:noFill/>
                    </a:lnL>
                    <a:lnR>
                      <a:noFill/>
                    </a:lnR>
                    <a:lnT>
                      <a:noFill/>
                    </a:lnT>
                    <a:lnB>
                      <a:noFill/>
                    </a:lnB>
                    <a:lnTlToBr>
                      <a:noFill/>
                    </a:lnTlToBr>
                    <a:lnBlToTr>
                      <a:noFill/>
                    </a:lnBlToTr>
                    <a:solidFill>
                      <a:srgbClr val="8B3D9A"/>
                    </a:solidFill>
                  </a:tcPr>
                </a:tc>
                <a:extLst>
                  <a:ext uri="{0D108BD9-81ED-4DB2-BD59-A6C34878D82A}"/>
                </a:extLst>
              </a:tr>
              <a:tr h="1534822">
                <a:tc vMerge="1">
                  <a:txBody>
                    <a:bodyPr/>
                    <a:lstStyle/>
                    <a:p>
                      <a:pPr marL="0" marR="0" lvl="0" indent="0" algn="l" defTabSz="914400" rtl="0" eaLnBrk="1" fontAlgn="base" latinLnBrk="0" hangingPunct="1">
                        <a:lnSpc>
                          <a:spcPct val="100000"/>
                        </a:lnSpc>
                        <a:spcBef>
                          <a:spcPts val="0"/>
                        </a:spcBef>
                        <a:spcAft>
                          <a:spcPts val="0"/>
                        </a:spcAft>
                        <a:buClr>
                          <a:schemeClr val="accent2"/>
                        </a:buClr>
                        <a:buSzTx/>
                        <a:buFont typeface="Wingdings" panose="05000000000000000000" pitchFamily="2" charset="2"/>
                        <a:buNone/>
                        <a:tabLst/>
                        <a:defRPr/>
                      </a:pPr>
                      <a:endParaRPr kumimoji="0" lang="en-US" altLang="en-US" sz="1400" b="1" i="0" u="none" strike="noStrike" cap="none" normalizeH="0" baseline="0" dirty="0">
                        <a:ln>
                          <a:noFill/>
                        </a:ln>
                        <a:solidFill>
                          <a:schemeClr val="tx1"/>
                        </a:solidFill>
                        <a:effectLst/>
                        <a:latin typeface="Arial" panose="020B0604020202020204" pitchFamily="34" charset="0"/>
                        <a:ea typeface="MS PGothic" panose="020B0600070205080204" pitchFamily="34" charset="-128"/>
                      </a:endParaRPr>
                    </a:p>
                  </a:txBody>
                  <a:tcPr marL="121863" marR="121863" marT="45732" marB="45732" anchor="ctr" horzOverflow="overflow">
                    <a:lnL>
                      <a:noFill/>
                    </a:lnL>
                    <a:lnR>
                      <a:noFill/>
                    </a:lnR>
                    <a:lnT>
                      <a:noFill/>
                    </a:lnT>
                    <a:lnB>
                      <a:noFill/>
                    </a:lnB>
                    <a:lnTlToBr>
                      <a:noFill/>
                    </a:lnTlToBr>
                    <a:lnBlToTr>
                      <a:noFill/>
                    </a:lnBlToTr>
                    <a:solidFill>
                      <a:srgbClr val="8B3D9A"/>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anose="05000000000000000000" pitchFamily="2" charset="2"/>
                        <a:buNone/>
                        <a:tabLst/>
                      </a:pPr>
                      <a:r>
                        <a:rPr kumimoji="0" lang="en-US" altLang="en-US" sz="1400" b="1" i="0" u="none" strike="noStrike" cap="none" normalizeH="0" baseline="0" dirty="0">
                          <a:ln>
                            <a:noFill/>
                          </a:ln>
                          <a:solidFill>
                            <a:srgbClr val="FFFFFF"/>
                          </a:solidFill>
                          <a:effectLst/>
                          <a:latin typeface="Arial" panose="020B0604020202020204" pitchFamily="34" charset="0"/>
                          <a:ea typeface="MS PGothic" panose="020B0600070205080204" pitchFamily="34" charset="-128"/>
                        </a:rPr>
                        <a:t>Ipatasertib + </a:t>
                      </a:r>
                    </a:p>
                    <a:p>
                      <a:pPr marL="0" marR="0" lvl="0" indent="0" algn="ctr" defTabSz="914400" rtl="0" eaLnBrk="1" fontAlgn="base" latinLnBrk="0" hangingPunct="1">
                        <a:lnSpc>
                          <a:spcPct val="100000"/>
                        </a:lnSpc>
                        <a:spcBef>
                          <a:spcPts val="0"/>
                        </a:spcBef>
                        <a:spcAft>
                          <a:spcPts val="0"/>
                        </a:spcAft>
                        <a:buClr>
                          <a:schemeClr val="accent2"/>
                        </a:buClr>
                        <a:buSzTx/>
                        <a:buFont typeface="Wingdings" panose="05000000000000000000" pitchFamily="2" charset="2"/>
                        <a:buNone/>
                        <a:tabLst/>
                      </a:pPr>
                      <a:r>
                        <a:rPr lang="en-US" altLang="en-US" sz="1400" b="1" dirty="0">
                          <a:solidFill>
                            <a:srgbClr val="FFFFFF"/>
                          </a:solidFill>
                        </a:rPr>
                        <a:t>Paclitaxel </a:t>
                      </a:r>
                    </a:p>
                    <a:p>
                      <a:pPr marL="0" marR="0" lvl="0" indent="0" algn="ctr" defTabSz="914400" rtl="0" eaLnBrk="1" fontAlgn="base" latinLnBrk="0" hangingPunct="1">
                        <a:lnSpc>
                          <a:spcPct val="100000"/>
                        </a:lnSpc>
                        <a:spcBef>
                          <a:spcPts val="0"/>
                        </a:spcBef>
                        <a:spcAft>
                          <a:spcPts val="0"/>
                        </a:spcAft>
                        <a:buClr>
                          <a:schemeClr val="accent2"/>
                        </a:buClr>
                        <a:buSzTx/>
                        <a:buFont typeface="Wingdings" panose="05000000000000000000" pitchFamily="2" charset="2"/>
                        <a:buNone/>
                        <a:tabLst/>
                      </a:pPr>
                      <a:r>
                        <a:rPr lang="en-US" altLang="en-US" sz="1400" b="1" dirty="0">
                          <a:solidFill>
                            <a:srgbClr val="FFFFFF"/>
                          </a:solidFill>
                        </a:rPr>
                        <a:t>(n = 62)</a:t>
                      </a:r>
                      <a:endParaRPr kumimoji="0" lang="en-US" altLang="en-US" sz="1400" b="1" i="0" u="none" strike="noStrike" cap="none" normalizeH="0" baseline="0" dirty="0">
                        <a:ln>
                          <a:noFill/>
                        </a:ln>
                        <a:solidFill>
                          <a:srgbClr val="FFFFFF"/>
                        </a:solidFill>
                        <a:effectLst/>
                        <a:latin typeface="Arial" panose="020B0604020202020204" pitchFamily="34" charset="0"/>
                        <a:ea typeface="MS PGothic" panose="020B0600070205080204" pitchFamily="34" charset="-128"/>
                      </a:endParaRPr>
                    </a:p>
                  </a:txBody>
                  <a:tcPr marL="91415" marR="91415" marT="45746" marB="45746"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8B3D9A"/>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anose="05000000000000000000" pitchFamily="2" charset="2"/>
                        <a:buNone/>
                        <a:tabLst/>
                      </a:pPr>
                      <a:r>
                        <a:rPr kumimoji="0" lang="en-US" altLang="en-US" sz="1400" b="1" i="0" u="none" strike="noStrike" cap="none" normalizeH="0" baseline="0" dirty="0">
                          <a:ln>
                            <a:noFill/>
                          </a:ln>
                          <a:solidFill>
                            <a:srgbClr val="FFFFFF"/>
                          </a:solidFill>
                          <a:effectLst/>
                          <a:latin typeface="Arial" panose="020B0604020202020204" pitchFamily="34" charset="0"/>
                          <a:ea typeface="MS PGothic" panose="020B0600070205080204" pitchFamily="34" charset="-128"/>
                        </a:rPr>
                        <a:t>Placebo </a:t>
                      </a:r>
                    </a:p>
                    <a:p>
                      <a:pPr marL="0" marR="0" lvl="0" indent="0" algn="ctr" defTabSz="914400" rtl="0" eaLnBrk="1" fontAlgn="base" latinLnBrk="0" hangingPunct="1">
                        <a:lnSpc>
                          <a:spcPct val="100000"/>
                        </a:lnSpc>
                        <a:spcBef>
                          <a:spcPts val="0"/>
                        </a:spcBef>
                        <a:spcAft>
                          <a:spcPts val="0"/>
                        </a:spcAft>
                        <a:buClr>
                          <a:schemeClr val="accent2"/>
                        </a:buClr>
                        <a:buSzTx/>
                        <a:buFont typeface="Wingdings" panose="05000000000000000000" pitchFamily="2" charset="2"/>
                        <a:buNone/>
                        <a:tabLst/>
                      </a:pPr>
                      <a:r>
                        <a:rPr kumimoji="0" lang="en-US" altLang="en-US" sz="1400" b="1" i="0" u="none" strike="noStrike" cap="none" normalizeH="0" baseline="0" dirty="0">
                          <a:ln>
                            <a:noFill/>
                          </a:ln>
                          <a:solidFill>
                            <a:srgbClr val="FFFFFF"/>
                          </a:solidFill>
                          <a:effectLst/>
                          <a:latin typeface="Arial" panose="020B0604020202020204" pitchFamily="34" charset="0"/>
                          <a:ea typeface="MS PGothic" panose="020B0600070205080204" pitchFamily="34" charset="-128"/>
                        </a:rPr>
                        <a:t>+ </a:t>
                      </a:r>
                    </a:p>
                    <a:p>
                      <a:pPr marL="0" marR="0" lvl="0" indent="0" algn="ctr" defTabSz="914400" rtl="0" eaLnBrk="1" fontAlgn="base" latinLnBrk="0" hangingPunct="1">
                        <a:lnSpc>
                          <a:spcPct val="100000"/>
                        </a:lnSpc>
                        <a:spcBef>
                          <a:spcPts val="0"/>
                        </a:spcBef>
                        <a:spcAft>
                          <a:spcPts val="0"/>
                        </a:spcAft>
                        <a:buClr>
                          <a:schemeClr val="accent2"/>
                        </a:buClr>
                        <a:buSzTx/>
                        <a:buFont typeface="Wingdings" panose="05000000000000000000" pitchFamily="2" charset="2"/>
                        <a:buNone/>
                        <a:tabLst/>
                      </a:pPr>
                      <a:r>
                        <a:rPr lang="en-US" altLang="en-US" sz="1400" b="1" dirty="0">
                          <a:solidFill>
                            <a:srgbClr val="FFFFFF"/>
                          </a:solidFill>
                        </a:rPr>
                        <a:t>Paclitaxel</a:t>
                      </a:r>
                    </a:p>
                    <a:p>
                      <a:pPr marL="0" marR="0" lvl="0" indent="0" algn="ctr" defTabSz="914400" rtl="0" eaLnBrk="1" fontAlgn="base" latinLnBrk="0" hangingPunct="1">
                        <a:lnSpc>
                          <a:spcPct val="100000"/>
                        </a:lnSpc>
                        <a:spcBef>
                          <a:spcPts val="0"/>
                        </a:spcBef>
                        <a:spcAft>
                          <a:spcPts val="0"/>
                        </a:spcAft>
                        <a:buClr>
                          <a:schemeClr val="accent2"/>
                        </a:buClr>
                        <a:buSzTx/>
                        <a:buFont typeface="Wingdings" panose="05000000000000000000" pitchFamily="2" charset="2"/>
                        <a:buNone/>
                        <a:tabLst/>
                      </a:pPr>
                      <a:r>
                        <a:rPr lang="en-US" altLang="en-US" sz="1400" b="1" dirty="0">
                          <a:solidFill>
                            <a:srgbClr val="FFFFFF"/>
                          </a:solidFill>
                        </a:rPr>
                        <a:t>(n = 62)</a:t>
                      </a:r>
                      <a:endParaRPr kumimoji="0" lang="en-US" altLang="en-US" sz="1400" b="1" i="0" u="none" strike="noStrike" cap="none" normalizeH="0" baseline="0" dirty="0">
                        <a:ln>
                          <a:noFill/>
                        </a:ln>
                        <a:solidFill>
                          <a:srgbClr val="FFFFFF"/>
                        </a:solidFill>
                        <a:effectLst/>
                        <a:latin typeface="Arial" panose="020B0604020202020204" pitchFamily="34" charset="0"/>
                        <a:ea typeface="MS PGothic" panose="020B0600070205080204" pitchFamily="34" charset="-128"/>
                      </a:endParaRPr>
                    </a:p>
                  </a:txBody>
                  <a:tcPr marL="91415" marR="91415" marT="45746" marB="45746"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8B3D9A"/>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anose="05000000000000000000" pitchFamily="2" charset="2"/>
                        <a:buNone/>
                        <a:tabLst/>
                      </a:pPr>
                      <a:r>
                        <a:rPr kumimoji="0" lang="en-US" altLang="en-US" sz="1400" b="1" i="0" u="none" strike="noStrike" cap="none" normalizeH="0" baseline="0" dirty="0">
                          <a:ln>
                            <a:noFill/>
                          </a:ln>
                          <a:solidFill>
                            <a:srgbClr val="FFFFFF"/>
                          </a:solidFill>
                          <a:effectLst/>
                          <a:latin typeface="Arial" panose="020B0604020202020204" pitchFamily="34" charset="0"/>
                          <a:ea typeface="MS PGothic" panose="020B0600070205080204" pitchFamily="34" charset="-128"/>
                        </a:rPr>
                        <a:t>Ipatasertib + </a:t>
                      </a:r>
                    </a:p>
                    <a:p>
                      <a:pPr marL="0" marR="0" lvl="0" indent="0" algn="ctr" defTabSz="914400" rtl="0" eaLnBrk="1" fontAlgn="base" latinLnBrk="0" hangingPunct="1">
                        <a:lnSpc>
                          <a:spcPct val="100000"/>
                        </a:lnSpc>
                        <a:spcBef>
                          <a:spcPts val="0"/>
                        </a:spcBef>
                        <a:spcAft>
                          <a:spcPts val="0"/>
                        </a:spcAft>
                        <a:buClr>
                          <a:schemeClr val="accent2"/>
                        </a:buClr>
                        <a:buSzTx/>
                        <a:buFont typeface="Wingdings" panose="05000000000000000000" pitchFamily="2" charset="2"/>
                        <a:buNone/>
                        <a:tabLst/>
                      </a:pPr>
                      <a:r>
                        <a:rPr lang="en-US" altLang="en-US" sz="1400" b="1" dirty="0">
                          <a:solidFill>
                            <a:srgbClr val="FFFFFF"/>
                          </a:solidFill>
                        </a:rPr>
                        <a:t>Paclitaxel </a:t>
                      </a:r>
                    </a:p>
                    <a:p>
                      <a:pPr marL="0" marR="0" lvl="0" indent="0" algn="ctr" defTabSz="914400" rtl="0" eaLnBrk="1" fontAlgn="base" latinLnBrk="0" hangingPunct="1">
                        <a:lnSpc>
                          <a:spcPct val="100000"/>
                        </a:lnSpc>
                        <a:spcBef>
                          <a:spcPts val="0"/>
                        </a:spcBef>
                        <a:spcAft>
                          <a:spcPts val="0"/>
                        </a:spcAft>
                        <a:buClr>
                          <a:schemeClr val="accent2"/>
                        </a:buClr>
                        <a:buSzTx/>
                        <a:buFont typeface="Wingdings" panose="05000000000000000000" pitchFamily="2" charset="2"/>
                        <a:buNone/>
                        <a:tabLst/>
                      </a:pPr>
                      <a:r>
                        <a:rPr lang="en-US" altLang="en-US" sz="1400" b="1" dirty="0">
                          <a:solidFill>
                            <a:srgbClr val="FFFFFF"/>
                          </a:solidFill>
                        </a:rPr>
                        <a:t>(n = 25)</a:t>
                      </a:r>
                      <a:endParaRPr kumimoji="0" lang="en-US" altLang="en-US" sz="1400" b="1" i="0" u="none" strike="noStrike" cap="none" normalizeH="0" baseline="0" dirty="0">
                        <a:ln>
                          <a:noFill/>
                        </a:ln>
                        <a:solidFill>
                          <a:srgbClr val="FFFFFF"/>
                        </a:solidFill>
                        <a:effectLst/>
                        <a:latin typeface="Arial" panose="020B0604020202020204" pitchFamily="34" charset="0"/>
                        <a:ea typeface="MS PGothic" panose="020B0600070205080204" pitchFamily="34" charset="-128"/>
                      </a:endParaRPr>
                    </a:p>
                  </a:txBody>
                  <a:tcPr marL="91415" marR="91415" marT="45746" marB="45746"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8B3D9A"/>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anose="05000000000000000000" pitchFamily="2" charset="2"/>
                        <a:buNone/>
                        <a:tabLst/>
                      </a:pPr>
                      <a:r>
                        <a:rPr kumimoji="0" lang="en-US" altLang="en-US" sz="1400" b="1" i="0" u="none" strike="noStrike" cap="none" normalizeH="0" baseline="0" dirty="0">
                          <a:ln>
                            <a:noFill/>
                          </a:ln>
                          <a:solidFill>
                            <a:srgbClr val="FFFFFF"/>
                          </a:solidFill>
                          <a:effectLst/>
                          <a:latin typeface="Arial" panose="020B0604020202020204" pitchFamily="34" charset="0"/>
                          <a:ea typeface="MS PGothic" panose="020B0600070205080204" pitchFamily="34" charset="-128"/>
                        </a:rPr>
                        <a:t>Placebo </a:t>
                      </a:r>
                    </a:p>
                    <a:p>
                      <a:pPr marL="0" marR="0" lvl="0" indent="0" algn="ctr" defTabSz="914400" rtl="0" eaLnBrk="1" fontAlgn="base" latinLnBrk="0" hangingPunct="1">
                        <a:lnSpc>
                          <a:spcPct val="100000"/>
                        </a:lnSpc>
                        <a:spcBef>
                          <a:spcPts val="0"/>
                        </a:spcBef>
                        <a:spcAft>
                          <a:spcPts val="0"/>
                        </a:spcAft>
                        <a:buClr>
                          <a:schemeClr val="accent2"/>
                        </a:buClr>
                        <a:buSzTx/>
                        <a:buFont typeface="Wingdings" panose="05000000000000000000" pitchFamily="2" charset="2"/>
                        <a:buNone/>
                        <a:tabLst/>
                      </a:pPr>
                      <a:r>
                        <a:rPr kumimoji="0" lang="en-US" altLang="en-US" sz="1400" b="1" i="0" u="none" strike="noStrike" cap="none" normalizeH="0" baseline="0" dirty="0">
                          <a:ln>
                            <a:noFill/>
                          </a:ln>
                          <a:solidFill>
                            <a:srgbClr val="FFFFFF"/>
                          </a:solidFill>
                          <a:effectLst/>
                          <a:latin typeface="Arial" panose="020B0604020202020204" pitchFamily="34" charset="0"/>
                          <a:ea typeface="MS PGothic" panose="020B0600070205080204" pitchFamily="34" charset="-128"/>
                        </a:rPr>
                        <a:t>+ </a:t>
                      </a:r>
                    </a:p>
                    <a:p>
                      <a:pPr marL="0" marR="0" lvl="0" indent="0" algn="ctr" defTabSz="914400" rtl="0" eaLnBrk="1" fontAlgn="base" latinLnBrk="0" hangingPunct="1">
                        <a:lnSpc>
                          <a:spcPct val="100000"/>
                        </a:lnSpc>
                        <a:spcBef>
                          <a:spcPts val="0"/>
                        </a:spcBef>
                        <a:spcAft>
                          <a:spcPts val="0"/>
                        </a:spcAft>
                        <a:buClr>
                          <a:schemeClr val="accent2"/>
                        </a:buClr>
                        <a:buSzTx/>
                        <a:buFont typeface="Wingdings" panose="05000000000000000000" pitchFamily="2" charset="2"/>
                        <a:buNone/>
                        <a:tabLst/>
                      </a:pPr>
                      <a:r>
                        <a:rPr lang="en-US" altLang="en-US" sz="1400" b="1" dirty="0">
                          <a:solidFill>
                            <a:srgbClr val="FFFFFF"/>
                          </a:solidFill>
                        </a:rPr>
                        <a:t>Paclitaxel</a:t>
                      </a:r>
                    </a:p>
                    <a:p>
                      <a:pPr marL="0" marR="0" lvl="0" indent="0" algn="ctr" defTabSz="914400" rtl="0" eaLnBrk="1" fontAlgn="base" latinLnBrk="0" hangingPunct="1">
                        <a:lnSpc>
                          <a:spcPct val="100000"/>
                        </a:lnSpc>
                        <a:spcBef>
                          <a:spcPts val="0"/>
                        </a:spcBef>
                        <a:spcAft>
                          <a:spcPts val="0"/>
                        </a:spcAft>
                        <a:buClr>
                          <a:schemeClr val="accent2"/>
                        </a:buClr>
                        <a:buSzTx/>
                        <a:buFont typeface="Wingdings" panose="05000000000000000000" pitchFamily="2" charset="2"/>
                        <a:buNone/>
                        <a:tabLst/>
                      </a:pPr>
                      <a:r>
                        <a:rPr lang="en-US" altLang="en-US" sz="1400" b="1" dirty="0">
                          <a:solidFill>
                            <a:srgbClr val="FFFFFF"/>
                          </a:solidFill>
                        </a:rPr>
                        <a:t>(n = 23)</a:t>
                      </a:r>
                      <a:endParaRPr kumimoji="0" lang="en-US" altLang="en-US" sz="1400" b="1" i="0" u="none" strike="noStrike" cap="none" normalizeH="0" baseline="0" dirty="0">
                        <a:ln>
                          <a:noFill/>
                        </a:ln>
                        <a:solidFill>
                          <a:srgbClr val="FFFFFF"/>
                        </a:solidFill>
                        <a:effectLst/>
                        <a:latin typeface="Arial" panose="020B0604020202020204" pitchFamily="34" charset="0"/>
                        <a:ea typeface="MS PGothic" panose="020B0600070205080204" pitchFamily="34" charset="-128"/>
                      </a:endParaRPr>
                    </a:p>
                  </a:txBody>
                  <a:tcPr marL="91415" marR="91415" marT="45746" marB="45746"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8B3D9A"/>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anose="05000000000000000000" pitchFamily="2" charset="2"/>
                        <a:buNone/>
                        <a:tabLst/>
                      </a:pPr>
                      <a:r>
                        <a:rPr kumimoji="0" lang="en-US" altLang="en-US" sz="1400" b="1" i="0" u="none" strike="noStrike" cap="none" normalizeH="0" baseline="0" dirty="0">
                          <a:ln>
                            <a:noFill/>
                          </a:ln>
                          <a:solidFill>
                            <a:srgbClr val="FFFFFF"/>
                          </a:solidFill>
                          <a:effectLst/>
                          <a:latin typeface="Arial" panose="020B0604020202020204" pitchFamily="34" charset="0"/>
                          <a:ea typeface="MS PGothic" panose="020B0600070205080204" pitchFamily="34" charset="-128"/>
                        </a:rPr>
                        <a:t>Ipatasertib </a:t>
                      </a:r>
                    </a:p>
                    <a:p>
                      <a:pPr marL="0" marR="0" lvl="0" indent="0" algn="ctr" defTabSz="914400" rtl="0" eaLnBrk="1" fontAlgn="base" latinLnBrk="0" hangingPunct="1">
                        <a:lnSpc>
                          <a:spcPct val="100000"/>
                        </a:lnSpc>
                        <a:spcBef>
                          <a:spcPts val="0"/>
                        </a:spcBef>
                        <a:spcAft>
                          <a:spcPts val="0"/>
                        </a:spcAft>
                        <a:buClr>
                          <a:schemeClr val="accent2"/>
                        </a:buClr>
                        <a:buSzTx/>
                        <a:buFont typeface="Wingdings" panose="05000000000000000000" pitchFamily="2" charset="2"/>
                        <a:buNone/>
                        <a:tabLst/>
                      </a:pPr>
                      <a:r>
                        <a:rPr kumimoji="0" lang="en-US" altLang="en-US" sz="1400" b="1" i="0" u="none" strike="noStrike" cap="none" normalizeH="0" baseline="0" dirty="0">
                          <a:ln>
                            <a:noFill/>
                          </a:ln>
                          <a:solidFill>
                            <a:srgbClr val="FFFFFF"/>
                          </a:solidFill>
                          <a:effectLst/>
                          <a:latin typeface="Arial" panose="020B0604020202020204" pitchFamily="34" charset="0"/>
                          <a:ea typeface="MS PGothic" panose="020B0600070205080204" pitchFamily="34" charset="-128"/>
                        </a:rPr>
                        <a:t>+ </a:t>
                      </a:r>
                    </a:p>
                    <a:p>
                      <a:pPr marL="0" marR="0" lvl="0" indent="0" algn="ctr" defTabSz="914400" rtl="0" eaLnBrk="1" fontAlgn="base" latinLnBrk="0" hangingPunct="1">
                        <a:lnSpc>
                          <a:spcPct val="100000"/>
                        </a:lnSpc>
                        <a:spcBef>
                          <a:spcPts val="0"/>
                        </a:spcBef>
                        <a:spcAft>
                          <a:spcPts val="0"/>
                        </a:spcAft>
                        <a:buClr>
                          <a:schemeClr val="accent2"/>
                        </a:buClr>
                        <a:buSzTx/>
                        <a:buFont typeface="Wingdings" panose="05000000000000000000" pitchFamily="2" charset="2"/>
                        <a:buNone/>
                        <a:tabLst/>
                      </a:pPr>
                      <a:r>
                        <a:rPr lang="en-US" altLang="en-US" sz="1400" b="1" dirty="0">
                          <a:solidFill>
                            <a:srgbClr val="FFFFFF"/>
                          </a:solidFill>
                        </a:rPr>
                        <a:t>Paclitaxel </a:t>
                      </a:r>
                    </a:p>
                    <a:p>
                      <a:pPr marL="0" marR="0" lvl="0" indent="0" algn="ctr" defTabSz="914400" rtl="0" eaLnBrk="1" fontAlgn="base" latinLnBrk="0" hangingPunct="1">
                        <a:lnSpc>
                          <a:spcPct val="100000"/>
                        </a:lnSpc>
                        <a:spcBef>
                          <a:spcPts val="0"/>
                        </a:spcBef>
                        <a:spcAft>
                          <a:spcPts val="0"/>
                        </a:spcAft>
                        <a:buClr>
                          <a:schemeClr val="accent2"/>
                        </a:buClr>
                        <a:buSzTx/>
                        <a:buFont typeface="Wingdings" panose="05000000000000000000" pitchFamily="2" charset="2"/>
                        <a:buNone/>
                        <a:tabLst/>
                      </a:pPr>
                      <a:r>
                        <a:rPr lang="en-US" altLang="en-US" sz="1400" b="1" dirty="0">
                          <a:solidFill>
                            <a:srgbClr val="FFFFFF"/>
                          </a:solidFill>
                        </a:rPr>
                        <a:t>(n = 26)</a:t>
                      </a:r>
                      <a:endParaRPr kumimoji="0" lang="en-US" altLang="en-US" sz="1400" b="1" i="0" u="none" strike="noStrike" cap="none" normalizeH="0" baseline="0" dirty="0">
                        <a:ln>
                          <a:noFill/>
                        </a:ln>
                        <a:solidFill>
                          <a:srgbClr val="FFFFFF"/>
                        </a:solidFill>
                        <a:effectLst/>
                        <a:latin typeface="Arial" panose="020B0604020202020204" pitchFamily="34" charset="0"/>
                        <a:ea typeface="MS PGothic" panose="020B0600070205080204" pitchFamily="34" charset="-128"/>
                      </a:endParaRPr>
                    </a:p>
                  </a:txBody>
                  <a:tcPr marL="91415" marR="91415" marT="45746" marB="45746"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8B3D9A"/>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anose="05000000000000000000" pitchFamily="2" charset="2"/>
                        <a:buNone/>
                        <a:tabLst/>
                      </a:pPr>
                      <a:r>
                        <a:rPr kumimoji="0" lang="en-US" altLang="en-US" sz="1400" b="1" i="0" u="none" strike="noStrike" cap="none" normalizeH="0" baseline="0" dirty="0">
                          <a:ln>
                            <a:noFill/>
                          </a:ln>
                          <a:solidFill>
                            <a:srgbClr val="FFFFFF"/>
                          </a:solidFill>
                          <a:effectLst/>
                          <a:latin typeface="Arial" panose="020B0604020202020204" pitchFamily="34" charset="0"/>
                          <a:ea typeface="MS PGothic" panose="020B0600070205080204" pitchFamily="34" charset="-128"/>
                        </a:rPr>
                        <a:t>Placebo </a:t>
                      </a:r>
                    </a:p>
                    <a:p>
                      <a:pPr marL="0" marR="0" lvl="0" indent="0" algn="ctr" defTabSz="914400" rtl="0" eaLnBrk="1" fontAlgn="base" latinLnBrk="0" hangingPunct="1">
                        <a:lnSpc>
                          <a:spcPct val="100000"/>
                        </a:lnSpc>
                        <a:spcBef>
                          <a:spcPts val="0"/>
                        </a:spcBef>
                        <a:spcAft>
                          <a:spcPts val="0"/>
                        </a:spcAft>
                        <a:buClr>
                          <a:schemeClr val="accent2"/>
                        </a:buClr>
                        <a:buSzTx/>
                        <a:buFont typeface="Wingdings" panose="05000000000000000000" pitchFamily="2" charset="2"/>
                        <a:buNone/>
                        <a:tabLst/>
                      </a:pPr>
                      <a:r>
                        <a:rPr kumimoji="0" lang="en-US" altLang="en-US" sz="1400" b="1" i="0" u="none" strike="noStrike" cap="none" normalizeH="0" baseline="0" dirty="0">
                          <a:ln>
                            <a:noFill/>
                          </a:ln>
                          <a:solidFill>
                            <a:srgbClr val="FFFFFF"/>
                          </a:solidFill>
                          <a:effectLst/>
                          <a:latin typeface="Arial" panose="020B0604020202020204" pitchFamily="34" charset="0"/>
                          <a:ea typeface="MS PGothic" panose="020B0600070205080204" pitchFamily="34" charset="-128"/>
                        </a:rPr>
                        <a:t>+ </a:t>
                      </a:r>
                    </a:p>
                    <a:p>
                      <a:pPr marL="0" marR="0" lvl="0" indent="0" algn="ctr" defTabSz="914400" rtl="0" eaLnBrk="1" fontAlgn="base" latinLnBrk="0" hangingPunct="1">
                        <a:lnSpc>
                          <a:spcPct val="100000"/>
                        </a:lnSpc>
                        <a:spcBef>
                          <a:spcPts val="0"/>
                        </a:spcBef>
                        <a:spcAft>
                          <a:spcPts val="0"/>
                        </a:spcAft>
                        <a:buClr>
                          <a:schemeClr val="accent2"/>
                        </a:buClr>
                        <a:buSzTx/>
                        <a:buFont typeface="Wingdings" panose="05000000000000000000" pitchFamily="2" charset="2"/>
                        <a:buNone/>
                        <a:tabLst/>
                      </a:pPr>
                      <a:r>
                        <a:rPr lang="en-US" altLang="en-US" sz="1400" b="1" dirty="0">
                          <a:solidFill>
                            <a:srgbClr val="FFFFFF"/>
                          </a:solidFill>
                        </a:rPr>
                        <a:t>Paclitaxel</a:t>
                      </a:r>
                    </a:p>
                    <a:p>
                      <a:pPr marL="0" marR="0" lvl="0" indent="0" algn="ctr" defTabSz="914400" rtl="0" eaLnBrk="1" fontAlgn="base" latinLnBrk="0" hangingPunct="1">
                        <a:lnSpc>
                          <a:spcPct val="100000"/>
                        </a:lnSpc>
                        <a:spcBef>
                          <a:spcPts val="0"/>
                        </a:spcBef>
                        <a:spcAft>
                          <a:spcPts val="0"/>
                        </a:spcAft>
                        <a:buClr>
                          <a:schemeClr val="accent2"/>
                        </a:buClr>
                        <a:buSzTx/>
                        <a:buFont typeface="Wingdings" panose="05000000000000000000" pitchFamily="2" charset="2"/>
                        <a:buNone/>
                        <a:tabLst/>
                      </a:pPr>
                      <a:r>
                        <a:rPr lang="en-US" altLang="en-US" sz="1400" b="1" dirty="0">
                          <a:solidFill>
                            <a:srgbClr val="FFFFFF"/>
                          </a:solidFill>
                        </a:rPr>
                        <a:t>(n = 16)</a:t>
                      </a:r>
                      <a:endParaRPr kumimoji="0" lang="en-US" altLang="en-US" sz="1400" b="1" i="0" u="none" strike="noStrike" cap="none" normalizeH="0" baseline="0" dirty="0">
                        <a:ln>
                          <a:noFill/>
                        </a:ln>
                        <a:solidFill>
                          <a:srgbClr val="FFFFFF"/>
                        </a:solidFill>
                        <a:effectLst/>
                        <a:latin typeface="Arial" panose="020B0604020202020204" pitchFamily="34" charset="0"/>
                        <a:ea typeface="MS PGothic" panose="020B0600070205080204" pitchFamily="34" charset="-128"/>
                      </a:endParaRPr>
                    </a:p>
                  </a:txBody>
                  <a:tcPr marL="91415" marR="91415" marT="45746" marB="45746"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8B3D9A"/>
                    </a:solidFill>
                  </a:tcPr>
                </a:tc>
                <a:extLst>
                  <a:ext uri="{0D108BD9-81ED-4DB2-BD59-A6C34878D82A}"/>
                </a:extLst>
              </a:tr>
              <a:tr h="472266">
                <a:tc>
                  <a:txBody>
                    <a:bodyPr/>
                    <a:lstStyle>
                      <a:lvl1pPr>
                        <a:lnSpc>
                          <a:spcPct val="90000"/>
                        </a:lnSpc>
                        <a:spcBef>
                          <a:spcPts val="1000"/>
                        </a:spcBef>
                        <a:spcAft>
                          <a:spcPts val="700"/>
                        </a:spcAft>
                        <a:buClr>
                          <a:srgbClr val="FEFDDE"/>
                        </a:buClr>
                        <a:buFont typeface="Wingdings" panose="05000000000000000000" pitchFamily="2" charset="2"/>
                        <a:defRPr sz="22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altLang="en-US" sz="1400" b="0" i="0" u="none" strike="noStrike" cap="none" normalizeH="0" baseline="0" dirty="0">
                          <a:ln>
                            <a:noFill/>
                          </a:ln>
                          <a:solidFill>
                            <a:schemeClr val="bg2">
                              <a:lumMod val="10000"/>
                            </a:schemeClr>
                          </a:solidFill>
                          <a:effectLst/>
                          <a:latin typeface="Arial" panose="020B0604020202020204" pitchFamily="34" charset="0"/>
                          <a:ea typeface="MS PGothic" panose="020B0600070205080204" pitchFamily="34" charset="-128"/>
                        </a:rPr>
                        <a:t>ORR, n (%)</a:t>
                      </a:r>
                    </a:p>
                  </a:txBody>
                  <a:tcPr marL="91415" marR="91415" marT="45746" marB="45746" horzOverflow="overflow">
                    <a:lnL>
                      <a:noFill/>
                    </a:lnL>
                    <a:lnR>
                      <a:noFill/>
                    </a:lnR>
                    <a:lnT>
                      <a:noFill/>
                    </a:lnT>
                    <a:lnB>
                      <a:noFill/>
                    </a:lnB>
                    <a:lnTlToBr>
                      <a:noFill/>
                    </a:lnTlToBr>
                    <a:lnBlToTr>
                      <a:noFill/>
                    </a:lnBlToTr>
                    <a:solidFill>
                      <a:srgbClr val="CDCDCF"/>
                    </a:solidFill>
                  </a:tcPr>
                </a:tc>
                <a:tc>
                  <a:txBody>
                    <a:bodyPr/>
                    <a:lstStyle>
                      <a:lvl1pPr>
                        <a:lnSpc>
                          <a:spcPct val="90000"/>
                        </a:lnSpc>
                        <a:spcBef>
                          <a:spcPts val="1000"/>
                        </a:spcBef>
                        <a:spcAft>
                          <a:spcPts val="700"/>
                        </a:spcAft>
                        <a:buClr>
                          <a:srgbClr val="FEFDDE"/>
                        </a:buClr>
                        <a:buFont typeface="Wingdings" panose="05000000000000000000" pitchFamily="2" charset="2"/>
                        <a:defRPr sz="22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anose="05000000000000000000" pitchFamily="2" charset="2"/>
                        <a:buNone/>
                        <a:tabLst/>
                      </a:pPr>
                      <a:r>
                        <a:rPr kumimoji="0" lang="en-US" altLang="en-US" sz="1400" b="0" i="0" u="none" strike="noStrike" cap="none" normalizeH="0" baseline="0" dirty="0">
                          <a:ln>
                            <a:noFill/>
                          </a:ln>
                          <a:solidFill>
                            <a:schemeClr val="bg2">
                              <a:lumMod val="10000"/>
                            </a:schemeClr>
                          </a:solidFill>
                          <a:effectLst/>
                          <a:latin typeface="Arial" panose="020B0604020202020204" pitchFamily="34" charset="0"/>
                          <a:ea typeface="MS PGothic" panose="020B0600070205080204" pitchFamily="34" charset="-128"/>
                        </a:rPr>
                        <a:t>25 (40)</a:t>
                      </a:r>
                    </a:p>
                  </a:txBody>
                  <a:tcPr marL="91415" marR="91415" marT="45746" marB="45746" anchor="ctr" horzOverflow="overflow">
                    <a:lnL>
                      <a:noFill/>
                    </a:lnL>
                    <a:lnR>
                      <a:noFill/>
                    </a:lnR>
                    <a:lnT>
                      <a:noFill/>
                    </a:lnT>
                    <a:lnB>
                      <a:noFill/>
                    </a:lnB>
                    <a:lnTlToBr>
                      <a:noFill/>
                    </a:lnTlToBr>
                    <a:lnBlToTr>
                      <a:noFill/>
                    </a:lnBlToTr>
                    <a:solidFill>
                      <a:srgbClr val="CDCDCF"/>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anose="05000000000000000000" pitchFamily="2" charset="2"/>
                        <a:buNone/>
                        <a:tabLst/>
                      </a:pPr>
                      <a:r>
                        <a:rPr kumimoji="0" lang="en-US" altLang="en-US" sz="1400" b="0" i="0" u="none" strike="noStrike" cap="none" normalizeH="0" baseline="0" dirty="0">
                          <a:ln>
                            <a:noFill/>
                          </a:ln>
                          <a:solidFill>
                            <a:schemeClr val="bg2">
                              <a:lumMod val="10000"/>
                            </a:schemeClr>
                          </a:solidFill>
                          <a:effectLst/>
                          <a:latin typeface="Arial" panose="020B0604020202020204" pitchFamily="34" charset="0"/>
                          <a:ea typeface="MS PGothic" panose="020B0600070205080204" pitchFamily="34" charset="-128"/>
                        </a:rPr>
                        <a:t>20 (32)</a:t>
                      </a:r>
                    </a:p>
                  </a:txBody>
                  <a:tcPr marL="91415" marR="91415" marT="45746" marB="45746" anchor="ctr" horzOverflow="overflow">
                    <a:lnL>
                      <a:noFill/>
                    </a:lnL>
                    <a:lnR>
                      <a:noFill/>
                    </a:lnR>
                    <a:lnT>
                      <a:noFill/>
                    </a:lnT>
                    <a:lnB>
                      <a:noFill/>
                    </a:lnB>
                    <a:lnTlToBr>
                      <a:noFill/>
                    </a:lnTlToBr>
                    <a:lnBlToTr>
                      <a:noFill/>
                    </a:lnBlToTr>
                    <a:solidFill>
                      <a:srgbClr val="CDCDCF"/>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anose="05000000000000000000" pitchFamily="2" charset="2"/>
                        <a:buNone/>
                        <a:tabLst/>
                      </a:pPr>
                      <a:r>
                        <a:rPr kumimoji="0" lang="en-US" altLang="en-US" sz="1400" b="0" i="0" u="none" strike="noStrike" cap="none" normalizeH="0" baseline="0" dirty="0">
                          <a:ln>
                            <a:noFill/>
                          </a:ln>
                          <a:solidFill>
                            <a:schemeClr val="bg2">
                              <a:lumMod val="10000"/>
                            </a:schemeClr>
                          </a:solidFill>
                          <a:effectLst/>
                          <a:latin typeface="Arial" panose="020B0604020202020204" pitchFamily="34" charset="0"/>
                          <a:ea typeface="MS PGothic" panose="020B0600070205080204" pitchFamily="34" charset="-128"/>
                        </a:rPr>
                        <a:t>12 (48)</a:t>
                      </a:r>
                    </a:p>
                  </a:txBody>
                  <a:tcPr marL="91415" marR="91415" marT="45746" marB="45746" anchor="ctr" horzOverflow="overflow">
                    <a:lnL>
                      <a:noFill/>
                    </a:lnL>
                    <a:lnR>
                      <a:noFill/>
                    </a:lnR>
                    <a:lnT>
                      <a:noFill/>
                    </a:lnT>
                    <a:lnB>
                      <a:noFill/>
                    </a:lnB>
                    <a:lnTlToBr>
                      <a:noFill/>
                    </a:lnTlToBr>
                    <a:lnBlToTr>
                      <a:noFill/>
                    </a:lnBlToTr>
                    <a:solidFill>
                      <a:srgbClr val="CDCDCF"/>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anose="05000000000000000000" pitchFamily="2" charset="2"/>
                        <a:buNone/>
                        <a:tabLst/>
                      </a:pPr>
                      <a:r>
                        <a:rPr kumimoji="0" lang="en-US" altLang="en-US" sz="1400" b="0" i="0" u="none" strike="noStrike" cap="none" normalizeH="0" baseline="0" dirty="0">
                          <a:ln>
                            <a:noFill/>
                          </a:ln>
                          <a:solidFill>
                            <a:schemeClr val="bg2">
                              <a:lumMod val="10000"/>
                            </a:schemeClr>
                          </a:solidFill>
                          <a:effectLst/>
                          <a:latin typeface="Arial" panose="020B0604020202020204" pitchFamily="34" charset="0"/>
                          <a:ea typeface="MS PGothic" panose="020B0600070205080204" pitchFamily="34" charset="-128"/>
                        </a:rPr>
                        <a:t>6 (26)</a:t>
                      </a:r>
                    </a:p>
                  </a:txBody>
                  <a:tcPr marL="91415" marR="91415" marT="45746" marB="45746" anchor="ctr" horzOverflow="overflow">
                    <a:lnL>
                      <a:noFill/>
                    </a:lnL>
                    <a:lnR>
                      <a:noFill/>
                    </a:lnR>
                    <a:lnT>
                      <a:noFill/>
                    </a:lnT>
                    <a:lnB>
                      <a:noFill/>
                    </a:lnB>
                    <a:lnTlToBr>
                      <a:noFill/>
                    </a:lnTlToBr>
                    <a:lnBlToTr>
                      <a:noFill/>
                    </a:lnBlToTr>
                    <a:solidFill>
                      <a:srgbClr val="CDCDCF"/>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anose="05000000000000000000" pitchFamily="2" charset="2"/>
                        <a:buNone/>
                        <a:tabLst/>
                      </a:pPr>
                      <a:r>
                        <a:rPr kumimoji="0" lang="en-US" altLang="en-US" sz="1400" b="0" i="0" u="none" strike="noStrike" cap="none" normalizeH="0" baseline="0" dirty="0">
                          <a:ln>
                            <a:noFill/>
                          </a:ln>
                          <a:solidFill>
                            <a:schemeClr val="bg2">
                              <a:lumMod val="10000"/>
                            </a:schemeClr>
                          </a:solidFill>
                          <a:effectLst/>
                          <a:latin typeface="Arial" panose="020B0604020202020204" pitchFamily="34" charset="0"/>
                          <a:ea typeface="MS PGothic" panose="020B0600070205080204" pitchFamily="34" charset="-128"/>
                        </a:rPr>
                        <a:t>13 (50) </a:t>
                      </a:r>
                    </a:p>
                  </a:txBody>
                  <a:tcPr marL="91415" marR="91415" marT="45746" marB="45746" anchor="ctr" horzOverflow="overflow">
                    <a:lnL>
                      <a:noFill/>
                    </a:lnL>
                    <a:lnR>
                      <a:noFill/>
                    </a:lnR>
                    <a:lnT>
                      <a:noFill/>
                    </a:lnT>
                    <a:lnB>
                      <a:noFill/>
                    </a:lnB>
                    <a:lnTlToBr>
                      <a:noFill/>
                    </a:lnTlToBr>
                    <a:lnBlToTr>
                      <a:noFill/>
                    </a:lnBlToTr>
                    <a:solidFill>
                      <a:srgbClr val="CDCDCF"/>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anose="05000000000000000000" pitchFamily="2" charset="2"/>
                        <a:buNone/>
                        <a:tabLst/>
                      </a:pPr>
                      <a:r>
                        <a:rPr kumimoji="0" lang="en-US" altLang="en-US" sz="1400" b="0" i="0" u="none" strike="noStrike" cap="none" normalizeH="0" baseline="0" dirty="0">
                          <a:ln>
                            <a:noFill/>
                          </a:ln>
                          <a:solidFill>
                            <a:schemeClr val="bg2">
                              <a:lumMod val="10000"/>
                            </a:schemeClr>
                          </a:solidFill>
                          <a:effectLst/>
                          <a:latin typeface="Arial" panose="020B0604020202020204" pitchFamily="34" charset="0"/>
                          <a:ea typeface="MS PGothic" panose="020B0600070205080204" pitchFamily="34" charset="-128"/>
                        </a:rPr>
                        <a:t>7 (44)</a:t>
                      </a:r>
                    </a:p>
                  </a:txBody>
                  <a:tcPr marL="91415" marR="91415" marT="45746" marB="45746" anchor="ctr" horzOverflow="overflow">
                    <a:lnL>
                      <a:noFill/>
                    </a:lnL>
                    <a:lnR>
                      <a:noFill/>
                    </a:lnR>
                    <a:lnT>
                      <a:noFill/>
                    </a:lnT>
                    <a:lnB>
                      <a:noFill/>
                    </a:lnB>
                    <a:lnTlToBr>
                      <a:noFill/>
                    </a:lnTlToBr>
                    <a:lnBlToTr>
                      <a:noFill/>
                    </a:lnBlToTr>
                    <a:solidFill>
                      <a:srgbClr val="CDCDCF"/>
                    </a:solidFill>
                  </a:tcPr>
                </a:tc>
                <a:extLst>
                  <a:ext uri="{0D108BD9-81ED-4DB2-BD59-A6C34878D82A}"/>
                </a:extLst>
              </a:tr>
              <a:tr h="826451">
                <a:tc>
                  <a:txBody>
                    <a:bodyPr/>
                    <a:lstStyle>
                      <a:lvl1pPr>
                        <a:lnSpc>
                          <a:spcPct val="90000"/>
                        </a:lnSpc>
                        <a:spcBef>
                          <a:spcPts val="1000"/>
                        </a:spcBef>
                        <a:spcAft>
                          <a:spcPts val="700"/>
                        </a:spcAft>
                        <a:buClr>
                          <a:srgbClr val="FEFDDE"/>
                        </a:buClr>
                        <a:buFont typeface="Wingdings" panose="05000000000000000000" pitchFamily="2" charset="2"/>
                        <a:defRPr sz="22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ts val="0"/>
                        </a:spcBef>
                        <a:spcAft>
                          <a:spcPts val="0"/>
                        </a:spcAft>
                        <a:buClr>
                          <a:schemeClr val="accent2"/>
                        </a:buClr>
                        <a:buSzTx/>
                        <a:buFont typeface="Wingdings" panose="05000000000000000000" pitchFamily="2" charset="2"/>
                        <a:buNone/>
                        <a:tabLst/>
                      </a:pPr>
                      <a:r>
                        <a:rPr kumimoji="0" lang="en-US" altLang="en-US" sz="1400" b="0" i="0" u="none" strike="noStrike" cap="none" normalizeH="0" baseline="0" dirty="0">
                          <a:ln>
                            <a:noFill/>
                          </a:ln>
                          <a:solidFill>
                            <a:schemeClr val="bg2">
                              <a:lumMod val="10000"/>
                            </a:schemeClr>
                          </a:solidFill>
                          <a:effectLst/>
                          <a:latin typeface="Arial" panose="020B0604020202020204" pitchFamily="34" charset="0"/>
                          <a:ea typeface="MS PGothic" panose="020B0600070205080204" pitchFamily="34" charset="-128"/>
                        </a:rPr>
                        <a:t>Median DoR, mos (IQR)</a:t>
                      </a:r>
                      <a:endParaRPr kumimoji="0" lang="en-US" altLang="en-US" sz="1400" b="0" i="0" u="none" strike="noStrike" cap="none" normalizeH="0" baseline="0" dirty="0">
                        <a:ln>
                          <a:noFill/>
                        </a:ln>
                        <a:solidFill>
                          <a:schemeClr val="bg2">
                            <a:lumMod val="10000"/>
                          </a:schemeClr>
                        </a:solidFill>
                        <a:effectLst/>
                        <a:latin typeface="Arial" panose="020B0604020202020204" pitchFamily="34" charset="0"/>
                        <a:ea typeface="MS Gothic" panose="020B0609070205080204" pitchFamily="49" charset="-128"/>
                      </a:endParaRPr>
                    </a:p>
                  </a:txBody>
                  <a:tcPr marL="91415" marR="91415" marT="45746" marB="45746" horzOverflow="overflow">
                    <a:lnL>
                      <a:noFill/>
                    </a:lnL>
                    <a:lnR>
                      <a:noFill/>
                    </a:lnR>
                    <a:lnT>
                      <a:noFill/>
                    </a:lnT>
                    <a:lnB>
                      <a:noFill/>
                    </a:lnB>
                    <a:lnTlToBr>
                      <a:noFill/>
                    </a:lnTlToBr>
                    <a:lnBlToTr>
                      <a:noFill/>
                    </a:lnBlToTr>
                    <a:solidFill>
                      <a:srgbClr val="F2F2F2"/>
                    </a:solidFill>
                  </a:tcPr>
                </a:tc>
                <a:tc>
                  <a:txBody>
                    <a:bodyPr/>
                    <a:lstStyle>
                      <a:lvl1pPr>
                        <a:lnSpc>
                          <a:spcPct val="90000"/>
                        </a:lnSpc>
                        <a:spcBef>
                          <a:spcPts val="1000"/>
                        </a:spcBef>
                        <a:spcAft>
                          <a:spcPts val="700"/>
                        </a:spcAft>
                        <a:buClr>
                          <a:srgbClr val="FEFDDE"/>
                        </a:buClr>
                        <a:buFont typeface="Wingdings" panose="05000000000000000000" pitchFamily="2" charset="2"/>
                        <a:defRPr sz="22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anose="05000000000000000000" pitchFamily="2" charset="2"/>
                        <a:buNone/>
                        <a:tabLst/>
                      </a:pPr>
                      <a:r>
                        <a:rPr kumimoji="0" lang="en-US" altLang="en-US" sz="1400" b="0" i="0" u="none" strike="noStrike" cap="none" normalizeH="0" baseline="0" dirty="0">
                          <a:ln>
                            <a:noFill/>
                          </a:ln>
                          <a:solidFill>
                            <a:schemeClr val="bg2">
                              <a:lumMod val="10000"/>
                            </a:schemeClr>
                          </a:solidFill>
                          <a:effectLst/>
                          <a:latin typeface="Arial" panose="020B0604020202020204" pitchFamily="34" charset="0"/>
                          <a:ea typeface="MS PGothic" panose="020B0600070205080204" pitchFamily="34" charset="-128"/>
                        </a:rPr>
                        <a:t>7.9 </a:t>
                      </a:r>
                    </a:p>
                    <a:p>
                      <a:pPr marL="0" marR="0" lvl="0" indent="0" algn="ctr" defTabSz="914400" rtl="0" eaLnBrk="1" fontAlgn="base" latinLnBrk="0" hangingPunct="1">
                        <a:lnSpc>
                          <a:spcPct val="100000"/>
                        </a:lnSpc>
                        <a:spcBef>
                          <a:spcPts val="0"/>
                        </a:spcBef>
                        <a:spcAft>
                          <a:spcPts val="0"/>
                        </a:spcAft>
                        <a:buClr>
                          <a:schemeClr val="accent2"/>
                        </a:buClr>
                        <a:buSzTx/>
                        <a:buFont typeface="Wingdings" panose="05000000000000000000" pitchFamily="2" charset="2"/>
                        <a:buNone/>
                        <a:tabLst/>
                      </a:pPr>
                      <a:r>
                        <a:rPr kumimoji="0" lang="en-US" altLang="en-US" sz="1400" b="0" i="0" u="none" strike="noStrike" cap="none" normalizeH="0" baseline="0" dirty="0">
                          <a:ln>
                            <a:noFill/>
                          </a:ln>
                          <a:solidFill>
                            <a:schemeClr val="bg2">
                              <a:lumMod val="10000"/>
                            </a:schemeClr>
                          </a:solidFill>
                          <a:effectLst/>
                          <a:latin typeface="Arial" panose="020B0604020202020204" pitchFamily="34" charset="0"/>
                          <a:ea typeface="MS PGothic" panose="020B0600070205080204" pitchFamily="34" charset="-128"/>
                        </a:rPr>
                        <a:t>(5.6-NE)</a:t>
                      </a:r>
                    </a:p>
                  </a:txBody>
                  <a:tcPr marL="91415" marR="91415" marT="45746" marB="45746" anchor="ctr" horzOverflow="overflow">
                    <a:lnL>
                      <a:noFill/>
                    </a:lnL>
                    <a:lnR>
                      <a:noFill/>
                    </a:lnR>
                    <a:lnT>
                      <a:noFill/>
                    </a:lnT>
                    <a:lnB>
                      <a:noFill/>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anose="05000000000000000000" pitchFamily="2" charset="2"/>
                        <a:buNone/>
                        <a:tabLst/>
                      </a:pPr>
                      <a:r>
                        <a:rPr kumimoji="0" lang="en-US" altLang="en-US" sz="1400" b="0" i="0" u="none" strike="noStrike" cap="none" normalizeH="0" baseline="0" dirty="0">
                          <a:ln>
                            <a:noFill/>
                          </a:ln>
                          <a:solidFill>
                            <a:schemeClr val="bg2">
                              <a:lumMod val="10000"/>
                            </a:schemeClr>
                          </a:solidFill>
                          <a:effectLst/>
                          <a:latin typeface="Arial" panose="020B0604020202020204" pitchFamily="34" charset="0"/>
                          <a:ea typeface="MS PGothic" panose="020B0600070205080204" pitchFamily="34" charset="-128"/>
                        </a:rPr>
                        <a:t>7.4 </a:t>
                      </a:r>
                    </a:p>
                    <a:p>
                      <a:pPr marL="0" marR="0" lvl="0" indent="0" algn="ctr" defTabSz="914400" rtl="0" eaLnBrk="1" fontAlgn="base" latinLnBrk="0" hangingPunct="1">
                        <a:lnSpc>
                          <a:spcPct val="100000"/>
                        </a:lnSpc>
                        <a:spcBef>
                          <a:spcPts val="0"/>
                        </a:spcBef>
                        <a:spcAft>
                          <a:spcPts val="0"/>
                        </a:spcAft>
                        <a:buClr>
                          <a:schemeClr val="accent2"/>
                        </a:buClr>
                        <a:buSzTx/>
                        <a:buFont typeface="Wingdings" panose="05000000000000000000" pitchFamily="2" charset="2"/>
                        <a:buNone/>
                        <a:tabLst/>
                      </a:pPr>
                      <a:r>
                        <a:rPr kumimoji="0" lang="en-US" altLang="en-US" sz="1400" b="0" i="0" u="none" strike="noStrike" cap="none" normalizeH="0" baseline="0" dirty="0">
                          <a:ln>
                            <a:noFill/>
                          </a:ln>
                          <a:solidFill>
                            <a:schemeClr val="bg2">
                              <a:lumMod val="10000"/>
                            </a:schemeClr>
                          </a:solidFill>
                          <a:effectLst/>
                          <a:latin typeface="Arial" panose="020B0604020202020204" pitchFamily="34" charset="0"/>
                          <a:ea typeface="MS PGothic" panose="020B0600070205080204" pitchFamily="34" charset="-128"/>
                        </a:rPr>
                        <a:t>(3.8-9.2)</a:t>
                      </a:r>
                    </a:p>
                  </a:txBody>
                  <a:tcPr marL="91415" marR="91415" marT="45746" marB="45746" anchor="ctr" horzOverflow="overflow">
                    <a:lnL>
                      <a:noFill/>
                    </a:lnL>
                    <a:lnR>
                      <a:noFill/>
                    </a:lnR>
                    <a:lnT>
                      <a:noFill/>
                    </a:lnT>
                    <a:lnB>
                      <a:noFill/>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anose="05000000000000000000" pitchFamily="2" charset="2"/>
                        <a:buNone/>
                        <a:tabLst/>
                        <a:defRPr/>
                      </a:pPr>
                      <a:r>
                        <a:rPr kumimoji="0" lang="en-US" altLang="en-US" sz="1400" b="0" i="0" u="none" strike="noStrike" cap="none" normalizeH="0" baseline="0" dirty="0">
                          <a:ln>
                            <a:noFill/>
                          </a:ln>
                          <a:solidFill>
                            <a:schemeClr val="bg2">
                              <a:lumMod val="10000"/>
                            </a:schemeClr>
                          </a:solidFill>
                          <a:effectLst/>
                          <a:latin typeface="Arial" panose="020B0604020202020204" pitchFamily="34" charset="0"/>
                          <a:ea typeface="MS PGothic" panose="020B0600070205080204" pitchFamily="34" charset="-128"/>
                        </a:rPr>
                        <a:t>6.5 </a:t>
                      </a:r>
                    </a:p>
                    <a:p>
                      <a:pPr marL="0" marR="0" lvl="0" indent="0" algn="ctr" defTabSz="914400" rtl="0" eaLnBrk="1" fontAlgn="base" latinLnBrk="0" hangingPunct="1">
                        <a:lnSpc>
                          <a:spcPct val="100000"/>
                        </a:lnSpc>
                        <a:spcBef>
                          <a:spcPts val="0"/>
                        </a:spcBef>
                        <a:spcAft>
                          <a:spcPts val="0"/>
                        </a:spcAft>
                        <a:buClr>
                          <a:schemeClr val="accent2"/>
                        </a:buClr>
                        <a:buSzTx/>
                        <a:buFont typeface="Wingdings" panose="05000000000000000000" pitchFamily="2" charset="2"/>
                        <a:buNone/>
                        <a:tabLst/>
                        <a:defRPr/>
                      </a:pPr>
                      <a:r>
                        <a:rPr kumimoji="0" lang="en-US" altLang="en-US" sz="1400" b="0" i="0" u="none" strike="noStrike" cap="none" normalizeH="0" baseline="0" dirty="0">
                          <a:ln>
                            <a:noFill/>
                          </a:ln>
                          <a:solidFill>
                            <a:schemeClr val="bg2">
                              <a:lumMod val="10000"/>
                            </a:schemeClr>
                          </a:solidFill>
                          <a:effectLst/>
                          <a:latin typeface="Arial" panose="020B0604020202020204" pitchFamily="34" charset="0"/>
                          <a:ea typeface="MS PGothic" panose="020B0600070205080204" pitchFamily="34" charset="-128"/>
                        </a:rPr>
                        <a:t>(4.4-NE)</a:t>
                      </a:r>
                    </a:p>
                  </a:txBody>
                  <a:tcPr marL="91415" marR="91415" marT="45746" marB="45746" anchor="ctr" horzOverflow="overflow">
                    <a:lnL>
                      <a:noFill/>
                    </a:lnL>
                    <a:lnR>
                      <a:noFill/>
                    </a:lnR>
                    <a:lnT>
                      <a:noFill/>
                    </a:lnT>
                    <a:lnB>
                      <a:noFill/>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anose="05000000000000000000" pitchFamily="2" charset="2"/>
                        <a:buNone/>
                        <a:tabLst/>
                      </a:pPr>
                      <a:r>
                        <a:rPr kumimoji="0" lang="en-US" altLang="en-US" sz="1400" b="0" i="0" u="none" strike="noStrike" cap="none" normalizeH="0" baseline="0" dirty="0">
                          <a:ln>
                            <a:noFill/>
                          </a:ln>
                          <a:solidFill>
                            <a:schemeClr val="bg2">
                              <a:lumMod val="10000"/>
                            </a:schemeClr>
                          </a:solidFill>
                          <a:effectLst/>
                          <a:latin typeface="Arial" panose="020B0604020202020204" pitchFamily="34" charset="0"/>
                          <a:ea typeface="MS PGothic" panose="020B0600070205080204" pitchFamily="34" charset="-128"/>
                        </a:rPr>
                        <a:t>7.5 </a:t>
                      </a:r>
                    </a:p>
                    <a:p>
                      <a:pPr marL="0" marR="0" lvl="0" indent="0" algn="ctr" defTabSz="914400" rtl="0" eaLnBrk="1" fontAlgn="base" latinLnBrk="0" hangingPunct="1">
                        <a:lnSpc>
                          <a:spcPct val="100000"/>
                        </a:lnSpc>
                        <a:spcBef>
                          <a:spcPts val="0"/>
                        </a:spcBef>
                        <a:spcAft>
                          <a:spcPts val="0"/>
                        </a:spcAft>
                        <a:buClr>
                          <a:schemeClr val="accent2"/>
                        </a:buClr>
                        <a:buSzTx/>
                        <a:buFont typeface="Wingdings" panose="05000000000000000000" pitchFamily="2" charset="2"/>
                        <a:buNone/>
                        <a:tabLst/>
                      </a:pPr>
                      <a:r>
                        <a:rPr kumimoji="0" lang="en-US" altLang="en-US" sz="1400" b="0" i="0" u="none" strike="noStrike" cap="none" normalizeH="0" baseline="0" dirty="0">
                          <a:ln>
                            <a:noFill/>
                          </a:ln>
                          <a:solidFill>
                            <a:schemeClr val="bg2">
                              <a:lumMod val="10000"/>
                            </a:schemeClr>
                          </a:solidFill>
                          <a:effectLst/>
                          <a:latin typeface="Arial" panose="020B0604020202020204" pitchFamily="34" charset="0"/>
                          <a:ea typeface="MS PGothic" panose="020B0600070205080204" pitchFamily="34" charset="-128"/>
                        </a:rPr>
                        <a:t>(7.3-NE)</a:t>
                      </a:r>
                    </a:p>
                  </a:txBody>
                  <a:tcPr marL="91415" marR="91415" marT="45746" marB="45746" anchor="ctr" horzOverflow="overflow">
                    <a:lnL>
                      <a:noFill/>
                    </a:lnL>
                    <a:lnR>
                      <a:noFill/>
                    </a:lnR>
                    <a:lnT>
                      <a:noFill/>
                    </a:lnT>
                    <a:lnB>
                      <a:noFill/>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anose="05000000000000000000" pitchFamily="2" charset="2"/>
                        <a:buNone/>
                        <a:tabLst/>
                      </a:pPr>
                      <a:r>
                        <a:rPr kumimoji="0" lang="en-US" altLang="en-US" sz="1400" b="0" i="0" u="none" strike="noStrike" cap="none" normalizeH="0" baseline="0" dirty="0">
                          <a:ln>
                            <a:noFill/>
                          </a:ln>
                          <a:solidFill>
                            <a:schemeClr val="bg2">
                              <a:lumMod val="10000"/>
                            </a:schemeClr>
                          </a:solidFill>
                          <a:effectLst/>
                          <a:latin typeface="Arial" panose="020B0604020202020204" pitchFamily="34" charset="0"/>
                          <a:ea typeface="MS PGothic" panose="020B0600070205080204" pitchFamily="34" charset="-128"/>
                        </a:rPr>
                        <a:t>11.2 </a:t>
                      </a:r>
                    </a:p>
                    <a:p>
                      <a:pPr marL="0" marR="0" lvl="0" indent="0" algn="ctr" defTabSz="914400" rtl="0" eaLnBrk="1" fontAlgn="base" latinLnBrk="0" hangingPunct="1">
                        <a:lnSpc>
                          <a:spcPct val="100000"/>
                        </a:lnSpc>
                        <a:spcBef>
                          <a:spcPts val="0"/>
                        </a:spcBef>
                        <a:spcAft>
                          <a:spcPts val="0"/>
                        </a:spcAft>
                        <a:buClr>
                          <a:schemeClr val="accent2"/>
                        </a:buClr>
                        <a:buSzTx/>
                        <a:buFont typeface="Wingdings" panose="05000000000000000000" pitchFamily="2" charset="2"/>
                        <a:buNone/>
                        <a:tabLst/>
                      </a:pPr>
                      <a:r>
                        <a:rPr kumimoji="0" lang="en-US" altLang="en-US" sz="1400" b="0" i="0" u="none" strike="noStrike" cap="none" normalizeH="0" baseline="0" dirty="0">
                          <a:ln>
                            <a:noFill/>
                          </a:ln>
                          <a:solidFill>
                            <a:schemeClr val="bg2">
                              <a:lumMod val="10000"/>
                            </a:schemeClr>
                          </a:solidFill>
                          <a:effectLst/>
                          <a:latin typeface="Arial" panose="020B0604020202020204" pitchFamily="34" charset="0"/>
                          <a:ea typeface="MS PGothic" panose="020B0600070205080204" pitchFamily="34" charset="-128"/>
                        </a:rPr>
                        <a:t>(5.6-NE)</a:t>
                      </a:r>
                    </a:p>
                  </a:txBody>
                  <a:tcPr marL="91415" marR="91415" marT="45746" marB="45746" anchor="ctr" horzOverflow="overflow">
                    <a:lnL>
                      <a:noFill/>
                    </a:lnL>
                    <a:lnR>
                      <a:noFill/>
                    </a:lnR>
                    <a:lnT>
                      <a:noFill/>
                    </a:lnT>
                    <a:lnB>
                      <a:noFill/>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anose="05000000000000000000" pitchFamily="2" charset="2"/>
                        <a:buNone/>
                        <a:tabLst/>
                      </a:pPr>
                      <a:r>
                        <a:rPr kumimoji="0" lang="en-US" altLang="en-US" sz="1400" b="0" i="0" u="none" strike="noStrike" cap="none" normalizeH="0" baseline="0" dirty="0">
                          <a:ln>
                            <a:noFill/>
                          </a:ln>
                          <a:solidFill>
                            <a:schemeClr val="bg2">
                              <a:lumMod val="10000"/>
                            </a:schemeClr>
                          </a:solidFill>
                          <a:effectLst/>
                          <a:latin typeface="Arial" panose="020B0604020202020204" pitchFamily="34" charset="0"/>
                          <a:ea typeface="MS PGothic" panose="020B0600070205080204" pitchFamily="34" charset="-128"/>
                        </a:rPr>
                        <a:t>6.1 </a:t>
                      </a:r>
                    </a:p>
                    <a:p>
                      <a:pPr marL="0" marR="0" lvl="0" indent="0" algn="ctr" defTabSz="914400" rtl="0" eaLnBrk="1" fontAlgn="base" latinLnBrk="0" hangingPunct="1">
                        <a:lnSpc>
                          <a:spcPct val="100000"/>
                        </a:lnSpc>
                        <a:spcBef>
                          <a:spcPts val="0"/>
                        </a:spcBef>
                        <a:spcAft>
                          <a:spcPts val="0"/>
                        </a:spcAft>
                        <a:buClr>
                          <a:schemeClr val="accent2"/>
                        </a:buClr>
                        <a:buSzTx/>
                        <a:buFont typeface="Wingdings" panose="05000000000000000000" pitchFamily="2" charset="2"/>
                        <a:buNone/>
                        <a:tabLst/>
                      </a:pPr>
                      <a:r>
                        <a:rPr kumimoji="0" lang="en-US" altLang="en-US" sz="1400" b="0" i="0" u="none" strike="noStrike" cap="none" normalizeH="0" baseline="0" dirty="0">
                          <a:ln>
                            <a:noFill/>
                          </a:ln>
                          <a:solidFill>
                            <a:schemeClr val="bg2">
                              <a:lumMod val="10000"/>
                            </a:schemeClr>
                          </a:solidFill>
                          <a:effectLst/>
                          <a:latin typeface="Arial" panose="020B0604020202020204" pitchFamily="34" charset="0"/>
                          <a:ea typeface="MS PGothic" panose="020B0600070205080204" pitchFamily="34" charset="-128"/>
                        </a:rPr>
                        <a:t>(3.8-7.6)</a:t>
                      </a:r>
                    </a:p>
                  </a:txBody>
                  <a:tcPr marL="91415" marR="91415" marT="45746" marB="45746" anchor="ctr" horzOverflow="overflow">
                    <a:lnL>
                      <a:noFill/>
                    </a:lnL>
                    <a:lnR>
                      <a:noFill/>
                    </a:lnR>
                    <a:lnT>
                      <a:noFill/>
                    </a:lnT>
                    <a:lnB>
                      <a:noFill/>
                    </a:lnB>
                    <a:lnTlToBr>
                      <a:noFill/>
                    </a:lnTlToBr>
                    <a:lnBlToTr>
                      <a:noFill/>
                    </a:lnBlToTr>
                    <a:solidFill>
                      <a:srgbClr val="F2F2F2"/>
                    </a:solidFill>
                  </a:tcPr>
                </a:tc>
                <a:extLst>
                  <a:ext uri="{0D108BD9-81ED-4DB2-BD59-A6C34878D82A}"/>
                </a:extLst>
              </a:tr>
              <a:tr h="472266">
                <a:tc>
                  <a:txBody>
                    <a:bodyPr/>
                    <a:lstStyle>
                      <a:lvl1pPr>
                        <a:lnSpc>
                          <a:spcPct val="90000"/>
                        </a:lnSpc>
                        <a:spcBef>
                          <a:spcPts val="1000"/>
                        </a:spcBef>
                        <a:spcAft>
                          <a:spcPts val="700"/>
                        </a:spcAft>
                        <a:buClr>
                          <a:srgbClr val="FEFDDE"/>
                        </a:buClr>
                        <a:buFont typeface="Wingdings" panose="05000000000000000000" pitchFamily="2" charset="2"/>
                        <a:defRPr sz="22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altLang="en-US" sz="1400" b="0" i="0" u="none" strike="noStrike" cap="none" normalizeH="0" baseline="0" dirty="0">
                          <a:ln>
                            <a:noFill/>
                          </a:ln>
                          <a:solidFill>
                            <a:schemeClr val="bg2">
                              <a:lumMod val="10000"/>
                            </a:schemeClr>
                          </a:solidFill>
                          <a:effectLst/>
                          <a:latin typeface="Arial" panose="020B0604020202020204" pitchFamily="34" charset="0"/>
                          <a:ea typeface="MS PGothic" panose="020B0600070205080204" pitchFamily="34" charset="-128"/>
                        </a:rPr>
                        <a:t>CBR,* n (%)</a:t>
                      </a:r>
                    </a:p>
                  </a:txBody>
                  <a:tcPr marL="91415" marR="91415" marT="45746" marB="45746" horzOverflow="overflow">
                    <a:lnL>
                      <a:noFill/>
                    </a:lnL>
                    <a:lnR>
                      <a:noFill/>
                    </a:lnR>
                    <a:lnT>
                      <a:noFill/>
                    </a:lnT>
                    <a:lnB>
                      <a:noFill/>
                    </a:lnB>
                    <a:lnTlToBr>
                      <a:noFill/>
                    </a:lnTlToBr>
                    <a:lnBlToTr>
                      <a:noFill/>
                    </a:lnBlToTr>
                    <a:solidFill>
                      <a:srgbClr val="CDCDCF"/>
                    </a:solidFill>
                  </a:tcPr>
                </a:tc>
                <a:tc>
                  <a:txBody>
                    <a:bodyPr/>
                    <a:lstStyle>
                      <a:lvl1pPr>
                        <a:lnSpc>
                          <a:spcPct val="90000"/>
                        </a:lnSpc>
                        <a:spcBef>
                          <a:spcPts val="1000"/>
                        </a:spcBef>
                        <a:spcAft>
                          <a:spcPts val="700"/>
                        </a:spcAft>
                        <a:buClr>
                          <a:srgbClr val="FEFDDE"/>
                        </a:buClr>
                        <a:buFont typeface="Wingdings" panose="05000000000000000000" pitchFamily="2" charset="2"/>
                        <a:defRPr sz="22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sz="1600">
                          <a:solidFill>
                            <a:srgbClr val="FEFDDE"/>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ts val="0"/>
                        </a:spcBef>
                        <a:spcAft>
                          <a:spcPts val="420"/>
                        </a:spcAft>
                        <a:buClr>
                          <a:schemeClr val="accent2"/>
                        </a:buClr>
                        <a:buSzTx/>
                        <a:buFont typeface="Wingdings" panose="05000000000000000000" pitchFamily="2" charset="2"/>
                        <a:buNone/>
                        <a:tabLst/>
                      </a:pPr>
                      <a:r>
                        <a:rPr kumimoji="0" lang="en-US" altLang="en-US" sz="1400" b="0" i="0" u="none" strike="noStrike" cap="none" normalizeH="0" baseline="0" dirty="0">
                          <a:ln>
                            <a:noFill/>
                          </a:ln>
                          <a:solidFill>
                            <a:schemeClr val="bg2">
                              <a:lumMod val="10000"/>
                            </a:schemeClr>
                          </a:solidFill>
                          <a:effectLst/>
                          <a:latin typeface="Arial" panose="020B0604020202020204" pitchFamily="34" charset="0"/>
                          <a:ea typeface="MS PGothic" panose="020B0600070205080204" pitchFamily="34" charset="-128"/>
                        </a:rPr>
                        <a:t>30 (48)</a:t>
                      </a:r>
                    </a:p>
                  </a:txBody>
                  <a:tcPr marL="91415" marR="91415" marT="45746" marB="45746" horzOverflow="overflow">
                    <a:lnL>
                      <a:noFill/>
                    </a:lnL>
                    <a:lnR>
                      <a:noFill/>
                    </a:lnR>
                    <a:lnT>
                      <a:noFill/>
                    </a:lnT>
                    <a:lnB>
                      <a:noFill/>
                    </a:lnB>
                    <a:lnTlToBr>
                      <a:noFill/>
                    </a:lnTlToBr>
                    <a:lnBlToTr>
                      <a:noFill/>
                    </a:lnBlToTr>
                    <a:solidFill>
                      <a:srgbClr val="CDCDCF"/>
                    </a:solidFill>
                  </a:tcPr>
                </a:tc>
                <a:tc>
                  <a:txBody>
                    <a:bodyPr/>
                    <a:lstStyle/>
                    <a:p>
                      <a:pPr marL="0" marR="0" lvl="0" indent="0" algn="ctr" defTabSz="914400" rtl="0" eaLnBrk="1" fontAlgn="base" latinLnBrk="0" hangingPunct="1">
                        <a:lnSpc>
                          <a:spcPct val="100000"/>
                        </a:lnSpc>
                        <a:spcBef>
                          <a:spcPts val="0"/>
                        </a:spcBef>
                        <a:spcAft>
                          <a:spcPts val="420"/>
                        </a:spcAft>
                        <a:buClr>
                          <a:schemeClr val="accent2"/>
                        </a:buClr>
                        <a:buSzTx/>
                        <a:buFont typeface="Wingdings" panose="05000000000000000000" pitchFamily="2" charset="2"/>
                        <a:buNone/>
                        <a:tabLst/>
                      </a:pPr>
                      <a:r>
                        <a:rPr kumimoji="0" lang="en-US" altLang="en-US" sz="1400" b="0" i="0" u="none" strike="noStrike" cap="none" normalizeH="0" baseline="0" dirty="0">
                          <a:ln>
                            <a:noFill/>
                          </a:ln>
                          <a:solidFill>
                            <a:schemeClr val="bg2">
                              <a:lumMod val="10000"/>
                            </a:schemeClr>
                          </a:solidFill>
                          <a:effectLst/>
                          <a:latin typeface="Arial" panose="020B0604020202020204" pitchFamily="34" charset="0"/>
                          <a:ea typeface="MS PGothic" panose="020B0600070205080204" pitchFamily="34" charset="-128"/>
                        </a:rPr>
                        <a:t>23 (37)</a:t>
                      </a:r>
                    </a:p>
                  </a:txBody>
                  <a:tcPr marL="91415" marR="91415" marT="45746" marB="45746" horzOverflow="overflow">
                    <a:lnL>
                      <a:noFill/>
                    </a:lnL>
                    <a:lnR>
                      <a:noFill/>
                    </a:lnR>
                    <a:lnT>
                      <a:noFill/>
                    </a:lnT>
                    <a:lnB>
                      <a:noFill/>
                    </a:lnB>
                    <a:lnTlToBr>
                      <a:noFill/>
                    </a:lnTlToBr>
                    <a:lnBlToTr>
                      <a:noFill/>
                    </a:lnBlToTr>
                    <a:solidFill>
                      <a:srgbClr val="CDCDCF"/>
                    </a:solidFill>
                  </a:tcPr>
                </a:tc>
                <a:tc>
                  <a:txBody>
                    <a:bodyPr/>
                    <a:lstStyle/>
                    <a:p>
                      <a:pPr marL="0" marR="0" lvl="0" indent="0" algn="ctr" defTabSz="914400" rtl="0" eaLnBrk="1" fontAlgn="base" latinLnBrk="0" hangingPunct="1">
                        <a:lnSpc>
                          <a:spcPct val="100000"/>
                        </a:lnSpc>
                        <a:spcBef>
                          <a:spcPts val="0"/>
                        </a:spcBef>
                        <a:spcAft>
                          <a:spcPts val="420"/>
                        </a:spcAft>
                        <a:buClr>
                          <a:schemeClr val="accent2"/>
                        </a:buClr>
                        <a:buSzTx/>
                        <a:buFont typeface="Wingdings" panose="05000000000000000000" pitchFamily="2" charset="2"/>
                        <a:buNone/>
                        <a:tabLst/>
                      </a:pPr>
                      <a:r>
                        <a:rPr kumimoji="0" lang="en-US" altLang="en-US" sz="1400" b="0" i="0" u="none" strike="noStrike" cap="none" normalizeH="0" baseline="0" dirty="0">
                          <a:ln>
                            <a:noFill/>
                          </a:ln>
                          <a:solidFill>
                            <a:schemeClr val="bg2">
                              <a:lumMod val="10000"/>
                            </a:schemeClr>
                          </a:solidFill>
                          <a:effectLst/>
                          <a:latin typeface="Arial" panose="020B0604020202020204" pitchFamily="34" charset="0"/>
                          <a:ea typeface="MS PGothic" panose="020B0600070205080204" pitchFamily="34" charset="-128"/>
                        </a:rPr>
                        <a:t>14 (56)</a:t>
                      </a:r>
                    </a:p>
                  </a:txBody>
                  <a:tcPr marL="91415" marR="91415" marT="45746" marB="45746" horzOverflow="overflow">
                    <a:lnL>
                      <a:noFill/>
                    </a:lnL>
                    <a:lnR>
                      <a:noFill/>
                    </a:lnR>
                    <a:lnT>
                      <a:noFill/>
                    </a:lnT>
                    <a:lnB>
                      <a:noFill/>
                    </a:lnB>
                    <a:lnTlToBr>
                      <a:noFill/>
                    </a:lnTlToBr>
                    <a:lnBlToTr>
                      <a:noFill/>
                    </a:lnBlToTr>
                    <a:solidFill>
                      <a:srgbClr val="CDCDCF"/>
                    </a:solidFill>
                  </a:tcPr>
                </a:tc>
                <a:tc>
                  <a:txBody>
                    <a:bodyPr/>
                    <a:lstStyle/>
                    <a:p>
                      <a:pPr marL="0" marR="0" lvl="0" indent="0" algn="ctr" defTabSz="914400" rtl="0" eaLnBrk="1" fontAlgn="base" latinLnBrk="0" hangingPunct="1">
                        <a:lnSpc>
                          <a:spcPct val="100000"/>
                        </a:lnSpc>
                        <a:spcBef>
                          <a:spcPts val="0"/>
                        </a:spcBef>
                        <a:spcAft>
                          <a:spcPts val="420"/>
                        </a:spcAft>
                        <a:buClr>
                          <a:schemeClr val="accent2"/>
                        </a:buClr>
                        <a:buSzTx/>
                        <a:buFont typeface="Wingdings" panose="05000000000000000000" pitchFamily="2" charset="2"/>
                        <a:buNone/>
                        <a:tabLst/>
                      </a:pPr>
                      <a:r>
                        <a:rPr kumimoji="0" lang="en-US" altLang="en-US" sz="1400" b="0" i="0" u="none" strike="noStrike" cap="none" normalizeH="0" baseline="0" dirty="0">
                          <a:ln>
                            <a:noFill/>
                          </a:ln>
                          <a:solidFill>
                            <a:schemeClr val="bg2">
                              <a:lumMod val="10000"/>
                            </a:schemeClr>
                          </a:solidFill>
                          <a:effectLst/>
                          <a:latin typeface="Arial" panose="020B0604020202020204" pitchFamily="34" charset="0"/>
                          <a:ea typeface="MS PGothic" panose="020B0600070205080204" pitchFamily="34" charset="-128"/>
                        </a:rPr>
                        <a:t>7 (30)</a:t>
                      </a:r>
                    </a:p>
                  </a:txBody>
                  <a:tcPr marL="91415" marR="91415" marT="45746" marB="45746" horzOverflow="overflow">
                    <a:lnL>
                      <a:noFill/>
                    </a:lnL>
                    <a:lnR>
                      <a:noFill/>
                    </a:lnR>
                    <a:lnT>
                      <a:noFill/>
                    </a:lnT>
                    <a:lnB>
                      <a:noFill/>
                    </a:lnB>
                    <a:lnTlToBr>
                      <a:noFill/>
                    </a:lnTlToBr>
                    <a:lnBlToTr>
                      <a:noFill/>
                    </a:lnBlToTr>
                    <a:solidFill>
                      <a:srgbClr val="CDCDCF"/>
                    </a:solidFill>
                  </a:tcPr>
                </a:tc>
                <a:tc>
                  <a:txBody>
                    <a:bodyPr/>
                    <a:lstStyle/>
                    <a:p>
                      <a:pPr marL="0" marR="0" lvl="0" indent="0" algn="ctr" defTabSz="914400" rtl="0" eaLnBrk="1" fontAlgn="base" latinLnBrk="0" hangingPunct="1">
                        <a:lnSpc>
                          <a:spcPct val="100000"/>
                        </a:lnSpc>
                        <a:spcBef>
                          <a:spcPts val="0"/>
                        </a:spcBef>
                        <a:spcAft>
                          <a:spcPts val="420"/>
                        </a:spcAft>
                        <a:buClr>
                          <a:schemeClr val="accent2"/>
                        </a:buClr>
                        <a:buSzTx/>
                        <a:buFont typeface="Wingdings" panose="05000000000000000000" pitchFamily="2" charset="2"/>
                        <a:buNone/>
                        <a:tabLst/>
                      </a:pPr>
                      <a:r>
                        <a:rPr kumimoji="0" lang="en-US" altLang="en-US" sz="1400" b="0" i="0" u="none" strike="noStrike" cap="none" normalizeH="0" baseline="0" dirty="0">
                          <a:ln>
                            <a:noFill/>
                          </a:ln>
                          <a:solidFill>
                            <a:schemeClr val="bg2">
                              <a:lumMod val="10000"/>
                            </a:schemeClr>
                          </a:solidFill>
                          <a:effectLst/>
                          <a:latin typeface="Arial" panose="020B0604020202020204" pitchFamily="34" charset="0"/>
                          <a:ea typeface="MS PGothic" panose="020B0600070205080204" pitchFamily="34" charset="-128"/>
                        </a:rPr>
                        <a:t>14 (54)</a:t>
                      </a:r>
                    </a:p>
                  </a:txBody>
                  <a:tcPr marL="91415" marR="91415" marT="45746" marB="45746" horzOverflow="overflow">
                    <a:lnL>
                      <a:noFill/>
                    </a:lnL>
                    <a:lnR>
                      <a:noFill/>
                    </a:lnR>
                    <a:lnT>
                      <a:noFill/>
                    </a:lnT>
                    <a:lnB>
                      <a:noFill/>
                    </a:lnB>
                    <a:lnTlToBr>
                      <a:noFill/>
                    </a:lnTlToBr>
                    <a:lnBlToTr>
                      <a:noFill/>
                    </a:lnBlToTr>
                    <a:solidFill>
                      <a:srgbClr val="CDCDCF"/>
                    </a:solidFill>
                  </a:tcPr>
                </a:tc>
                <a:tc>
                  <a:txBody>
                    <a:bodyPr/>
                    <a:lstStyle/>
                    <a:p>
                      <a:pPr marL="0" marR="0" lvl="0" indent="0" algn="ctr" defTabSz="914400" rtl="0" eaLnBrk="1" fontAlgn="base" latinLnBrk="0" hangingPunct="1">
                        <a:lnSpc>
                          <a:spcPct val="100000"/>
                        </a:lnSpc>
                        <a:spcBef>
                          <a:spcPts val="0"/>
                        </a:spcBef>
                        <a:spcAft>
                          <a:spcPts val="420"/>
                        </a:spcAft>
                        <a:buClr>
                          <a:schemeClr val="accent2"/>
                        </a:buClr>
                        <a:buSzTx/>
                        <a:buFont typeface="Wingdings" panose="05000000000000000000" pitchFamily="2" charset="2"/>
                        <a:buNone/>
                        <a:tabLst/>
                      </a:pPr>
                      <a:r>
                        <a:rPr kumimoji="0" lang="en-US" altLang="en-US" sz="1400" b="0" i="0" u="none" strike="noStrike" cap="none" normalizeH="0" baseline="0" dirty="0">
                          <a:ln>
                            <a:noFill/>
                          </a:ln>
                          <a:solidFill>
                            <a:schemeClr val="bg2">
                              <a:lumMod val="10000"/>
                            </a:schemeClr>
                          </a:solidFill>
                          <a:effectLst/>
                          <a:latin typeface="Arial" panose="020B0604020202020204" pitchFamily="34" charset="0"/>
                          <a:ea typeface="MS PGothic" panose="020B0600070205080204" pitchFamily="34" charset="-128"/>
                        </a:rPr>
                        <a:t>7 (44)</a:t>
                      </a:r>
                    </a:p>
                  </a:txBody>
                  <a:tcPr marL="91415" marR="91415" marT="45746" marB="45746" horzOverflow="overflow">
                    <a:lnL>
                      <a:noFill/>
                    </a:lnL>
                    <a:lnR>
                      <a:noFill/>
                    </a:lnR>
                    <a:lnT>
                      <a:noFill/>
                    </a:lnT>
                    <a:lnB>
                      <a:noFill/>
                    </a:lnB>
                    <a:lnTlToBr>
                      <a:noFill/>
                    </a:lnTlToBr>
                    <a:lnBlToTr>
                      <a:noFill/>
                    </a:lnBlToTr>
                    <a:solidFill>
                      <a:srgbClr val="CDCDCF"/>
                    </a:solidFill>
                  </a:tcPr>
                </a:tc>
                <a:extLst>
                  <a:ext uri="{0D108BD9-81ED-4DB2-BD59-A6C34878D82A}"/>
                </a:extLst>
              </a:tr>
            </a:tbl>
          </a:graphicData>
        </a:graphic>
      </p:graphicFrame>
      <p:sp>
        <p:nvSpPr>
          <p:cNvPr id="19491" name="TextBox 15"/>
          <p:cNvSpPr txBox="1">
            <a:spLocks noChangeArrowheads="1"/>
          </p:cNvSpPr>
          <p:nvPr/>
        </p:nvSpPr>
        <p:spPr bwMode="auto">
          <a:xfrm>
            <a:off x="544258" y="5940271"/>
            <a:ext cx="55666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r>
              <a:rPr lang="en-US" sz="1400" b="0" dirty="0"/>
              <a:t>*Defined as best overall response (CR, PR, or SD) + PFS ≥ 24 wks.</a:t>
            </a:r>
          </a:p>
        </p:txBody>
      </p:sp>
      <p:sp>
        <p:nvSpPr>
          <p:cNvPr id="21" name="Text Box 15">
            <a:extLst>
              <a:ext uri="{FF2B5EF4-FFF2-40B4-BE49-F238E27FC236}"/>
            </a:extLst>
          </p:cNvPr>
          <p:cNvSpPr txBox="1">
            <a:spLocks noChangeArrowheads="1"/>
          </p:cNvSpPr>
          <p:nvPr/>
        </p:nvSpPr>
        <p:spPr bwMode="auto">
          <a:xfrm>
            <a:off x="308452" y="6357939"/>
            <a:ext cx="5891556" cy="307975"/>
          </a:xfrm>
          <a:prstGeom prst="rect">
            <a:avLst/>
          </a:prstGeom>
          <a:noFill/>
          <a:ln>
            <a:noFill/>
          </a:ln>
          <a:extLst/>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r>
              <a:rPr lang="fr-FR" altLang="en-US" sz="1400" b="0" spc="-10" dirty="0">
                <a:ea typeface="+mn-ea"/>
                <a:cs typeface="+mn-cs"/>
              </a:rPr>
              <a:t>Dent RA, et al. ASCO 2017. Abstract 1009. </a:t>
            </a:r>
          </a:p>
        </p:txBody>
      </p:sp>
      <p:sp>
        <p:nvSpPr>
          <p:cNvPr id="3" name="Date Placeholder 2"/>
          <p:cNvSpPr>
            <a:spLocks noGrp="1"/>
          </p:cNvSpPr>
          <p:nvPr>
            <p:ph type="dt" sz="half" idx="10"/>
          </p:nvPr>
        </p:nvSpPr>
        <p:spPr/>
        <p:txBody>
          <a:bodyPr/>
          <a:lstStyle/>
          <a:p>
            <a:fld id="{23550316-C503-BC4D-AE70-3DC007307538}" type="datetime1">
              <a:rPr lang="en-US" smtClean="0"/>
              <a:t>14.11.20</a:t>
            </a:fld>
            <a:endParaRPr lang="en-US"/>
          </a:p>
        </p:txBody>
      </p:sp>
      <p:sp>
        <p:nvSpPr>
          <p:cNvPr id="4" name="Slide Number Placeholder 3"/>
          <p:cNvSpPr>
            <a:spLocks noGrp="1"/>
          </p:cNvSpPr>
          <p:nvPr>
            <p:ph type="sldNum" sz="quarter" idx="12"/>
          </p:nvPr>
        </p:nvSpPr>
        <p:spPr/>
        <p:txBody>
          <a:bodyPr/>
          <a:lstStyle/>
          <a:p>
            <a:fld id="{A46B56E3-E63F-C94B-B5F1-645B608C74A3}" type="slidenum">
              <a:rPr lang="en-US" smtClean="0"/>
              <a:t>109</a:t>
            </a:fld>
            <a:endParaRPr lang="en-US"/>
          </a:p>
        </p:txBody>
      </p:sp>
    </p:spTree>
    <p:extLst>
      <p:ext uri="{BB962C8B-B14F-4D97-AF65-F5344CB8AC3E}">
        <p14:creationId xmlns:p14="http://schemas.microsoft.com/office/powerpoint/2010/main" val="19579113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A77043F-BD13-4869-82C9-DC31B4F49CE0}"/>
              </a:ext>
            </a:extLst>
          </p:cNvPr>
          <p:cNvSpPr>
            <a:spLocks noGrp="1"/>
          </p:cNvSpPr>
          <p:nvPr>
            <p:ph idx="1"/>
          </p:nvPr>
        </p:nvSpPr>
        <p:spPr>
          <a:xfrm>
            <a:off x="453507" y="1513047"/>
            <a:ext cx="8357533" cy="4650686"/>
          </a:xfrm>
        </p:spPr>
        <p:txBody>
          <a:bodyPr>
            <a:normAutofit/>
          </a:bodyPr>
          <a:lstStyle/>
          <a:p>
            <a:r>
              <a:rPr lang="en-US" sz="2000" dirty="0" err="1" smtClean="0"/>
              <a:t>Genç</a:t>
            </a:r>
            <a:r>
              <a:rPr lang="en-US" sz="2000" dirty="0" smtClean="0"/>
              <a:t> </a:t>
            </a:r>
            <a:r>
              <a:rPr lang="en-US" sz="2000" dirty="0" err="1" smtClean="0"/>
              <a:t>yaş</a:t>
            </a:r>
            <a:r>
              <a:rPr lang="en-US" sz="2000" dirty="0" smtClean="0"/>
              <a:t> </a:t>
            </a:r>
            <a:r>
              <a:rPr lang="en-US" sz="2000" dirty="0" err="1" smtClean="0"/>
              <a:t>tanı</a:t>
            </a:r>
            <a:r>
              <a:rPr lang="en-US" sz="2000" dirty="0" smtClean="0"/>
              <a:t> </a:t>
            </a:r>
            <a:r>
              <a:rPr lang="en-US" sz="2000" dirty="0" err="1" smtClean="0"/>
              <a:t>alan</a:t>
            </a:r>
            <a:r>
              <a:rPr lang="en-US" sz="2000" dirty="0" smtClean="0"/>
              <a:t>, </a:t>
            </a:r>
            <a:r>
              <a:rPr lang="en-US" sz="2000" dirty="0" err="1" smtClean="0"/>
              <a:t>spesifik</a:t>
            </a:r>
            <a:r>
              <a:rPr lang="en-US" sz="2000" dirty="0" smtClean="0"/>
              <a:t> alt tip </a:t>
            </a:r>
            <a:r>
              <a:rPr lang="en-US" sz="2000" dirty="0" err="1" smtClean="0"/>
              <a:t>olan</a:t>
            </a:r>
            <a:r>
              <a:rPr lang="en-US" sz="2000" dirty="0" smtClean="0"/>
              <a:t>, meme over </a:t>
            </a:r>
            <a:r>
              <a:rPr lang="en-US" sz="2000" dirty="0" err="1" smtClean="0"/>
              <a:t>ca</a:t>
            </a:r>
            <a:r>
              <a:rPr lang="en-US" sz="2000" dirty="0" smtClean="0"/>
              <a:t> </a:t>
            </a:r>
            <a:r>
              <a:rPr lang="en-US" sz="2000" dirty="0" err="1" smtClean="0"/>
              <a:t>aile</a:t>
            </a:r>
            <a:r>
              <a:rPr lang="en-US" sz="2000" dirty="0" smtClean="0"/>
              <a:t> </a:t>
            </a:r>
            <a:r>
              <a:rPr lang="en-US" sz="2000" dirty="0" err="1" smtClean="0"/>
              <a:t>öyküsü</a:t>
            </a:r>
            <a:r>
              <a:rPr lang="en-US" sz="2000" dirty="0" smtClean="0"/>
              <a:t> </a:t>
            </a:r>
            <a:r>
              <a:rPr lang="en-US" sz="2000" dirty="0" err="1" smtClean="0"/>
              <a:t>olan</a:t>
            </a:r>
            <a:r>
              <a:rPr lang="en-US" sz="2000" dirty="0" smtClean="0"/>
              <a:t> </a:t>
            </a:r>
            <a:r>
              <a:rPr lang="en-US" sz="2000" dirty="0" err="1" smtClean="0"/>
              <a:t>hastalar</a:t>
            </a:r>
            <a:r>
              <a:rPr lang="en-US" sz="2000" dirty="0" smtClean="0"/>
              <a:t> </a:t>
            </a:r>
            <a:r>
              <a:rPr lang="en-US" sz="2000" dirty="0" err="1" smtClean="0"/>
              <a:t>için</a:t>
            </a:r>
            <a:r>
              <a:rPr lang="en-US" sz="2000" dirty="0" smtClean="0"/>
              <a:t> </a:t>
            </a:r>
            <a:r>
              <a:rPr lang="en-US" sz="2000" dirty="0" err="1" smtClean="0"/>
              <a:t>genetik</a:t>
            </a:r>
            <a:r>
              <a:rPr lang="en-US" sz="2000" dirty="0" smtClean="0"/>
              <a:t> </a:t>
            </a:r>
            <a:r>
              <a:rPr lang="en-US" sz="2000" dirty="0" err="1" smtClean="0"/>
              <a:t>konsultasyonu</a:t>
            </a:r>
            <a:r>
              <a:rPr lang="en-US" sz="2000" dirty="0" smtClean="0"/>
              <a:t> </a:t>
            </a:r>
            <a:r>
              <a:rPr lang="en-US" sz="2000" dirty="0" err="1" smtClean="0"/>
              <a:t>istenmeli</a:t>
            </a:r>
            <a:r>
              <a:rPr lang="en-US" sz="2000" dirty="0" smtClean="0"/>
              <a:t>.</a:t>
            </a:r>
            <a:endParaRPr lang="en-US" sz="2000" dirty="0"/>
          </a:p>
        </p:txBody>
      </p:sp>
      <p:sp>
        <p:nvSpPr>
          <p:cNvPr id="22" name="Rectangle: Rounded Corners 21">
            <a:extLst>
              <a:ext uri="{FF2B5EF4-FFF2-40B4-BE49-F238E27FC236}">
                <a16:creationId xmlns:a16="http://schemas.microsoft.com/office/drawing/2014/main" xmlns="" id="{5B004690-969A-473D-B4BD-4575C97C6FD8}"/>
              </a:ext>
            </a:extLst>
          </p:cNvPr>
          <p:cNvSpPr/>
          <p:nvPr/>
        </p:nvSpPr>
        <p:spPr bwMode="auto">
          <a:xfrm>
            <a:off x="4696614" y="2534341"/>
            <a:ext cx="4204499" cy="340519"/>
          </a:xfrm>
          <a:prstGeom prst="roundRect">
            <a:avLst/>
          </a:prstGeom>
          <a:solidFill>
            <a:schemeClr val="accent5">
              <a:lumMod val="20000"/>
              <a:lumOff val="80000"/>
            </a:schemeClr>
          </a:solidFill>
          <a:ln w="38100">
            <a:solidFill>
              <a:schemeClr val="accent5"/>
            </a:solidFill>
            <a:miter lim="800000"/>
            <a:headEnd/>
            <a:tailEnd/>
          </a:ln>
          <a:extLst/>
        </p:spPr>
        <p:txBody>
          <a:bodyPr wrap="square" rtlCol="0" anchor="ctr">
            <a:spAutoFit/>
          </a:bodyPr>
          <a:lstStyle/>
          <a:p>
            <a:pPr algn="ctr" eaLnBrk="1" hangingPunct="1">
              <a:lnSpc>
                <a:spcPct val="100000"/>
              </a:lnSpc>
              <a:spcBef>
                <a:spcPct val="0"/>
              </a:spcBef>
              <a:spcAft>
                <a:spcPct val="0"/>
              </a:spcAft>
              <a:buClrTx/>
              <a:buFontTx/>
              <a:buNone/>
            </a:pPr>
            <a:endParaRPr lang="en-US" sz="1400" b="0" dirty="0">
              <a:solidFill>
                <a:schemeClr val="bg2"/>
              </a:solidFill>
            </a:endParaRPr>
          </a:p>
        </p:txBody>
      </p:sp>
      <p:sp>
        <p:nvSpPr>
          <p:cNvPr id="21" name="Rectangle: Rounded Corners 20">
            <a:extLst>
              <a:ext uri="{FF2B5EF4-FFF2-40B4-BE49-F238E27FC236}">
                <a16:creationId xmlns:a16="http://schemas.microsoft.com/office/drawing/2014/main" xmlns="" id="{AE10CFF7-EE49-442C-85CE-D3D91D855501}"/>
              </a:ext>
            </a:extLst>
          </p:cNvPr>
          <p:cNvSpPr/>
          <p:nvPr/>
        </p:nvSpPr>
        <p:spPr bwMode="auto">
          <a:xfrm>
            <a:off x="414200" y="2534341"/>
            <a:ext cx="4114800" cy="340519"/>
          </a:xfrm>
          <a:prstGeom prst="roundRect">
            <a:avLst/>
          </a:prstGeom>
          <a:solidFill>
            <a:schemeClr val="accent6">
              <a:lumMod val="20000"/>
              <a:lumOff val="80000"/>
            </a:schemeClr>
          </a:solidFill>
          <a:ln w="38100">
            <a:solidFill>
              <a:schemeClr val="accent6"/>
            </a:solidFill>
            <a:miter lim="800000"/>
            <a:headEnd/>
            <a:tailEnd/>
          </a:ln>
          <a:extLst/>
        </p:spPr>
        <p:txBody>
          <a:bodyPr wrap="square" rtlCol="0" anchor="ctr">
            <a:spAutoFit/>
          </a:bodyPr>
          <a:lstStyle/>
          <a:p>
            <a:pPr algn="ctr" eaLnBrk="1" hangingPunct="1">
              <a:lnSpc>
                <a:spcPct val="100000"/>
              </a:lnSpc>
              <a:spcBef>
                <a:spcPct val="0"/>
              </a:spcBef>
              <a:spcAft>
                <a:spcPct val="0"/>
              </a:spcAft>
              <a:buClrTx/>
              <a:buFontTx/>
              <a:buNone/>
            </a:pPr>
            <a:endParaRPr lang="en-US" sz="1400" b="0" dirty="0">
              <a:solidFill>
                <a:schemeClr val="bg2"/>
              </a:solidFill>
            </a:endParaRPr>
          </a:p>
        </p:txBody>
      </p:sp>
      <p:sp>
        <p:nvSpPr>
          <p:cNvPr id="8" name="Content Placeholder 5">
            <a:extLst>
              <a:ext uri="{FF2B5EF4-FFF2-40B4-BE49-F238E27FC236}">
                <a16:creationId xmlns:a16="http://schemas.microsoft.com/office/drawing/2014/main" xmlns="" id="{8B95D8CB-0076-47BA-BB71-496F88A2B0E5}"/>
              </a:ext>
            </a:extLst>
          </p:cNvPr>
          <p:cNvSpPr txBox="1">
            <a:spLocks/>
          </p:cNvSpPr>
          <p:nvPr/>
        </p:nvSpPr>
        <p:spPr>
          <a:xfrm>
            <a:off x="4696614" y="3101006"/>
            <a:ext cx="4183380" cy="3264798"/>
          </a:xfrm>
          <a:prstGeom prst="rect">
            <a:avLst/>
          </a:prstGeom>
        </p:spPr>
        <p:txBody>
          <a:bodyPr/>
          <a:lstStyle>
            <a:lvl1pPr marL="342900" indent="-342900" algn="l" rtl="0" eaLnBrk="0" fontAlgn="base" hangingPunct="0">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mn-lt"/>
                <a:ea typeface="+mn-ea"/>
                <a:cs typeface="+mn-cs"/>
              </a:defRPr>
            </a:lvl1pPr>
            <a:lvl2pPr marL="742950" indent="-285750" algn="l" rtl="0" eaLnBrk="0" fontAlgn="base" hangingPunct="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mn-lt"/>
              </a:defRPr>
            </a:lvl2pPr>
            <a:lvl3pPr marL="1143000" indent="-228600" algn="l" rtl="0" eaLnBrk="0" fontAlgn="base" hangingPunct="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mn-lt"/>
              </a:defRPr>
            </a:lvl3pPr>
            <a:lvl4pPr marL="1600200" indent="-228600" algn="l" rtl="0" eaLnBrk="0" fontAlgn="base" hangingPunct="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mn-lt"/>
              </a:defRPr>
            </a:lvl4pPr>
            <a:lvl5pPr marL="2057400" indent="-228600" algn="l" rtl="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mn-lt"/>
              </a:defRPr>
            </a:lvl5pPr>
            <a:lvl6pPr marL="25146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r>
              <a:rPr lang="en-US" sz="2000" kern="0" dirty="0" smtClean="0">
                <a:solidFill>
                  <a:srgbClr val="000000"/>
                </a:solidFill>
              </a:rPr>
              <a:t>1. </a:t>
            </a:r>
            <a:r>
              <a:rPr lang="en-US" sz="2000" kern="0" dirty="0" err="1" smtClean="0">
                <a:solidFill>
                  <a:srgbClr val="000000"/>
                </a:solidFill>
              </a:rPr>
              <a:t>derece</a:t>
            </a:r>
            <a:r>
              <a:rPr lang="en-US" sz="2000" kern="0" dirty="0" smtClean="0">
                <a:solidFill>
                  <a:srgbClr val="000000"/>
                </a:solidFill>
              </a:rPr>
              <a:t> </a:t>
            </a:r>
            <a:r>
              <a:rPr lang="en-US" sz="2000" kern="0" dirty="0" err="1" smtClean="0">
                <a:solidFill>
                  <a:srgbClr val="000000"/>
                </a:solidFill>
              </a:rPr>
              <a:t>akrabada</a:t>
            </a:r>
            <a:r>
              <a:rPr lang="en-US" sz="2000" kern="0" dirty="0" smtClean="0">
                <a:solidFill>
                  <a:srgbClr val="000000"/>
                </a:solidFill>
              </a:rPr>
              <a:t> &lt; </a:t>
            </a:r>
            <a:r>
              <a:rPr lang="en-US" sz="2000" kern="0" dirty="0">
                <a:solidFill>
                  <a:srgbClr val="000000"/>
                </a:solidFill>
              </a:rPr>
              <a:t>50 </a:t>
            </a:r>
            <a:r>
              <a:rPr lang="en-US" sz="2000" kern="0" dirty="0" err="1" smtClean="0">
                <a:solidFill>
                  <a:srgbClr val="000000"/>
                </a:solidFill>
              </a:rPr>
              <a:t>yaş</a:t>
            </a:r>
            <a:r>
              <a:rPr lang="en-US" sz="2000" kern="0" dirty="0" smtClean="0">
                <a:solidFill>
                  <a:srgbClr val="000000"/>
                </a:solidFill>
              </a:rPr>
              <a:t> meme </a:t>
            </a:r>
            <a:r>
              <a:rPr lang="en-US" sz="2000" kern="0" dirty="0" err="1" smtClean="0">
                <a:solidFill>
                  <a:srgbClr val="000000"/>
                </a:solidFill>
              </a:rPr>
              <a:t>Ca</a:t>
            </a:r>
            <a:r>
              <a:rPr lang="en-US" sz="2000" kern="0" dirty="0" smtClean="0">
                <a:solidFill>
                  <a:srgbClr val="000000"/>
                </a:solidFill>
              </a:rPr>
              <a:t> </a:t>
            </a:r>
            <a:r>
              <a:rPr lang="en-US" sz="2000" kern="0" dirty="0" err="1" smtClean="0">
                <a:solidFill>
                  <a:srgbClr val="000000"/>
                </a:solidFill>
              </a:rPr>
              <a:t>tanısı</a:t>
            </a:r>
            <a:r>
              <a:rPr lang="en-US" sz="2000" kern="0" dirty="0" smtClean="0">
                <a:solidFill>
                  <a:srgbClr val="000000"/>
                </a:solidFill>
              </a:rPr>
              <a:t> </a:t>
            </a:r>
            <a:endParaRPr lang="en-US" sz="2000" kern="0" dirty="0">
              <a:solidFill>
                <a:srgbClr val="000000"/>
              </a:solidFill>
            </a:endParaRPr>
          </a:p>
          <a:p>
            <a:r>
              <a:rPr lang="en-US" sz="2000" kern="0" dirty="0">
                <a:solidFill>
                  <a:srgbClr val="000000"/>
                </a:solidFill>
              </a:rPr>
              <a:t>≥ 2 </a:t>
            </a:r>
            <a:r>
              <a:rPr lang="en-US" sz="2000" kern="0" dirty="0" smtClean="0">
                <a:solidFill>
                  <a:srgbClr val="000000"/>
                </a:solidFill>
              </a:rPr>
              <a:t>ilk </a:t>
            </a:r>
            <a:r>
              <a:rPr lang="en-US" sz="2000" kern="0" dirty="0" err="1" smtClean="0">
                <a:solidFill>
                  <a:srgbClr val="000000"/>
                </a:solidFill>
              </a:rPr>
              <a:t>ve</a:t>
            </a:r>
            <a:r>
              <a:rPr lang="en-US" sz="2000" kern="0" dirty="0" smtClean="0">
                <a:solidFill>
                  <a:srgbClr val="000000"/>
                </a:solidFill>
              </a:rPr>
              <a:t> </a:t>
            </a:r>
            <a:r>
              <a:rPr lang="en-US" sz="2000" kern="0" dirty="0" err="1" smtClean="0">
                <a:solidFill>
                  <a:srgbClr val="000000"/>
                </a:solidFill>
              </a:rPr>
              <a:t>ikinci</a:t>
            </a:r>
            <a:r>
              <a:rPr lang="en-US" sz="2000" kern="0" dirty="0" smtClean="0">
                <a:solidFill>
                  <a:srgbClr val="000000"/>
                </a:solidFill>
              </a:rPr>
              <a:t> </a:t>
            </a:r>
            <a:r>
              <a:rPr lang="en-US" sz="2000" kern="0" dirty="0" err="1" smtClean="0">
                <a:solidFill>
                  <a:srgbClr val="000000"/>
                </a:solidFill>
              </a:rPr>
              <a:t>derece</a:t>
            </a:r>
            <a:r>
              <a:rPr lang="en-US" sz="2000" kern="0" dirty="0" smtClean="0">
                <a:solidFill>
                  <a:srgbClr val="000000"/>
                </a:solidFill>
              </a:rPr>
              <a:t> </a:t>
            </a:r>
            <a:r>
              <a:rPr lang="en-US" sz="2000" kern="0" dirty="0" err="1" smtClean="0">
                <a:solidFill>
                  <a:srgbClr val="000000"/>
                </a:solidFill>
              </a:rPr>
              <a:t>akrabada</a:t>
            </a:r>
            <a:r>
              <a:rPr lang="en-US" sz="2000" kern="0" dirty="0" smtClean="0">
                <a:solidFill>
                  <a:srgbClr val="000000"/>
                </a:solidFill>
              </a:rPr>
              <a:t> </a:t>
            </a:r>
            <a:r>
              <a:rPr lang="en-US" sz="2000" kern="0" dirty="0" err="1" smtClean="0">
                <a:solidFill>
                  <a:srgbClr val="000000"/>
                </a:solidFill>
              </a:rPr>
              <a:t>herhangi</a:t>
            </a:r>
            <a:r>
              <a:rPr lang="en-US" sz="2000" kern="0" dirty="0" smtClean="0">
                <a:solidFill>
                  <a:srgbClr val="000000"/>
                </a:solidFill>
              </a:rPr>
              <a:t> </a:t>
            </a:r>
            <a:r>
              <a:rPr lang="en-US" sz="2000" kern="0" dirty="0" err="1" smtClean="0">
                <a:solidFill>
                  <a:srgbClr val="000000"/>
                </a:solidFill>
              </a:rPr>
              <a:t>yaşta</a:t>
            </a:r>
            <a:r>
              <a:rPr lang="en-US" sz="2000" kern="0" dirty="0" smtClean="0">
                <a:solidFill>
                  <a:srgbClr val="000000"/>
                </a:solidFill>
              </a:rPr>
              <a:t> meme </a:t>
            </a:r>
            <a:r>
              <a:rPr lang="en-US" sz="2000" kern="0" dirty="0" err="1" smtClean="0">
                <a:solidFill>
                  <a:srgbClr val="000000"/>
                </a:solidFill>
              </a:rPr>
              <a:t>ca</a:t>
            </a:r>
            <a:r>
              <a:rPr lang="en-US" sz="2000" kern="0" dirty="0" smtClean="0">
                <a:solidFill>
                  <a:srgbClr val="000000"/>
                </a:solidFill>
              </a:rPr>
              <a:t> </a:t>
            </a:r>
            <a:r>
              <a:rPr lang="en-US" sz="2000" kern="0" dirty="0" err="1" smtClean="0">
                <a:solidFill>
                  <a:srgbClr val="000000"/>
                </a:solidFill>
              </a:rPr>
              <a:t>tanısı</a:t>
            </a:r>
            <a:r>
              <a:rPr lang="en-US" sz="2000" kern="0" dirty="0" smtClean="0">
                <a:solidFill>
                  <a:srgbClr val="000000"/>
                </a:solidFill>
              </a:rPr>
              <a:t> </a:t>
            </a:r>
          </a:p>
          <a:p>
            <a:r>
              <a:rPr lang="en-US" sz="2000" kern="0" dirty="0" err="1" smtClean="0">
                <a:solidFill>
                  <a:srgbClr val="000000"/>
                </a:solidFill>
              </a:rPr>
              <a:t>Erkek</a:t>
            </a:r>
            <a:r>
              <a:rPr lang="en-US" sz="2000" kern="0" dirty="0" smtClean="0">
                <a:solidFill>
                  <a:srgbClr val="000000"/>
                </a:solidFill>
              </a:rPr>
              <a:t> meme </a:t>
            </a:r>
            <a:r>
              <a:rPr lang="en-US" sz="2000" kern="0" dirty="0" err="1">
                <a:solidFill>
                  <a:srgbClr val="000000"/>
                </a:solidFill>
              </a:rPr>
              <a:t>C</a:t>
            </a:r>
            <a:r>
              <a:rPr lang="en-US" sz="2000" kern="0" dirty="0" err="1" smtClean="0">
                <a:solidFill>
                  <a:srgbClr val="000000"/>
                </a:solidFill>
              </a:rPr>
              <a:t>a</a:t>
            </a:r>
            <a:r>
              <a:rPr lang="en-US" sz="2000" kern="0" dirty="0" smtClean="0">
                <a:solidFill>
                  <a:srgbClr val="000000"/>
                </a:solidFill>
              </a:rPr>
              <a:t> </a:t>
            </a:r>
          </a:p>
          <a:p>
            <a:r>
              <a:rPr lang="en-US" sz="2000" kern="0" dirty="0" smtClean="0">
                <a:solidFill>
                  <a:srgbClr val="000000"/>
                </a:solidFill>
              </a:rPr>
              <a:t>≥ </a:t>
            </a:r>
            <a:r>
              <a:rPr lang="en-US" sz="2000" kern="0" dirty="0">
                <a:solidFill>
                  <a:srgbClr val="000000"/>
                </a:solidFill>
              </a:rPr>
              <a:t>1 grandparent of Ashkenazi Jewish heritage</a:t>
            </a:r>
          </a:p>
          <a:p>
            <a:endParaRPr lang="en-US" sz="2000" kern="0" dirty="0">
              <a:solidFill>
                <a:srgbClr val="000000"/>
              </a:solidFill>
            </a:endParaRPr>
          </a:p>
        </p:txBody>
      </p:sp>
      <p:sp>
        <p:nvSpPr>
          <p:cNvPr id="9" name="Content Placeholder 5">
            <a:extLst>
              <a:ext uri="{FF2B5EF4-FFF2-40B4-BE49-F238E27FC236}">
                <a16:creationId xmlns:a16="http://schemas.microsoft.com/office/drawing/2014/main" xmlns="" id="{202C70C4-E9EC-4348-8209-A900A192FBA9}"/>
              </a:ext>
            </a:extLst>
          </p:cNvPr>
          <p:cNvSpPr txBox="1">
            <a:spLocks/>
          </p:cNvSpPr>
          <p:nvPr/>
        </p:nvSpPr>
        <p:spPr>
          <a:xfrm>
            <a:off x="395080" y="3101006"/>
            <a:ext cx="4301534" cy="3264798"/>
          </a:xfrm>
          <a:prstGeom prst="rect">
            <a:avLst/>
          </a:prstGeom>
        </p:spPr>
        <p:txBody>
          <a:bodyPr/>
          <a:lstStyle>
            <a:lvl1pPr marL="342900" indent="-342900" algn="l" rtl="0" eaLnBrk="0" fontAlgn="base" hangingPunct="0">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mn-lt"/>
                <a:ea typeface="+mn-ea"/>
                <a:cs typeface="+mn-cs"/>
              </a:defRPr>
            </a:lvl1pPr>
            <a:lvl2pPr marL="742950" indent="-285750" algn="l" rtl="0" eaLnBrk="0" fontAlgn="base" hangingPunct="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mn-lt"/>
              </a:defRPr>
            </a:lvl2pPr>
            <a:lvl3pPr marL="1143000" indent="-228600" algn="l" rtl="0" eaLnBrk="0" fontAlgn="base" hangingPunct="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mn-lt"/>
              </a:defRPr>
            </a:lvl3pPr>
            <a:lvl4pPr marL="1600200" indent="-228600" algn="l" rtl="0" eaLnBrk="0" fontAlgn="base" hangingPunct="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mn-lt"/>
              </a:defRPr>
            </a:lvl4pPr>
            <a:lvl5pPr marL="2057400" indent="-228600" algn="l" rtl="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mn-lt"/>
              </a:defRPr>
            </a:lvl5pPr>
            <a:lvl6pPr marL="25146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r>
              <a:rPr lang="en-US" sz="2000" kern="0" dirty="0" smtClean="0">
                <a:solidFill>
                  <a:srgbClr val="000000"/>
                </a:solidFill>
              </a:rPr>
              <a:t>Mem</a:t>
            </a:r>
            <a:r>
              <a:rPr lang="en-US" sz="2000" kern="0" dirty="0" smtClean="0">
                <a:solidFill>
                  <a:srgbClr val="000000"/>
                </a:solidFill>
              </a:rPr>
              <a:t>e </a:t>
            </a:r>
            <a:r>
              <a:rPr lang="en-US" sz="2000" kern="0" dirty="0" err="1" smtClean="0">
                <a:solidFill>
                  <a:srgbClr val="000000"/>
                </a:solidFill>
              </a:rPr>
              <a:t>Ca</a:t>
            </a:r>
            <a:r>
              <a:rPr lang="en-US" sz="2000" kern="0" dirty="0" smtClean="0">
                <a:solidFill>
                  <a:srgbClr val="000000"/>
                </a:solidFill>
              </a:rPr>
              <a:t> </a:t>
            </a:r>
            <a:r>
              <a:rPr lang="en-US" sz="2000" kern="0" dirty="0" err="1" smtClean="0">
                <a:solidFill>
                  <a:srgbClr val="000000"/>
                </a:solidFill>
              </a:rPr>
              <a:t>Tanı</a:t>
            </a:r>
            <a:r>
              <a:rPr lang="en-US" sz="2000" kern="0" dirty="0" smtClean="0">
                <a:solidFill>
                  <a:srgbClr val="000000"/>
                </a:solidFill>
              </a:rPr>
              <a:t> </a:t>
            </a:r>
            <a:r>
              <a:rPr lang="en-US" sz="2000" kern="0" dirty="0" err="1" smtClean="0">
                <a:solidFill>
                  <a:srgbClr val="000000"/>
                </a:solidFill>
              </a:rPr>
              <a:t>anında</a:t>
            </a:r>
            <a:r>
              <a:rPr lang="en-US" sz="2000" kern="0" dirty="0" smtClean="0">
                <a:solidFill>
                  <a:srgbClr val="000000"/>
                </a:solidFill>
              </a:rPr>
              <a:t> &lt; </a:t>
            </a:r>
            <a:r>
              <a:rPr lang="en-US" sz="2000" kern="0" dirty="0">
                <a:solidFill>
                  <a:srgbClr val="000000"/>
                </a:solidFill>
              </a:rPr>
              <a:t>50 </a:t>
            </a:r>
            <a:r>
              <a:rPr lang="en-US" sz="2000" kern="0" dirty="0" err="1" smtClean="0">
                <a:solidFill>
                  <a:srgbClr val="000000"/>
                </a:solidFill>
              </a:rPr>
              <a:t>yaş</a:t>
            </a:r>
            <a:r>
              <a:rPr lang="en-US" sz="2000" kern="0" dirty="0" smtClean="0">
                <a:solidFill>
                  <a:srgbClr val="000000"/>
                </a:solidFill>
              </a:rPr>
              <a:t> </a:t>
            </a:r>
          </a:p>
          <a:p>
            <a:r>
              <a:rPr lang="en-US" sz="2000" kern="0" dirty="0" smtClean="0">
                <a:solidFill>
                  <a:srgbClr val="000000"/>
                </a:solidFill>
              </a:rPr>
              <a:t>TNBC </a:t>
            </a:r>
            <a:r>
              <a:rPr lang="en-US" sz="2000" kern="0" dirty="0" err="1" smtClean="0">
                <a:solidFill>
                  <a:srgbClr val="000000"/>
                </a:solidFill>
              </a:rPr>
              <a:t>tanıda</a:t>
            </a:r>
            <a:r>
              <a:rPr lang="en-US" sz="2000" kern="0" dirty="0" smtClean="0">
                <a:solidFill>
                  <a:srgbClr val="000000"/>
                </a:solidFill>
              </a:rPr>
              <a:t> </a:t>
            </a:r>
            <a:r>
              <a:rPr lang="en-US" sz="2000" kern="0" dirty="0" smtClean="0">
                <a:solidFill>
                  <a:srgbClr val="000000"/>
                </a:solidFill>
              </a:rPr>
              <a:t>≤ </a:t>
            </a:r>
            <a:r>
              <a:rPr lang="en-US" sz="2000" kern="0" dirty="0">
                <a:solidFill>
                  <a:srgbClr val="000000"/>
                </a:solidFill>
              </a:rPr>
              <a:t>60 </a:t>
            </a:r>
            <a:r>
              <a:rPr lang="en-US" sz="2000" kern="0" dirty="0" err="1" smtClean="0">
                <a:solidFill>
                  <a:srgbClr val="000000"/>
                </a:solidFill>
              </a:rPr>
              <a:t>yaş</a:t>
            </a:r>
            <a:r>
              <a:rPr lang="en-US" sz="2000" kern="0" dirty="0" smtClean="0">
                <a:solidFill>
                  <a:srgbClr val="000000"/>
                </a:solidFill>
              </a:rPr>
              <a:t> </a:t>
            </a:r>
            <a:endParaRPr lang="en-US" sz="2000" kern="0" dirty="0">
              <a:solidFill>
                <a:srgbClr val="000000"/>
              </a:solidFill>
            </a:endParaRPr>
          </a:p>
          <a:p>
            <a:r>
              <a:rPr lang="en-US" sz="2000" kern="0" dirty="0" smtClean="0">
                <a:solidFill>
                  <a:srgbClr val="000000"/>
                </a:solidFill>
              </a:rPr>
              <a:t>Bilateral meme </a:t>
            </a:r>
            <a:r>
              <a:rPr lang="en-US" sz="2000" kern="0" dirty="0" err="1" smtClean="0">
                <a:solidFill>
                  <a:srgbClr val="000000"/>
                </a:solidFill>
              </a:rPr>
              <a:t>Ca</a:t>
            </a:r>
            <a:r>
              <a:rPr lang="en-US" sz="2000" kern="0" dirty="0" smtClean="0">
                <a:solidFill>
                  <a:srgbClr val="000000"/>
                </a:solidFill>
              </a:rPr>
              <a:t> </a:t>
            </a:r>
          </a:p>
          <a:p>
            <a:r>
              <a:rPr lang="en-US" sz="2000" kern="0" dirty="0" err="1" smtClean="0">
                <a:solidFill>
                  <a:srgbClr val="000000"/>
                </a:solidFill>
              </a:rPr>
              <a:t>Kendisi</a:t>
            </a:r>
            <a:r>
              <a:rPr lang="en-US" sz="2000" kern="0" dirty="0" smtClean="0">
                <a:solidFill>
                  <a:srgbClr val="000000"/>
                </a:solidFill>
              </a:rPr>
              <a:t> </a:t>
            </a:r>
            <a:r>
              <a:rPr lang="en-US" sz="2000" kern="0" dirty="0" err="1" smtClean="0">
                <a:solidFill>
                  <a:srgbClr val="000000"/>
                </a:solidFill>
              </a:rPr>
              <a:t>veya</a:t>
            </a:r>
            <a:r>
              <a:rPr lang="en-US" sz="2000" kern="0" dirty="0" smtClean="0">
                <a:solidFill>
                  <a:srgbClr val="000000"/>
                </a:solidFill>
              </a:rPr>
              <a:t> 1-2. </a:t>
            </a:r>
            <a:r>
              <a:rPr lang="en-US" sz="2000" kern="0" dirty="0" err="1" smtClean="0">
                <a:solidFill>
                  <a:srgbClr val="000000"/>
                </a:solidFill>
              </a:rPr>
              <a:t>derece</a:t>
            </a:r>
            <a:r>
              <a:rPr lang="en-US" sz="2000" kern="0" dirty="0" smtClean="0">
                <a:solidFill>
                  <a:srgbClr val="000000"/>
                </a:solidFill>
              </a:rPr>
              <a:t> </a:t>
            </a:r>
            <a:r>
              <a:rPr lang="en-US" sz="2000" kern="0" dirty="0" err="1" smtClean="0">
                <a:solidFill>
                  <a:srgbClr val="000000"/>
                </a:solidFill>
              </a:rPr>
              <a:t>akrabada</a:t>
            </a:r>
            <a:r>
              <a:rPr lang="en-US" sz="2000" kern="0" dirty="0" smtClean="0">
                <a:solidFill>
                  <a:srgbClr val="000000"/>
                </a:solidFill>
              </a:rPr>
              <a:t> </a:t>
            </a:r>
            <a:r>
              <a:rPr lang="en-US" sz="2000" kern="0" dirty="0" err="1" smtClean="0">
                <a:solidFill>
                  <a:srgbClr val="000000"/>
                </a:solidFill>
              </a:rPr>
              <a:t>herhangi</a:t>
            </a:r>
            <a:r>
              <a:rPr lang="en-US" sz="2000" kern="0" dirty="0" smtClean="0">
                <a:solidFill>
                  <a:srgbClr val="000000"/>
                </a:solidFill>
              </a:rPr>
              <a:t> </a:t>
            </a:r>
            <a:r>
              <a:rPr lang="en-US" sz="2000" kern="0" dirty="0" err="1" smtClean="0">
                <a:solidFill>
                  <a:srgbClr val="000000"/>
                </a:solidFill>
              </a:rPr>
              <a:t>yaşta</a:t>
            </a:r>
            <a:r>
              <a:rPr lang="en-US" sz="2000" kern="0" dirty="0" smtClean="0">
                <a:solidFill>
                  <a:srgbClr val="000000"/>
                </a:solidFill>
              </a:rPr>
              <a:t> over </a:t>
            </a:r>
            <a:r>
              <a:rPr lang="en-US" sz="2000" kern="0" dirty="0" err="1" smtClean="0">
                <a:solidFill>
                  <a:srgbClr val="000000"/>
                </a:solidFill>
              </a:rPr>
              <a:t>Ca</a:t>
            </a:r>
            <a:r>
              <a:rPr lang="en-US" sz="2000" kern="0" dirty="0" smtClean="0">
                <a:solidFill>
                  <a:srgbClr val="000000"/>
                </a:solidFill>
              </a:rPr>
              <a:t> </a:t>
            </a:r>
            <a:r>
              <a:rPr lang="en-US" sz="2000" kern="0" dirty="0" err="1" smtClean="0">
                <a:solidFill>
                  <a:srgbClr val="000000"/>
                </a:solidFill>
              </a:rPr>
              <a:t>tanısı</a:t>
            </a:r>
            <a:endParaRPr lang="en-US" sz="2000" kern="0" dirty="0">
              <a:solidFill>
                <a:srgbClr val="000000"/>
              </a:solidFill>
            </a:endParaRPr>
          </a:p>
        </p:txBody>
      </p:sp>
      <p:sp>
        <p:nvSpPr>
          <p:cNvPr id="2" name="Title 1">
            <a:extLst>
              <a:ext uri="{FF2B5EF4-FFF2-40B4-BE49-F238E27FC236}">
                <a16:creationId xmlns:a16="http://schemas.microsoft.com/office/drawing/2014/main" xmlns="" id="{21A99225-F656-49C6-8AEB-5FACF77F0BCF}"/>
              </a:ext>
            </a:extLst>
          </p:cNvPr>
          <p:cNvSpPr>
            <a:spLocks noGrp="1"/>
          </p:cNvSpPr>
          <p:nvPr>
            <p:ph type="title"/>
          </p:nvPr>
        </p:nvSpPr>
        <p:spPr/>
        <p:txBody>
          <a:bodyPr>
            <a:noAutofit/>
          </a:bodyPr>
          <a:lstStyle/>
          <a:p>
            <a:r>
              <a:rPr lang="en-US" sz="3200" dirty="0" smtClean="0"/>
              <a:t>Meme </a:t>
            </a:r>
            <a:r>
              <a:rPr lang="en-US" sz="3200" dirty="0" err="1" smtClean="0"/>
              <a:t>kanserinde</a:t>
            </a:r>
            <a:r>
              <a:rPr lang="en-US" sz="3200" dirty="0" smtClean="0"/>
              <a:t>  </a:t>
            </a:r>
            <a:r>
              <a:rPr lang="en-US" sz="3200" dirty="0"/>
              <a:t>n</a:t>
            </a:r>
            <a:r>
              <a:rPr lang="en-US" sz="3200" dirty="0" smtClean="0"/>
              <a:t>e </a:t>
            </a:r>
            <a:r>
              <a:rPr lang="en-US" sz="3200" dirty="0" err="1" smtClean="0"/>
              <a:t>zaman</a:t>
            </a:r>
            <a:r>
              <a:rPr lang="en-US" sz="3200" dirty="0" smtClean="0"/>
              <a:t> BRCA1/2 </a:t>
            </a:r>
            <a:r>
              <a:rPr lang="en-US" sz="3200" dirty="0" err="1" smtClean="0"/>
              <a:t>testi</a:t>
            </a:r>
            <a:r>
              <a:rPr lang="en-US" sz="3200" dirty="0" smtClean="0"/>
              <a:t> </a:t>
            </a:r>
            <a:r>
              <a:rPr lang="en-US" sz="3200" dirty="0" err="1" smtClean="0"/>
              <a:t>yapılmalı</a:t>
            </a:r>
            <a:r>
              <a:rPr lang="en-US" sz="3200" dirty="0" smtClean="0"/>
              <a:t>?</a:t>
            </a:r>
            <a:endParaRPr lang="en-US" sz="3200" dirty="0"/>
          </a:p>
        </p:txBody>
      </p:sp>
      <p:sp>
        <p:nvSpPr>
          <p:cNvPr id="5" name="Rectangle 4">
            <a:extLst>
              <a:ext uri="{FF2B5EF4-FFF2-40B4-BE49-F238E27FC236}">
                <a16:creationId xmlns:a16="http://schemas.microsoft.com/office/drawing/2014/main" xmlns="" id="{1C9243F9-A7F9-4EE0-80AF-EF7BE4E824C5}"/>
              </a:ext>
            </a:extLst>
          </p:cNvPr>
          <p:cNvSpPr/>
          <p:nvPr/>
        </p:nvSpPr>
        <p:spPr>
          <a:xfrm>
            <a:off x="455768" y="3205216"/>
            <a:ext cx="137160" cy="182880"/>
          </a:xfrm>
          <a:prstGeom prst="rect">
            <a:avLst/>
          </a:prstGeom>
          <a:ln>
            <a:solidFill>
              <a:schemeClr val="accent6"/>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TextBox 5">
            <a:extLst>
              <a:ext uri="{FF2B5EF4-FFF2-40B4-BE49-F238E27FC236}">
                <a16:creationId xmlns:a16="http://schemas.microsoft.com/office/drawing/2014/main" xmlns="" id="{8D82FA03-3FF8-492D-8F7B-D6EE490CA2BB}"/>
              </a:ext>
            </a:extLst>
          </p:cNvPr>
          <p:cNvSpPr txBox="1"/>
          <p:nvPr/>
        </p:nvSpPr>
        <p:spPr>
          <a:xfrm>
            <a:off x="1279289" y="2442991"/>
            <a:ext cx="2287368" cy="523220"/>
          </a:xfrm>
          <a:prstGeom prst="rect">
            <a:avLst/>
          </a:prstGeom>
          <a:noFill/>
        </p:spPr>
        <p:txBody>
          <a:bodyPr wrap="square" rtlCol="0">
            <a:spAutoFit/>
          </a:bodyPr>
          <a:lstStyle/>
          <a:p>
            <a:pPr algn="ctr">
              <a:buNone/>
            </a:pPr>
            <a:r>
              <a:rPr lang="en-US" sz="2800" b="0" dirty="0">
                <a:solidFill>
                  <a:schemeClr val="bg2">
                    <a:lumMod val="10000"/>
                  </a:schemeClr>
                </a:solidFill>
              </a:rPr>
              <a:t>Pt Factors</a:t>
            </a:r>
          </a:p>
        </p:txBody>
      </p:sp>
      <p:sp>
        <p:nvSpPr>
          <p:cNvPr id="7" name="TextBox 6">
            <a:extLst>
              <a:ext uri="{FF2B5EF4-FFF2-40B4-BE49-F238E27FC236}">
                <a16:creationId xmlns:a16="http://schemas.microsoft.com/office/drawing/2014/main" xmlns="" id="{0F5E14CA-7E6D-4B23-B2E3-03B5A9FF1959}"/>
              </a:ext>
            </a:extLst>
          </p:cNvPr>
          <p:cNvSpPr txBox="1"/>
          <p:nvPr/>
        </p:nvSpPr>
        <p:spPr>
          <a:xfrm>
            <a:off x="5864853" y="2442991"/>
            <a:ext cx="2262158" cy="523220"/>
          </a:xfrm>
          <a:prstGeom prst="rect">
            <a:avLst/>
          </a:prstGeom>
          <a:noFill/>
        </p:spPr>
        <p:txBody>
          <a:bodyPr wrap="none" rtlCol="0">
            <a:spAutoFit/>
          </a:bodyPr>
          <a:lstStyle/>
          <a:p>
            <a:pPr>
              <a:buNone/>
            </a:pPr>
            <a:r>
              <a:rPr lang="en-US" sz="2800" b="0" dirty="0">
                <a:solidFill>
                  <a:schemeClr val="bg2">
                    <a:lumMod val="10000"/>
                  </a:schemeClr>
                </a:solidFill>
              </a:rPr>
              <a:t>Family History</a:t>
            </a:r>
          </a:p>
        </p:txBody>
      </p:sp>
      <p:sp>
        <p:nvSpPr>
          <p:cNvPr id="10" name="Text Box 15">
            <a:extLst>
              <a:ext uri="{FF2B5EF4-FFF2-40B4-BE49-F238E27FC236}">
                <a16:creationId xmlns:a16="http://schemas.microsoft.com/office/drawing/2014/main" xmlns="" id="{597D29BC-EACC-48C7-BB15-84E0AC4B2B2B}"/>
              </a:ext>
            </a:extLst>
          </p:cNvPr>
          <p:cNvSpPr txBox="1">
            <a:spLocks noChangeArrowheads="1"/>
          </p:cNvSpPr>
          <p:nvPr/>
        </p:nvSpPr>
        <p:spPr bwMode="auto">
          <a:xfrm>
            <a:off x="1398957" y="6163733"/>
            <a:ext cx="5890022" cy="307777"/>
          </a:xfrm>
          <a:prstGeom prst="rect">
            <a:avLst/>
          </a:prstGeom>
          <a:noFill/>
          <a:ln>
            <a:noFill/>
          </a:ln>
          <a:extLst/>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defRPr/>
            </a:pPr>
            <a:r>
              <a:rPr lang="en-US" altLang="en-US" sz="1400" b="0" spc="-10" dirty="0">
                <a:solidFill>
                  <a:srgbClr val="000000"/>
                </a:solidFill>
              </a:rPr>
              <a:t>Runowicz CD, et al. </a:t>
            </a:r>
            <a:r>
              <a:rPr lang="it-IT" altLang="en-US" sz="1400" b="0" spc="-10" dirty="0">
                <a:solidFill>
                  <a:srgbClr val="000000"/>
                </a:solidFill>
              </a:rPr>
              <a:t>J Clin Oncol. 2016;34:611-635.</a:t>
            </a:r>
            <a:endParaRPr lang="en-US" altLang="en-US" sz="1400" b="0" spc="-10" dirty="0">
              <a:solidFill>
                <a:srgbClr val="000000"/>
              </a:solidFill>
            </a:endParaRPr>
          </a:p>
        </p:txBody>
      </p:sp>
      <p:sp>
        <p:nvSpPr>
          <p:cNvPr id="14" name="Rectangle 13">
            <a:extLst>
              <a:ext uri="{FF2B5EF4-FFF2-40B4-BE49-F238E27FC236}">
                <a16:creationId xmlns:a16="http://schemas.microsoft.com/office/drawing/2014/main" xmlns="" id="{979F4649-EFAC-440B-8B26-5C4F2C4D07AE}"/>
              </a:ext>
            </a:extLst>
          </p:cNvPr>
          <p:cNvSpPr/>
          <p:nvPr/>
        </p:nvSpPr>
        <p:spPr>
          <a:xfrm>
            <a:off x="459800" y="3731590"/>
            <a:ext cx="137160" cy="182880"/>
          </a:xfrm>
          <a:prstGeom prst="rect">
            <a:avLst/>
          </a:prstGeom>
          <a:ln>
            <a:solidFill>
              <a:schemeClr val="accent6"/>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Rectangle 14">
            <a:extLst>
              <a:ext uri="{FF2B5EF4-FFF2-40B4-BE49-F238E27FC236}">
                <a16:creationId xmlns:a16="http://schemas.microsoft.com/office/drawing/2014/main" xmlns="" id="{06ADC869-73A1-4958-BA8F-76353C8631BE}"/>
              </a:ext>
            </a:extLst>
          </p:cNvPr>
          <p:cNvSpPr/>
          <p:nvPr/>
        </p:nvSpPr>
        <p:spPr>
          <a:xfrm>
            <a:off x="455768" y="4306590"/>
            <a:ext cx="137160" cy="182880"/>
          </a:xfrm>
          <a:prstGeom prst="rect">
            <a:avLst/>
          </a:prstGeom>
          <a:ln>
            <a:solidFill>
              <a:schemeClr val="accent6"/>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Rectangle 15">
            <a:extLst>
              <a:ext uri="{FF2B5EF4-FFF2-40B4-BE49-F238E27FC236}">
                <a16:creationId xmlns:a16="http://schemas.microsoft.com/office/drawing/2014/main" xmlns="" id="{51BBE49E-E546-4A3B-9161-9F8D85EA35E7}"/>
              </a:ext>
            </a:extLst>
          </p:cNvPr>
          <p:cNvSpPr/>
          <p:nvPr/>
        </p:nvSpPr>
        <p:spPr>
          <a:xfrm>
            <a:off x="459800" y="4839800"/>
            <a:ext cx="137160" cy="182880"/>
          </a:xfrm>
          <a:prstGeom prst="rect">
            <a:avLst/>
          </a:prstGeom>
          <a:ln>
            <a:solidFill>
              <a:schemeClr val="accent6"/>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Rectangle 16">
            <a:extLst>
              <a:ext uri="{FF2B5EF4-FFF2-40B4-BE49-F238E27FC236}">
                <a16:creationId xmlns:a16="http://schemas.microsoft.com/office/drawing/2014/main" xmlns="" id="{31A74EC9-0EF3-4CF2-A4E1-AB65C04495E4}"/>
              </a:ext>
            </a:extLst>
          </p:cNvPr>
          <p:cNvSpPr/>
          <p:nvPr/>
        </p:nvSpPr>
        <p:spPr>
          <a:xfrm>
            <a:off x="4749035" y="3205216"/>
            <a:ext cx="137160" cy="182880"/>
          </a:xfrm>
          <a:prstGeom prst="rect">
            <a:avLst/>
          </a:prstGeom>
          <a:ln>
            <a:solidFill>
              <a:schemeClr val="accent5"/>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8" name="Rectangle 17">
            <a:extLst>
              <a:ext uri="{FF2B5EF4-FFF2-40B4-BE49-F238E27FC236}">
                <a16:creationId xmlns:a16="http://schemas.microsoft.com/office/drawing/2014/main" xmlns="" id="{57497E82-9545-43D4-A744-6DBCE0249FE0}"/>
              </a:ext>
            </a:extLst>
          </p:cNvPr>
          <p:cNvSpPr/>
          <p:nvPr/>
        </p:nvSpPr>
        <p:spPr>
          <a:xfrm>
            <a:off x="4749035" y="4061192"/>
            <a:ext cx="137160" cy="182880"/>
          </a:xfrm>
          <a:prstGeom prst="rect">
            <a:avLst/>
          </a:prstGeom>
          <a:ln>
            <a:solidFill>
              <a:schemeClr val="accent5"/>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9" name="Rectangle 18">
            <a:extLst>
              <a:ext uri="{FF2B5EF4-FFF2-40B4-BE49-F238E27FC236}">
                <a16:creationId xmlns:a16="http://schemas.microsoft.com/office/drawing/2014/main" xmlns="" id="{DCBF5175-21AB-43F3-8A31-D74AB859BC73}"/>
              </a:ext>
            </a:extLst>
          </p:cNvPr>
          <p:cNvSpPr/>
          <p:nvPr/>
        </p:nvSpPr>
        <p:spPr>
          <a:xfrm>
            <a:off x="4749035" y="4943560"/>
            <a:ext cx="137160" cy="182880"/>
          </a:xfrm>
          <a:prstGeom prst="rect">
            <a:avLst/>
          </a:prstGeom>
          <a:ln>
            <a:solidFill>
              <a:schemeClr val="accent5"/>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0" name="Rectangle 19">
            <a:extLst>
              <a:ext uri="{FF2B5EF4-FFF2-40B4-BE49-F238E27FC236}">
                <a16:creationId xmlns:a16="http://schemas.microsoft.com/office/drawing/2014/main" xmlns="" id="{E91F787A-E320-403F-93B5-1AECAE709A74}"/>
              </a:ext>
            </a:extLst>
          </p:cNvPr>
          <p:cNvSpPr/>
          <p:nvPr/>
        </p:nvSpPr>
        <p:spPr>
          <a:xfrm>
            <a:off x="4749035" y="5546688"/>
            <a:ext cx="137160" cy="182880"/>
          </a:xfrm>
          <a:prstGeom prst="rect">
            <a:avLst/>
          </a:prstGeom>
          <a:ln>
            <a:solidFill>
              <a:schemeClr val="accent5"/>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3" name="Date Placeholder 22"/>
          <p:cNvSpPr>
            <a:spLocks noGrp="1"/>
          </p:cNvSpPr>
          <p:nvPr>
            <p:ph type="dt" sz="half" idx="10"/>
          </p:nvPr>
        </p:nvSpPr>
        <p:spPr/>
        <p:txBody>
          <a:bodyPr/>
          <a:lstStyle/>
          <a:p>
            <a:fld id="{145FEF84-6D57-4443-9405-AB069650BDD1}" type="datetime1">
              <a:rPr lang="en-US" smtClean="0"/>
              <a:t>14.11.20</a:t>
            </a:fld>
            <a:endParaRPr lang="en-US"/>
          </a:p>
        </p:txBody>
      </p:sp>
      <p:sp>
        <p:nvSpPr>
          <p:cNvPr id="24" name="Slide Number Placeholder 23"/>
          <p:cNvSpPr>
            <a:spLocks noGrp="1"/>
          </p:cNvSpPr>
          <p:nvPr>
            <p:ph type="sldNum" sz="quarter" idx="12"/>
          </p:nvPr>
        </p:nvSpPr>
        <p:spPr/>
        <p:txBody>
          <a:bodyPr/>
          <a:lstStyle/>
          <a:p>
            <a:fld id="{A46B56E3-E63F-C94B-B5F1-645B608C74A3}" type="slidenum">
              <a:rPr lang="en-US" smtClean="0"/>
              <a:t>11</a:t>
            </a:fld>
            <a:endParaRPr lang="en-US"/>
          </a:p>
        </p:txBody>
      </p:sp>
    </p:spTree>
    <p:extLst>
      <p:ext uri="{BB962C8B-B14F-4D97-AF65-F5344CB8AC3E}">
        <p14:creationId xmlns:p14="http://schemas.microsoft.com/office/powerpoint/2010/main" val="31625568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320" y="238126"/>
            <a:ext cx="4199673" cy="1103313"/>
          </a:xfrm>
        </p:spPr>
        <p:style>
          <a:lnRef idx="2">
            <a:schemeClr val="dk1"/>
          </a:lnRef>
          <a:fillRef idx="1">
            <a:schemeClr val="lt1"/>
          </a:fillRef>
          <a:effectRef idx="0">
            <a:schemeClr val="dk1"/>
          </a:effectRef>
          <a:fontRef idx="minor">
            <a:schemeClr val="dk1"/>
          </a:fontRef>
        </p:style>
        <p:txBody>
          <a:bodyPr>
            <a:normAutofit/>
          </a:bodyPr>
          <a:lstStyle/>
          <a:p>
            <a:r>
              <a:rPr lang="en-US" sz="3600" dirty="0">
                <a:latin typeface="Arial" charset="0"/>
              </a:rPr>
              <a:t>LOTUS: </a:t>
            </a:r>
            <a:r>
              <a:rPr lang="en-US" sz="3600" dirty="0" err="1">
                <a:latin typeface="Arial" charset="0"/>
              </a:rPr>
              <a:t>T</a:t>
            </a:r>
            <a:r>
              <a:rPr lang="en-US" sz="3600" dirty="0" err="1" smtClean="0">
                <a:latin typeface="Arial" charset="0"/>
              </a:rPr>
              <a:t>oksisite</a:t>
            </a:r>
            <a:endParaRPr lang="en-US" sz="3600" dirty="0">
              <a:latin typeface="Arial" charset="0"/>
            </a:endParaRPr>
          </a:p>
        </p:txBody>
      </p:sp>
      <p:sp>
        <p:nvSpPr>
          <p:cNvPr id="21506" name="Content Placeholder 2"/>
          <p:cNvSpPr>
            <a:spLocks noGrp="1"/>
          </p:cNvSpPr>
          <p:nvPr>
            <p:ph sz="half" idx="1"/>
          </p:nvPr>
        </p:nvSpPr>
        <p:spPr>
          <a:xfrm>
            <a:off x="451365" y="1511301"/>
            <a:ext cx="4205628" cy="4678363"/>
          </a:xfrm>
        </p:spPr>
        <p:style>
          <a:lnRef idx="2">
            <a:schemeClr val="dk1"/>
          </a:lnRef>
          <a:fillRef idx="1">
            <a:schemeClr val="lt1"/>
          </a:fillRef>
          <a:effectRef idx="0">
            <a:schemeClr val="dk1"/>
          </a:effectRef>
          <a:fontRef idx="minor">
            <a:schemeClr val="dk1"/>
          </a:fontRef>
        </p:style>
        <p:txBody>
          <a:bodyPr>
            <a:normAutofit/>
          </a:bodyPr>
          <a:lstStyle/>
          <a:p>
            <a:r>
              <a:rPr lang="en-US" sz="2200" dirty="0" smtClean="0">
                <a:latin typeface="Arial" charset="0"/>
              </a:rPr>
              <a:t>En  </a:t>
            </a:r>
            <a:r>
              <a:rPr lang="en-US" sz="2200" dirty="0" err="1" smtClean="0">
                <a:latin typeface="Arial" charset="0"/>
              </a:rPr>
              <a:t>sık</a:t>
            </a:r>
            <a:r>
              <a:rPr lang="en-US" sz="2200" dirty="0" smtClean="0">
                <a:latin typeface="Arial" charset="0"/>
              </a:rPr>
              <a:t> YE: </a:t>
            </a:r>
            <a:r>
              <a:rPr lang="en-US" sz="2200" dirty="0" err="1" smtClean="0">
                <a:latin typeface="Arial" charset="0"/>
              </a:rPr>
              <a:t>Gis</a:t>
            </a:r>
            <a:r>
              <a:rPr lang="en-US" sz="2200" dirty="0" smtClean="0">
                <a:latin typeface="Arial" charset="0"/>
              </a:rPr>
              <a:t> </a:t>
            </a:r>
            <a:r>
              <a:rPr lang="en-US" sz="2200" dirty="0" err="1" smtClean="0">
                <a:latin typeface="Arial" charset="0"/>
              </a:rPr>
              <a:t>toksisite</a:t>
            </a:r>
            <a:r>
              <a:rPr lang="en-US" sz="2200" dirty="0" smtClean="0">
                <a:latin typeface="Arial" charset="0"/>
              </a:rPr>
              <a:t> </a:t>
            </a:r>
            <a:r>
              <a:rPr lang="en-US" sz="2200" dirty="0" err="1" smtClean="0">
                <a:latin typeface="Arial" charset="0"/>
              </a:rPr>
              <a:t>alopesi</a:t>
            </a:r>
            <a:r>
              <a:rPr lang="en-US" sz="2200" dirty="0" smtClean="0">
                <a:latin typeface="Arial" charset="0"/>
              </a:rPr>
              <a:t> </a:t>
            </a:r>
            <a:r>
              <a:rPr lang="en-US" sz="2200" dirty="0" err="1" smtClean="0">
                <a:latin typeface="Arial" charset="0"/>
              </a:rPr>
              <a:t>nöropati</a:t>
            </a:r>
            <a:r>
              <a:rPr lang="en-US" sz="2200" dirty="0" smtClean="0">
                <a:latin typeface="Arial" charset="0"/>
              </a:rPr>
              <a:t> </a:t>
            </a:r>
            <a:r>
              <a:rPr lang="en-US" sz="2200" dirty="0" err="1" smtClean="0">
                <a:latin typeface="Arial" charset="0"/>
              </a:rPr>
              <a:t>fatique</a:t>
            </a:r>
            <a:r>
              <a:rPr lang="en-US" sz="2200" dirty="0" smtClean="0">
                <a:latin typeface="Arial" charset="0"/>
              </a:rPr>
              <a:t> </a:t>
            </a:r>
            <a:r>
              <a:rPr lang="en-US" sz="2200" dirty="0" err="1" smtClean="0">
                <a:latin typeface="Arial" charset="0"/>
              </a:rPr>
              <a:t>ve</a:t>
            </a:r>
            <a:r>
              <a:rPr lang="en-US" sz="2200" dirty="0" smtClean="0">
                <a:latin typeface="Arial" charset="0"/>
              </a:rPr>
              <a:t> </a:t>
            </a:r>
            <a:r>
              <a:rPr lang="en-US" sz="2200" dirty="0" err="1" smtClean="0">
                <a:latin typeface="Arial" charset="0"/>
              </a:rPr>
              <a:t>raş</a:t>
            </a:r>
            <a:endParaRPr lang="en-US" sz="2200" dirty="0" smtClean="0">
              <a:latin typeface="Arial" charset="0"/>
            </a:endParaRPr>
          </a:p>
          <a:p>
            <a:r>
              <a:rPr lang="en-US" sz="2200" dirty="0" smtClean="0">
                <a:latin typeface="Arial" charset="0"/>
              </a:rPr>
              <a:t>G4 </a:t>
            </a:r>
            <a:r>
              <a:rPr lang="en-US" sz="2200" dirty="0" err="1" smtClean="0">
                <a:latin typeface="Arial" charset="0"/>
              </a:rPr>
              <a:t>diare</a:t>
            </a:r>
            <a:r>
              <a:rPr lang="en-US" sz="2200" dirty="0" smtClean="0">
                <a:latin typeface="Arial" charset="0"/>
              </a:rPr>
              <a:t> </a:t>
            </a:r>
            <a:r>
              <a:rPr lang="en-US" sz="2200" dirty="0" err="1" smtClean="0">
                <a:latin typeface="Arial" charset="0"/>
              </a:rPr>
              <a:t>yok</a:t>
            </a:r>
            <a:endParaRPr lang="en-US" sz="2200" dirty="0" smtClean="0">
              <a:latin typeface="Arial" charset="0"/>
            </a:endParaRPr>
          </a:p>
          <a:p>
            <a:r>
              <a:rPr lang="en-US" sz="2200" dirty="0" smtClean="0">
                <a:latin typeface="Arial" charset="0"/>
              </a:rPr>
              <a:t>G3 </a:t>
            </a:r>
            <a:r>
              <a:rPr lang="en-US" sz="2200" dirty="0" err="1" smtClean="0">
                <a:latin typeface="Arial" charset="0"/>
              </a:rPr>
              <a:t>ve</a:t>
            </a:r>
            <a:r>
              <a:rPr lang="en-US" sz="2200" dirty="0" smtClean="0">
                <a:latin typeface="Arial" charset="0"/>
              </a:rPr>
              <a:t> </a:t>
            </a:r>
            <a:r>
              <a:rPr lang="en-US" sz="2200" dirty="0" err="1" smtClean="0">
                <a:latin typeface="Arial" charset="0"/>
              </a:rPr>
              <a:t>üzeri</a:t>
            </a:r>
            <a:r>
              <a:rPr lang="en-US" sz="2200" dirty="0" smtClean="0">
                <a:latin typeface="Arial" charset="0"/>
              </a:rPr>
              <a:t> YE </a:t>
            </a:r>
            <a:r>
              <a:rPr lang="en-US" sz="2200" dirty="0" err="1" smtClean="0">
                <a:latin typeface="Arial" charset="0"/>
              </a:rPr>
              <a:t>diare</a:t>
            </a:r>
            <a:r>
              <a:rPr lang="en-US" sz="2200" dirty="0" smtClean="0">
                <a:latin typeface="Arial" charset="0"/>
              </a:rPr>
              <a:t>, </a:t>
            </a:r>
            <a:r>
              <a:rPr lang="en-US" sz="2200" dirty="0" err="1" smtClean="0">
                <a:latin typeface="Arial" charset="0"/>
              </a:rPr>
              <a:t>nötropeni</a:t>
            </a:r>
            <a:r>
              <a:rPr lang="en-US" sz="2200" dirty="0" smtClean="0">
                <a:latin typeface="Arial" charset="0"/>
              </a:rPr>
              <a:t>, </a:t>
            </a:r>
            <a:r>
              <a:rPr lang="en-US" sz="2200" dirty="0" err="1" smtClean="0">
                <a:latin typeface="Arial" charset="0"/>
              </a:rPr>
              <a:t>nöropati</a:t>
            </a:r>
            <a:r>
              <a:rPr lang="en-US" sz="2200" dirty="0" smtClean="0">
                <a:latin typeface="Arial" charset="0"/>
              </a:rPr>
              <a:t>, </a:t>
            </a:r>
            <a:r>
              <a:rPr lang="en-US" sz="2200" dirty="0" err="1" smtClean="0">
                <a:latin typeface="Arial" charset="0"/>
              </a:rPr>
              <a:t>asteni</a:t>
            </a:r>
            <a:r>
              <a:rPr lang="en-US" sz="2200" dirty="0" smtClean="0">
                <a:latin typeface="Arial" charset="0"/>
              </a:rPr>
              <a:t> </a:t>
            </a:r>
            <a:r>
              <a:rPr lang="en-US" sz="2200" dirty="0" err="1" smtClean="0">
                <a:latin typeface="Arial" charset="0"/>
              </a:rPr>
              <a:t>pnömoni</a:t>
            </a:r>
            <a:endParaRPr lang="en-US" sz="2200" dirty="0" smtClean="0">
              <a:latin typeface="Arial" charset="0"/>
            </a:endParaRPr>
          </a:p>
          <a:p>
            <a:r>
              <a:rPr lang="en-US" sz="2200" dirty="0" err="1" smtClean="0">
                <a:latin typeface="Arial" charset="0"/>
              </a:rPr>
              <a:t>Tedaviye</a:t>
            </a:r>
            <a:r>
              <a:rPr lang="en-US" sz="2200" dirty="0" smtClean="0">
                <a:latin typeface="Arial" charset="0"/>
              </a:rPr>
              <a:t> </a:t>
            </a:r>
            <a:r>
              <a:rPr lang="en-US" sz="2200" dirty="0" err="1" smtClean="0">
                <a:latin typeface="Arial" charset="0"/>
              </a:rPr>
              <a:t>bağlı</a:t>
            </a:r>
            <a:r>
              <a:rPr lang="en-US" sz="2200" dirty="0" smtClean="0">
                <a:latin typeface="Arial" charset="0"/>
              </a:rPr>
              <a:t> </a:t>
            </a:r>
            <a:r>
              <a:rPr lang="en-US" sz="2200" dirty="0" err="1" smtClean="0">
                <a:latin typeface="Arial" charset="0"/>
              </a:rPr>
              <a:t>ölüm</a:t>
            </a:r>
            <a:r>
              <a:rPr lang="en-US" sz="2200" dirty="0" smtClean="0">
                <a:latin typeface="Arial" charset="0"/>
              </a:rPr>
              <a:t> </a:t>
            </a:r>
            <a:r>
              <a:rPr lang="en-US" sz="2200" dirty="0" err="1" smtClean="0">
                <a:latin typeface="Arial" charset="0"/>
              </a:rPr>
              <a:t>yok</a:t>
            </a:r>
            <a:endParaRPr lang="en-US" sz="2200" dirty="0" smtClean="0">
              <a:latin typeface="Arial" charset="0"/>
            </a:endParaRPr>
          </a:p>
          <a:p>
            <a:r>
              <a:rPr lang="en-US" sz="2200" dirty="0" smtClean="0">
                <a:latin typeface="Arial" charset="0"/>
              </a:rPr>
              <a:t>%7 hasta </a:t>
            </a:r>
            <a:r>
              <a:rPr lang="en-US" sz="2200" dirty="0" err="1" smtClean="0">
                <a:latin typeface="Arial" charset="0"/>
              </a:rPr>
              <a:t>tedaviyi</a:t>
            </a:r>
            <a:r>
              <a:rPr lang="en-US" sz="2200" dirty="0" smtClean="0">
                <a:latin typeface="Arial" charset="0"/>
              </a:rPr>
              <a:t> </a:t>
            </a:r>
            <a:r>
              <a:rPr lang="en-US" sz="2200" dirty="0" err="1" smtClean="0">
                <a:latin typeface="Arial" charset="0"/>
              </a:rPr>
              <a:t>kesmiş</a:t>
            </a:r>
            <a:r>
              <a:rPr lang="en-US" sz="2200" dirty="0" smtClean="0">
                <a:latin typeface="Arial" charset="0"/>
              </a:rPr>
              <a:t> (</a:t>
            </a:r>
            <a:r>
              <a:rPr lang="en-US" sz="2200" dirty="0" err="1" smtClean="0">
                <a:latin typeface="Arial" charset="0"/>
              </a:rPr>
              <a:t>bulantı</a:t>
            </a:r>
            <a:r>
              <a:rPr lang="en-US" sz="2200" dirty="0" smtClean="0">
                <a:latin typeface="Arial" charset="0"/>
              </a:rPr>
              <a:t> </a:t>
            </a:r>
            <a:r>
              <a:rPr lang="en-US" sz="2200" dirty="0" err="1" smtClean="0">
                <a:latin typeface="Arial" charset="0"/>
              </a:rPr>
              <a:t>kısma</a:t>
            </a:r>
            <a:r>
              <a:rPr lang="en-US" sz="2200" dirty="0" smtClean="0">
                <a:latin typeface="Arial" charset="0"/>
              </a:rPr>
              <a:t> </a:t>
            </a:r>
            <a:r>
              <a:rPr lang="en-US" sz="2200" dirty="0" err="1" smtClean="0">
                <a:latin typeface="Arial" charset="0"/>
              </a:rPr>
              <a:t>diare</a:t>
            </a:r>
            <a:r>
              <a:rPr lang="en-US" sz="2200" dirty="0" smtClean="0">
                <a:latin typeface="Arial" charset="0"/>
              </a:rPr>
              <a:t>)</a:t>
            </a:r>
          </a:p>
          <a:p>
            <a:r>
              <a:rPr lang="en-US" sz="2200" dirty="0" err="1" smtClean="0">
                <a:latin typeface="Arial" charset="0"/>
              </a:rPr>
              <a:t>Tedavi</a:t>
            </a:r>
            <a:r>
              <a:rPr lang="en-US" sz="2200" dirty="0" smtClean="0">
                <a:latin typeface="Arial" charset="0"/>
              </a:rPr>
              <a:t> </a:t>
            </a:r>
            <a:r>
              <a:rPr lang="en-US" sz="2200" dirty="0" err="1" smtClean="0">
                <a:latin typeface="Arial" charset="0"/>
              </a:rPr>
              <a:t>ara</a:t>
            </a:r>
            <a:r>
              <a:rPr lang="en-US" sz="2200" dirty="0" smtClean="0">
                <a:latin typeface="Arial" charset="0"/>
              </a:rPr>
              <a:t> </a:t>
            </a:r>
            <a:r>
              <a:rPr lang="en-US" sz="2200" dirty="0" err="1" smtClean="0">
                <a:latin typeface="Arial" charset="0"/>
              </a:rPr>
              <a:t>verilme</a:t>
            </a:r>
            <a:r>
              <a:rPr lang="en-US" sz="2200" dirty="0" smtClean="0">
                <a:latin typeface="Arial" charset="0"/>
              </a:rPr>
              <a:t> %36 </a:t>
            </a:r>
            <a:r>
              <a:rPr lang="en-US" sz="2200" dirty="0" err="1" smtClean="0">
                <a:latin typeface="Arial" charset="0"/>
              </a:rPr>
              <a:t>vs</a:t>
            </a:r>
            <a:r>
              <a:rPr lang="en-US" sz="2200" dirty="0" smtClean="0">
                <a:latin typeface="Arial" charset="0"/>
              </a:rPr>
              <a:t> 19 </a:t>
            </a:r>
            <a:r>
              <a:rPr lang="en-US" sz="2200" dirty="0" err="1" smtClean="0">
                <a:latin typeface="Arial" charset="0"/>
              </a:rPr>
              <a:t>doz</a:t>
            </a:r>
            <a:r>
              <a:rPr lang="en-US" sz="2200" dirty="0" smtClean="0">
                <a:latin typeface="Arial" charset="0"/>
              </a:rPr>
              <a:t> </a:t>
            </a:r>
            <a:r>
              <a:rPr lang="en-US" sz="2200" dirty="0" err="1" smtClean="0">
                <a:latin typeface="Arial" charset="0"/>
              </a:rPr>
              <a:t>azaltım</a:t>
            </a:r>
            <a:r>
              <a:rPr lang="en-US" sz="2200" dirty="0" smtClean="0">
                <a:latin typeface="Arial" charset="0"/>
              </a:rPr>
              <a:t> %21 </a:t>
            </a:r>
            <a:r>
              <a:rPr lang="en-US" sz="2200" dirty="0" err="1" smtClean="0">
                <a:latin typeface="Arial" charset="0"/>
              </a:rPr>
              <a:t>vs</a:t>
            </a:r>
            <a:r>
              <a:rPr lang="en-US" sz="2200" dirty="0" smtClean="0">
                <a:latin typeface="Arial" charset="0"/>
              </a:rPr>
              <a:t> 6</a:t>
            </a:r>
          </a:p>
        </p:txBody>
      </p:sp>
      <p:sp>
        <p:nvSpPr>
          <p:cNvPr id="8" name="Text Box 15">
            <a:extLst>
              <a:ext uri="{FF2B5EF4-FFF2-40B4-BE49-F238E27FC236}"/>
            </a:extLst>
          </p:cNvPr>
          <p:cNvSpPr txBox="1">
            <a:spLocks noChangeArrowheads="1"/>
          </p:cNvSpPr>
          <p:nvPr/>
        </p:nvSpPr>
        <p:spPr bwMode="auto">
          <a:xfrm>
            <a:off x="308452" y="6388915"/>
            <a:ext cx="5891556" cy="276999"/>
          </a:xfrm>
          <a:prstGeom prst="rect">
            <a:avLst/>
          </a:prstGeom>
          <a:noFill/>
          <a:ln>
            <a:noFill/>
          </a:ln>
          <a:extLst/>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r>
              <a:rPr lang="fr-FR" altLang="en-US" sz="1200" b="0" spc="-10" dirty="0">
                <a:ea typeface="+mn-ea"/>
                <a:cs typeface="+mn-cs"/>
              </a:rPr>
              <a:t>Dent RA, et al. ASCO 2017. Abstract 1009. </a:t>
            </a:r>
          </a:p>
        </p:txBody>
      </p:sp>
      <p:sp>
        <p:nvSpPr>
          <p:cNvPr id="11" name="Title 1"/>
          <p:cNvSpPr txBox="1">
            <a:spLocks/>
          </p:cNvSpPr>
          <p:nvPr/>
        </p:nvSpPr>
        <p:spPr>
          <a:xfrm>
            <a:off x="5003381" y="238126"/>
            <a:ext cx="3763481" cy="1103313"/>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latin typeface="Arial" charset="0"/>
              </a:rPr>
              <a:t>LOTUS: </a:t>
            </a:r>
            <a:r>
              <a:rPr lang="en-US" sz="3600" dirty="0" err="1">
                <a:latin typeface="Arial" charset="0"/>
              </a:rPr>
              <a:t>S</a:t>
            </a:r>
            <a:r>
              <a:rPr lang="en-US" sz="3600" dirty="0" err="1" smtClean="0">
                <a:latin typeface="Arial" charset="0"/>
              </a:rPr>
              <a:t>onuç</a:t>
            </a:r>
            <a:endParaRPr lang="en-US" sz="3600" dirty="0">
              <a:latin typeface="Arial" charset="0"/>
            </a:endParaRPr>
          </a:p>
        </p:txBody>
      </p:sp>
      <p:sp>
        <p:nvSpPr>
          <p:cNvPr id="12" name="Content Placeholder 2"/>
          <p:cNvSpPr>
            <a:spLocks noGrp="1"/>
          </p:cNvSpPr>
          <p:nvPr>
            <p:ph idx="1"/>
          </p:nvPr>
        </p:nvSpPr>
        <p:spPr>
          <a:xfrm>
            <a:off x="5003381" y="1512889"/>
            <a:ext cx="3763481" cy="4651375"/>
          </a:xfrm>
        </p:spPr>
        <p:style>
          <a:lnRef idx="2">
            <a:schemeClr val="accent1"/>
          </a:lnRef>
          <a:fillRef idx="1">
            <a:schemeClr val="lt1"/>
          </a:fillRef>
          <a:effectRef idx="0">
            <a:schemeClr val="accent1"/>
          </a:effectRef>
          <a:fontRef idx="minor">
            <a:schemeClr val="dk1"/>
          </a:fontRef>
        </p:style>
        <p:txBody>
          <a:bodyPr>
            <a:normAutofit/>
          </a:bodyPr>
          <a:lstStyle/>
          <a:p>
            <a:r>
              <a:rPr lang="en-US" sz="2200" dirty="0" err="1" smtClean="0">
                <a:latin typeface="Arial" charset="0"/>
              </a:rPr>
              <a:t>Birinci</a:t>
            </a:r>
            <a:r>
              <a:rPr lang="en-US" sz="2200" dirty="0" smtClean="0">
                <a:latin typeface="Arial" charset="0"/>
              </a:rPr>
              <a:t> </a:t>
            </a:r>
            <a:r>
              <a:rPr lang="en-US" sz="2200" dirty="0" err="1" smtClean="0">
                <a:latin typeface="Arial" charset="0"/>
              </a:rPr>
              <a:t>sıra</a:t>
            </a:r>
            <a:r>
              <a:rPr lang="en-US" sz="2200" dirty="0" smtClean="0">
                <a:latin typeface="Arial" charset="0"/>
              </a:rPr>
              <a:t> </a:t>
            </a:r>
            <a:r>
              <a:rPr lang="en-US" sz="2200" dirty="0" err="1" smtClean="0">
                <a:latin typeface="Arial" charset="0"/>
              </a:rPr>
              <a:t>tedavide</a:t>
            </a:r>
            <a:r>
              <a:rPr lang="en-US" sz="2200" dirty="0" smtClean="0">
                <a:latin typeface="Arial" charset="0"/>
              </a:rPr>
              <a:t> </a:t>
            </a:r>
            <a:r>
              <a:rPr lang="en-US" sz="2200" dirty="0" err="1" smtClean="0">
                <a:latin typeface="Arial" charset="0"/>
              </a:rPr>
              <a:t>ipatasertib</a:t>
            </a:r>
            <a:r>
              <a:rPr lang="en-US" sz="2200" dirty="0" smtClean="0">
                <a:latin typeface="Arial" charset="0"/>
              </a:rPr>
              <a:t> </a:t>
            </a:r>
            <a:r>
              <a:rPr lang="en-US" sz="2200" dirty="0">
                <a:latin typeface="Arial" charset="0"/>
              </a:rPr>
              <a:t>+ paclitaxel </a:t>
            </a:r>
            <a:r>
              <a:rPr lang="en-US" sz="2200" dirty="0" err="1" smtClean="0">
                <a:latin typeface="Arial" charset="0"/>
              </a:rPr>
              <a:t>mPFS</a:t>
            </a:r>
            <a:r>
              <a:rPr lang="en-US" sz="2200" dirty="0" smtClean="0">
                <a:latin typeface="Arial" charset="0"/>
              </a:rPr>
              <a:t> </a:t>
            </a:r>
            <a:r>
              <a:rPr lang="en-US" sz="2200" dirty="0" err="1" smtClean="0">
                <a:latin typeface="Arial" charset="0"/>
              </a:rPr>
              <a:t>katkısı</a:t>
            </a:r>
            <a:r>
              <a:rPr lang="en-US" sz="2200" dirty="0" smtClean="0">
                <a:latin typeface="Arial" charset="0"/>
              </a:rPr>
              <a:t>+ </a:t>
            </a:r>
          </a:p>
          <a:p>
            <a:r>
              <a:rPr lang="en-US" sz="2000" dirty="0" smtClean="0">
                <a:latin typeface="Arial" charset="0"/>
              </a:rPr>
              <a:t>En </a:t>
            </a:r>
            <a:r>
              <a:rPr lang="en-US" sz="2000" dirty="0" err="1" smtClean="0">
                <a:latin typeface="Arial" charset="0"/>
              </a:rPr>
              <a:t>iyi</a:t>
            </a:r>
            <a:r>
              <a:rPr lang="en-US" sz="2000" dirty="0" smtClean="0">
                <a:latin typeface="Arial" charset="0"/>
              </a:rPr>
              <a:t> </a:t>
            </a:r>
            <a:r>
              <a:rPr lang="en-US" sz="2000" dirty="0" err="1" smtClean="0">
                <a:latin typeface="Arial" charset="0"/>
              </a:rPr>
              <a:t>sonuç</a:t>
            </a:r>
            <a:r>
              <a:rPr lang="en-US" sz="2000" dirty="0" smtClean="0">
                <a:latin typeface="Arial" charset="0"/>
              </a:rPr>
              <a:t>: </a:t>
            </a:r>
            <a:r>
              <a:rPr lang="en-US" sz="2000" i="1" dirty="0" smtClean="0">
                <a:latin typeface="Arial" charset="0"/>
              </a:rPr>
              <a:t>PIK3CA</a:t>
            </a:r>
            <a:r>
              <a:rPr lang="en-US" sz="2000" i="1" dirty="0">
                <a:latin typeface="Arial" charset="0"/>
              </a:rPr>
              <a:t>/AKT1/PTEN</a:t>
            </a:r>
            <a:r>
              <a:rPr lang="en-US" sz="2000" dirty="0">
                <a:latin typeface="Arial" charset="0"/>
              </a:rPr>
              <a:t>-altered </a:t>
            </a:r>
            <a:r>
              <a:rPr lang="en-US" sz="2000" dirty="0" err="1" smtClean="0">
                <a:latin typeface="Arial" charset="0"/>
              </a:rPr>
              <a:t>tmler</a:t>
            </a:r>
            <a:endParaRPr lang="en-US" sz="2000" dirty="0">
              <a:latin typeface="Arial" charset="0"/>
            </a:endParaRPr>
          </a:p>
          <a:p>
            <a:pPr lvl="2"/>
            <a:r>
              <a:rPr lang="en-US" sz="1800" dirty="0" err="1">
                <a:latin typeface="Arial" charset="0"/>
              </a:rPr>
              <a:t>mPFS</a:t>
            </a:r>
            <a:r>
              <a:rPr lang="en-US" sz="1800" dirty="0">
                <a:latin typeface="Arial" charset="0"/>
              </a:rPr>
              <a:t>: 9.0 </a:t>
            </a:r>
            <a:r>
              <a:rPr lang="en-US" sz="1800" dirty="0" err="1">
                <a:latin typeface="Arial" charset="0"/>
              </a:rPr>
              <a:t>vs</a:t>
            </a:r>
            <a:r>
              <a:rPr lang="en-US" sz="1800" dirty="0">
                <a:latin typeface="Arial" charset="0"/>
              </a:rPr>
              <a:t> 4.9 </a:t>
            </a:r>
            <a:r>
              <a:rPr lang="en-US" sz="1800" dirty="0" smtClean="0">
                <a:latin typeface="Arial" charset="0"/>
              </a:rPr>
              <a:t>ay; </a:t>
            </a:r>
            <a:r>
              <a:rPr lang="en-US" sz="1800" dirty="0">
                <a:latin typeface="Arial" charset="0"/>
              </a:rPr>
              <a:t>HR: 0.44 </a:t>
            </a:r>
            <a:r>
              <a:rPr lang="en-US" sz="1800" dirty="0" smtClean="0">
                <a:latin typeface="Arial" charset="0"/>
              </a:rPr>
              <a:t>(</a:t>
            </a:r>
            <a:r>
              <a:rPr lang="en-US" sz="1800" dirty="0" smtClean="0">
                <a:latin typeface="Arial" charset="0"/>
              </a:rPr>
              <a:t>%</a:t>
            </a:r>
            <a:r>
              <a:rPr lang="en-US" sz="1800" dirty="0" smtClean="0">
                <a:latin typeface="Arial" charset="0"/>
              </a:rPr>
              <a:t>90 </a:t>
            </a:r>
            <a:r>
              <a:rPr lang="en-US" sz="1800" dirty="0">
                <a:latin typeface="Arial" charset="0"/>
              </a:rPr>
              <a:t>CI: 0.22-0.87)</a:t>
            </a:r>
          </a:p>
          <a:p>
            <a:r>
              <a:rPr lang="en-US" sz="2200" dirty="0" smtClean="0">
                <a:latin typeface="Arial" charset="0"/>
              </a:rPr>
              <a:t>En </a:t>
            </a:r>
            <a:r>
              <a:rPr lang="en-US" sz="2200" dirty="0" err="1" smtClean="0">
                <a:latin typeface="Arial" charset="0"/>
              </a:rPr>
              <a:t>sık</a:t>
            </a:r>
            <a:r>
              <a:rPr lang="en-US" sz="2200" dirty="0" smtClean="0">
                <a:latin typeface="Arial" charset="0"/>
              </a:rPr>
              <a:t> YE </a:t>
            </a:r>
            <a:r>
              <a:rPr lang="en-US" sz="2200" dirty="0" err="1" smtClean="0">
                <a:latin typeface="Arial" charset="0"/>
              </a:rPr>
              <a:t>diare</a:t>
            </a:r>
            <a:r>
              <a:rPr lang="en-US" sz="2200" dirty="0" smtClean="0">
                <a:latin typeface="Arial" charset="0"/>
              </a:rPr>
              <a:t> </a:t>
            </a:r>
            <a:r>
              <a:rPr lang="en-US" sz="2200" dirty="0" err="1" smtClean="0">
                <a:latin typeface="Arial" charset="0"/>
              </a:rPr>
              <a:t>ancak</a:t>
            </a:r>
            <a:r>
              <a:rPr lang="en-US" sz="2200" dirty="0" smtClean="0">
                <a:latin typeface="Arial" charset="0"/>
              </a:rPr>
              <a:t> </a:t>
            </a:r>
            <a:r>
              <a:rPr lang="en-US" sz="2200" dirty="0" err="1" smtClean="0">
                <a:latin typeface="Arial" charset="0"/>
              </a:rPr>
              <a:t>yönetilir</a:t>
            </a:r>
            <a:r>
              <a:rPr lang="en-US" sz="2200" dirty="0" smtClean="0">
                <a:latin typeface="Arial" charset="0"/>
              </a:rPr>
              <a:t> </a:t>
            </a:r>
          </a:p>
          <a:p>
            <a:r>
              <a:rPr lang="en-US" sz="2200" dirty="0" err="1" smtClean="0">
                <a:latin typeface="Arial" charset="0"/>
              </a:rPr>
              <a:t>Faz</a:t>
            </a:r>
            <a:r>
              <a:rPr lang="en-US" sz="2200" dirty="0" smtClean="0">
                <a:latin typeface="Arial" charset="0"/>
              </a:rPr>
              <a:t> III </a:t>
            </a:r>
            <a:r>
              <a:rPr lang="en-US" sz="2200" dirty="0" err="1" smtClean="0">
                <a:latin typeface="Arial" charset="0"/>
              </a:rPr>
              <a:t>veri</a:t>
            </a:r>
            <a:r>
              <a:rPr lang="en-US" sz="2200" dirty="0" smtClean="0">
                <a:latin typeface="Arial" charset="0"/>
              </a:rPr>
              <a:t>?</a:t>
            </a:r>
            <a:endParaRPr lang="en-US" sz="2200" dirty="0">
              <a:latin typeface="Arial" charset="0"/>
            </a:endParaRPr>
          </a:p>
        </p:txBody>
      </p:sp>
      <p:sp>
        <p:nvSpPr>
          <p:cNvPr id="3" name="Date Placeholder 2"/>
          <p:cNvSpPr>
            <a:spLocks noGrp="1"/>
          </p:cNvSpPr>
          <p:nvPr>
            <p:ph type="dt" sz="half" idx="10"/>
          </p:nvPr>
        </p:nvSpPr>
        <p:spPr/>
        <p:txBody>
          <a:bodyPr/>
          <a:lstStyle/>
          <a:p>
            <a:fld id="{CAACE6A8-AAE9-214C-8413-61F1F8B94200}" type="datetime1">
              <a:rPr lang="en-US" smtClean="0"/>
              <a:t>14.11.20</a:t>
            </a:fld>
            <a:endParaRPr lang="en-US"/>
          </a:p>
        </p:txBody>
      </p:sp>
      <p:sp>
        <p:nvSpPr>
          <p:cNvPr id="4" name="Slide Number Placeholder 3"/>
          <p:cNvSpPr>
            <a:spLocks noGrp="1"/>
          </p:cNvSpPr>
          <p:nvPr>
            <p:ph type="sldNum" sz="quarter" idx="12"/>
          </p:nvPr>
        </p:nvSpPr>
        <p:spPr/>
        <p:txBody>
          <a:bodyPr/>
          <a:lstStyle/>
          <a:p>
            <a:fld id="{A46B56E3-E63F-C94B-B5F1-645B608C74A3}" type="slidenum">
              <a:rPr lang="en-US" smtClean="0"/>
              <a:t>110</a:t>
            </a:fld>
            <a:endParaRPr lang="en-US"/>
          </a:p>
        </p:txBody>
      </p:sp>
    </p:spTree>
    <p:extLst>
      <p:ext uri="{BB962C8B-B14F-4D97-AF65-F5344CB8AC3E}">
        <p14:creationId xmlns:p14="http://schemas.microsoft.com/office/powerpoint/2010/main" val="2102091147"/>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3" name="Title 1"/>
          <p:cNvSpPr>
            <a:spLocks noGrp="1"/>
          </p:cNvSpPr>
          <p:nvPr>
            <p:ph type="title"/>
          </p:nvPr>
        </p:nvSpPr>
        <p:spPr>
          <a:xfrm>
            <a:off x="457320" y="238126"/>
            <a:ext cx="8154333" cy="1103313"/>
          </a:xfrm>
        </p:spPr>
        <p:txBody>
          <a:bodyPr/>
          <a:lstStyle/>
          <a:p>
            <a:r>
              <a:rPr lang="en-US">
                <a:latin typeface="Arial" charset="0"/>
              </a:rPr>
              <a:t>LOTUS: Specific AEs</a:t>
            </a:r>
          </a:p>
        </p:txBody>
      </p:sp>
      <p:graphicFrame>
        <p:nvGraphicFramePr>
          <p:cNvPr id="4" name="Group 32"/>
          <p:cNvGraphicFramePr>
            <a:graphicFrameLocks noGrp="1"/>
          </p:cNvGraphicFramePr>
          <p:nvPr>
            <p:extLst>
              <p:ext uri="{D42A27DB-BD31-4B8C-83A1-F6EECF244321}">
                <p14:modId xmlns:p14="http://schemas.microsoft.com/office/powerpoint/2010/main" val="220028744"/>
              </p:ext>
            </p:extLst>
          </p:nvPr>
        </p:nvGraphicFramePr>
        <p:xfrm>
          <a:off x="544258" y="1571626"/>
          <a:ext cx="8067395" cy="4572029"/>
        </p:xfrm>
        <a:graphic>
          <a:graphicData uri="http://schemas.openxmlformats.org/drawingml/2006/table">
            <a:tbl>
              <a:tblPr/>
              <a:tblGrid>
                <a:gridCol w="2464044"/>
                <a:gridCol w="1400540"/>
                <a:gridCol w="1400540"/>
                <a:gridCol w="1401731"/>
                <a:gridCol w="1400540"/>
              </a:tblGrid>
              <a:tr h="304800">
                <a:tc rowSpan="2">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charset="0"/>
                        <a:buNone/>
                        <a:tabLst/>
                      </a:pPr>
                      <a:r>
                        <a:rPr kumimoji="0" lang="en-US" sz="1400" b="1" i="0" u="none" strike="noStrike" cap="none" normalizeH="0" baseline="0" dirty="0">
                          <a:ln>
                            <a:noFill/>
                          </a:ln>
                          <a:solidFill>
                            <a:schemeClr val="bg1"/>
                          </a:solidFill>
                          <a:effectLst/>
                          <a:latin typeface="Arial" charset="0"/>
                          <a:ea typeface="MS PGothic" charset="0"/>
                          <a:cs typeface="MS PGothic" charset="0"/>
                        </a:rPr>
                        <a:t>AE, n (%)</a:t>
                      </a:r>
                    </a:p>
                  </a:txBody>
                  <a:tcPr marL="91418" marR="91418" marT="45721" marB="45721" horzOverflow="overflow">
                    <a:lnL>
                      <a:noFill/>
                    </a:lnL>
                    <a:lnR>
                      <a:noFill/>
                    </a:lnR>
                    <a:lnT>
                      <a:noFill/>
                    </a:lnT>
                    <a:lnB>
                      <a:noFill/>
                    </a:lnB>
                    <a:lnTlToBr>
                      <a:noFill/>
                    </a:lnTlToBr>
                    <a:lnBlToTr>
                      <a:noFill/>
                    </a:lnBlToTr>
                    <a:solidFill>
                      <a:srgbClr val="8B3D9A"/>
                    </a:solidFill>
                  </a:tcPr>
                </a:tc>
                <a:tc gridSpan="2">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charset="0"/>
                        <a:buNone/>
                        <a:tabLst/>
                      </a:pPr>
                      <a:r>
                        <a:rPr kumimoji="0" lang="en-US" sz="1400" b="1" i="0" u="none" strike="noStrike" cap="none" normalizeH="0" baseline="0">
                          <a:ln>
                            <a:noFill/>
                          </a:ln>
                          <a:solidFill>
                            <a:schemeClr val="bg1"/>
                          </a:solidFill>
                          <a:effectLst/>
                          <a:latin typeface="Arial" charset="0"/>
                          <a:ea typeface="MS PGothic" charset="0"/>
                          <a:cs typeface="MS PGothic" charset="0"/>
                        </a:rPr>
                        <a:t>Ipatasertib + Paclitaxel (n = 61)</a:t>
                      </a:r>
                    </a:p>
                  </a:txBody>
                  <a:tcPr marL="91418" marR="91418" marT="45721" marB="45721"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8B3D9A"/>
                    </a:solid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charset="0"/>
                        <a:buNone/>
                        <a:tabLst/>
                      </a:pPr>
                      <a:r>
                        <a:rPr kumimoji="0" lang="en-US" sz="1400" b="1" i="0" u="none" strike="noStrike" cap="none" normalizeH="0" baseline="0">
                          <a:ln>
                            <a:noFill/>
                          </a:ln>
                          <a:solidFill>
                            <a:schemeClr val="bg1"/>
                          </a:solidFill>
                          <a:effectLst/>
                          <a:latin typeface="Arial" charset="0"/>
                          <a:ea typeface="ＭＳ Ｐゴシック" charset="0"/>
                          <a:cs typeface="Arial" charset="0"/>
                        </a:rPr>
                        <a:t>Placebo + Paclitaxel (n = 62)</a:t>
                      </a:r>
                      <a:endParaRPr kumimoji="0" lang="en-US" sz="1100" b="1" i="0" u="none" strike="noStrike" cap="none" normalizeH="0" baseline="0">
                        <a:ln>
                          <a:noFill/>
                        </a:ln>
                        <a:solidFill>
                          <a:schemeClr val="bg1"/>
                        </a:solidFill>
                        <a:effectLst/>
                        <a:latin typeface="Arial" charset="0"/>
                        <a:ea typeface="MS PGothic" charset="0"/>
                        <a:cs typeface="MS PGothic" charset="0"/>
                      </a:endParaRPr>
                    </a:p>
                  </a:txBody>
                  <a:tcPr marL="91418" marR="91418" marT="45721" marB="45721"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8B3D9A"/>
                    </a:solidFill>
                  </a:tcPr>
                </a:tc>
                <a:tc hMerge="1">
                  <a:txBody>
                    <a:bodyPr/>
                    <a:lstStyle/>
                    <a:p>
                      <a:endParaRPr lang="en-US"/>
                    </a:p>
                  </a:txBody>
                  <a:tcPr/>
                </a:tc>
              </a:tr>
              <a:tr h="304800">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pPr>
                      <a:r>
                        <a:rPr kumimoji="0" lang="en-US" sz="1400" b="1" i="0" u="none" strike="noStrike" cap="none" normalizeH="0" baseline="0">
                          <a:ln>
                            <a:noFill/>
                          </a:ln>
                          <a:solidFill>
                            <a:schemeClr val="bg1"/>
                          </a:solidFill>
                          <a:effectLst/>
                          <a:latin typeface="Arial" charset="0"/>
                          <a:ea typeface="MS PGothic" charset="0"/>
                          <a:cs typeface="MS PGothic" charset="0"/>
                        </a:rPr>
                        <a:t>Any Grade</a:t>
                      </a:r>
                    </a:p>
                  </a:txBody>
                  <a:tcPr marL="91418" marR="91418" marT="45721" marB="45721"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8B3D9A"/>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pPr>
                      <a:r>
                        <a:rPr kumimoji="0" lang="en-US" sz="1400" b="1" i="0" u="none" strike="noStrike" cap="none" normalizeH="0" baseline="0" dirty="0">
                          <a:ln>
                            <a:noFill/>
                          </a:ln>
                          <a:solidFill>
                            <a:schemeClr val="bg1"/>
                          </a:solidFill>
                          <a:effectLst/>
                          <a:latin typeface="Arial" charset="0"/>
                          <a:ea typeface="ＭＳ Ｐゴシック" charset="0"/>
                          <a:cs typeface="Arial" charset="0"/>
                        </a:rPr>
                        <a:t>Grade ≥ 3</a:t>
                      </a:r>
                      <a:endParaRPr kumimoji="0" lang="en-US" sz="1400" b="1" i="0" u="none" strike="noStrike" cap="none" normalizeH="0" baseline="0" dirty="0">
                        <a:ln>
                          <a:noFill/>
                        </a:ln>
                        <a:solidFill>
                          <a:schemeClr val="bg1"/>
                        </a:solidFill>
                        <a:effectLst/>
                        <a:latin typeface="Arial" charset="0"/>
                        <a:ea typeface="MS PGothic" charset="0"/>
                        <a:cs typeface="MS PGothic" charset="0"/>
                      </a:endParaRPr>
                    </a:p>
                  </a:txBody>
                  <a:tcPr marL="91418" marR="91418" marT="45721" marB="45721"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8B3D9A"/>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pPr>
                      <a:r>
                        <a:rPr kumimoji="0" lang="en-US" sz="1400" b="1" i="0" u="none" strike="noStrike" cap="none" normalizeH="0" baseline="0" dirty="0">
                          <a:ln>
                            <a:noFill/>
                          </a:ln>
                          <a:solidFill>
                            <a:schemeClr val="bg1"/>
                          </a:solidFill>
                          <a:effectLst/>
                          <a:latin typeface="Arial" charset="0"/>
                          <a:ea typeface="MS PGothic" charset="0"/>
                          <a:cs typeface="MS PGothic" charset="0"/>
                        </a:rPr>
                        <a:t>Any Grade</a:t>
                      </a:r>
                    </a:p>
                  </a:txBody>
                  <a:tcPr marL="91418" marR="91418" marT="45721" marB="45721"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8B3D9A"/>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pPr>
                      <a:r>
                        <a:rPr kumimoji="0" lang="en-US" sz="1400" b="1" i="0" u="none" strike="noStrike" cap="none" normalizeH="0" baseline="0" dirty="0">
                          <a:ln>
                            <a:noFill/>
                          </a:ln>
                          <a:solidFill>
                            <a:schemeClr val="bg1"/>
                          </a:solidFill>
                          <a:effectLst/>
                          <a:latin typeface="Arial" charset="0"/>
                          <a:ea typeface="ＭＳ Ｐゴシック" charset="0"/>
                          <a:cs typeface="Arial" charset="0"/>
                        </a:rPr>
                        <a:t>Grade ≥ 3</a:t>
                      </a:r>
                      <a:endParaRPr kumimoji="0" lang="en-US" sz="1400" b="1" i="0" u="none" strike="noStrike" cap="none" normalizeH="0" baseline="0" dirty="0">
                        <a:ln>
                          <a:noFill/>
                        </a:ln>
                        <a:solidFill>
                          <a:schemeClr val="bg1"/>
                        </a:solidFill>
                        <a:effectLst/>
                        <a:latin typeface="Arial" charset="0"/>
                        <a:ea typeface="MS PGothic" charset="0"/>
                        <a:cs typeface="MS PGothic" charset="0"/>
                      </a:endParaRPr>
                    </a:p>
                  </a:txBody>
                  <a:tcPr marL="91418" marR="91418" marT="45721" marB="45721"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8B3D9A"/>
                    </a:solidFill>
                  </a:tcPr>
                </a:tc>
              </a:tr>
              <a:tr h="304800">
                <a:tc>
                  <a:txBody>
                    <a:body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Diarrhea</a:t>
                      </a:r>
                    </a:p>
                  </a:txBody>
                  <a:tcPr marL="91418" marR="91418" marT="45721" marB="45721" horzOverflow="overflow">
                    <a:lnL>
                      <a:noFill/>
                    </a:lnL>
                    <a:lnR>
                      <a:noFill/>
                    </a:lnR>
                    <a:lnT>
                      <a:noFill/>
                    </a:lnT>
                    <a:lnB>
                      <a:noFill/>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charset="0"/>
                        <a:buNone/>
                        <a:tabLst/>
                      </a:pPr>
                      <a:r>
                        <a:rPr kumimoji="0" lang="en-US" sz="1400" b="0" i="0" u="none" strike="noStrike" cap="none" normalizeH="0" baseline="0" dirty="0">
                          <a:ln>
                            <a:noFill/>
                          </a:ln>
                          <a:solidFill>
                            <a:srgbClr val="141415"/>
                          </a:solidFill>
                          <a:effectLst/>
                          <a:latin typeface="Arial" charset="0"/>
                          <a:ea typeface="MS PGothic" charset="0"/>
                          <a:cs typeface="MS PGothic" charset="0"/>
                        </a:rPr>
                        <a:t>57 (93)</a:t>
                      </a:r>
                    </a:p>
                  </a:txBody>
                  <a:tcPr marL="91418" marR="91418" marT="45721" marB="45721" anchor="ctr" horzOverflow="overflow">
                    <a:lnL>
                      <a:noFill/>
                    </a:lnL>
                    <a:lnR>
                      <a:noFill/>
                    </a:lnR>
                    <a:lnT>
                      <a:noFill/>
                    </a:lnT>
                    <a:lnB>
                      <a:noFill/>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14 (23)</a:t>
                      </a:r>
                    </a:p>
                  </a:txBody>
                  <a:tcPr marL="91418" marR="91418" marT="45721" marB="45721" anchor="ctr" horzOverflow="overflow">
                    <a:lnL>
                      <a:noFill/>
                    </a:lnL>
                    <a:lnR>
                      <a:noFill/>
                    </a:lnR>
                    <a:lnT>
                      <a:noFill/>
                    </a:lnT>
                    <a:lnB>
                      <a:noFill/>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charset="0"/>
                        <a:buNone/>
                        <a:tabLst/>
                      </a:pPr>
                      <a:r>
                        <a:rPr kumimoji="0" lang="en-US" sz="1400" b="0" i="0" u="none" strike="noStrike" cap="none" normalizeH="0" baseline="0" dirty="0">
                          <a:ln>
                            <a:noFill/>
                          </a:ln>
                          <a:solidFill>
                            <a:srgbClr val="141415"/>
                          </a:solidFill>
                          <a:effectLst/>
                          <a:latin typeface="Arial" charset="0"/>
                          <a:ea typeface="MS PGothic" charset="0"/>
                          <a:cs typeface="MS PGothic" charset="0"/>
                        </a:rPr>
                        <a:t>12 (19)</a:t>
                      </a:r>
                    </a:p>
                  </a:txBody>
                  <a:tcPr marL="91418" marR="91418" marT="45721" marB="45721" anchor="ctr" horzOverflow="overflow">
                    <a:lnL>
                      <a:noFill/>
                    </a:lnL>
                    <a:lnR>
                      <a:noFill/>
                    </a:lnR>
                    <a:lnT>
                      <a:noFill/>
                    </a:lnT>
                    <a:lnB>
                      <a:noFill/>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0</a:t>
                      </a:r>
                    </a:p>
                  </a:txBody>
                  <a:tcPr marL="91418" marR="91418" marT="45721" marB="45721" anchor="ctr" horzOverflow="overflow">
                    <a:lnL>
                      <a:noFill/>
                    </a:lnL>
                    <a:lnR>
                      <a:noFill/>
                    </a:lnR>
                    <a:lnT>
                      <a:noFill/>
                    </a:lnT>
                    <a:lnB>
                      <a:noFill/>
                    </a:lnB>
                    <a:lnTlToBr>
                      <a:noFill/>
                    </a:lnTlToBr>
                    <a:lnBlToTr>
                      <a:noFill/>
                    </a:lnBlToTr>
                    <a:solidFill>
                      <a:schemeClr val="bg2"/>
                    </a:solidFill>
                  </a:tcPr>
                </a:tc>
              </a:tr>
              <a:tr h="304800">
                <a:tc>
                  <a:txBody>
                    <a:bodyPr/>
                    <a:lstStyle/>
                    <a:p>
                      <a:pPr marL="0" marR="0" lvl="0" indent="0" algn="l" defTabSz="914400" rtl="0" eaLnBrk="1" fontAlgn="base" latinLnBrk="0" hangingPunct="1">
                        <a:lnSpc>
                          <a:spcPct val="100000"/>
                        </a:lnSpc>
                        <a:spcBef>
                          <a:spcPct val="35000"/>
                        </a:spcBef>
                        <a:spcAft>
                          <a:spcPct val="2500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Gothic" charset="0"/>
                          <a:cs typeface="MS Gothic" charset="0"/>
                        </a:rPr>
                        <a:t>Peripheral neuropathy</a:t>
                      </a:r>
                    </a:p>
                  </a:txBody>
                  <a:tcPr marL="91418" marR="91418" marT="45721" marB="45721" horzOverflow="overflow">
                    <a:lnL>
                      <a:noFill/>
                    </a:lnL>
                    <a:lnR>
                      <a:noFill/>
                    </a:lnR>
                    <a:lnT>
                      <a:noFill/>
                    </a:lnT>
                    <a:lnB>
                      <a:noFill/>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33 (54)</a:t>
                      </a:r>
                    </a:p>
                  </a:txBody>
                  <a:tcPr marL="91418" marR="91418" marT="45721" marB="45721" anchor="ctr" horzOverflow="overflow">
                    <a:lnL>
                      <a:noFill/>
                    </a:lnL>
                    <a:lnR>
                      <a:noFill/>
                    </a:lnR>
                    <a:lnT>
                      <a:noFill/>
                    </a:lnT>
                    <a:lnB>
                      <a:noFill/>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4 (7)</a:t>
                      </a:r>
                    </a:p>
                  </a:txBody>
                  <a:tcPr marL="91418" marR="91418" marT="45721" marB="45721" anchor="ctr" horzOverflow="overflow">
                    <a:lnL>
                      <a:noFill/>
                    </a:lnL>
                    <a:lnR>
                      <a:noFill/>
                    </a:lnR>
                    <a:lnT>
                      <a:noFill/>
                    </a:lnT>
                    <a:lnB>
                      <a:noFill/>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30 (48)</a:t>
                      </a:r>
                    </a:p>
                  </a:txBody>
                  <a:tcPr marL="91418" marR="91418" marT="45721" marB="45721" anchor="ctr" horzOverflow="overflow">
                    <a:lnL>
                      <a:noFill/>
                    </a:lnL>
                    <a:lnR>
                      <a:noFill/>
                    </a:lnR>
                    <a:lnT>
                      <a:noFill/>
                    </a:lnT>
                    <a:lnB>
                      <a:noFill/>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3 (5)</a:t>
                      </a:r>
                    </a:p>
                  </a:txBody>
                  <a:tcPr marL="91418" marR="91418" marT="45721" marB="45721" anchor="ctr" horzOverflow="overflow">
                    <a:lnL>
                      <a:noFill/>
                    </a:lnL>
                    <a:lnR>
                      <a:noFill/>
                    </a:lnR>
                    <a:lnT>
                      <a:noFill/>
                    </a:lnT>
                    <a:lnB>
                      <a:noFill/>
                    </a:lnB>
                    <a:lnTlToBr>
                      <a:noFill/>
                    </a:lnTlToBr>
                    <a:lnBlToTr>
                      <a:noFill/>
                    </a:lnBlToTr>
                    <a:solidFill>
                      <a:srgbClr val="F2F2F2"/>
                    </a:solidFill>
                  </a:tcPr>
                </a:tc>
              </a:tr>
              <a:tr h="304800">
                <a:tc>
                  <a:txBody>
                    <a:body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Nausea</a:t>
                      </a:r>
                    </a:p>
                  </a:txBody>
                  <a:tcPr marL="91418" marR="91418" marT="45721" marB="45721" horzOverflow="overflow">
                    <a:lnL>
                      <a:noFill/>
                    </a:lnL>
                    <a:lnR>
                      <a:noFill/>
                    </a:lnR>
                    <a:lnT>
                      <a:noFill/>
                    </a:lnT>
                    <a:lnB>
                      <a:noFill/>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ts val="425"/>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30 (49)</a:t>
                      </a:r>
                    </a:p>
                  </a:txBody>
                  <a:tcPr marL="91418" marR="91418" marT="45721" marB="45721" horzOverflow="overflow">
                    <a:lnL>
                      <a:noFill/>
                    </a:lnL>
                    <a:lnR>
                      <a:noFill/>
                    </a:lnR>
                    <a:lnT>
                      <a:noFill/>
                    </a:lnT>
                    <a:lnB>
                      <a:noFill/>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ts val="425"/>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1 (2)</a:t>
                      </a:r>
                    </a:p>
                  </a:txBody>
                  <a:tcPr marL="91418" marR="91418" marT="45721" marB="45721" horzOverflow="overflow">
                    <a:lnL>
                      <a:noFill/>
                    </a:lnL>
                    <a:lnR>
                      <a:noFill/>
                    </a:lnR>
                    <a:lnT>
                      <a:noFill/>
                    </a:lnT>
                    <a:lnB>
                      <a:noFill/>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ts val="425"/>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21 (34)</a:t>
                      </a:r>
                    </a:p>
                  </a:txBody>
                  <a:tcPr marL="91418" marR="91418" marT="45721" marB="45721" horzOverflow="overflow">
                    <a:lnL>
                      <a:noFill/>
                    </a:lnL>
                    <a:lnR>
                      <a:noFill/>
                    </a:lnR>
                    <a:lnT>
                      <a:noFill/>
                    </a:lnT>
                    <a:lnB>
                      <a:noFill/>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ts val="425"/>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1 (2)</a:t>
                      </a:r>
                    </a:p>
                  </a:txBody>
                  <a:tcPr marL="91418" marR="91418" marT="45721" marB="45721" horzOverflow="overflow">
                    <a:lnL>
                      <a:noFill/>
                    </a:lnL>
                    <a:lnR>
                      <a:noFill/>
                    </a:lnR>
                    <a:lnT>
                      <a:noFill/>
                    </a:lnT>
                    <a:lnB>
                      <a:noFill/>
                    </a:lnB>
                    <a:lnTlToBr>
                      <a:noFill/>
                    </a:lnTlToBr>
                    <a:lnBlToTr>
                      <a:noFill/>
                    </a:lnBlToTr>
                    <a:solidFill>
                      <a:schemeClr val="bg2"/>
                    </a:solidFill>
                  </a:tcPr>
                </a:tc>
              </a:tr>
              <a:tr h="304800">
                <a:tc>
                  <a:txBody>
                    <a:bodyPr/>
                    <a:lstStyle/>
                    <a:p>
                      <a:pPr marL="0" marR="0" lvl="0" indent="0" algn="l" defTabSz="914400" rtl="0" eaLnBrk="1" fontAlgn="base" latinLnBrk="0" hangingPunct="1">
                        <a:lnSpc>
                          <a:spcPct val="100000"/>
                        </a:lnSpc>
                        <a:spcBef>
                          <a:spcPct val="0"/>
                        </a:spcBef>
                        <a:spcAft>
                          <a:spcPct val="0"/>
                        </a:spcAft>
                        <a:buClrTx/>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Asthenia</a:t>
                      </a:r>
                    </a:p>
                  </a:txBody>
                  <a:tcPr marL="91418" marR="91418" marT="45721" marB="45721" horzOverflow="overflow">
                    <a:lnL>
                      <a:noFill/>
                    </a:lnL>
                    <a:lnR>
                      <a:noFill/>
                    </a:lnR>
                    <a:lnT>
                      <a:noFill/>
                    </a:lnT>
                    <a:lnB>
                      <a:noFill/>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29 (48)</a:t>
                      </a:r>
                    </a:p>
                  </a:txBody>
                  <a:tcPr marL="91418" marR="91418" marT="45721" marB="45721" anchor="ctr" horzOverflow="overflow">
                    <a:lnL>
                      <a:noFill/>
                    </a:lnL>
                    <a:lnR>
                      <a:noFill/>
                    </a:lnR>
                    <a:lnT>
                      <a:noFill/>
                    </a:lnT>
                    <a:lnB>
                      <a:noFill/>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3 (5)</a:t>
                      </a:r>
                    </a:p>
                  </a:txBody>
                  <a:tcPr marL="91418" marR="91418" marT="45721" marB="45721" anchor="ctr" horzOverflow="overflow">
                    <a:lnL>
                      <a:noFill/>
                    </a:lnL>
                    <a:lnR>
                      <a:noFill/>
                    </a:lnR>
                    <a:lnT>
                      <a:noFill/>
                    </a:lnT>
                    <a:lnB>
                      <a:noFill/>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26 (42)</a:t>
                      </a:r>
                    </a:p>
                  </a:txBody>
                  <a:tcPr marL="91418" marR="91418" marT="45721" marB="45721" anchor="ctr" horzOverflow="overflow">
                    <a:lnL>
                      <a:noFill/>
                    </a:lnL>
                    <a:lnR>
                      <a:noFill/>
                    </a:lnR>
                    <a:lnT>
                      <a:noFill/>
                    </a:lnT>
                    <a:lnB>
                      <a:noFill/>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4 (6)</a:t>
                      </a:r>
                    </a:p>
                  </a:txBody>
                  <a:tcPr marL="91418" marR="91418" marT="45721" marB="45721" anchor="ctr" horzOverflow="overflow">
                    <a:lnL>
                      <a:noFill/>
                    </a:lnL>
                    <a:lnR>
                      <a:noFill/>
                    </a:lnR>
                    <a:lnT>
                      <a:noFill/>
                    </a:lnT>
                    <a:lnB>
                      <a:noFill/>
                    </a:lnB>
                    <a:lnTlToBr>
                      <a:noFill/>
                    </a:lnTlToBr>
                    <a:lnBlToTr>
                      <a:noFill/>
                    </a:lnBlToTr>
                    <a:solidFill>
                      <a:srgbClr val="F2F2F2"/>
                    </a:solidFill>
                  </a:tcPr>
                </a:tc>
              </a:tr>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Neutropenia</a:t>
                      </a:r>
                    </a:p>
                  </a:txBody>
                  <a:tcPr marL="91418" marR="91418" marT="45721" marB="45721" horzOverflow="overflow">
                    <a:lnL>
                      <a:noFill/>
                    </a:lnL>
                    <a:lnR>
                      <a:noFill/>
                    </a:lnR>
                    <a:lnT>
                      <a:noFill/>
                    </a:lnT>
                    <a:lnB>
                      <a:noFill/>
                    </a:lnB>
                    <a:lnTlToBr>
                      <a:noFill/>
                    </a:lnTlToBr>
                    <a:lnBlToTr>
                      <a:noFill/>
                    </a:lnBlToTr>
                    <a:solidFill>
                      <a:srgbClr val="CDCDCF"/>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21 (34)</a:t>
                      </a:r>
                    </a:p>
                  </a:txBody>
                  <a:tcPr marL="91418" marR="91418" marT="45721" marB="45721" anchor="ctr" horzOverflow="overflow">
                    <a:lnL>
                      <a:noFill/>
                    </a:lnL>
                    <a:lnR>
                      <a:noFill/>
                    </a:lnR>
                    <a:lnT>
                      <a:noFill/>
                    </a:lnT>
                    <a:lnB>
                      <a:noFill/>
                    </a:lnB>
                    <a:lnTlToBr>
                      <a:noFill/>
                    </a:lnTlToBr>
                    <a:lnBlToTr>
                      <a:noFill/>
                    </a:lnBlToTr>
                    <a:solidFill>
                      <a:srgbClr val="CDCDCF"/>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11 (18)</a:t>
                      </a:r>
                    </a:p>
                  </a:txBody>
                  <a:tcPr marL="91418" marR="91418" marT="45721" marB="45721" anchor="ctr" horzOverflow="overflow">
                    <a:lnL>
                      <a:noFill/>
                    </a:lnL>
                    <a:lnR>
                      <a:noFill/>
                    </a:lnR>
                    <a:lnT>
                      <a:noFill/>
                    </a:lnT>
                    <a:lnB>
                      <a:noFill/>
                    </a:lnB>
                    <a:lnTlToBr>
                      <a:noFill/>
                    </a:lnTlToBr>
                    <a:lnBlToTr>
                      <a:noFill/>
                    </a:lnBlToTr>
                    <a:solidFill>
                      <a:srgbClr val="CDCDCF"/>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24 (39)</a:t>
                      </a:r>
                    </a:p>
                  </a:txBody>
                  <a:tcPr marL="91418" marR="91418" marT="45721" marB="45721" anchor="ctr" horzOverflow="overflow">
                    <a:lnL>
                      <a:noFill/>
                    </a:lnL>
                    <a:lnR>
                      <a:noFill/>
                    </a:lnR>
                    <a:lnT>
                      <a:noFill/>
                    </a:lnT>
                    <a:lnB>
                      <a:noFill/>
                    </a:lnB>
                    <a:lnTlToBr>
                      <a:noFill/>
                    </a:lnTlToBr>
                    <a:lnBlToTr>
                      <a:noFill/>
                    </a:lnBlToTr>
                    <a:solidFill>
                      <a:srgbClr val="CDCDCF"/>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5 (8)</a:t>
                      </a:r>
                    </a:p>
                  </a:txBody>
                  <a:tcPr marL="91418" marR="91418" marT="45721" marB="45721" anchor="ctr" horzOverflow="overflow">
                    <a:lnL>
                      <a:noFill/>
                    </a:lnL>
                    <a:lnR>
                      <a:noFill/>
                    </a:lnR>
                    <a:lnT>
                      <a:noFill/>
                    </a:lnT>
                    <a:lnB>
                      <a:noFill/>
                    </a:lnB>
                    <a:lnTlToBr>
                      <a:noFill/>
                    </a:lnTlToBr>
                    <a:lnBlToTr>
                      <a:noFill/>
                    </a:lnBlToTr>
                    <a:solidFill>
                      <a:srgbClr val="CDCDCF"/>
                    </a:solidFill>
                  </a:tcPr>
                </a:tc>
              </a:tr>
              <a:tr h="304800">
                <a:tc>
                  <a:txBody>
                    <a:body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Rash</a:t>
                      </a:r>
                    </a:p>
                  </a:txBody>
                  <a:tcPr marL="91418" marR="91418" marT="45721" marB="45721" horzOverflow="overflow">
                    <a:lnL>
                      <a:noFill/>
                    </a:lnL>
                    <a:lnR>
                      <a:noFill/>
                    </a:lnR>
                    <a:lnT>
                      <a:noFill/>
                    </a:lnT>
                    <a:lnB>
                      <a:noFill/>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2500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20 (33)</a:t>
                      </a:r>
                    </a:p>
                  </a:txBody>
                  <a:tcPr marL="91418" marR="91418" marT="45721" marB="45721" horzOverflow="overflow">
                    <a:lnL>
                      <a:noFill/>
                    </a:lnL>
                    <a:lnR>
                      <a:noFill/>
                    </a:lnR>
                    <a:lnT>
                      <a:noFill/>
                    </a:lnT>
                    <a:lnB>
                      <a:noFill/>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2500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1 (2)</a:t>
                      </a:r>
                    </a:p>
                  </a:txBody>
                  <a:tcPr marL="91418" marR="91418" marT="45721" marB="45721" horzOverflow="overflow">
                    <a:lnL>
                      <a:noFill/>
                    </a:lnL>
                    <a:lnR>
                      <a:noFill/>
                    </a:lnR>
                    <a:lnT>
                      <a:noFill/>
                    </a:lnT>
                    <a:lnB>
                      <a:noFill/>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2500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18 (29)</a:t>
                      </a:r>
                    </a:p>
                  </a:txBody>
                  <a:tcPr marL="91418" marR="91418" marT="45721" marB="45721" horzOverflow="overflow">
                    <a:lnL>
                      <a:noFill/>
                    </a:lnL>
                    <a:lnR>
                      <a:noFill/>
                    </a:lnR>
                    <a:lnT>
                      <a:noFill/>
                    </a:lnT>
                    <a:lnB>
                      <a:noFill/>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2500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1 (2)</a:t>
                      </a:r>
                    </a:p>
                  </a:txBody>
                  <a:tcPr marL="91418" marR="91418" marT="45721" marB="45721" horzOverflow="overflow">
                    <a:lnL>
                      <a:noFill/>
                    </a:lnL>
                    <a:lnR>
                      <a:noFill/>
                    </a:lnR>
                    <a:lnT>
                      <a:noFill/>
                    </a:lnT>
                    <a:lnB>
                      <a:noFill/>
                    </a:lnB>
                    <a:lnTlToBr>
                      <a:noFill/>
                    </a:lnTlToBr>
                    <a:lnBlToTr>
                      <a:noFill/>
                    </a:lnBlToTr>
                    <a:solidFill>
                      <a:srgbClr val="F2F2F2"/>
                    </a:solidFill>
                  </a:tcPr>
                </a:tc>
              </a:tr>
              <a:tr h="304800">
                <a:tc>
                  <a:txBody>
                    <a:body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Vomiting</a:t>
                      </a:r>
                    </a:p>
                  </a:txBody>
                  <a:tcPr marL="91418" marR="91418" marT="45721" marB="45721" horzOverflow="overflow">
                    <a:lnL>
                      <a:noFill/>
                    </a:lnL>
                    <a:lnR>
                      <a:noFill/>
                    </a:lnR>
                    <a:lnT>
                      <a:noFill/>
                    </a:lnT>
                    <a:lnB>
                      <a:noFill/>
                    </a:lnB>
                    <a:lnTlToBr>
                      <a:noFill/>
                    </a:lnTlToBr>
                    <a:lnBlToTr>
                      <a:noFill/>
                    </a:lnBlToTr>
                    <a:solidFill>
                      <a:srgbClr val="CDCDCF"/>
                    </a:solidFill>
                  </a:tcPr>
                </a:tc>
                <a:tc>
                  <a:txBody>
                    <a:bodyPr/>
                    <a:lstStyle/>
                    <a:p>
                      <a:pPr marL="0" marR="0" lvl="0" indent="0" algn="ctr" defTabSz="914400" rtl="0" eaLnBrk="1" fontAlgn="base" latinLnBrk="0" hangingPunct="1">
                        <a:lnSpc>
                          <a:spcPct val="100000"/>
                        </a:lnSpc>
                        <a:spcBef>
                          <a:spcPct val="0"/>
                        </a:spcBef>
                        <a:spcAft>
                          <a:spcPct val="2500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17 (28)</a:t>
                      </a:r>
                    </a:p>
                  </a:txBody>
                  <a:tcPr marL="91418" marR="91418" marT="45721" marB="45721" horzOverflow="overflow">
                    <a:lnL>
                      <a:noFill/>
                    </a:lnL>
                    <a:lnR>
                      <a:noFill/>
                    </a:lnR>
                    <a:lnT>
                      <a:noFill/>
                    </a:lnT>
                    <a:lnB>
                      <a:noFill/>
                    </a:lnB>
                    <a:lnTlToBr>
                      <a:noFill/>
                    </a:lnTlToBr>
                    <a:lnBlToTr>
                      <a:noFill/>
                    </a:lnBlToTr>
                    <a:solidFill>
                      <a:srgbClr val="CDCDCF"/>
                    </a:solidFill>
                  </a:tcPr>
                </a:tc>
                <a:tc>
                  <a:txBody>
                    <a:bodyPr/>
                    <a:lstStyle/>
                    <a:p>
                      <a:pPr marL="0" marR="0" lvl="0" indent="0" algn="ctr" defTabSz="914400" rtl="0" eaLnBrk="1" fontAlgn="base" latinLnBrk="0" hangingPunct="1">
                        <a:lnSpc>
                          <a:spcPct val="100000"/>
                        </a:lnSpc>
                        <a:spcBef>
                          <a:spcPct val="0"/>
                        </a:spcBef>
                        <a:spcAft>
                          <a:spcPct val="2500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2 (3)</a:t>
                      </a:r>
                    </a:p>
                  </a:txBody>
                  <a:tcPr marL="91418" marR="91418" marT="45721" marB="45721" horzOverflow="overflow">
                    <a:lnL>
                      <a:noFill/>
                    </a:lnL>
                    <a:lnR>
                      <a:noFill/>
                    </a:lnR>
                    <a:lnT>
                      <a:noFill/>
                    </a:lnT>
                    <a:lnB>
                      <a:noFill/>
                    </a:lnB>
                    <a:lnTlToBr>
                      <a:noFill/>
                    </a:lnTlToBr>
                    <a:lnBlToTr>
                      <a:noFill/>
                    </a:lnBlToTr>
                    <a:solidFill>
                      <a:srgbClr val="CDCDCF"/>
                    </a:solidFill>
                  </a:tcPr>
                </a:tc>
                <a:tc>
                  <a:txBody>
                    <a:bodyPr/>
                    <a:lstStyle/>
                    <a:p>
                      <a:pPr marL="0" marR="0" lvl="0" indent="0" algn="ctr" defTabSz="914400" rtl="0" eaLnBrk="1" fontAlgn="base" latinLnBrk="0" hangingPunct="1">
                        <a:lnSpc>
                          <a:spcPct val="100000"/>
                        </a:lnSpc>
                        <a:spcBef>
                          <a:spcPct val="0"/>
                        </a:spcBef>
                        <a:spcAft>
                          <a:spcPct val="2500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14 (23)</a:t>
                      </a:r>
                    </a:p>
                  </a:txBody>
                  <a:tcPr marL="91418" marR="91418" marT="45721" marB="45721" horzOverflow="overflow">
                    <a:lnL>
                      <a:noFill/>
                    </a:lnL>
                    <a:lnR>
                      <a:noFill/>
                    </a:lnR>
                    <a:lnT>
                      <a:noFill/>
                    </a:lnT>
                    <a:lnB>
                      <a:noFill/>
                    </a:lnB>
                    <a:lnTlToBr>
                      <a:noFill/>
                    </a:lnTlToBr>
                    <a:lnBlToTr>
                      <a:noFill/>
                    </a:lnBlToTr>
                    <a:solidFill>
                      <a:srgbClr val="CDCDCF"/>
                    </a:solidFill>
                  </a:tcPr>
                </a:tc>
                <a:tc>
                  <a:txBody>
                    <a:bodyPr/>
                    <a:lstStyle/>
                    <a:p>
                      <a:pPr marL="0" marR="0" lvl="0" indent="0" algn="ctr" defTabSz="914400" rtl="0" eaLnBrk="1" fontAlgn="base" latinLnBrk="0" hangingPunct="1">
                        <a:lnSpc>
                          <a:spcPct val="100000"/>
                        </a:lnSpc>
                        <a:spcBef>
                          <a:spcPct val="0"/>
                        </a:spcBef>
                        <a:spcAft>
                          <a:spcPct val="2500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0</a:t>
                      </a:r>
                    </a:p>
                  </a:txBody>
                  <a:tcPr marL="91418" marR="91418" marT="45721" marB="45721" horzOverflow="overflow">
                    <a:lnL>
                      <a:noFill/>
                    </a:lnL>
                    <a:lnR>
                      <a:noFill/>
                    </a:lnR>
                    <a:lnT>
                      <a:noFill/>
                    </a:lnT>
                    <a:lnB>
                      <a:noFill/>
                    </a:lnB>
                    <a:lnTlToBr>
                      <a:noFill/>
                    </a:lnTlToBr>
                    <a:lnBlToTr>
                      <a:noFill/>
                    </a:lnBlToTr>
                    <a:solidFill>
                      <a:srgbClr val="CDCDCF"/>
                    </a:solidFill>
                  </a:tcPr>
                </a:tc>
              </a:tr>
              <a:tr h="304800">
                <a:tc>
                  <a:txBody>
                    <a:body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Oral mucositis</a:t>
                      </a:r>
                    </a:p>
                  </a:txBody>
                  <a:tcPr marL="91418" marR="91418" marT="45721" marB="45721" horzOverflow="overflow">
                    <a:lnL>
                      <a:noFill/>
                    </a:lnL>
                    <a:lnR>
                      <a:noFill/>
                    </a:lnR>
                    <a:lnT>
                      <a:noFill/>
                    </a:lnT>
                    <a:lnB>
                      <a:noFill/>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2500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15 (25)</a:t>
                      </a:r>
                    </a:p>
                  </a:txBody>
                  <a:tcPr marL="91418" marR="91418" marT="45721" marB="45721" horzOverflow="overflow">
                    <a:lnL>
                      <a:noFill/>
                    </a:lnL>
                    <a:lnR>
                      <a:noFill/>
                    </a:lnR>
                    <a:lnT>
                      <a:noFill/>
                    </a:lnT>
                    <a:lnB>
                      <a:noFill/>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2500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1 (2)</a:t>
                      </a:r>
                    </a:p>
                  </a:txBody>
                  <a:tcPr marL="91418" marR="91418" marT="45721" marB="45721" horzOverflow="overflow">
                    <a:lnL>
                      <a:noFill/>
                    </a:lnL>
                    <a:lnR>
                      <a:noFill/>
                    </a:lnR>
                    <a:lnT>
                      <a:noFill/>
                    </a:lnT>
                    <a:lnB>
                      <a:noFill/>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2500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9 (15)</a:t>
                      </a:r>
                    </a:p>
                  </a:txBody>
                  <a:tcPr marL="91418" marR="91418" marT="45721" marB="45721" horzOverflow="overflow">
                    <a:lnL>
                      <a:noFill/>
                    </a:lnL>
                    <a:lnR>
                      <a:noFill/>
                    </a:lnR>
                    <a:lnT>
                      <a:noFill/>
                    </a:lnT>
                    <a:lnB>
                      <a:noFill/>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2500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1 (2)</a:t>
                      </a:r>
                    </a:p>
                  </a:txBody>
                  <a:tcPr marL="91418" marR="91418" marT="45721" marB="45721" horzOverflow="overflow">
                    <a:lnL>
                      <a:noFill/>
                    </a:lnL>
                    <a:lnR>
                      <a:noFill/>
                    </a:lnR>
                    <a:lnT>
                      <a:noFill/>
                    </a:lnT>
                    <a:lnB>
                      <a:noFill/>
                    </a:lnB>
                    <a:lnTlToBr>
                      <a:noFill/>
                    </a:lnTlToBr>
                    <a:lnBlToTr>
                      <a:noFill/>
                    </a:lnBlToTr>
                    <a:solidFill>
                      <a:srgbClr val="F2F2F2"/>
                    </a:solidFill>
                  </a:tcPr>
                </a:tc>
              </a:tr>
              <a:tr h="304800">
                <a:tc>
                  <a:txBody>
                    <a:body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Hyperlipidemia</a:t>
                      </a:r>
                    </a:p>
                  </a:txBody>
                  <a:tcPr marL="91418" marR="91418" marT="45721" marB="45721" horzOverflow="overflow">
                    <a:lnL>
                      <a:noFill/>
                    </a:lnL>
                    <a:lnR>
                      <a:noFill/>
                    </a:lnR>
                    <a:lnT>
                      <a:noFill/>
                    </a:lnT>
                    <a:lnB>
                      <a:noFill/>
                    </a:lnB>
                    <a:lnTlToBr>
                      <a:noFill/>
                    </a:lnTlToBr>
                    <a:lnBlToTr>
                      <a:noFill/>
                    </a:lnBlToTr>
                    <a:solidFill>
                      <a:srgbClr val="CDCDCF"/>
                    </a:solidFill>
                  </a:tcPr>
                </a:tc>
                <a:tc>
                  <a:txBody>
                    <a:bodyPr/>
                    <a:lstStyle/>
                    <a:p>
                      <a:pPr marL="0" marR="0" lvl="0" indent="0" algn="ctr" defTabSz="914400" rtl="0" eaLnBrk="1" fontAlgn="base" latinLnBrk="0" hangingPunct="1">
                        <a:lnSpc>
                          <a:spcPct val="100000"/>
                        </a:lnSpc>
                        <a:spcBef>
                          <a:spcPct val="0"/>
                        </a:spcBef>
                        <a:spcAft>
                          <a:spcPct val="2500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11 (18)</a:t>
                      </a:r>
                    </a:p>
                  </a:txBody>
                  <a:tcPr marL="91418" marR="91418" marT="45721" marB="45721" horzOverflow="overflow">
                    <a:lnL>
                      <a:noFill/>
                    </a:lnL>
                    <a:lnR>
                      <a:noFill/>
                    </a:lnR>
                    <a:lnT>
                      <a:noFill/>
                    </a:lnT>
                    <a:lnB>
                      <a:noFill/>
                    </a:lnB>
                    <a:lnTlToBr>
                      <a:noFill/>
                    </a:lnTlToBr>
                    <a:lnBlToTr>
                      <a:noFill/>
                    </a:lnBlToTr>
                    <a:solidFill>
                      <a:srgbClr val="CDCDCF"/>
                    </a:solidFill>
                  </a:tcPr>
                </a:tc>
                <a:tc>
                  <a:txBody>
                    <a:bodyPr/>
                    <a:lstStyle/>
                    <a:p>
                      <a:pPr marL="0" marR="0" lvl="0" indent="0" algn="ctr" defTabSz="914400" rtl="0" eaLnBrk="1" fontAlgn="base" latinLnBrk="0" hangingPunct="1">
                        <a:lnSpc>
                          <a:spcPct val="100000"/>
                        </a:lnSpc>
                        <a:spcBef>
                          <a:spcPct val="0"/>
                        </a:spcBef>
                        <a:spcAft>
                          <a:spcPct val="2500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1 (2)</a:t>
                      </a:r>
                    </a:p>
                  </a:txBody>
                  <a:tcPr marL="91418" marR="91418" marT="45721" marB="45721" horzOverflow="overflow">
                    <a:lnL>
                      <a:noFill/>
                    </a:lnL>
                    <a:lnR>
                      <a:noFill/>
                    </a:lnR>
                    <a:lnT>
                      <a:noFill/>
                    </a:lnT>
                    <a:lnB>
                      <a:noFill/>
                    </a:lnB>
                    <a:lnTlToBr>
                      <a:noFill/>
                    </a:lnTlToBr>
                    <a:lnBlToTr>
                      <a:noFill/>
                    </a:lnBlToTr>
                    <a:solidFill>
                      <a:srgbClr val="CDCDCF"/>
                    </a:solidFill>
                  </a:tcPr>
                </a:tc>
                <a:tc>
                  <a:txBody>
                    <a:bodyPr/>
                    <a:lstStyle/>
                    <a:p>
                      <a:pPr marL="0" marR="0" lvl="0" indent="0" algn="ctr" defTabSz="914400" rtl="0" eaLnBrk="1" fontAlgn="base" latinLnBrk="0" hangingPunct="1">
                        <a:lnSpc>
                          <a:spcPct val="100000"/>
                        </a:lnSpc>
                        <a:spcBef>
                          <a:spcPct val="0"/>
                        </a:spcBef>
                        <a:spcAft>
                          <a:spcPct val="2500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3 (5)</a:t>
                      </a:r>
                    </a:p>
                  </a:txBody>
                  <a:tcPr marL="91418" marR="91418" marT="45721" marB="45721" horzOverflow="overflow">
                    <a:lnL>
                      <a:noFill/>
                    </a:lnL>
                    <a:lnR>
                      <a:noFill/>
                    </a:lnR>
                    <a:lnT>
                      <a:noFill/>
                    </a:lnT>
                    <a:lnB>
                      <a:noFill/>
                    </a:lnB>
                    <a:lnTlToBr>
                      <a:noFill/>
                    </a:lnTlToBr>
                    <a:lnBlToTr>
                      <a:noFill/>
                    </a:lnBlToTr>
                    <a:solidFill>
                      <a:srgbClr val="CDCDCF"/>
                    </a:solidFill>
                  </a:tcPr>
                </a:tc>
                <a:tc>
                  <a:txBody>
                    <a:bodyPr/>
                    <a:lstStyle/>
                    <a:p>
                      <a:pPr marL="0" marR="0" lvl="0" indent="0" algn="ctr" defTabSz="914400" rtl="0" eaLnBrk="1" fontAlgn="base" latinLnBrk="0" hangingPunct="1">
                        <a:lnSpc>
                          <a:spcPct val="100000"/>
                        </a:lnSpc>
                        <a:spcBef>
                          <a:spcPct val="0"/>
                        </a:spcBef>
                        <a:spcAft>
                          <a:spcPct val="2500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1 (2)</a:t>
                      </a:r>
                    </a:p>
                  </a:txBody>
                  <a:tcPr marL="91418" marR="91418" marT="45721" marB="45721" horzOverflow="overflow">
                    <a:lnL>
                      <a:noFill/>
                    </a:lnL>
                    <a:lnR>
                      <a:noFill/>
                    </a:lnR>
                    <a:lnT>
                      <a:noFill/>
                    </a:lnT>
                    <a:lnB>
                      <a:noFill/>
                    </a:lnB>
                    <a:lnTlToBr>
                      <a:noFill/>
                    </a:lnTlToBr>
                    <a:lnBlToTr>
                      <a:noFill/>
                    </a:lnBlToTr>
                    <a:solidFill>
                      <a:srgbClr val="CDCDCF"/>
                    </a:solidFill>
                  </a:tcPr>
                </a:tc>
              </a:tr>
              <a:tr h="304800">
                <a:tc>
                  <a:txBody>
                    <a:body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Hepatotoxicity</a:t>
                      </a:r>
                    </a:p>
                  </a:txBody>
                  <a:tcPr marL="91418" marR="91418" marT="45721" marB="45721" horzOverflow="overflow">
                    <a:lnL>
                      <a:noFill/>
                    </a:lnL>
                    <a:lnR>
                      <a:noFill/>
                    </a:lnR>
                    <a:lnT>
                      <a:noFill/>
                    </a:lnT>
                    <a:lnB>
                      <a:noFill/>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2500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5 (8)</a:t>
                      </a:r>
                    </a:p>
                  </a:txBody>
                  <a:tcPr marL="91418" marR="91418" marT="45721" marB="45721" horzOverflow="overflow">
                    <a:lnL>
                      <a:noFill/>
                    </a:lnL>
                    <a:lnR>
                      <a:noFill/>
                    </a:lnR>
                    <a:lnT>
                      <a:noFill/>
                    </a:lnT>
                    <a:lnB>
                      <a:noFill/>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2500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1 (2)</a:t>
                      </a:r>
                    </a:p>
                  </a:txBody>
                  <a:tcPr marL="91418" marR="91418" marT="45721" marB="45721" horzOverflow="overflow">
                    <a:lnL>
                      <a:noFill/>
                    </a:lnL>
                    <a:lnR>
                      <a:noFill/>
                    </a:lnR>
                    <a:lnT>
                      <a:noFill/>
                    </a:lnT>
                    <a:lnB>
                      <a:noFill/>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2500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4 (6)</a:t>
                      </a:r>
                    </a:p>
                  </a:txBody>
                  <a:tcPr marL="91418" marR="91418" marT="45721" marB="45721" horzOverflow="overflow">
                    <a:lnL>
                      <a:noFill/>
                    </a:lnL>
                    <a:lnR>
                      <a:noFill/>
                    </a:lnR>
                    <a:lnT>
                      <a:noFill/>
                    </a:lnT>
                    <a:lnB>
                      <a:noFill/>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2500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1 (2)</a:t>
                      </a:r>
                    </a:p>
                  </a:txBody>
                  <a:tcPr marL="91418" marR="91418" marT="45721" marB="45721" horzOverflow="overflow">
                    <a:lnL>
                      <a:noFill/>
                    </a:lnL>
                    <a:lnR>
                      <a:noFill/>
                    </a:lnR>
                    <a:lnT>
                      <a:noFill/>
                    </a:lnT>
                    <a:lnB>
                      <a:noFill/>
                    </a:lnB>
                    <a:lnTlToBr>
                      <a:noFill/>
                    </a:lnTlToBr>
                    <a:lnBlToTr>
                      <a:noFill/>
                    </a:lnBlToTr>
                    <a:solidFill>
                      <a:srgbClr val="F2F2F2"/>
                    </a:solidFill>
                  </a:tcPr>
                </a:tc>
              </a:tr>
              <a:tr h="304800">
                <a:tc>
                  <a:txBody>
                    <a:body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Hyperglycemia</a:t>
                      </a:r>
                    </a:p>
                  </a:txBody>
                  <a:tcPr marL="91418" marR="91418" marT="45721" marB="45721" horzOverflow="overflow">
                    <a:lnL>
                      <a:noFill/>
                    </a:lnL>
                    <a:lnR>
                      <a:noFill/>
                    </a:lnR>
                    <a:lnT>
                      <a:noFill/>
                    </a:lnT>
                    <a:lnB>
                      <a:noFill/>
                    </a:lnB>
                    <a:lnTlToBr>
                      <a:noFill/>
                    </a:lnTlToBr>
                    <a:lnBlToTr>
                      <a:noFill/>
                    </a:lnBlToTr>
                    <a:solidFill>
                      <a:srgbClr val="CDCDCF"/>
                    </a:solidFill>
                  </a:tcPr>
                </a:tc>
                <a:tc>
                  <a:txBody>
                    <a:bodyPr/>
                    <a:lstStyle/>
                    <a:p>
                      <a:pPr marL="0" marR="0" lvl="0" indent="0" algn="ctr" defTabSz="914400" rtl="0" eaLnBrk="1" fontAlgn="base" latinLnBrk="0" hangingPunct="1">
                        <a:lnSpc>
                          <a:spcPct val="100000"/>
                        </a:lnSpc>
                        <a:spcBef>
                          <a:spcPct val="0"/>
                        </a:spcBef>
                        <a:spcAft>
                          <a:spcPct val="2500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5 (8)</a:t>
                      </a:r>
                    </a:p>
                  </a:txBody>
                  <a:tcPr marL="91418" marR="91418" marT="45721" marB="45721" horzOverflow="overflow">
                    <a:lnL>
                      <a:noFill/>
                    </a:lnL>
                    <a:lnR>
                      <a:noFill/>
                    </a:lnR>
                    <a:lnT>
                      <a:noFill/>
                    </a:lnT>
                    <a:lnB>
                      <a:noFill/>
                    </a:lnB>
                    <a:lnTlToBr>
                      <a:noFill/>
                    </a:lnTlToBr>
                    <a:lnBlToTr>
                      <a:noFill/>
                    </a:lnBlToTr>
                    <a:solidFill>
                      <a:srgbClr val="CDCDCF"/>
                    </a:solidFill>
                  </a:tcPr>
                </a:tc>
                <a:tc>
                  <a:txBody>
                    <a:bodyPr/>
                    <a:lstStyle/>
                    <a:p>
                      <a:pPr marL="0" marR="0" lvl="0" indent="0" algn="ctr" defTabSz="914400" rtl="0" eaLnBrk="1" fontAlgn="base" latinLnBrk="0" hangingPunct="1">
                        <a:lnSpc>
                          <a:spcPct val="100000"/>
                        </a:lnSpc>
                        <a:spcBef>
                          <a:spcPct val="0"/>
                        </a:spcBef>
                        <a:spcAft>
                          <a:spcPct val="2500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0</a:t>
                      </a:r>
                    </a:p>
                  </a:txBody>
                  <a:tcPr marL="91418" marR="91418" marT="45721" marB="45721" horzOverflow="overflow">
                    <a:lnL>
                      <a:noFill/>
                    </a:lnL>
                    <a:lnR>
                      <a:noFill/>
                    </a:lnR>
                    <a:lnT>
                      <a:noFill/>
                    </a:lnT>
                    <a:lnB>
                      <a:noFill/>
                    </a:lnB>
                    <a:lnTlToBr>
                      <a:noFill/>
                    </a:lnTlToBr>
                    <a:lnBlToTr>
                      <a:noFill/>
                    </a:lnBlToTr>
                    <a:solidFill>
                      <a:srgbClr val="CDCDCF"/>
                    </a:solidFill>
                  </a:tcPr>
                </a:tc>
                <a:tc>
                  <a:txBody>
                    <a:bodyPr/>
                    <a:lstStyle/>
                    <a:p>
                      <a:pPr marL="0" marR="0" lvl="0" indent="0" algn="ctr" defTabSz="914400" rtl="0" eaLnBrk="1" fontAlgn="base" latinLnBrk="0" hangingPunct="1">
                        <a:lnSpc>
                          <a:spcPct val="100000"/>
                        </a:lnSpc>
                        <a:spcBef>
                          <a:spcPct val="0"/>
                        </a:spcBef>
                        <a:spcAft>
                          <a:spcPct val="2500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3 (5)</a:t>
                      </a:r>
                    </a:p>
                  </a:txBody>
                  <a:tcPr marL="91418" marR="91418" marT="45721" marB="45721" horzOverflow="overflow">
                    <a:lnL>
                      <a:noFill/>
                    </a:lnL>
                    <a:lnR>
                      <a:noFill/>
                    </a:lnR>
                    <a:lnT>
                      <a:noFill/>
                    </a:lnT>
                    <a:lnB>
                      <a:noFill/>
                    </a:lnB>
                    <a:lnTlToBr>
                      <a:noFill/>
                    </a:lnTlToBr>
                    <a:lnBlToTr>
                      <a:noFill/>
                    </a:lnBlToTr>
                    <a:solidFill>
                      <a:srgbClr val="CDCDCF"/>
                    </a:solidFill>
                  </a:tcPr>
                </a:tc>
                <a:tc>
                  <a:txBody>
                    <a:bodyPr/>
                    <a:lstStyle/>
                    <a:p>
                      <a:pPr marL="0" marR="0" lvl="0" indent="0" algn="ctr" defTabSz="914400" rtl="0" eaLnBrk="1" fontAlgn="base" latinLnBrk="0" hangingPunct="1">
                        <a:lnSpc>
                          <a:spcPct val="100000"/>
                        </a:lnSpc>
                        <a:spcBef>
                          <a:spcPct val="0"/>
                        </a:spcBef>
                        <a:spcAft>
                          <a:spcPct val="2500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0</a:t>
                      </a:r>
                    </a:p>
                  </a:txBody>
                  <a:tcPr marL="91418" marR="91418" marT="45721" marB="45721" horzOverflow="overflow">
                    <a:lnL>
                      <a:noFill/>
                    </a:lnL>
                    <a:lnR>
                      <a:noFill/>
                    </a:lnR>
                    <a:lnT>
                      <a:noFill/>
                    </a:lnT>
                    <a:lnB>
                      <a:noFill/>
                    </a:lnB>
                    <a:lnTlToBr>
                      <a:noFill/>
                    </a:lnTlToBr>
                    <a:lnBlToTr>
                      <a:noFill/>
                    </a:lnBlToTr>
                    <a:solidFill>
                      <a:srgbClr val="CDCDCF"/>
                    </a:solidFill>
                  </a:tcPr>
                </a:tc>
              </a:tr>
              <a:tr h="304800">
                <a:tc>
                  <a:txBody>
                    <a:body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Pneumonia</a:t>
                      </a:r>
                    </a:p>
                  </a:txBody>
                  <a:tcPr marL="91418" marR="91418" marT="45721" marB="45721" horzOverflow="overflow">
                    <a:lnL>
                      <a:noFill/>
                    </a:lnL>
                    <a:lnR>
                      <a:noFill/>
                    </a:lnR>
                    <a:lnT>
                      <a:noFill/>
                    </a:lnT>
                    <a:lnB>
                      <a:noFill/>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2500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3 (5)</a:t>
                      </a:r>
                    </a:p>
                  </a:txBody>
                  <a:tcPr marL="91418" marR="91418" marT="45721" marB="45721" horzOverflow="overflow">
                    <a:lnL>
                      <a:noFill/>
                    </a:lnL>
                    <a:lnR>
                      <a:noFill/>
                    </a:lnR>
                    <a:lnT>
                      <a:noFill/>
                    </a:lnT>
                    <a:lnB>
                      <a:noFill/>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2500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3 (5)</a:t>
                      </a:r>
                    </a:p>
                  </a:txBody>
                  <a:tcPr marL="91418" marR="91418" marT="45721" marB="45721" horzOverflow="overflow">
                    <a:lnL>
                      <a:noFill/>
                    </a:lnL>
                    <a:lnR>
                      <a:noFill/>
                    </a:lnR>
                    <a:lnT>
                      <a:noFill/>
                    </a:lnT>
                    <a:lnB>
                      <a:noFill/>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2500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1 (2)</a:t>
                      </a:r>
                    </a:p>
                  </a:txBody>
                  <a:tcPr marL="91418" marR="91418" marT="45721" marB="45721" horzOverflow="overflow">
                    <a:lnL>
                      <a:noFill/>
                    </a:lnL>
                    <a:lnR>
                      <a:noFill/>
                    </a:lnR>
                    <a:lnT>
                      <a:noFill/>
                    </a:lnT>
                    <a:lnB>
                      <a:noFill/>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2500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0</a:t>
                      </a:r>
                    </a:p>
                  </a:txBody>
                  <a:tcPr marL="91418" marR="91418" marT="45721" marB="45721" horzOverflow="overflow">
                    <a:lnL>
                      <a:noFill/>
                    </a:lnL>
                    <a:lnR>
                      <a:noFill/>
                    </a:lnR>
                    <a:lnT>
                      <a:noFill/>
                    </a:lnT>
                    <a:lnB>
                      <a:noFill/>
                    </a:lnB>
                    <a:lnTlToBr>
                      <a:noFill/>
                    </a:lnTlToBr>
                    <a:lnBlToTr>
                      <a:noFill/>
                    </a:lnBlToTr>
                    <a:solidFill>
                      <a:srgbClr val="F2F2F2"/>
                    </a:solidFill>
                  </a:tcPr>
                </a:tc>
              </a:tr>
              <a:tr h="304800">
                <a:tc>
                  <a:txBody>
                    <a:body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Pneumonitis</a:t>
                      </a:r>
                    </a:p>
                  </a:txBody>
                  <a:tcPr marL="91418" marR="91418" marT="45721" marB="45721" horzOverflow="overflow">
                    <a:lnL>
                      <a:noFill/>
                    </a:lnL>
                    <a:lnR>
                      <a:noFill/>
                    </a:lnR>
                    <a:lnT>
                      <a:noFill/>
                    </a:lnT>
                    <a:lnB>
                      <a:noFill/>
                    </a:lnB>
                    <a:lnTlToBr>
                      <a:noFill/>
                    </a:lnTlToBr>
                    <a:lnBlToTr>
                      <a:noFill/>
                    </a:lnBlToTr>
                    <a:solidFill>
                      <a:srgbClr val="CDCDCF"/>
                    </a:solidFill>
                  </a:tcPr>
                </a:tc>
                <a:tc>
                  <a:txBody>
                    <a:bodyPr/>
                    <a:lstStyle/>
                    <a:p>
                      <a:pPr marL="0" marR="0" lvl="0" indent="0" algn="ctr" defTabSz="914400" rtl="0" eaLnBrk="1" fontAlgn="base" latinLnBrk="0" hangingPunct="1">
                        <a:lnSpc>
                          <a:spcPct val="100000"/>
                        </a:lnSpc>
                        <a:spcBef>
                          <a:spcPct val="0"/>
                        </a:spcBef>
                        <a:spcAft>
                          <a:spcPct val="2500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0</a:t>
                      </a:r>
                    </a:p>
                  </a:txBody>
                  <a:tcPr marL="91418" marR="91418" marT="45721" marB="45721" horzOverflow="overflow">
                    <a:lnL>
                      <a:noFill/>
                    </a:lnL>
                    <a:lnR>
                      <a:noFill/>
                    </a:lnR>
                    <a:lnT>
                      <a:noFill/>
                    </a:lnT>
                    <a:lnB>
                      <a:noFill/>
                    </a:lnB>
                    <a:lnTlToBr>
                      <a:noFill/>
                    </a:lnTlToBr>
                    <a:lnBlToTr>
                      <a:noFill/>
                    </a:lnBlToTr>
                    <a:solidFill>
                      <a:srgbClr val="CDCDCF"/>
                    </a:solidFill>
                  </a:tcPr>
                </a:tc>
                <a:tc>
                  <a:txBody>
                    <a:bodyPr/>
                    <a:lstStyle/>
                    <a:p>
                      <a:pPr marL="0" marR="0" lvl="0" indent="0" algn="ctr" defTabSz="914400" rtl="0" eaLnBrk="1" fontAlgn="base" latinLnBrk="0" hangingPunct="1">
                        <a:lnSpc>
                          <a:spcPct val="100000"/>
                        </a:lnSpc>
                        <a:spcBef>
                          <a:spcPct val="0"/>
                        </a:spcBef>
                        <a:spcAft>
                          <a:spcPct val="2500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0</a:t>
                      </a:r>
                    </a:p>
                  </a:txBody>
                  <a:tcPr marL="91418" marR="91418" marT="45721" marB="45721" horzOverflow="overflow">
                    <a:lnL>
                      <a:noFill/>
                    </a:lnL>
                    <a:lnR>
                      <a:noFill/>
                    </a:lnR>
                    <a:lnT>
                      <a:noFill/>
                    </a:lnT>
                    <a:lnB>
                      <a:noFill/>
                    </a:lnB>
                    <a:lnTlToBr>
                      <a:noFill/>
                    </a:lnTlToBr>
                    <a:lnBlToTr>
                      <a:noFill/>
                    </a:lnBlToTr>
                    <a:solidFill>
                      <a:srgbClr val="CDCDCF"/>
                    </a:solidFill>
                  </a:tcPr>
                </a:tc>
                <a:tc>
                  <a:txBody>
                    <a:bodyPr/>
                    <a:lstStyle/>
                    <a:p>
                      <a:pPr marL="0" marR="0" lvl="0" indent="0" algn="ctr" defTabSz="914400" rtl="0" eaLnBrk="1" fontAlgn="base" latinLnBrk="0" hangingPunct="1">
                        <a:lnSpc>
                          <a:spcPct val="100000"/>
                        </a:lnSpc>
                        <a:spcBef>
                          <a:spcPct val="0"/>
                        </a:spcBef>
                        <a:spcAft>
                          <a:spcPct val="25000"/>
                        </a:spcAft>
                        <a:buClr>
                          <a:schemeClr val="accent2"/>
                        </a:buClr>
                        <a:buSzTx/>
                        <a:buFont typeface="Wingdings" charset="0"/>
                        <a:buNone/>
                        <a:tabLst/>
                      </a:pPr>
                      <a:r>
                        <a:rPr kumimoji="0" lang="en-US" sz="1400" b="0" i="0" u="none" strike="noStrike" cap="none" normalizeH="0" baseline="0">
                          <a:ln>
                            <a:noFill/>
                          </a:ln>
                          <a:solidFill>
                            <a:srgbClr val="141415"/>
                          </a:solidFill>
                          <a:effectLst/>
                          <a:latin typeface="Arial" charset="0"/>
                          <a:ea typeface="MS PGothic" charset="0"/>
                          <a:cs typeface="MS PGothic" charset="0"/>
                        </a:rPr>
                        <a:t>1 (2)</a:t>
                      </a:r>
                    </a:p>
                  </a:txBody>
                  <a:tcPr marL="91418" marR="91418" marT="45721" marB="45721" horzOverflow="overflow">
                    <a:lnL>
                      <a:noFill/>
                    </a:lnL>
                    <a:lnR>
                      <a:noFill/>
                    </a:lnR>
                    <a:lnT>
                      <a:noFill/>
                    </a:lnT>
                    <a:lnB>
                      <a:noFill/>
                    </a:lnB>
                    <a:lnTlToBr>
                      <a:noFill/>
                    </a:lnTlToBr>
                    <a:lnBlToTr>
                      <a:noFill/>
                    </a:lnBlToTr>
                    <a:solidFill>
                      <a:srgbClr val="CDCDCF"/>
                    </a:solidFill>
                  </a:tcPr>
                </a:tc>
                <a:tc>
                  <a:txBody>
                    <a:bodyPr/>
                    <a:lstStyle/>
                    <a:p>
                      <a:pPr marL="0" marR="0" lvl="0" indent="0" algn="ctr" defTabSz="914400" rtl="0" eaLnBrk="1" fontAlgn="base" latinLnBrk="0" hangingPunct="1">
                        <a:lnSpc>
                          <a:spcPct val="100000"/>
                        </a:lnSpc>
                        <a:spcBef>
                          <a:spcPct val="0"/>
                        </a:spcBef>
                        <a:spcAft>
                          <a:spcPct val="25000"/>
                        </a:spcAft>
                        <a:buClr>
                          <a:schemeClr val="accent2"/>
                        </a:buClr>
                        <a:buSzTx/>
                        <a:buFont typeface="Wingdings" charset="0"/>
                        <a:buNone/>
                        <a:tabLst/>
                      </a:pPr>
                      <a:r>
                        <a:rPr kumimoji="0" lang="en-US" sz="1400" b="0" i="0" u="none" strike="noStrike" cap="none" normalizeH="0" baseline="0" dirty="0">
                          <a:ln>
                            <a:noFill/>
                          </a:ln>
                          <a:solidFill>
                            <a:srgbClr val="141415"/>
                          </a:solidFill>
                          <a:effectLst/>
                          <a:latin typeface="Arial" charset="0"/>
                          <a:ea typeface="MS PGothic" charset="0"/>
                          <a:cs typeface="MS PGothic" charset="0"/>
                        </a:rPr>
                        <a:t>0</a:t>
                      </a:r>
                    </a:p>
                  </a:txBody>
                  <a:tcPr marL="91418" marR="91418" marT="45721" marB="45721" horzOverflow="overflow">
                    <a:lnL>
                      <a:noFill/>
                    </a:lnL>
                    <a:lnR>
                      <a:noFill/>
                    </a:lnR>
                    <a:lnT>
                      <a:noFill/>
                    </a:lnT>
                    <a:lnB>
                      <a:noFill/>
                    </a:lnB>
                    <a:lnTlToBr>
                      <a:noFill/>
                    </a:lnTlToBr>
                    <a:lnBlToTr>
                      <a:noFill/>
                    </a:lnBlToTr>
                    <a:solidFill>
                      <a:srgbClr val="CDCDCF"/>
                    </a:solidFill>
                  </a:tcPr>
                </a:tc>
              </a:tr>
            </a:tbl>
          </a:graphicData>
        </a:graphic>
      </p:graphicFrame>
      <p:grpSp>
        <p:nvGrpSpPr>
          <p:cNvPr id="23628" name="Group 8"/>
          <p:cNvGrpSpPr>
            <a:grpSpLocks/>
          </p:cNvGrpSpPr>
          <p:nvPr/>
        </p:nvGrpSpPr>
        <p:grpSpPr bwMode="auto">
          <a:xfrm>
            <a:off x="6897896" y="6203951"/>
            <a:ext cx="2491813" cy="455415"/>
            <a:chOff x="6294438" y="6210300"/>
            <a:chExt cx="3321552" cy="455415"/>
          </a:xfrm>
        </p:grpSpPr>
        <p:sp>
          <p:nvSpPr>
            <p:cNvPr id="23630" name="Rectangle 9"/>
            <p:cNvSpPr>
              <a:spLocks noChangeArrowheads="1"/>
            </p:cNvSpPr>
            <p:nvPr/>
          </p:nvSpPr>
          <p:spPr bwMode="auto">
            <a:xfrm>
              <a:off x="6294438" y="6357938"/>
              <a:ext cx="33215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1400" b="0">
                  <a:solidFill>
                    <a:schemeClr val="bg2"/>
                  </a:solidFill>
                </a:rPr>
                <a:t>Slide credit: </a:t>
              </a:r>
              <a:r>
                <a:rPr lang="en-US" sz="1400" b="0">
                  <a:solidFill>
                    <a:schemeClr val="bg2"/>
                  </a:solidFill>
                  <a:hlinkClick r:id="rId3"/>
                </a:rPr>
                <a:t>clinicaloptions.com</a:t>
              </a:r>
              <a:endParaRPr lang="en-US" sz="1400" b="0">
                <a:solidFill>
                  <a:schemeClr val="bg2"/>
                </a:solidFill>
              </a:endParaRPr>
            </a:p>
          </p:txBody>
        </p:sp>
        <p:pic>
          <p:nvPicPr>
            <p:cNvPr id="23631" name="Picture 10"/>
            <p:cNvPicPr>
              <a:picLocks noChangeAspect="1"/>
            </p:cNvPicPr>
            <p:nvPr/>
          </p:nvPicPr>
          <p:blipFill>
            <a:blip r:embed="rId4">
              <a:extLst>
                <a:ext uri="{28A0092B-C50C-407E-A947-70E740481C1C}">
                  <a14:useLocalDpi xmlns:a14="http://schemas.microsoft.com/office/drawing/2010/main" val="0"/>
                </a:ext>
              </a:extLst>
            </a:blip>
            <a:srcRect t="-1894" r="5573"/>
            <a:stretch>
              <a:fillRect/>
            </a:stretch>
          </p:blipFill>
          <p:spPr bwMode="auto">
            <a:xfrm>
              <a:off x="8277225" y="6210300"/>
              <a:ext cx="569913"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 Box 15">
            <a:extLst>
              <a:ext uri="{FF2B5EF4-FFF2-40B4-BE49-F238E27FC236}"/>
            </a:extLst>
          </p:cNvPr>
          <p:cNvSpPr txBox="1">
            <a:spLocks noChangeArrowheads="1"/>
          </p:cNvSpPr>
          <p:nvPr/>
        </p:nvSpPr>
        <p:spPr bwMode="auto">
          <a:xfrm>
            <a:off x="308452" y="6357939"/>
            <a:ext cx="5891556" cy="307975"/>
          </a:xfrm>
          <a:prstGeom prst="rect">
            <a:avLst/>
          </a:prstGeom>
          <a:noFill/>
          <a:ln>
            <a:noFill/>
          </a:ln>
          <a:extLst/>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r>
              <a:rPr lang="fr-FR" altLang="en-US" sz="1400" b="0" spc="-10" dirty="0">
                <a:solidFill>
                  <a:schemeClr val="bg2"/>
                </a:solidFill>
                <a:ea typeface="+mn-ea"/>
                <a:cs typeface="+mn-cs"/>
              </a:rPr>
              <a:t>Dent RA, et al. ASCO 2017. Abstract 1009. </a:t>
            </a:r>
          </a:p>
        </p:txBody>
      </p:sp>
      <p:graphicFrame>
        <p:nvGraphicFramePr>
          <p:cNvPr id="9" name="Group 3">
            <a:extLst>
              <a:ext uri="{FF2B5EF4-FFF2-40B4-BE49-F238E27FC236}"/>
            </a:extLst>
          </p:cNvPr>
          <p:cNvGraphicFramePr>
            <a:graphicFrameLocks/>
          </p:cNvGraphicFramePr>
          <p:nvPr>
            <p:extLst>
              <p:ext uri="{D42A27DB-BD31-4B8C-83A1-F6EECF244321}">
                <p14:modId xmlns:p14="http://schemas.microsoft.com/office/powerpoint/2010/main" val="2427901113"/>
              </p:ext>
            </p:extLst>
          </p:nvPr>
        </p:nvGraphicFramePr>
        <p:xfrm>
          <a:off x="4575573" y="1562100"/>
          <a:ext cx="4036078" cy="4510216"/>
        </p:xfrm>
        <a:graphic>
          <a:graphicData uri="http://schemas.openxmlformats.org/drawingml/2006/table">
            <a:tbl>
              <a:tblPr/>
              <a:tblGrid>
                <a:gridCol w="1747494">
                  <a:extLst>
                    <a:ext uri="{9D8B030D-6E8A-4147-A177-3AD203B41FA5}"/>
                  </a:extLst>
                </a:gridCol>
                <a:gridCol w="1144292">
                  <a:extLst>
                    <a:ext uri="{9D8B030D-6E8A-4147-A177-3AD203B41FA5}"/>
                  </a:extLst>
                </a:gridCol>
                <a:gridCol w="1144292">
                  <a:extLst>
                    <a:ext uri="{9D8B030D-6E8A-4147-A177-3AD203B41FA5}"/>
                  </a:extLst>
                </a:gridCol>
              </a:tblGrid>
              <a:tr h="82272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600" b="1" i="0" u="none" strike="noStrike" cap="none" normalizeH="0" baseline="0" dirty="0">
                          <a:ln>
                            <a:noFill/>
                          </a:ln>
                          <a:solidFill>
                            <a:schemeClr val="tx1"/>
                          </a:solidFill>
                          <a:effectLst/>
                          <a:latin typeface="Arial" charset="0"/>
                        </a:rPr>
                        <a:t>AE-Related Endpoint, n (%)</a:t>
                      </a:r>
                    </a:p>
                  </a:txBody>
                  <a:tcPr marL="91288" marR="91288" marT="45617" marB="4561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a:ln>
                            <a:noFill/>
                          </a:ln>
                          <a:solidFill>
                            <a:schemeClr val="tx1"/>
                          </a:solidFill>
                          <a:effectLst/>
                          <a:latin typeface="Arial" charset="0"/>
                        </a:rPr>
                        <a:t>Ipatasertib + Paclitaxel</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a:ln>
                            <a:noFill/>
                          </a:ln>
                          <a:solidFill>
                            <a:schemeClr val="tx1"/>
                          </a:solidFill>
                          <a:effectLst/>
                          <a:latin typeface="Arial" charset="0"/>
                        </a:rPr>
                        <a:t>(n = 61)</a:t>
                      </a:r>
                    </a:p>
                  </a:txBody>
                  <a:tcPr marL="91288" marR="91288" marT="45617" marB="4561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a:ln>
                            <a:noFill/>
                          </a:ln>
                          <a:solidFill>
                            <a:schemeClr val="tx1"/>
                          </a:solidFill>
                          <a:effectLst/>
                          <a:latin typeface="Arial" charset="0"/>
                        </a:rPr>
                        <a:t>Placebo + Paclitaxel</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a:ln>
                            <a:noFill/>
                          </a:ln>
                          <a:solidFill>
                            <a:schemeClr val="tx1"/>
                          </a:solidFill>
                          <a:effectLst/>
                          <a:latin typeface="Arial" charset="0"/>
                        </a:rPr>
                        <a:t>(n = 62)</a:t>
                      </a:r>
                    </a:p>
                  </a:txBody>
                  <a:tcPr marL="91288" marR="91288" marT="45617" marB="4561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extLst>
                  <a:ext uri="{0D108BD9-81ED-4DB2-BD59-A6C34878D82A}"/>
                </a:extLst>
              </a:tr>
              <a:tr h="82272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Arial" charset="0"/>
                        </a:rPr>
                        <a:t>Tx discontinuation</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600" b="0" i="0" u="none" strike="noStrike" cap="none" normalizeH="0" baseline="0" dirty="0">
                          <a:ln>
                            <a:noFill/>
                          </a:ln>
                          <a:solidFill>
                            <a:schemeClr val="bg2">
                              <a:lumMod val="10000"/>
                            </a:schemeClr>
                          </a:solidFill>
                          <a:effectLst/>
                          <a:latin typeface="Arial" charset="0"/>
                        </a:rPr>
                        <a:t>Ipatasertib/placebo</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600" b="0" i="0" u="none" strike="noStrike" cap="none" normalizeH="0" baseline="0" dirty="0">
                          <a:ln>
                            <a:noFill/>
                          </a:ln>
                          <a:solidFill>
                            <a:schemeClr val="bg2">
                              <a:lumMod val="10000"/>
                            </a:schemeClr>
                          </a:solidFill>
                          <a:effectLst/>
                          <a:latin typeface="Arial" charset="0"/>
                        </a:rPr>
                        <a:t>Paclitaxel</a:t>
                      </a:r>
                    </a:p>
                  </a:txBody>
                  <a:tcPr marL="91288" marR="91288" marT="45617" marB="4561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600" b="0" i="0" u="none" strike="noStrike" cap="none" normalizeH="0" baseline="0" dirty="0">
                        <a:ln>
                          <a:noFill/>
                        </a:ln>
                        <a:solidFill>
                          <a:schemeClr val="bg2">
                            <a:lumMod val="10000"/>
                          </a:schemeClr>
                        </a:solidFill>
                        <a:effectLst/>
                        <a:latin typeface="Arial"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Arial" charset="0"/>
                        </a:rPr>
                        <a:t>4 (7)*</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Arial" charset="0"/>
                        </a:rPr>
                        <a:t>5 (8)</a:t>
                      </a:r>
                    </a:p>
                  </a:txBody>
                  <a:tcPr marL="91288" marR="91288" marT="45617" marB="4561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600" b="0" i="0" u="none" strike="noStrike" cap="none" normalizeH="0" baseline="0" dirty="0">
                        <a:ln>
                          <a:noFill/>
                        </a:ln>
                        <a:solidFill>
                          <a:schemeClr val="bg2">
                            <a:lumMod val="10000"/>
                          </a:schemeClr>
                        </a:solidFill>
                        <a:effectLst/>
                        <a:latin typeface="Arial"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Arial" charset="0"/>
                        </a:rPr>
                        <a:t>1 (2)</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Arial" charset="0"/>
                        </a:rPr>
                        <a:t>5 (8)</a:t>
                      </a:r>
                    </a:p>
                  </a:txBody>
                  <a:tcPr marL="91288" marR="91288" marT="45617" marB="4561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solidFill>
                  </a:tcPr>
                </a:tc>
                <a:extLst>
                  <a:ext uri="{0D108BD9-81ED-4DB2-BD59-A6C34878D82A}"/>
                </a:extLst>
              </a:tr>
              <a:tr h="82272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1"/>
                          </a:solidFill>
                          <a:effectLst/>
                          <a:latin typeface="Arial" charset="0"/>
                        </a:rPr>
                        <a:t>Tx interruption</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600" b="0" i="0" u="none" strike="noStrike" cap="none" normalizeH="0" baseline="0" dirty="0">
                          <a:ln>
                            <a:noFill/>
                          </a:ln>
                          <a:solidFill>
                            <a:schemeClr val="bg1"/>
                          </a:solidFill>
                          <a:effectLst/>
                          <a:latin typeface="Arial" charset="0"/>
                        </a:rPr>
                        <a:t>Ipatasertib/placebo</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600" b="0" i="0" u="none" strike="noStrike" cap="none" normalizeH="0" baseline="0" dirty="0">
                          <a:ln>
                            <a:noFill/>
                          </a:ln>
                          <a:solidFill>
                            <a:schemeClr val="bg1"/>
                          </a:solidFill>
                          <a:effectLst/>
                          <a:latin typeface="Arial" charset="0"/>
                        </a:rPr>
                        <a:t>Paclitaxel</a:t>
                      </a:r>
                    </a:p>
                  </a:txBody>
                  <a:tcPr marL="91288" marR="91288" marT="45617" marB="4561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600" b="0" i="0" u="none" strike="noStrike" cap="none" normalizeH="0" baseline="0" dirty="0">
                        <a:ln>
                          <a:noFill/>
                        </a:ln>
                        <a:solidFill>
                          <a:schemeClr val="bg1"/>
                        </a:solidFill>
                        <a:effectLst/>
                        <a:latin typeface="Arial"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1"/>
                          </a:solidFill>
                          <a:effectLst/>
                          <a:latin typeface="Arial" charset="0"/>
                        </a:rPr>
                        <a:t>22 (36)</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1"/>
                          </a:solidFill>
                          <a:effectLst/>
                          <a:latin typeface="Arial" charset="0"/>
                        </a:rPr>
                        <a:t>31 (51)</a:t>
                      </a:r>
                    </a:p>
                  </a:txBody>
                  <a:tcPr marL="91288" marR="91288" marT="45617" marB="4561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600" b="0" i="0" u="none" strike="noStrike" cap="none" normalizeH="0" baseline="0" dirty="0">
                        <a:ln>
                          <a:noFill/>
                        </a:ln>
                        <a:solidFill>
                          <a:schemeClr val="bg1"/>
                        </a:solidFill>
                        <a:effectLst/>
                        <a:latin typeface="Arial"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1"/>
                          </a:solidFill>
                          <a:effectLst/>
                          <a:latin typeface="Arial" charset="0"/>
                        </a:rPr>
                        <a:t>12 (19)</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1"/>
                          </a:solidFill>
                          <a:effectLst/>
                          <a:latin typeface="Arial" charset="0"/>
                        </a:rPr>
                        <a:t>30 (48)</a:t>
                      </a:r>
                    </a:p>
                  </a:txBody>
                  <a:tcPr marL="91288" marR="91288" marT="45617" marB="4561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extLst>
              </a:tr>
              <a:tr h="82272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Arial" charset="0"/>
                        </a:rPr>
                        <a:t>Dose reduction</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600" b="0" i="0" u="none" strike="noStrike" cap="none" normalizeH="0" baseline="0" dirty="0">
                          <a:ln>
                            <a:noFill/>
                          </a:ln>
                          <a:solidFill>
                            <a:schemeClr val="bg2">
                              <a:lumMod val="10000"/>
                            </a:schemeClr>
                          </a:solidFill>
                          <a:effectLst/>
                          <a:latin typeface="Arial" charset="0"/>
                        </a:rPr>
                        <a:t>Ipatasertib/placebo</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600" b="0" i="0" u="none" strike="noStrike" cap="none" normalizeH="0" baseline="0" dirty="0">
                          <a:ln>
                            <a:noFill/>
                          </a:ln>
                          <a:solidFill>
                            <a:schemeClr val="bg2">
                              <a:lumMod val="10000"/>
                            </a:schemeClr>
                          </a:solidFill>
                          <a:effectLst/>
                          <a:latin typeface="Arial" charset="0"/>
                        </a:rPr>
                        <a:t>Paclitaxel</a:t>
                      </a:r>
                    </a:p>
                  </a:txBody>
                  <a:tcPr marL="91288" marR="91288" marT="45617" marB="4561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600" b="0" i="0" u="none" strike="noStrike" cap="none" normalizeH="0" baseline="0" dirty="0">
                        <a:ln>
                          <a:noFill/>
                        </a:ln>
                        <a:solidFill>
                          <a:schemeClr val="bg2">
                            <a:lumMod val="10000"/>
                          </a:schemeClr>
                        </a:solidFill>
                        <a:effectLst/>
                        <a:latin typeface="Arial"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Arial" charset="0"/>
                        </a:rPr>
                        <a:t>13 (21)</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Arial" charset="0"/>
                        </a:rPr>
                        <a:t>23 (38)</a:t>
                      </a:r>
                    </a:p>
                  </a:txBody>
                  <a:tcPr marL="91288" marR="91288" marT="45617" marB="4561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600" b="0" i="0" u="none" strike="noStrike" cap="none" normalizeH="0" baseline="0" dirty="0">
                        <a:ln>
                          <a:noFill/>
                        </a:ln>
                        <a:solidFill>
                          <a:schemeClr val="bg2">
                            <a:lumMod val="10000"/>
                          </a:schemeClr>
                        </a:solidFill>
                        <a:effectLst/>
                        <a:latin typeface="Arial"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Arial" charset="0"/>
                        </a:rPr>
                        <a:t>4 (6)</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Arial" charset="0"/>
                        </a:rPr>
                        <a:t>7 (11)</a:t>
                      </a:r>
                    </a:p>
                  </a:txBody>
                  <a:tcPr marL="91288" marR="91288" marT="45617" marB="4561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extLst>
                  <a:ext uri="{0D108BD9-81ED-4DB2-BD59-A6C34878D82A}"/>
                </a:extLst>
              </a:tr>
            </a:tbl>
          </a:graphicData>
        </a:graphic>
      </p:graphicFrame>
      <p:sp>
        <p:nvSpPr>
          <p:cNvPr id="3" name="Date Placeholder 2"/>
          <p:cNvSpPr>
            <a:spLocks noGrp="1"/>
          </p:cNvSpPr>
          <p:nvPr>
            <p:ph type="dt" sz="half" idx="10"/>
          </p:nvPr>
        </p:nvSpPr>
        <p:spPr/>
        <p:txBody>
          <a:bodyPr/>
          <a:lstStyle/>
          <a:p>
            <a:fld id="{993B55DE-3DDC-FE4F-88D0-3489A351BECA}" type="datetime1">
              <a:rPr lang="en-US" smtClean="0"/>
              <a:t>14.11.20</a:t>
            </a:fld>
            <a:endParaRPr lang="en-US"/>
          </a:p>
        </p:txBody>
      </p:sp>
      <p:sp>
        <p:nvSpPr>
          <p:cNvPr id="5" name="Slide Number Placeholder 4"/>
          <p:cNvSpPr>
            <a:spLocks noGrp="1"/>
          </p:cNvSpPr>
          <p:nvPr>
            <p:ph type="sldNum" sz="quarter" idx="12"/>
          </p:nvPr>
        </p:nvSpPr>
        <p:spPr/>
        <p:txBody>
          <a:bodyPr/>
          <a:lstStyle/>
          <a:p>
            <a:fld id="{A46B56E3-E63F-C94B-B5F1-645B608C74A3}" type="slidenum">
              <a:rPr lang="en-US" smtClean="0"/>
              <a:t>111</a:t>
            </a:fld>
            <a:endParaRPr lang="en-US"/>
          </a:p>
        </p:txBody>
      </p:sp>
    </p:spTree>
    <p:extLst>
      <p:ext uri="{BB962C8B-B14F-4D97-AF65-F5344CB8AC3E}">
        <p14:creationId xmlns:p14="http://schemas.microsoft.com/office/powerpoint/2010/main" val="3788323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1.png"/>
          <p:cNvPicPr>
            <a:picLocks noGrp="1" noChangeAspect="1"/>
          </p:cNvPicPr>
          <p:nvPr>
            <p:ph idx="1"/>
          </p:nvPr>
        </p:nvPicPr>
        <p:blipFill>
          <a:blip r:embed="rId3">
            <a:extLst>
              <a:ext uri="{28A0092B-C50C-407E-A947-70E740481C1C}">
                <a14:useLocalDpi xmlns:a14="http://schemas.microsoft.com/office/drawing/2010/main" val="0"/>
              </a:ext>
            </a:extLst>
          </a:blip>
          <a:srcRect t="-32865" b="-32865"/>
          <a:stretch>
            <a:fillRect/>
          </a:stretch>
        </p:blipFill>
        <p:spPr>
          <a:xfrm>
            <a:off x="316079" y="-346356"/>
            <a:ext cx="8229600" cy="4525963"/>
          </a:xfrm>
        </p:spPr>
      </p:pic>
      <p:pic>
        <p:nvPicPr>
          <p:cNvPr id="5" name="Picture 4" descr="capi sonu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29511"/>
            <a:ext cx="9144000" cy="3172028"/>
          </a:xfrm>
          <a:prstGeom prst="rect">
            <a:avLst/>
          </a:prstGeom>
        </p:spPr>
      </p:pic>
      <p:sp>
        <p:nvSpPr>
          <p:cNvPr id="7" name="Date Placeholder 6"/>
          <p:cNvSpPr>
            <a:spLocks noGrp="1"/>
          </p:cNvSpPr>
          <p:nvPr>
            <p:ph type="dt" sz="half" idx="10"/>
          </p:nvPr>
        </p:nvSpPr>
        <p:spPr/>
        <p:txBody>
          <a:bodyPr/>
          <a:lstStyle/>
          <a:p>
            <a:fld id="{F277ABC8-6123-1045-A2AE-221ADA10CCC6}" type="datetime1">
              <a:rPr lang="en-US" smtClean="0"/>
              <a:t>14.11.20</a:t>
            </a:fld>
            <a:endParaRPr lang="en-US"/>
          </a:p>
        </p:txBody>
      </p:sp>
      <p:sp>
        <p:nvSpPr>
          <p:cNvPr id="8" name="Slide Number Placeholder 7"/>
          <p:cNvSpPr>
            <a:spLocks noGrp="1"/>
          </p:cNvSpPr>
          <p:nvPr>
            <p:ph type="sldNum" sz="quarter" idx="12"/>
          </p:nvPr>
        </p:nvSpPr>
        <p:spPr/>
        <p:txBody>
          <a:bodyPr/>
          <a:lstStyle/>
          <a:p>
            <a:fld id="{A46B56E3-E63F-C94B-B5F1-645B608C74A3}" type="slidenum">
              <a:rPr lang="en-US" smtClean="0"/>
              <a:t>112</a:t>
            </a:fld>
            <a:endParaRPr lang="en-US"/>
          </a:p>
        </p:txBody>
      </p:sp>
    </p:spTree>
    <p:extLst>
      <p:ext uri="{BB962C8B-B14F-4D97-AF65-F5344CB8AC3E}">
        <p14:creationId xmlns:p14="http://schemas.microsoft.com/office/powerpoint/2010/main" val="1788932246"/>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pakt.png"/>
          <p:cNvPicPr>
            <a:picLocks noGrp="1" noChangeAspect="1"/>
          </p:cNvPicPr>
          <p:nvPr>
            <p:ph idx="1"/>
          </p:nvPr>
        </p:nvPicPr>
        <p:blipFill>
          <a:blip r:embed="rId2">
            <a:extLst>
              <a:ext uri="{28A0092B-C50C-407E-A947-70E740481C1C}">
                <a14:useLocalDpi xmlns:a14="http://schemas.microsoft.com/office/drawing/2010/main" val="0"/>
              </a:ext>
            </a:extLst>
          </a:blip>
          <a:srcRect l="-16241" r="-16241"/>
          <a:stretch>
            <a:fillRect/>
          </a:stretch>
        </p:blipFill>
        <p:spPr/>
      </p:pic>
      <p:sp>
        <p:nvSpPr>
          <p:cNvPr id="4" name="Date Placeholder 3"/>
          <p:cNvSpPr>
            <a:spLocks noGrp="1"/>
          </p:cNvSpPr>
          <p:nvPr>
            <p:ph type="dt" sz="half" idx="10"/>
          </p:nvPr>
        </p:nvSpPr>
        <p:spPr/>
        <p:txBody>
          <a:bodyPr/>
          <a:lstStyle/>
          <a:p>
            <a:fld id="{7EF9C422-7E6C-6042-B547-6C030A0E5021}" type="datetime1">
              <a:rPr lang="en-US" smtClean="0"/>
              <a:t>14.11.20</a:t>
            </a:fld>
            <a:endParaRPr lang="en-US"/>
          </a:p>
        </p:txBody>
      </p:sp>
      <p:sp>
        <p:nvSpPr>
          <p:cNvPr id="5" name="Slide Number Placeholder 4"/>
          <p:cNvSpPr>
            <a:spLocks noGrp="1"/>
          </p:cNvSpPr>
          <p:nvPr>
            <p:ph type="sldNum" sz="quarter" idx="12"/>
          </p:nvPr>
        </p:nvSpPr>
        <p:spPr/>
        <p:txBody>
          <a:bodyPr/>
          <a:lstStyle/>
          <a:p>
            <a:fld id="{A46B56E3-E63F-C94B-B5F1-645B608C74A3}" type="slidenum">
              <a:rPr lang="en-US" smtClean="0"/>
              <a:t>113</a:t>
            </a:fld>
            <a:endParaRPr lang="en-US"/>
          </a:p>
        </p:txBody>
      </p:sp>
    </p:spTree>
    <p:extLst>
      <p:ext uri="{BB962C8B-B14F-4D97-AF65-F5344CB8AC3E}">
        <p14:creationId xmlns:p14="http://schemas.microsoft.com/office/powerpoint/2010/main" val="2767426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kt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0400"/>
            <a:ext cx="9144000" cy="5529649"/>
          </a:xfrm>
          <a:prstGeom prst="rect">
            <a:avLst/>
          </a:prstGeom>
        </p:spPr>
      </p:pic>
      <p:sp>
        <p:nvSpPr>
          <p:cNvPr id="4" name="Date Placeholder 3"/>
          <p:cNvSpPr>
            <a:spLocks noGrp="1"/>
          </p:cNvSpPr>
          <p:nvPr>
            <p:ph type="dt" sz="half" idx="10"/>
          </p:nvPr>
        </p:nvSpPr>
        <p:spPr/>
        <p:txBody>
          <a:bodyPr/>
          <a:lstStyle/>
          <a:p>
            <a:fld id="{C26684D4-5E6C-0A45-9057-B9215D0C6875}" type="datetime1">
              <a:rPr lang="en-US" smtClean="0"/>
              <a:t>14.11.20</a:t>
            </a:fld>
            <a:endParaRPr lang="en-US"/>
          </a:p>
        </p:txBody>
      </p:sp>
      <p:sp>
        <p:nvSpPr>
          <p:cNvPr id="5" name="Slide Number Placeholder 4"/>
          <p:cNvSpPr>
            <a:spLocks noGrp="1"/>
          </p:cNvSpPr>
          <p:nvPr>
            <p:ph type="sldNum" sz="quarter" idx="12"/>
          </p:nvPr>
        </p:nvSpPr>
        <p:spPr/>
        <p:txBody>
          <a:bodyPr/>
          <a:lstStyle/>
          <a:p>
            <a:fld id="{A46B56E3-E63F-C94B-B5F1-645B608C74A3}" type="slidenum">
              <a:rPr lang="en-US" smtClean="0"/>
              <a:t>114</a:t>
            </a:fld>
            <a:endParaRPr lang="en-US"/>
          </a:p>
        </p:txBody>
      </p:sp>
    </p:spTree>
    <p:extLst>
      <p:ext uri="{BB962C8B-B14F-4D97-AF65-F5344CB8AC3E}">
        <p14:creationId xmlns:p14="http://schemas.microsoft.com/office/powerpoint/2010/main" val="4243082183"/>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 il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0100"/>
            <a:ext cx="9144000" cy="5243075"/>
          </a:xfrm>
          <a:prstGeom prst="rect">
            <a:avLst/>
          </a:prstGeom>
        </p:spPr>
      </p:pic>
      <p:sp>
        <p:nvSpPr>
          <p:cNvPr id="4" name="Date Placeholder 3"/>
          <p:cNvSpPr>
            <a:spLocks noGrp="1"/>
          </p:cNvSpPr>
          <p:nvPr>
            <p:ph type="dt" sz="half" idx="10"/>
          </p:nvPr>
        </p:nvSpPr>
        <p:spPr/>
        <p:txBody>
          <a:bodyPr/>
          <a:lstStyle/>
          <a:p>
            <a:fld id="{FFFA37B4-454E-4648-9DCC-967A18D07416}" type="datetime1">
              <a:rPr lang="en-US" smtClean="0"/>
              <a:t>14.11.20</a:t>
            </a:fld>
            <a:endParaRPr lang="en-US"/>
          </a:p>
        </p:txBody>
      </p:sp>
      <p:sp>
        <p:nvSpPr>
          <p:cNvPr id="5" name="Slide Number Placeholder 4"/>
          <p:cNvSpPr>
            <a:spLocks noGrp="1"/>
          </p:cNvSpPr>
          <p:nvPr>
            <p:ph type="sldNum" sz="quarter" idx="12"/>
          </p:nvPr>
        </p:nvSpPr>
        <p:spPr/>
        <p:txBody>
          <a:bodyPr/>
          <a:lstStyle/>
          <a:p>
            <a:fld id="{A46B56E3-E63F-C94B-B5F1-645B608C74A3}" type="slidenum">
              <a:rPr lang="en-US" smtClean="0"/>
              <a:t>115</a:t>
            </a:fld>
            <a:endParaRPr lang="en-US"/>
          </a:p>
        </p:txBody>
      </p:sp>
    </p:spTree>
    <p:extLst>
      <p:ext uri="{BB962C8B-B14F-4D97-AF65-F5344CB8AC3E}">
        <p14:creationId xmlns:p14="http://schemas.microsoft.com/office/powerpoint/2010/main" val="624516689"/>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900"/>
            <a:ext cx="9144000" cy="5133093"/>
          </a:xfrm>
          <a:prstGeom prst="rect">
            <a:avLst/>
          </a:prstGeom>
        </p:spPr>
      </p:pic>
      <p:sp>
        <p:nvSpPr>
          <p:cNvPr id="4" name="Date Placeholder 3"/>
          <p:cNvSpPr>
            <a:spLocks noGrp="1"/>
          </p:cNvSpPr>
          <p:nvPr>
            <p:ph type="dt" sz="half" idx="10"/>
          </p:nvPr>
        </p:nvSpPr>
        <p:spPr/>
        <p:txBody>
          <a:bodyPr/>
          <a:lstStyle/>
          <a:p>
            <a:fld id="{F069A946-5443-EF4E-B7E3-ED97650EE11D}" type="datetime1">
              <a:rPr lang="en-US" smtClean="0"/>
              <a:t>14.11.20</a:t>
            </a:fld>
            <a:endParaRPr lang="en-US"/>
          </a:p>
        </p:txBody>
      </p:sp>
      <p:sp>
        <p:nvSpPr>
          <p:cNvPr id="5" name="Slide Number Placeholder 4"/>
          <p:cNvSpPr>
            <a:spLocks noGrp="1"/>
          </p:cNvSpPr>
          <p:nvPr>
            <p:ph type="sldNum" sz="quarter" idx="12"/>
          </p:nvPr>
        </p:nvSpPr>
        <p:spPr/>
        <p:txBody>
          <a:bodyPr/>
          <a:lstStyle/>
          <a:p>
            <a:fld id="{A46B56E3-E63F-C94B-B5F1-645B608C74A3}" type="slidenum">
              <a:rPr lang="en-US" smtClean="0"/>
              <a:t>116</a:t>
            </a:fld>
            <a:endParaRPr lang="en-US"/>
          </a:p>
        </p:txBody>
      </p:sp>
    </p:spTree>
    <p:extLst>
      <p:ext uri="{BB962C8B-B14F-4D97-AF65-F5344CB8AC3E}">
        <p14:creationId xmlns:p14="http://schemas.microsoft.com/office/powerpoint/2010/main" val="437616804"/>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92200"/>
            <a:ext cx="9144000" cy="4665612"/>
          </a:xfrm>
          <a:prstGeom prst="rect">
            <a:avLst/>
          </a:prstGeom>
        </p:spPr>
      </p:pic>
      <p:sp>
        <p:nvSpPr>
          <p:cNvPr id="4" name="Date Placeholder 3"/>
          <p:cNvSpPr>
            <a:spLocks noGrp="1"/>
          </p:cNvSpPr>
          <p:nvPr>
            <p:ph type="dt" sz="half" idx="10"/>
          </p:nvPr>
        </p:nvSpPr>
        <p:spPr/>
        <p:txBody>
          <a:bodyPr/>
          <a:lstStyle/>
          <a:p>
            <a:fld id="{341FD959-3A31-FB47-B075-2D4B6DE86F8E}" type="datetime1">
              <a:rPr lang="en-US" smtClean="0"/>
              <a:t>14.11.20</a:t>
            </a:fld>
            <a:endParaRPr lang="en-US"/>
          </a:p>
        </p:txBody>
      </p:sp>
      <p:sp>
        <p:nvSpPr>
          <p:cNvPr id="5" name="Slide Number Placeholder 4"/>
          <p:cNvSpPr>
            <a:spLocks noGrp="1"/>
          </p:cNvSpPr>
          <p:nvPr>
            <p:ph type="sldNum" sz="quarter" idx="12"/>
          </p:nvPr>
        </p:nvSpPr>
        <p:spPr/>
        <p:txBody>
          <a:bodyPr/>
          <a:lstStyle/>
          <a:p>
            <a:fld id="{A46B56E3-E63F-C94B-B5F1-645B608C74A3}" type="slidenum">
              <a:rPr lang="en-US" smtClean="0"/>
              <a:t>117</a:t>
            </a:fld>
            <a:endParaRPr lang="en-US"/>
          </a:p>
        </p:txBody>
      </p:sp>
    </p:spTree>
    <p:extLst>
      <p:ext uri="{BB962C8B-B14F-4D97-AF65-F5344CB8AC3E}">
        <p14:creationId xmlns:p14="http://schemas.microsoft.com/office/powerpoint/2010/main" val="1092779186"/>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0300"/>
            <a:ext cx="9144000" cy="4576797"/>
          </a:xfrm>
          <a:prstGeom prst="rect">
            <a:avLst/>
          </a:prstGeom>
        </p:spPr>
      </p:pic>
      <p:sp>
        <p:nvSpPr>
          <p:cNvPr id="4" name="Date Placeholder 3"/>
          <p:cNvSpPr>
            <a:spLocks noGrp="1"/>
          </p:cNvSpPr>
          <p:nvPr>
            <p:ph type="dt" sz="half" idx="10"/>
          </p:nvPr>
        </p:nvSpPr>
        <p:spPr/>
        <p:txBody>
          <a:bodyPr/>
          <a:lstStyle/>
          <a:p>
            <a:fld id="{9F4707E3-6286-974A-B2A6-5DD60C2B001D}" type="datetime1">
              <a:rPr lang="en-US" smtClean="0"/>
              <a:t>14.11.20</a:t>
            </a:fld>
            <a:endParaRPr lang="en-US"/>
          </a:p>
        </p:txBody>
      </p:sp>
      <p:sp>
        <p:nvSpPr>
          <p:cNvPr id="5" name="Slide Number Placeholder 4"/>
          <p:cNvSpPr>
            <a:spLocks noGrp="1"/>
          </p:cNvSpPr>
          <p:nvPr>
            <p:ph type="sldNum" sz="quarter" idx="12"/>
          </p:nvPr>
        </p:nvSpPr>
        <p:spPr/>
        <p:txBody>
          <a:bodyPr/>
          <a:lstStyle/>
          <a:p>
            <a:fld id="{A46B56E3-E63F-C94B-B5F1-645B608C74A3}" type="slidenum">
              <a:rPr lang="en-US" smtClean="0"/>
              <a:t>118</a:t>
            </a:fld>
            <a:endParaRPr lang="en-US"/>
          </a:p>
        </p:txBody>
      </p:sp>
    </p:spTree>
    <p:extLst>
      <p:ext uri="{BB962C8B-B14F-4D97-AF65-F5344CB8AC3E}">
        <p14:creationId xmlns:p14="http://schemas.microsoft.com/office/powerpoint/2010/main" val="121014946"/>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pf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737586"/>
          </a:xfrm>
          <a:prstGeom prst="rect">
            <a:avLst/>
          </a:prstGeom>
        </p:spPr>
      </p:pic>
      <p:pic>
        <p:nvPicPr>
          <p:cNvPr id="3" name="Picture 2" descr="s o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18290"/>
            <a:ext cx="9144000" cy="4698729"/>
          </a:xfrm>
          <a:prstGeom prst="rect">
            <a:avLst/>
          </a:prstGeom>
        </p:spPr>
      </p:pic>
      <p:sp>
        <p:nvSpPr>
          <p:cNvPr id="5" name="Date Placeholder 4"/>
          <p:cNvSpPr>
            <a:spLocks noGrp="1"/>
          </p:cNvSpPr>
          <p:nvPr>
            <p:ph type="dt" sz="half" idx="10"/>
          </p:nvPr>
        </p:nvSpPr>
        <p:spPr/>
        <p:txBody>
          <a:bodyPr/>
          <a:lstStyle/>
          <a:p>
            <a:fld id="{D37714C1-94B4-6349-BB31-F0E283A1B5D9}" type="datetime1">
              <a:rPr lang="en-US" smtClean="0"/>
              <a:t>14.11.20</a:t>
            </a:fld>
            <a:endParaRPr lang="en-US"/>
          </a:p>
        </p:txBody>
      </p:sp>
      <p:sp>
        <p:nvSpPr>
          <p:cNvPr id="6" name="Slide Number Placeholder 5"/>
          <p:cNvSpPr>
            <a:spLocks noGrp="1"/>
          </p:cNvSpPr>
          <p:nvPr>
            <p:ph type="sldNum" sz="quarter" idx="12"/>
          </p:nvPr>
        </p:nvSpPr>
        <p:spPr/>
        <p:txBody>
          <a:bodyPr/>
          <a:lstStyle/>
          <a:p>
            <a:fld id="{A46B56E3-E63F-C94B-B5F1-645B608C74A3}" type="slidenum">
              <a:rPr lang="en-US" smtClean="0"/>
              <a:t>119</a:t>
            </a:fld>
            <a:endParaRPr lang="en-US"/>
          </a:p>
        </p:txBody>
      </p:sp>
    </p:spTree>
    <p:extLst>
      <p:ext uri="{BB962C8B-B14F-4D97-AF65-F5344CB8AC3E}">
        <p14:creationId xmlns:p14="http://schemas.microsoft.com/office/powerpoint/2010/main" val="30656274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314327" y="469586"/>
            <a:ext cx="8587313" cy="518640"/>
          </a:xfrm>
        </p:spPr>
        <p:txBody>
          <a:bodyPr>
            <a:noAutofit/>
          </a:bodyPr>
          <a:lstStyle/>
          <a:p>
            <a:pPr>
              <a:spcBef>
                <a:spcPts val="2400"/>
              </a:spcBef>
              <a:spcAft>
                <a:spcPts val="2400"/>
              </a:spcAft>
              <a:defRPr/>
            </a:pPr>
            <a:r>
              <a:rPr lang="tr-TR" sz="2800" b="1" dirty="0" err="1">
                <a:latin typeface="Arial" charset="0"/>
              </a:rPr>
              <a:t>OlympiAD</a:t>
            </a:r>
            <a:r>
              <a:rPr lang="tr-TR" sz="2800" b="1" dirty="0">
                <a:latin typeface="Arial" charset="0"/>
              </a:rPr>
              <a:t> </a:t>
            </a:r>
            <a:r>
              <a:rPr lang="tr-TR" sz="2400" b="1" dirty="0" smtClean="0">
                <a:latin typeface="Arial" charset="0"/>
              </a:rPr>
              <a:t>çalışması</a:t>
            </a:r>
            <a:r>
              <a:rPr lang="tr-TR" sz="2800" b="1" dirty="0" smtClean="0">
                <a:latin typeface="Arial" charset="0"/>
              </a:rPr>
              <a:t>: </a:t>
            </a:r>
            <a:r>
              <a:rPr lang="tr-TR" sz="2800" b="1" dirty="0">
                <a:latin typeface="Arial" charset="0"/>
              </a:rPr>
              <a:t>g</a:t>
            </a:r>
            <a:r>
              <a:rPr lang="tr-TR" sz="2800" b="1" i="1" dirty="0">
                <a:latin typeface="Arial" charset="0"/>
              </a:rPr>
              <a:t>BRCA</a:t>
            </a:r>
            <a:r>
              <a:rPr lang="tr-TR" sz="2800" b="1" dirty="0">
                <a:latin typeface="Arial" charset="0"/>
              </a:rPr>
              <a:t>m HER2-negatif metastatik meme kanserinde </a:t>
            </a:r>
            <a:r>
              <a:rPr lang="tr-TR" sz="2800" b="1" dirty="0" err="1">
                <a:latin typeface="Arial" charset="0"/>
              </a:rPr>
              <a:t>olaparib</a:t>
            </a:r>
            <a:r>
              <a:rPr lang="tr-TR" sz="2800" b="1" dirty="0">
                <a:latin typeface="Arial" charset="0"/>
              </a:rPr>
              <a:t> </a:t>
            </a:r>
            <a:r>
              <a:rPr lang="tr-TR" sz="2800" b="1" dirty="0" err="1" smtClean="0">
                <a:latin typeface="Arial" charset="0"/>
              </a:rPr>
              <a:t>vs</a:t>
            </a:r>
            <a:r>
              <a:rPr lang="tr-TR" sz="2800" b="1" dirty="0" smtClean="0">
                <a:latin typeface="Arial" charset="0"/>
              </a:rPr>
              <a:t> TPC: </a:t>
            </a:r>
            <a:br>
              <a:rPr lang="tr-TR" sz="2800" b="1" dirty="0" smtClean="0">
                <a:latin typeface="Arial" charset="0"/>
              </a:rPr>
            </a:br>
            <a:r>
              <a:rPr lang="tr-TR" sz="2400" b="1" dirty="0" smtClean="0">
                <a:latin typeface="Arial" charset="0"/>
              </a:rPr>
              <a:t>Faz </a:t>
            </a:r>
            <a:r>
              <a:rPr lang="tr-TR" sz="2400" b="1" dirty="0">
                <a:latin typeface="Arial" charset="0"/>
              </a:rPr>
              <a:t>III </a:t>
            </a:r>
            <a:r>
              <a:rPr lang="tr-TR" sz="2400" b="1" dirty="0" smtClean="0">
                <a:latin typeface="Arial" charset="0"/>
              </a:rPr>
              <a:t>çalışma</a:t>
            </a:r>
            <a:r>
              <a:rPr lang="tr-TR" sz="2400" b="1" baseline="30000" dirty="0" smtClean="0">
                <a:latin typeface="Arial" charset="0"/>
              </a:rPr>
              <a:t>1</a:t>
            </a:r>
            <a:endParaRPr lang="tr-TR" sz="2400" b="1" i="1" baseline="30000" dirty="0">
              <a:solidFill>
                <a:schemeClr val="accent4"/>
              </a:solidFill>
              <a:latin typeface="Arial" charset="0"/>
              <a:ea typeface="Arial" charset="0"/>
              <a:cs typeface="Arial" charset="0"/>
            </a:endParaRPr>
          </a:p>
        </p:txBody>
      </p:sp>
      <p:sp>
        <p:nvSpPr>
          <p:cNvPr id="2" name="Text Placeholder 1"/>
          <p:cNvSpPr>
            <a:spLocks noGrp="1"/>
          </p:cNvSpPr>
          <p:nvPr>
            <p:ph type="body" sz="quarter" idx="10"/>
          </p:nvPr>
        </p:nvSpPr>
        <p:spPr>
          <a:xfrm>
            <a:off x="621224" y="6163734"/>
            <a:ext cx="7670801" cy="479874"/>
          </a:xfrm>
        </p:spPr>
        <p:txBody>
          <a:bodyPr>
            <a:noAutofit/>
          </a:bodyPr>
          <a:lstStyle/>
          <a:p>
            <a:r>
              <a:rPr lang="tr-TR" sz="700" dirty="0">
                <a:solidFill>
                  <a:schemeClr val="tx1"/>
                </a:solidFill>
                <a:latin typeface="Arial" charset="0"/>
              </a:rPr>
              <a:t>*Tablet formülasyonu (günde iki kez 2 tablet)</a:t>
            </a:r>
          </a:p>
          <a:p>
            <a:r>
              <a:rPr lang="tr-TR" sz="700" dirty="0">
                <a:solidFill>
                  <a:srgbClr val="7F7F7F"/>
                </a:solidFill>
                <a:latin typeface="Arial" charset="0"/>
              </a:rPr>
              <a:t>1. https://clinicaltrials.gov/ct2/show/NCT02000622; 2. Robson et al. Poster OT1-1-04, </a:t>
            </a:r>
            <a:r>
              <a:rPr lang="tr-TR" sz="700" i="1" dirty="0">
                <a:solidFill>
                  <a:srgbClr val="7F7F7F"/>
                </a:solidFill>
                <a:latin typeface="Arial" charset="0"/>
              </a:rPr>
              <a:t>San Antonio Breast Cancer Symposium </a:t>
            </a:r>
            <a:r>
              <a:rPr lang="tr-TR" sz="700" dirty="0">
                <a:solidFill>
                  <a:srgbClr val="7F7F7F"/>
                </a:solidFill>
                <a:latin typeface="Arial" charset="0"/>
              </a:rPr>
              <a:t>2014; 3. AZ data on file (2017), 4</a:t>
            </a:r>
            <a:r>
              <a:rPr lang="tr-TR" sz="700" dirty="0">
                <a:latin typeface="Arial" charset="0"/>
              </a:rPr>
              <a:t>. Robson et al. NEJM 2017</a:t>
            </a:r>
          </a:p>
        </p:txBody>
      </p:sp>
      <p:grpSp>
        <p:nvGrpSpPr>
          <p:cNvPr id="31" name="Group 30"/>
          <p:cNvGrpSpPr/>
          <p:nvPr/>
        </p:nvGrpSpPr>
        <p:grpSpPr>
          <a:xfrm>
            <a:off x="4543407" y="2662828"/>
            <a:ext cx="1645671" cy="1306917"/>
            <a:chOff x="6574839" y="2445694"/>
            <a:chExt cx="1327560" cy="2049293"/>
          </a:xfrm>
        </p:grpSpPr>
        <p:sp>
          <p:nvSpPr>
            <p:cNvPr id="32" name="Rectangle 3"/>
            <p:cNvSpPr/>
            <p:nvPr/>
          </p:nvSpPr>
          <p:spPr bwMode="auto">
            <a:xfrm>
              <a:off x="6574839" y="2445694"/>
              <a:ext cx="1327560" cy="952232"/>
            </a:xfrm>
            <a:prstGeom prst="roundRect">
              <a:avLst>
                <a:gd name="adj" fmla="val 7064"/>
              </a:avLst>
            </a:prstGeom>
            <a:solidFill>
              <a:schemeClr val="accent3"/>
            </a:solidFill>
            <a:ln w="25400" cap="flat" cmpd="sng" algn="ctr">
              <a:noFill/>
              <a:prstDash val="solid"/>
            </a:ln>
            <a:effectLst/>
          </p:spPr>
          <p:txBody>
            <a:bodyPr anchor="ctr"/>
            <a:lstStyle>
              <a:defPPr>
                <a:defRPr lang="en-GB"/>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defTabSz="685765">
                <a:defRPr/>
              </a:pPr>
              <a:r>
                <a:rPr lang="tr-TR" sz="1000" b="1" dirty="0">
                  <a:solidFill>
                    <a:srgbClr val="FFFFFF"/>
                  </a:solidFill>
                  <a:latin typeface="Arial" charset="0"/>
                </a:rPr>
                <a:t>Olaparib</a:t>
              </a:r>
            </a:p>
            <a:p>
              <a:pPr algn="ctr" defTabSz="457177">
                <a:defRPr/>
              </a:pPr>
              <a:r>
                <a:rPr lang="tr-TR" sz="1000" dirty="0">
                  <a:solidFill>
                    <a:srgbClr val="FFFFFF"/>
                  </a:solidFill>
                  <a:latin typeface="Arial" charset="0"/>
                </a:rPr>
                <a:t>300mg*</a:t>
              </a:r>
              <a:r>
                <a:rPr lang="tr-TR" sz="1000" i="1" dirty="0">
                  <a:solidFill>
                    <a:srgbClr val="FFFFFF"/>
                  </a:solidFill>
                  <a:latin typeface="Arial" charset="0"/>
                </a:rPr>
                <a:t>po</a:t>
              </a:r>
              <a:r>
                <a:rPr lang="tr-TR" sz="1000" dirty="0">
                  <a:solidFill>
                    <a:srgbClr val="FFFFFF"/>
                  </a:solidFill>
                  <a:latin typeface="Arial" charset="0"/>
                </a:rPr>
                <a:t> bid</a:t>
              </a:r>
            </a:p>
          </p:txBody>
        </p:sp>
        <p:sp>
          <p:nvSpPr>
            <p:cNvPr id="33" name="Rounded Rectangle 32"/>
            <p:cNvSpPr/>
            <p:nvPr/>
          </p:nvSpPr>
          <p:spPr bwMode="auto">
            <a:xfrm>
              <a:off x="6574839" y="3542753"/>
              <a:ext cx="1327560" cy="952234"/>
            </a:xfrm>
            <a:prstGeom prst="roundRect">
              <a:avLst>
                <a:gd name="adj" fmla="val 8665"/>
              </a:avLst>
            </a:prstGeom>
            <a:solidFill>
              <a:srgbClr val="7AB800"/>
            </a:solidFill>
            <a:ln w="25400" cap="flat" cmpd="sng" algn="ctr">
              <a:noFill/>
              <a:prstDash val="solid"/>
            </a:ln>
            <a:effectLst/>
          </p:spPr>
          <p:txBody>
            <a:bodyPr anchor="ctr"/>
            <a:lstStyle>
              <a:defPPr>
                <a:defRPr lang="en-GB"/>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defTabSz="685765">
                <a:defRPr/>
              </a:pPr>
              <a:r>
                <a:rPr lang="tr-TR" sz="1000" b="1" dirty="0">
                  <a:solidFill>
                    <a:srgbClr val="000000"/>
                  </a:solidFill>
                  <a:latin typeface="Arial" charset="0"/>
                </a:rPr>
                <a:t>Hekimin Tercih Ettiği Tedavi </a:t>
              </a:r>
              <a:r>
                <a:rPr lang="tr-TR" sz="1000" dirty="0">
                  <a:solidFill>
                    <a:srgbClr val="000000"/>
                  </a:solidFill>
                  <a:latin typeface="Arial" charset="0"/>
                </a:rPr>
                <a:t>(TPC)</a:t>
              </a:r>
            </a:p>
          </p:txBody>
        </p:sp>
      </p:grpSp>
      <p:sp>
        <p:nvSpPr>
          <p:cNvPr id="39" name="TextBox 38"/>
          <p:cNvSpPr txBox="1"/>
          <p:nvPr/>
        </p:nvSpPr>
        <p:spPr>
          <a:xfrm>
            <a:off x="3053053" y="1900398"/>
            <a:ext cx="2898246" cy="341921"/>
          </a:xfrm>
          <a:prstGeom prst="rect">
            <a:avLst/>
          </a:prstGeom>
          <a:noFill/>
        </p:spPr>
        <p:txBody>
          <a:bodyPr wrap="square" lIns="64291" tIns="32146" rIns="64291" bIns="32146">
            <a:spAutoFit/>
          </a:bodyPr>
          <a:lstStyle/>
          <a:p>
            <a:pPr defTabSz="457177">
              <a:buClr>
                <a:srgbClr val="000000"/>
              </a:buClr>
              <a:defRPr/>
            </a:pPr>
            <a:r>
              <a:rPr lang="tr-TR" sz="900" i="1" kern="0" dirty="0">
                <a:solidFill>
                  <a:srgbClr val="000000"/>
                </a:solidFill>
                <a:latin typeface="Arial" charset="0"/>
              </a:rPr>
              <a:t>FSI Mayıs 2014</a:t>
            </a:r>
            <a:r>
              <a:rPr lang="tr-TR" sz="900" i="1" kern="0" baseline="30000" dirty="0">
                <a:solidFill>
                  <a:srgbClr val="000000"/>
                </a:solidFill>
                <a:latin typeface="Arial" charset="0"/>
              </a:rPr>
              <a:t>3</a:t>
            </a:r>
          </a:p>
          <a:p>
            <a:pPr defTabSz="457177">
              <a:buClr>
                <a:srgbClr val="000000"/>
              </a:buClr>
              <a:defRPr/>
            </a:pPr>
            <a:endParaRPr lang="tr-TR" sz="900" i="1" kern="0" dirty="0">
              <a:solidFill>
                <a:srgbClr val="000000"/>
              </a:solidFill>
              <a:latin typeface="Arial" charset="0"/>
              <a:ea typeface="Arial" charset="0"/>
            </a:endParaRPr>
          </a:p>
        </p:txBody>
      </p:sp>
      <p:sp>
        <p:nvSpPr>
          <p:cNvPr id="41" name="Rounded Rectangle 40"/>
          <p:cNvSpPr/>
          <p:nvPr/>
        </p:nvSpPr>
        <p:spPr bwMode="auto">
          <a:xfrm>
            <a:off x="147423" y="1379989"/>
            <a:ext cx="2819590" cy="4451535"/>
          </a:xfrm>
          <a:prstGeom prst="roundRect">
            <a:avLst>
              <a:gd name="adj" fmla="val 4004"/>
            </a:avLst>
          </a:prstGeom>
          <a:solidFill>
            <a:schemeClr val="accent2"/>
          </a:solidFill>
          <a:ln w="25400" cap="flat" cmpd="sng" algn="ctr">
            <a:noFill/>
            <a:prstDash val="solid"/>
            <a:headEnd type="none" w="med" len="med"/>
            <a:tailEnd type="none" w="med" len="med"/>
          </a:ln>
          <a:effectLst/>
        </p:spPr>
        <p:txBody>
          <a:bodyPr vert="horz" wrap="square" lIns="53998" tIns="34289" rIns="53998" bIns="34289" numCol="1" rtlCol="0" anchor="ctr" anchorCtr="0" compatLnSpc="1">
            <a:prstTxWarp prst="textNoShape">
              <a:avLst/>
            </a:prstTxWarp>
            <a:spAutoFit/>
          </a:bodyPr>
          <a:lstStyle/>
          <a:p>
            <a:pPr marL="214302" indent="-214302" defTabSz="685765">
              <a:spcAft>
                <a:spcPts val="450"/>
              </a:spcAft>
              <a:buFont typeface="Arial" panose="020B0604020202020204" pitchFamily="34" charset="0"/>
              <a:buChar char="•"/>
              <a:defRPr/>
            </a:pPr>
            <a:r>
              <a:rPr lang="tr-TR" sz="1200" kern="0" dirty="0">
                <a:solidFill>
                  <a:srgbClr val="000000"/>
                </a:solidFill>
                <a:latin typeface="Arial" charset="0"/>
              </a:rPr>
              <a:t>g</a:t>
            </a:r>
            <a:r>
              <a:rPr lang="tr-TR" sz="1200" i="1" kern="0" dirty="0">
                <a:solidFill>
                  <a:srgbClr val="000000"/>
                </a:solidFill>
                <a:latin typeface="Arial" charset="0"/>
              </a:rPr>
              <a:t>BRCA</a:t>
            </a:r>
            <a:r>
              <a:rPr lang="tr-TR" sz="1200" kern="0" dirty="0">
                <a:solidFill>
                  <a:srgbClr val="000000"/>
                </a:solidFill>
                <a:latin typeface="Arial" charset="0"/>
              </a:rPr>
              <a:t>m MBC</a:t>
            </a:r>
          </a:p>
          <a:p>
            <a:pPr marL="214302" indent="-214302" defTabSz="685765">
              <a:spcAft>
                <a:spcPts val="450"/>
              </a:spcAft>
              <a:buFont typeface="Arial" panose="020B0604020202020204" pitchFamily="34" charset="0"/>
              <a:buChar char="•"/>
              <a:defRPr/>
            </a:pPr>
            <a:r>
              <a:rPr lang="tr-TR" sz="1200" kern="0" dirty="0">
                <a:solidFill>
                  <a:srgbClr val="000000"/>
                </a:solidFill>
                <a:latin typeface="Arial" charset="0"/>
              </a:rPr>
              <a:t>TNBC veya HER2-negatif,</a:t>
            </a:r>
            <a:r>
              <a:rPr sz="1200" dirty="0">
                <a:solidFill>
                  <a:srgbClr val="000000"/>
                </a:solidFill>
                <a:latin typeface="Arial"/>
              </a:rPr>
              <a:t/>
            </a:r>
            <a:br>
              <a:rPr sz="1200" dirty="0">
                <a:solidFill>
                  <a:srgbClr val="000000"/>
                </a:solidFill>
                <a:latin typeface="Arial"/>
              </a:rPr>
            </a:br>
            <a:r>
              <a:rPr lang="tr-TR" sz="1200" kern="0" dirty="0">
                <a:solidFill>
                  <a:srgbClr val="000000"/>
                </a:solidFill>
                <a:latin typeface="Arial" charset="0"/>
              </a:rPr>
              <a:t>ER/PR pozitif</a:t>
            </a:r>
            <a:endParaRPr lang="tr-TR" sz="1200" kern="0" dirty="0">
              <a:solidFill>
                <a:srgbClr val="000000"/>
              </a:solidFill>
              <a:latin typeface="Arial" charset="0"/>
              <a:ea typeface="Arial" charset="0"/>
            </a:endParaRPr>
          </a:p>
          <a:p>
            <a:pPr marL="214302" indent="-214302" defTabSz="685765">
              <a:spcAft>
                <a:spcPts val="450"/>
              </a:spcAft>
              <a:buFont typeface="Arial" panose="020B0604020202020204" pitchFamily="34" charset="0"/>
              <a:buChar char="•"/>
              <a:defRPr/>
            </a:pPr>
            <a:r>
              <a:rPr lang="tr-TR" sz="1200" kern="0" dirty="0">
                <a:solidFill>
                  <a:srgbClr val="000000"/>
                </a:solidFill>
                <a:latin typeface="Arial" charset="0"/>
              </a:rPr>
              <a:t>MBC için önceden en fazla 2 kemoterapi basamağı</a:t>
            </a:r>
          </a:p>
          <a:p>
            <a:pPr marL="214302" indent="-214302" defTabSz="685765">
              <a:spcAft>
                <a:spcPts val="450"/>
              </a:spcAft>
              <a:buFont typeface="Arial" panose="020B0604020202020204" pitchFamily="34" charset="0"/>
              <a:buChar char="•"/>
              <a:defRPr/>
            </a:pPr>
            <a:r>
              <a:rPr lang="tr-TR" sz="1200" kern="0" dirty="0">
                <a:solidFill>
                  <a:srgbClr val="000000"/>
                </a:solidFill>
                <a:latin typeface="Arial" charset="0"/>
              </a:rPr>
              <a:t>Önceden alınan tedavinin antrasiklin ve taksan içermesi gerekmektedir (HR+ hastalar ayrıca en az 1 endokrin tedavi almış olmalıdır)**</a:t>
            </a:r>
          </a:p>
          <a:p>
            <a:pPr marL="214302" indent="-214302" defTabSz="685765">
              <a:spcAft>
                <a:spcPts val="450"/>
              </a:spcAft>
              <a:buFont typeface="Arial" panose="020B0604020202020204" pitchFamily="34" charset="0"/>
              <a:buChar char="•"/>
              <a:defRPr/>
            </a:pPr>
            <a:r>
              <a:rPr lang="tr-TR" sz="1200" kern="0" dirty="0">
                <a:solidFill>
                  <a:srgbClr val="000000"/>
                </a:solidFill>
                <a:latin typeface="Arial" charset="0"/>
              </a:rPr>
              <a:t>Hastaların platin tedavisi almış olması halinde:</a:t>
            </a:r>
          </a:p>
          <a:p>
            <a:pPr marL="407173" lvl="1" indent="-135724" defTabSz="457177">
              <a:spcAft>
                <a:spcPts val="450"/>
              </a:spcAft>
              <a:buFont typeface="Arial" panose="020B0604020202020204" pitchFamily="34" charset="0"/>
              <a:buChar char="•"/>
              <a:defRPr/>
            </a:pPr>
            <a:r>
              <a:rPr lang="tr-TR" sz="1200" kern="0" dirty="0">
                <a:solidFill>
                  <a:srgbClr val="000000"/>
                </a:solidFill>
                <a:latin typeface="Arial" charset="0"/>
              </a:rPr>
              <a:t>İleri evre koşullarında tedavi sırasında progresyon kanıtı olmamalı</a:t>
            </a:r>
          </a:p>
          <a:p>
            <a:pPr marL="407173" lvl="1" indent="-135724" defTabSz="457177">
              <a:spcAft>
                <a:spcPts val="450"/>
              </a:spcAft>
              <a:buFont typeface="Arial" panose="020B0604020202020204" pitchFamily="34" charset="0"/>
              <a:buChar char="•"/>
              <a:defRPr/>
            </a:pPr>
            <a:r>
              <a:rPr lang="tr-TR" sz="1200" kern="0" dirty="0">
                <a:solidFill>
                  <a:srgbClr val="000000"/>
                </a:solidFill>
                <a:latin typeface="Arial" charset="0"/>
              </a:rPr>
              <a:t>(Neo)adjuvan tedavi ve randomizasyondan itibaren en az 12 ay geçmiş olmalı</a:t>
            </a:r>
            <a:endParaRPr lang="tr-TR" sz="1200" kern="0" dirty="0">
              <a:solidFill>
                <a:srgbClr val="000000"/>
              </a:solidFill>
              <a:latin typeface="Arial" charset="0"/>
              <a:ea typeface="Arial" charset="0"/>
            </a:endParaRPr>
          </a:p>
          <a:p>
            <a:pPr marL="214302" indent="-214302" defTabSz="685765">
              <a:spcAft>
                <a:spcPts val="450"/>
              </a:spcAft>
              <a:buFont typeface="Arial" panose="020B0604020202020204" pitchFamily="34" charset="0"/>
              <a:buChar char="•"/>
              <a:defRPr/>
            </a:pPr>
            <a:r>
              <a:rPr lang="tr-TR" sz="1200" kern="0" dirty="0">
                <a:solidFill>
                  <a:srgbClr val="000000"/>
                </a:solidFill>
                <a:latin typeface="Arial" charset="0"/>
              </a:rPr>
              <a:t>ECOG PS 0-1</a:t>
            </a:r>
            <a:endParaRPr lang="tr-TR" sz="1200" kern="0" dirty="0">
              <a:solidFill>
                <a:srgbClr val="000000"/>
              </a:solidFill>
              <a:latin typeface="Arial" charset="0"/>
              <a:ea typeface="Arial" charset="0"/>
            </a:endParaRPr>
          </a:p>
          <a:p>
            <a:pPr marL="214302" indent="-214302" defTabSz="685765">
              <a:spcAft>
                <a:spcPts val="450"/>
              </a:spcAft>
              <a:buFont typeface="Arial" panose="020B0604020202020204" pitchFamily="34" charset="0"/>
              <a:buChar char="•"/>
              <a:defRPr/>
            </a:pPr>
            <a:r>
              <a:rPr lang="tr-TR" sz="1200" kern="0" dirty="0">
                <a:solidFill>
                  <a:srgbClr val="000000"/>
                </a:solidFill>
                <a:latin typeface="Arial" charset="0"/>
              </a:rPr>
              <a:t>RECIST v1.1 ile değerlendirilebilen en az bir lezyon</a:t>
            </a:r>
          </a:p>
        </p:txBody>
      </p:sp>
      <p:sp>
        <p:nvSpPr>
          <p:cNvPr id="42" name="TextBox 3"/>
          <p:cNvSpPr txBox="1">
            <a:spLocks noChangeArrowheads="1"/>
          </p:cNvSpPr>
          <p:nvPr/>
        </p:nvSpPr>
        <p:spPr bwMode="auto">
          <a:xfrm>
            <a:off x="3204528" y="2935963"/>
            <a:ext cx="1090747" cy="720447"/>
          </a:xfrm>
          <a:prstGeom prst="roundRect">
            <a:avLst>
              <a:gd name="adj" fmla="val 9281"/>
            </a:avLst>
          </a:prstGeom>
          <a:solidFill>
            <a:srgbClr val="C7C2BA"/>
          </a:solidFill>
          <a:ln w="25400" cap="flat" cmpd="sng" algn="ctr">
            <a:noFill/>
            <a:prstDash val="solid"/>
            <a:headEnd/>
            <a:tailEnd/>
          </a:ln>
          <a:effectLst/>
        </p:spPr>
        <p:txBody>
          <a:bodyPr wrap="square" lIns="26999" tIns="32146" rIns="26999" bIns="32146" anchor="ctr" anchorCtr="0">
            <a:noAutofit/>
          </a:bodyPr>
          <a:lstStyle/>
          <a:p>
            <a:pPr algn="ctr" defTabSz="685765">
              <a:defRPr/>
            </a:pPr>
            <a:r>
              <a:rPr lang="tr-TR" sz="1000" b="1" i="1" kern="0" dirty="0">
                <a:solidFill>
                  <a:srgbClr val="000000"/>
                </a:solidFill>
                <a:latin typeface="Arial" charset="0"/>
              </a:rPr>
              <a:t>Randomizasyon 2:1</a:t>
            </a:r>
          </a:p>
          <a:p>
            <a:pPr algn="ctr" defTabSz="685765">
              <a:defRPr/>
            </a:pPr>
            <a:r>
              <a:rPr lang="tr-TR" sz="1000" b="1" i="1" kern="0" dirty="0">
                <a:solidFill>
                  <a:srgbClr val="000000"/>
                </a:solidFill>
                <a:latin typeface="Arial" charset="0"/>
              </a:rPr>
              <a:t>N=302</a:t>
            </a:r>
            <a:r>
              <a:rPr lang="tr-TR" sz="1000" b="1" i="1" kern="0" baseline="30000" dirty="0">
                <a:solidFill>
                  <a:srgbClr val="000000"/>
                </a:solidFill>
                <a:latin typeface="Arial" charset="0"/>
              </a:rPr>
              <a:t>4</a:t>
            </a:r>
          </a:p>
        </p:txBody>
      </p:sp>
      <p:sp>
        <p:nvSpPr>
          <p:cNvPr id="43" name="TextBox 3"/>
          <p:cNvSpPr txBox="1">
            <a:spLocks noChangeArrowheads="1"/>
          </p:cNvSpPr>
          <p:nvPr/>
        </p:nvSpPr>
        <p:spPr bwMode="auto">
          <a:xfrm>
            <a:off x="3053054" y="4047447"/>
            <a:ext cx="1958489" cy="625936"/>
          </a:xfrm>
          <a:prstGeom prst="rect">
            <a:avLst/>
          </a:prstGeom>
          <a:noFill/>
          <a:ln w="25400" cap="flat" cmpd="sng" algn="ctr">
            <a:noFill/>
            <a:prstDash val="solid"/>
            <a:headEnd/>
            <a:tailEnd/>
          </a:ln>
          <a:effectLst/>
        </p:spPr>
        <p:txBody>
          <a:bodyPr wrap="square" lIns="64291" tIns="32146" rIns="64291" bIns="32146" anchor="ctr" anchorCtr="0">
            <a:noAutofit/>
          </a:bodyPr>
          <a:lstStyle/>
          <a:p>
            <a:pPr defTabSz="685765">
              <a:buClr>
                <a:srgbClr val="4B306A"/>
              </a:buClr>
              <a:defRPr/>
            </a:pPr>
            <a:r>
              <a:rPr lang="tr-TR" sz="800" b="1" i="1" kern="0" dirty="0">
                <a:solidFill>
                  <a:srgbClr val="000000"/>
                </a:solidFill>
                <a:latin typeface="Arial" charset="0"/>
              </a:rPr>
              <a:t>Gruplandırma şunlara göre yapılmıştır</a:t>
            </a:r>
            <a:r>
              <a:rPr lang="tr-TR" sz="800" b="1" i="1" kern="0" baseline="30000" dirty="0">
                <a:solidFill>
                  <a:srgbClr val="000000"/>
                </a:solidFill>
                <a:latin typeface="Arial" charset="0"/>
              </a:rPr>
              <a:t>2</a:t>
            </a:r>
            <a:r>
              <a:rPr lang="tr-TR" sz="800" dirty="0">
                <a:solidFill>
                  <a:srgbClr val="000000"/>
                </a:solidFill>
                <a:latin typeface="Arial"/>
              </a:rPr>
              <a:t> </a:t>
            </a:r>
          </a:p>
          <a:p>
            <a:pPr marL="128582" indent="-128582" defTabSz="685765">
              <a:buClr>
                <a:srgbClr val="4B306A"/>
              </a:buClr>
              <a:buFont typeface="Arial" panose="020B0604020202020204" pitchFamily="34" charset="0"/>
              <a:buChar char="•"/>
              <a:defRPr/>
            </a:pPr>
            <a:r>
              <a:rPr lang="tr-TR" sz="800" i="1" kern="0" dirty="0">
                <a:solidFill>
                  <a:srgbClr val="000000"/>
                </a:solidFill>
                <a:latin typeface="Arial" charset="0"/>
              </a:rPr>
              <a:t>Metastatik meme kanseri için önceden alınan kemoterapi rejimleri </a:t>
            </a:r>
          </a:p>
          <a:p>
            <a:pPr marL="128582" indent="-128582" defTabSz="685765">
              <a:buClr>
                <a:srgbClr val="4B306A"/>
              </a:buClr>
              <a:buFont typeface="Arial" panose="020B0604020202020204" pitchFamily="34" charset="0"/>
              <a:buChar char="•"/>
              <a:defRPr/>
            </a:pPr>
            <a:r>
              <a:rPr lang="tr-TR" sz="800" i="1" kern="0" dirty="0">
                <a:solidFill>
                  <a:srgbClr val="000000"/>
                </a:solidFill>
                <a:latin typeface="Arial" charset="0"/>
              </a:rPr>
              <a:t>Hormon reseptörü (HR) durumu</a:t>
            </a:r>
          </a:p>
          <a:p>
            <a:pPr marL="128582" indent="-128582" defTabSz="685765">
              <a:buClr>
                <a:srgbClr val="4B306A"/>
              </a:buClr>
              <a:buFont typeface="Arial" panose="020B0604020202020204" pitchFamily="34" charset="0"/>
              <a:buChar char="•"/>
              <a:defRPr/>
            </a:pPr>
            <a:r>
              <a:rPr lang="tr-TR" sz="800" i="1" kern="0" dirty="0">
                <a:solidFill>
                  <a:srgbClr val="000000"/>
                </a:solidFill>
                <a:latin typeface="Arial" charset="0"/>
              </a:rPr>
              <a:t>Önceden alınan platin tedavisi</a:t>
            </a:r>
            <a:endParaRPr lang="tr-TR" sz="800" i="1" kern="0" dirty="0">
              <a:solidFill>
                <a:srgbClr val="000000"/>
              </a:solidFill>
              <a:latin typeface="Arial" charset="0"/>
              <a:ea typeface="Arial" charset="0"/>
            </a:endParaRPr>
          </a:p>
        </p:txBody>
      </p:sp>
      <p:sp>
        <p:nvSpPr>
          <p:cNvPr id="44" name="Rounded Rectangle 43"/>
          <p:cNvSpPr/>
          <p:nvPr/>
        </p:nvSpPr>
        <p:spPr bwMode="auto">
          <a:xfrm>
            <a:off x="6587936" y="2104034"/>
            <a:ext cx="2232210" cy="2430271"/>
          </a:xfrm>
          <a:prstGeom prst="roundRect">
            <a:avLst>
              <a:gd name="adj" fmla="val 4582"/>
            </a:avLst>
          </a:prstGeom>
          <a:solidFill>
            <a:srgbClr val="4B306A"/>
          </a:solidFill>
          <a:ln w="25400" cap="flat" cmpd="sng" algn="ctr">
            <a:noFill/>
            <a:prstDash val="solid"/>
            <a:headEnd type="none" w="med" len="med"/>
            <a:tailEnd type="none" w="med" len="med"/>
          </a:ln>
          <a:effectLst/>
        </p:spPr>
        <p:txBody>
          <a:bodyPr vert="horz" wrap="square" lIns="68578" tIns="80997" rIns="68578" bIns="34289" numCol="1" rtlCol="0" anchor="ctr" anchorCtr="0" compatLnSpc="1">
            <a:prstTxWarp prst="textNoShape">
              <a:avLst/>
            </a:prstTxWarp>
          </a:bodyPr>
          <a:lstStyle/>
          <a:p>
            <a:pPr defTabSz="685765">
              <a:defRPr/>
            </a:pPr>
            <a:r>
              <a:rPr lang="tr-TR" sz="1000" kern="0" dirty="0">
                <a:solidFill>
                  <a:srgbClr val="FFFFFF"/>
                </a:solidFill>
                <a:latin typeface="Arial" charset="0"/>
              </a:rPr>
              <a:t>Primer sonlanım noktası</a:t>
            </a:r>
          </a:p>
          <a:p>
            <a:pPr marL="214302" indent="-214302" defTabSz="685765">
              <a:buFont typeface="Arial" panose="020B0604020202020204" pitchFamily="34" charset="0"/>
              <a:buChar char="•"/>
              <a:defRPr/>
            </a:pPr>
            <a:r>
              <a:rPr lang="tr-TR" sz="1000" kern="0" dirty="0">
                <a:solidFill>
                  <a:srgbClr val="FFFFFF"/>
                </a:solidFill>
                <a:latin typeface="Arial" charset="0"/>
              </a:rPr>
              <a:t>PFS (RECIST 1.1, Bağımsız Derleme)</a:t>
            </a:r>
          </a:p>
          <a:p>
            <a:pPr defTabSz="685765">
              <a:defRPr/>
            </a:pPr>
            <a:endParaRPr lang="tr-TR" sz="1000" kern="0" dirty="0">
              <a:solidFill>
                <a:srgbClr val="FFFFFF"/>
              </a:solidFill>
              <a:latin typeface="Arial" charset="0"/>
              <a:ea typeface="Arial" charset="0"/>
            </a:endParaRPr>
          </a:p>
          <a:p>
            <a:pPr defTabSz="685765">
              <a:defRPr/>
            </a:pPr>
            <a:r>
              <a:rPr lang="tr-TR" sz="1000" kern="0" dirty="0">
                <a:solidFill>
                  <a:srgbClr val="FFFFFF"/>
                </a:solidFill>
                <a:latin typeface="Arial" charset="0"/>
              </a:rPr>
              <a:t>Sekonder sonlanım noktaları</a:t>
            </a:r>
          </a:p>
          <a:p>
            <a:pPr marL="214302" indent="-214302" defTabSz="685765">
              <a:buFont typeface="Arial" panose="020B0604020202020204" pitchFamily="34" charset="0"/>
              <a:buChar char="•"/>
              <a:defRPr/>
            </a:pPr>
            <a:r>
              <a:rPr lang="tr-TR" sz="1000" kern="0" dirty="0">
                <a:solidFill>
                  <a:srgbClr val="FFFFFF"/>
                </a:solidFill>
                <a:latin typeface="Arial" charset="0"/>
              </a:rPr>
              <a:t>GS</a:t>
            </a:r>
          </a:p>
          <a:p>
            <a:pPr marL="214302" indent="-214302" defTabSz="685765">
              <a:buFont typeface="Arial" panose="020B0604020202020204" pitchFamily="34" charset="0"/>
              <a:buChar char="•"/>
              <a:defRPr/>
            </a:pPr>
            <a:r>
              <a:rPr lang="tr-TR" sz="1000" kern="0" dirty="0">
                <a:solidFill>
                  <a:srgbClr val="FFFFFF"/>
                </a:solidFill>
                <a:latin typeface="Arial" charset="0"/>
              </a:rPr>
              <a:t>PFS2</a:t>
            </a:r>
          </a:p>
          <a:p>
            <a:pPr marL="214302" indent="-214302" defTabSz="685765">
              <a:buFont typeface="Arial" panose="020B0604020202020204" pitchFamily="34" charset="0"/>
              <a:buChar char="•"/>
              <a:defRPr/>
            </a:pPr>
            <a:r>
              <a:rPr lang="tr-TR" sz="1000" kern="0" dirty="0">
                <a:solidFill>
                  <a:srgbClr val="FFFFFF"/>
                </a:solidFill>
                <a:latin typeface="Arial" charset="0"/>
              </a:rPr>
              <a:t>ORR</a:t>
            </a:r>
          </a:p>
          <a:p>
            <a:pPr marL="214302" indent="-214302" defTabSz="685765">
              <a:buFont typeface="Arial" panose="020B0604020202020204" pitchFamily="34" charset="0"/>
              <a:buChar char="•"/>
              <a:defRPr/>
            </a:pPr>
            <a:r>
              <a:rPr lang="tr-TR" sz="1000" kern="0" dirty="0">
                <a:solidFill>
                  <a:srgbClr val="FFFFFF"/>
                </a:solidFill>
                <a:latin typeface="Arial" charset="0"/>
              </a:rPr>
              <a:t>Myriad g</a:t>
            </a:r>
            <a:r>
              <a:rPr lang="tr-TR" sz="1000" i="1" kern="0" dirty="0">
                <a:solidFill>
                  <a:srgbClr val="FFFFFF"/>
                </a:solidFill>
                <a:latin typeface="Arial" charset="0"/>
              </a:rPr>
              <a:t>BRCA</a:t>
            </a:r>
            <a:r>
              <a:rPr lang="tr-TR" sz="1000" kern="0" dirty="0">
                <a:solidFill>
                  <a:srgbClr val="FFFFFF"/>
                </a:solidFill>
                <a:latin typeface="Arial" charset="0"/>
              </a:rPr>
              <a:t>m durumuna göre PFS, PFS2 ve GS</a:t>
            </a:r>
            <a:endParaRPr lang="tr-TR" sz="1000" kern="0" dirty="0">
              <a:solidFill>
                <a:srgbClr val="FFFFFF"/>
              </a:solidFill>
              <a:latin typeface="Arial" charset="0"/>
              <a:ea typeface="Arial" charset="0"/>
            </a:endParaRPr>
          </a:p>
          <a:p>
            <a:pPr marL="214302" indent="-214302" defTabSz="685765">
              <a:buFont typeface="Arial" panose="020B0604020202020204" pitchFamily="34" charset="0"/>
              <a:buChar char="•"/>
              <a:defRPr/>
            </a:pPr>
            <a:r>
              <a:rPr lang="tr-TR" sz="1000" kern="0" dirty="0">
                <a:solidFill>
                  <a:srgbClr val="FFFFFF"/>
                </a:solidFill>
                <a:latin typeface="Arial" charset="0"/>
              </a:rPr>
              <a:t>HRQoL (EORTC-QLQ-C30)</a:t>
            </a:r>
          </a:p>
          <a:p>
            <a:pPr marL="214302" indent="-214302" defTabSz="685765">
              <a:buFont typeface="Arial" panose="020B0604020202020204" pitchFamily="34" charset="0"/>
              <a:buChar char="•"/>
              <a:defRPr/>
            </a:pPr>
            <a:r>
              <a:rPr lang="tr-TR" sz="1000" kern="0" dirty="0">
                <a:solidFill>
                  <a:srgbClr val="FFFFFF"/>
                </a:solidFill>
                <a:latin typeface="Arial" charset="0"/>
              </a:rPr>
              <a:t>Güvenlilik ve tolerabilite</a:t>
            </a:r>
          </a:p>
        </p:txBody>
      </p:sp>
      <p:sp>
        <p:nvSpPr>
          <p:cNvPr id="45" name="TextBox 44"/>
          <p:cNvSpPr txBox="1"/>
          <p:nvPr/>
        </p:nvSpPr>
        <p:spPr>
          <a:xfrm>
            <a:off x="3053054" y="2177742"/>
            <a:ext cx="1958489" cy="341921"/>
          </a:xfrm>
          <a:prstGeom prst="rect">
            <a:avLst/>
          </a:prstGeom>
          <a:noFill/>
        </p:spPr>
        <p:txBody>
          <a:bodyPr wrap="square" lIns="64291" tIns="32146" rIns="64291" bIns="32146">
            <a:spAutoFit/>
          </a:bodyPr>
          <a:lstStyle/>
          <a:p>
            <a:pPr defTabSz="457177">
              <a:buClr>
                <a:srgbClr val="000000"/>
              </a:buClr>
              <a:defRPr/>
            </a:pPr>
            <a:r>
              <a:rPr lang="tr-TR" sz="900" i="1" kern="0" dirty="0">
                <a:solidFill>
                  <a:srgbClr val="000000"/>
                </a:solidFill>
                <a:latin typeface="Arial" charset="0"/>
              </a:rPr>
              <a:t>19 ülkede ve yaklaşık 141 merkezde Global Çalışma</a:t>
            </a:r>
            <a:r>
              <a:rPr lang="tr-TR" sz="900" i="1" kern="0" baseline="30000" dirty="0">
                <a:solidFill>
                  <a:srgbClr val="000000"/>
                </a:solidFill>
                <a:latin typeface="Arial" charset="0"/>
              </a:rPr>
              <a:t>1</a:t>
            </a:r>
          </a:p>
        </p:txBody>
      </p:sp>
      <p:sp>
        <p:nvSpPr>
          <p:cNvPr id="13" name="Rectangle 12"/>
          <p:cNvSpPr/>
          <p:nvPr/>
        </p:nvSpPr>
        <p:spPr>
          <a:xfrm>
            <a:off x="3476515" y="4840198"/>
            <a:ext cx="5425124" cy="526541"/>
          </a:xfrm>
          <a:prstGeom prst="rect">
            <a:avLst/>
          </a:prstGeom>
          <a:ln/>
        </p:spPr>
        <p:style>
          <a:lnRef idx="2">
            <a:schemeClr val="accent1"/>
          </a:lnRef>
          <a:fillRef idx="1">
            <a:schemeClr val="lt1"/>
          </a:fillRef>
          <a:effectRef idx="0">
            <a:schemeClr val="accent1"/>
          </a:effectRef>
          <a:fontRef idx="minor">
            <a:schemeClr val="dk1"/>
          </a:fontRef>
        </p:style>
        <p:txBody>
          <a:bodyPr wrap="square" lIns="64291" tIns="32146" rIns="64291" bIns="32146">
            <a:spAutoFit/>
          </a:bodyPr>
          <a:lstStyle/>
          <a:p>
            <a:pPr defTabSz="457177"/>
            <a:r>
              <a:rPr lang="tr-TR" sz="1000" dirty="0">
                <a:solidFill>
                  <a:srgbClr val="000000"/>
                </a:solidFill>
                <a:latin typeface="Arial" charset="0"/>
              </a:rPr>
              <a:t>Hekimin tercih ettiği tedavi (TPC) kolundaki bileşenlerin farklı uygulama şekilleri ve tolerabilite profilleri fonksiyonel körlemenin ortadan kalkmasına neden olacağı için, OlympiaAD çalışması açık etiketli bir çalışma olarak yürütülmüştür</a:t>
            </a:r>
            <a:endParaRPr lang="tr-TR" sz="1000" dirty="0">
              <a:solidFill>
                <a:srgbClr val="000000"/>
              </a:solidFill>
              <a:latin typeface="Arial" charset="0"/>
              <a:ea typeface="Arial" charset="0"/>
              <a:cs typeface="Arial" charset="0"/>
            </a:endParaRPr>
          </a:p>
        </p:txBody>
      </p:sp>
    </p:spTree>
    <p:extLst>
      <p:ext uri="{BB962C8B-B14F-4D97-AF65-F5344CB8AC3E}">
        <p14:creationId xmlns:p14="http://schemas.microsoft.com/office/powerpoint/2010/main" val="2132820263"/>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 a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3600"/>
            <a:ext cx="9144000" cy="5125179"/>
          </a:xfrm>
          <a:prstGeom prst="rect">
            <a:avLst/>
          </a:prstGeom>
        </p:spPr>
      </p:pic>
      <p:sp>
        <p:nvSpPr>
          <p:cNvPr id="4" name="Date Placeholder 3"/>
          <p:cNvSpPr>
            <a:spLocks noGrp="1"/>
          </p:cNvSpPr>
          <p:nvPr>
            <p:ph type="dt" sz="half" idx="10"/>
          </p:nvPr>
        </p:nvSpPr>
        <p:spPr/>
        <p:txBody>
          <a:bodyPr/>
          <a:lstStyle/>
          <a:p>
            <a:fld id="{6B8DF9C6-D292-2D46-90F8-303CE0263902}" type="datetime1">
              <a:rPr lang="en-US" smtClean="0"/>
              <a:t>14.11.20</a:t>
            </a:fld>
            <a:endParaRPr lang="en-US"/>
          </a:p>
        </p:txBody>
      </p:sp>
      <p:sp>
        <p:nvSpPr>
          <p:cNvPr id="5" name="Slide Number Placeholder 4"/>
          <p:cNvSpPr>
            <a:spLocks noGrp="1"/>
          </p:cNvSpPr>
          <p:nvPr>
            <p:ph type="sldNum" sz="quarter" idx="12"/>
          </p:nvPr>
        </p:nvSpPr>
        <p:spPr/>
        <p:txBody>
          <a:bodyPr/>
          <a:lstStyle/>
          <a:p>
            <a:fld id="{A46B56E3-E63F-C94B-B5F1-645B608C74A3}" type="slidenum">
              <a:rPr lang="en-US" smtClean="0"/>
              <a:t>120</a:t>
            </a:fld>
            <a:endParaRPr lang="en-US"/>
          </a:p>
        </p:txBody>
      </p:sp>
    </p:spTree>
    <p:extLst>
      <p:ext uri="{BB962C8B-B14F-4D97-AF65-F5344CB8AC3E}">
        <p14:creationId xmlns:p14="http://schemas.microsoft.com/office/powerpoint/2010/main" val="2762227179"/>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ladi.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9000"/>
            <a:ext cx="9144000" cy="5060362"/>
          </a:xfrm>
          <a:prstGeom prst="rect">
            <a:avLst/>
          </a:prstGeom>
        </p:spPr>
      </p:pic>
      <p:sp>
        <p:nvSpPr>
          <p:cNvPr id="4" name="Date Placeholder 3"/>
          <p:cNvSpPr>
            <a:spLocks noGrp="1"/>
          </p:cNvSpPr>
          <p:nvPr>
            <p:ph type="dt" sz="half" idx="10"/>
          </p:nvPr>
        </p:nvSpPr>
        <p:spPr/>
        <p:txBody>
          <a:bodyPr/>
          <a:lstStyle/>
          <a:p>
            <a:fld id="{81C00B0C-08A1-A444-9D6B-EADB862A9844}" type="datetime1">
              <a:rPr lang="en-US" smtClean="0"/>
              <a:t>14.11.20</a:t>
            </a:fld>
            <a:endParaRPr lang="en-US"/>
          </a:p>
        </p:txBody>
      </p:sp>
      <p:sp>
        <p:nvSpPr>
          <p:cNvPr id="5" name="Slide Number Placeholder 4"/>
          <p:cNvSpPr>
            <a:spLocks noGrp="1"/>
          </p:cNvSpPr>
          <p:nvPr>
            <p:ph type="sldNum" sz="quarter" idx="12"/>
          </p:nvPr>
        </p:nvSpPr>
        <p:spPr/>
        <p:txBody>
          <a:bodyPr/>
          <a:lstStyle/>
          <a:p>
            <a:fld id="{A46B56E3-E63F-C94B-B5F1-645B608C74A3}" type="slidenum">
              <a:rPr lang="en-US" smtClean="0"/>
              <a:t>121</a:t>
            </a:fld>
            <a:endParaRPr lang="en-US"/>
          </a:p>
        </p:txBody>
      </p:sp>
    </p:spTree>
    <p:extLst>
      <p:ext uri="{BB962C8B-B14F-4D97-AF65-F5344CB8AC3E}">
        <p14:creationId xmlns:p14="http://schemas.microsoft.com/office/powerpoint/2010/main" val="2988204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377825" y="238125"/>
            <a:ext cx="8442325" cy="1103313"/>
          </a:xfrm>
        </p:spPr>
        <p:txBody>
          <a:bodyPr>
            <a:normAutofit/>
          </a:bodyPr>
          <a:lstStyle/>
          <a:p>
            <a:r>
              <a:rPr lang="en-US" sz="3200" dirty="0" smtClean="0">
                <a:latin typeface="Arial" charset="0"/>
              </a:rPr>
              <a:t>TNBC: </a:t>
            </a:r>
            <a:r>
              <a:rPr lang="en-US" sz="3200" dirty="0" smtClean="0">
                <a:latin typeface="Arial" charset="0"/>
              </a:rPr>
              <a:t>AR Expression</a:t>
            </a:r>
            <a:endParaRPr lang="en-US" sz="3200" dirty="0">
              <a:latin typeface="Arial" charset="0"/>
            </a:endParaRPr>
          </a:p>
        </p:txBody>
      </p:sp>
      <p:sp>
        <p:nvSpPr>
          <p:cNvPr id="31746" name="Content Placeholder 2"/>
          <p:cNvSpPr>
            <a:spLocks noGrp="1"/>
          </p:cNvSpPr>
          <p:nvPr>
            <p:ph idx="1"/>
          </p:nvPr>
        </p:nvSpPr>
        <p:spPr>
          <a:xfrm>
            <a:off x="374650" y="1512888"/>
            <a:ext cx="8769350" cy="4651375"/>
          </a:xfrm>
        </p:spPr>
        <p:txBody>
          <a:bodyPr>
            <a:normAutofit/>
          </a:bodyPr>
          <a:lstStyle/>
          <a:p>
            <a:r>
              <a:rPr lang="en-US" sz="2400" dirty="0" smtClean="0">
                <a:latin typeface="Arial" charset="0"/>
              </a:rPr>
              <a:t>Meme </a:t>
            </a:r>
            <a:r>
              <a:rPr lang="en-US" sz="2400" dirty="0" err="1" smtClean="0">
                <a:latin typeface="Arial" charset="0"/>
              </a:rPr>
              <a:t>kanserinde</a:t>
            </a:r>
            <a:r>
              <a:rPr lang="en-US" sz="2400" dirty="0" smtClean="0">
                <a:latin typeface="Arial" charset="0"/>
              </a:rPr>
              <a:t> AR n </a:t>
            </a:r>
            <a:r>
              <a:rPr lang="en-US" sz="2400" dirty="0">
                <a:latin typeface="Arial" charset="0"/>
              </a:rPr>
              <a:t>&gt; </a:t>
            </a:r>
            <a:r>
              <a:rPr lang="en-US" sz="2400" dirty="0" smtClean="0">
                <a:latin typeface="Arial" charset="0"/>
              </a:rPr>
              <a:t>%</a:t>
            </a:r>
            <a:r>
              <a:rPr lang="en-US" sz="2400" dirty="0" smtClean="0">
                <a:latin typeface="Arial" charset="0"/>
              </a:rPr>
              <a:t>85 </a:t>
            </a:r>
          </a:p>
          <a:p>
            <a:r>
              <a:rPr lang="en-US" sz="2400" dirty="0" smtClean="0">
                <a:latin typeface="Arial" charset="0"/>
              </a:rPr>
              <a:t>IHC </a:t>
            </a:r>
            <a:r>
              <a:rPr lang="en-US" sz="2400" dirty="0" err="1" smtClean="0">
                <a:latin typeface="Arial" charset="0"/>
              </a:rPr>
              <a:t>ile</a:t>
            </a:r>
            <a:r>
              <a:rPr lang="en-US" sz="2400" dirty="0" smtClean="0">
                <a:latin typeface="Arial" charset="0"/>
              </a:rPr>
              <a:t> AR </a:t>
            </a:r>
            <a:r>
              <a:rPr lang="en-US" sz="2400" dirty="0" err="1" smtClean="0">
                <a:latin typeface="Arial" charset="0"/>
              </a:rPr>
              <a:t>prevelansı</a:t>
            </a:r>
            <a:r>
              <a:rPr lang="en-US" sz="2400" dirty="0" smtClean="0">
                <a:latin typeface="Arial" charset="0"/>
              </a:rPr>
              <a:t>: </a:t>
            </a:r>
            <a:r>
              <a:rPr lang="da-DK" sz="2400" baseline="30000" dirty="0" smtClean="0">
                <a:latin typeface="Arial" charset="0"/>
              </a:rPr>
              <a:t>[</a:t>
            </a:r>
            <a:r>
              <a:rPr lang="da-DK" sz="2400" baseline="30000" dirty="0">
                <a:latin typeface="Arial" charset="0"/>
              </a:rPr>
              <a:t>1-7]</a:t>
            </a:r>
          </a:p>
          <a:p>
            <a:pPr lvl="1"/>
            <a:r>
              <a:rPr lang="da-DK" sz="2000" dirty="0">
                <a:latin typeface="Arial" charset="0"/>
              </a:rPr>
              <a:t>ER+ </a:t>
            </a:r>
            <a:r>
              <a:rPr lang="da-DK" sz="2000" dirty="0" smtClean="0">
                <a:latin typeface="Arial" charset="0"/>
              </a:rPr>
              <a:t>BC: %70-95</a:t>
            </a:r>
          </a:p>
          <a:p>
            <a:pPr lvl="1"/>
            <a:r>
              <a:rPr lang="da-DK" sz="2000" dirty="0" smtClean="0">
                <a:latin typeface="Arial" charset="0"/>
              </a:rPr>
              <a:t>HER2</a:t>
            </a:r>
            <a:r>
              <a:rPr lang="da-DK" sz="2000" dirty="0">
                <a:latin typeface="Arial" charset="0"/>
              </a:rPr>
              <a:t>+ </a:t>
            </a:r>
            <a:r>
              <a:rPr lang="da-DK" sz="2000" dirty="0" smtClean="0">
                <a:latin typeface="Arial" charset="0"/>
              </a:rPr>
              <a:t>BC: %50-81 </a:t>
            </a:r>
          </a:p>
          <a:p>
            <a:pPr lvl="1"/>
            <a:r>
              <a:rPr lang="da-DK" sz="2000" dirty="0" smtClean="0">
                <a:latin typeface="Arial" charset="0"/>
              </a:rPr>
              <a:t>TNBC</a:t>
            </a:r>
            <a:r>
              <a:rPr lang="da-DK" sz="2000" dirty="0">
                <a:latin typeface="Arial" charset="0"/>
              </a:rPr>
              <a:t>: </a:t>
            </a:r>
            <a:r>
              <a:rPr lang="da-DK" sz="2000" dirty="0" smtClean="0">
                <a:latin typeface="Arial" charset="0"/>
              </a:rPr>
              <a:t>%12.5-35</a:t>
            </a:r>
            <a:endParaRPr lang="da-DK" sz="2000" dirty="0">
              <a:latin typeface="Arial" charset="0"/>
            </a:endParaRPr>
          </a:p>
          <a:p>
            <a:r>
              <a:rPr lang="en-US" sz="2400" dirty="0" smtClean="0">
                <a:latin typeface="Arial" charset="0"/>
              </a:rPr>
              <a:t>TNBC AR expression </a:t>
            </a:r>
            <a:r>
              <a:rPr lang="en-US" sz="2400" dirty="0" err="1" smtClean="0">
                <a:latin typeface="Arial" charset="0"/>
              </a:rPr>
              <a:t>yaşlılarda</a:t>
            </a:r>
            <a:r>
              <a:rPr lang="en-US" sz="2400" dirty="0" smtClean="0">
                <a:latin typeface="Arial" charset="0"/>
              </a:rPr>
              <a:t> </a:t>
            </a:r>
            <a:r>
              <a:rPr lang="en-US" sz="2400" dirty="0" err="1" smtClean="0">
                <a:latin typeface="Arial" charset="0"/>
              </a:rPr>
              <a:t>daha</a:t>
            </a:r>
            <a:r>
              <a:rPr lang="en-US" sz="2400" dirty="0" smtClean="0">
                <a:latin typeface="Arial" charset="0"/>
              </a:rPr>
              <a:t> </a:t>
            </a:r>
            <a:r>
              <a:rPr lang="en-US" sz="2400" dirty="0" err="1" smtClean="0">
                <a:latin typeface="Arial" charset="0"/>
              </a:rPr>
              <a:t>yaygın</a:t>
            </a:r>
            <a:r>
              <a:rPr lang="en-US" sz="2400" dirty="0" smtClean="0">
                <a:latin typeface="Arial" charset="0"/>
              </a:rPr>
              <a:t> </a:t>
            </a:r>
            <a:r>
              <a:rPr lang="en-US" sz="2400" dirty="0" err="1" smtClean="0">
                <a:latin typeface="Arial" charset="0"/>
              </a:rPr>
              <a:t>ve</a:t>
            </a:r>
            <a:r>
              <a:rPr lang="en-US" sz="2400" dirty="0" smtClean="0">
                <a:latin typeface="Arial" charset="0"/>
              </a:rPr>
              <a:t> </a:t>
            </a:r>
            <a:r>
              <a:rPr lang="en-US" sz="2400" dirty="0" err="1" smtClean="0">
                <a:latin typeface="Arial" charset="0"/>
              </a:rPr>
              <a:t>kötü</a:t>
            </a:r>
            <a:r>
              <a:rPr lang="en-US" sz="2400" dirty="0" smtClean="0">
                <a:latin typeface="Arial" charset="0"/>
              </a:rPr>
              <a:t> </a:t>
            </a:r>
            <a:r>
              <a:rPr lang="en-US" sz="2400" dirty="0" err="1" smtClean="0">
                <a:latin typeface="Arial" charset="0"/>
              </a:rPr>
              <a:t>prognozla</a:t>
            </a:r>
            <a:r>
              <a:rPr lang="en-US" sz="2400" dirty="0" smtClean="0">
                <a:latin typeface="Arial" charset="0"/>
              </a:rPr>
              <a:t> </a:t>
            </a:r>
            <a:r>
              <a:rPr lang="en-US" sz="2400" dirty="0" err="1" smtClean="0">
                <a:latin typeface="Arial" charset="0"/>
              </a:rPr>
              <a:t>ilişkili</a:t>
            </a:r>
            <a:r>
              <a:rPr lang="en-US" sz="2400" dirty="0" smtClean="0">
                <a:latin typeface="Arial" charset="0"/>
              </a:rPr>
              <a:t> </a:t>
            </a:r>
            <a:r>
              <a:rPr lang="en-US" sz="2400" baseline="30000" dirty="0" smtClean="0">
                <a:latin typeface="Arial" charset="0"/>
              </a:rPr>
              <a:t>[</a:t>
            </a:r>
            <a:r>
              <a:rPr lang="en-US" sz="2400" baseline="30000" dirty="0">
                <a:latin typeface="Arial" charset="0"/>
              </a:rPr>
              <a:t>2]</a:t>
            </a:r>
          </a:p>
        </p:txBody>
      </p:sp>
      <p:sp>
        <p:nvSpPr>
          <p:cNvPr id="31747" name="Rectangle 4"/>
          <p:cNvSpPr>
            <a:spLocks noChangeArrowheads="1"/>
          </p:cNvSpPr>
          <p:nvPr/>
        </p:nvSpPr>
        <p:spPr bwMode="auto">
          <a:xfrm>
            <a:off x="285750" y="5893297"/>
            <a:ext cx="630078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a:buClr>
                <a:srgbClr val="8B3D9A"/>
              </a:buClr>
              <a:buFont typeface="Arial" charset="0"/>
              <a:buNone/>
            </a:pPr>
            <a:r>
              <a:rPr lang="da-DK" sz="1100" b="0" dirty="0"/>
              <a:t>1. </a:t>
            </a:r>
            <a:r>
              <a:rPr lang="da-DK" sz="1100" b="0" dirty="0" err="1"/>
              <a:t>Agoff</a:t>
            </a:r>
            <a:r>
              <a:rPr lang="da-DK" sz="1100" b="0" dirty="0"/>
              <a:t> SN, et al. Am J </a:t>
            </a:r>
            <a:r>
              <a:rPr lang="da-DK" sz="1100" b="0" dirty="0" err="1"/>
              <a:t>Clin</a:t>
            </a:r>
            <a:r>
              <a:rPr lang="da-DK" sz="1100" b="0" dirty="0"/>
              <a:t> </a:t>
            </a:r>
            <a:r>
              <a:rPr lang="da-DK" sz="1100" b="0" dirty="0" err="1"/>
              <a:t>Pathol</a:t>
            </a:r>
            <a:r>
              <a:rPr lang="da-DK" sz="1100" b="0" dirty="0"/>
              <a:t>. 2003;120:725-731. 2. </a:t>
            </a:r>
            <a:r>
              <a:rPr lang="da-DK" sz="1100" b="0" dirty="0" err="1"/>
              <a:t>Choi</a:t>
            </a:r>
            <a:r>
              <a:rPr lang="da-DK" sz="1100" b="0" dirty="0"/>
              <a:t> JE, et al. </a:t>
            </a:r>
            <a:br>
              <a:rPr lang="da-DK" sz="1100" b="0" dirty="0"/>
            </a:br>
            <a:r>
              <a:rPr lang="da-DK" sz="1100" b="0" dirty="0"/>
              <a:t>Ann </a:t>
            </a:r>
            <a:r>
              <a:rPr lang="da-DK" sz="1100" b="0" dirty="0" err="1"/>
              <a:t>Surg</a:t>
            </a:r>
            <a:r>
              <a:rPr lang="da-DK" sz="1100" b="0" dirty="0"/>
              <a:t> </a:t>
            </a:r>
            <a:r>
              <a:rPr lang="da-DK" sz="1100" b="0" dirty="0" err="1"/>
              <a:t>Oncol</a:t>
            </a:r>
            <a:r>
              <a:rPr lang="da-DK" sz="1100" b="0" dirty="0"/>
              <a:t>. 2015;22:82-89. 3. </a:t>
            </a:r>
            <a:r>
              <a:rPr lang="da-DK" sz="1100" b="0" dirty="0" err="1"/>
              <a:t>Cochrane</a:t>
            </a:r>
            <a:r>
              <a:rPr lang="da-DK" sz="1100" b="0" dirty="0"/>
              <a:t> DR, et al. </a:t>
            </a:r>
            <a:r>
              <a:rPr lang="da-DK" sz="1100" b="0" dirty="0" err="1"/>
              <a:t>Breast</a:t>
            </a:r>
            <a:r>
              <a:rPr lang="da-DK" sz="1100" b="0" dirty="0"/>
              <a:t> Cancer Res. 2014;16:R7. 4. Hu R, et al. </a:t>
            </a:r>
            <a:r>
              <a:rPr lang="da-DK" sz="1100" b="0" dirty="0" err="1"/>
              <a:t>Clin</a:t>
            </a:r>
            <a:r>
              <a:rPr lang="da-DK" sz="1100" b="0" dirty="0"/>
              <a:t> Cancer Res. 2011;17:1867-1874. 5. </a:t>
            </a:r>
            <a:r>
              <a:rPr lang="da-DK" sz="1100" b="0" dirty="0" err="1"/>
              <a:t>Micello</a:t>
            </a:r>
            <a:r>
              <a:rPr lang="da-DK" sz="1100" b="0" dirty="0"/>
              <a:t> D, et al. </a:t>
            </a:r>
            <a:r>
              <a:rPr lang="da-DK" sz="1100" b="0" dirty="0" err="1"/>
              <a:t>Virchows</a:t>
            </a:r>
            <a:r>
              <a:rPr lang="da-DK" sz="1100" b="0" dirty="0"/>
              <a:t> Arch. 2010;457:467-476. 6. Park S, et al. Ann </a:t>
            </a:r>
            <a:r>
              <a:rPr lang="da-DK" sz="1100" b="0" dirty="0" err="1"/>
              <a:t>Oncol</a:t>
            </a:r>
            <a:r>
              <a:rPr lang="da-DK" sz="1100" b="0" dirty="0"/>
              <a:t>. 2010;21:488-492. 7. </a:t>
            </a:r>
            <a:r>
              <a:rPr lang="da-DK" sz="1100" b="0" dirty="0" err="1"/>
              <a:t>Safarpour</a:t>
            </a:r>
            <a:r>
              <a:rPr lang="da-DK" sz="1100" b="0" dirty="0"/>
              <a:t> D, et al. Am J Cancer Res. 2014;4:353-368.</a:t>
            </a:r>
            <a:endParaRPr lang="en-US" sz="1100" b="0" dirty="0"/>
          </a:p>
        </p:txBody>
      </p:sp>
      <p:sp>
        <p:nvSpPr>
          <p:cNvPr id="3" name="Date Placeholder 2"/>
          <p:cNvSpPr>
            <a:spLocks noGrp="1"/>
          </p:cNvSpPr>
          <p:nvPr>
            <p:ph type="dt" sz="half" idx="10"/>
          </p:nvPr>
        </p:nvSpPr>
        <p:spPr/>
        <p:txBody>
          <a:bodyPr/>
          <a:lstStyle/>
          <a:p>
            <a:fld id="{860BE09F-70BD-B84A-B662-BB0607DADF17}" type="datetime1">
              <a:rPr lang="en-US" smtClean="0"/>
              <a:t>14.11.20</a:t>
            </a:fld>
            <a:endParaRPr lang="en-US"/>
          </a:p>
        </p:txBody>
      </p:sp>
      <p:sp>
        <p:nvSpPr>
          <p:cNvPr id="4" name="Slide Number Placeholder 3"/>
          <p:cNvSpPr>
            <a:spLocks noGrp="1"/>
          </p:cNvSpPr>
          <p:nvPr>
            <p:ph type="sldNum" sz="quarter" idx="12"/>
          </p:nvPr>
        </p:nvSpPr>
        <p:spPr/>
        <p:txBody>
          <a:bodyPr/>
          <a:lstStyle/>
          <a:p>
            <a:fld id="{A46B56E3-E63F-C94B-B5F1-645B608C74A3}" type="slidenum">
              <a:rPr lang="en-US" smtClean="0"/>
              <a:t>122</a:t>
            </a:fld>
            <a:endParaRPr lang="en-US"/>
          </a:p>
        </p:txBody>
      </p:sp>
    </p:spTree>
    <p:extLst>
      <p:ext uri="{BB962C8B-B14F-4D97-AF65-F5344CB8AC3E}">
        <p14:creationId xmlns:p14="http://schemas.microsoft.com/office/powerpoint/2010/main" val="108589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nzabaslı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907"/>
            <a:ext cx="7178532" cy="3467824"/>
          </a:xfrm>
          <a:prstGeom prst="rect">
            <a:avLst/>
          </a:prstGeom>
        </p:spPr>
      </p:pic>
      <p:pic>
        <p:nvPicPr>
          <p:cNvPr id="3" name="Picture 2" descr="enza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42356"/>
            <a:ext cx="9144000" cy="3897824"/>
          </a:xfrm>
          <a:prstGeom prst="rect">
            <a:avLst/>
          </a:prstGeom>
        </p:spPr>
      </p:pic>
      <p:sp>
        <p:nvSpPr>
          <p:cNvPr id="5" name="Date Placeholder 4"/>
          <p:cNvSpPr>
            <a:spLocks noGrp="1"/>
          </p:cNvSpPr>
          <p:nvPr>
            <p:ph type="dt" sz="half" idx="10"/>
          </p:nvPr>
        </p:nvSpPr>
        <p:spPr/>
        <p:txBody>
          <a:bodyPr/>
          <a:lstStyle/>
          <a:p>
            <a:fld id="{7E28310F-C3DD-C449-9C15-93DDC1073111}" type="datetime1">
              <a:rPr lang="en-US" smtClean="0"/>
              <a:t>14.11.20</a:t>
            </a:fld>
            <a:endParaRPr lang="en-US"/>
          </a:p>
        </p:txBody>
      </p:sp>
      <p:sp>
        <p:nvSpPr>
          <p:cNvPr id="6" name="Slide Number Placeholder 5"/>
          <p:cNvSpPr>
            <a:spLocks noGrp="1"/>
          </p:cNvSpPr>
          <p:nvPr>
            <p:ph type="sldNum" sz="quarter" idx="12"/>
          </p:nvPr>
        </p:nvSpPr>
        <p:spPr/>
        <p:txBody>
          <a:bodyPr/>
          <a:lstStyle/>
          <a:p>
            <a:fld id="{A46B56E3-E63F-C94B-B5F1-645B608C74A3}" type="slidenum">
              <a:rPr lang="en-US" smtClean="0"/>
              <a:t>123</a:t>
            </a:fld>
            <a:endParaRPr lang="en-US"/>
          </a:p>
        </p:txBody>
      </p:sp>
    </p:spTree>
    <p:extLst>
      <p:ext uri="{BB962C8B-B14F-4D97-AF65-F5344CB8AC3E}">
        <p14:creationId xmlns:p14="http://schemas.microsoft.com/office/powerpoint/2010/main" val="22609627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enza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7800"/>
            <a:ext cx="9144000" cy="3944471"/>
          </a:xfrm>
          <a:prstGeom prst="rect">
            <a:avLst/>
          </a:prstGeom>
        </p:spPr>
      </p:pic>
      <p:sp>
        <p:nvSpPr>
          <p:cNvPr id="4" name="Date Placeholder 3"/>
          <p:cNvSpPr>
            <a:spLocks noGrp="1"/>
          </p:cNvSpPr>
          <p:nvPr>
            <p:ph type="dt" sz="half" idx="10"/>
          </p:nvPr>
        </p:nvSpPr>
        <p:spPr/>
        <p:txBody>
          <a:bodyPr/>
          <a:lstStyle/>
          <a:p>
            <a:fld id="{F901E1EA-CD91-D246-925C-D9E2500EC306}" type="datetime1">
              <a:rPr lang="en-US" smtClean="0"/>
              <a:t>14.11.20</a:t>
            </a:fld>
            <a:endParaRPr lang="en-US"/>
          </a:p>
        </p:txBody>
      </p:sp>
      <p:sp>
        <p:nvSpPr>
          <p:cNvPr id="5" name="Slide Number Placeholder 4"/>
          <p:cNvSpPr>
            <a:spLocks noGrp="1"/>
          </p:cNvSpPr>
          <p:nvPr>
            <p:ph type="sldNum" sz="quarter" idx="12"/>
          </p:nvPr>
        </p:nvSpPr>
        <p:spPr/>
        <p:txBody>
          <a:bodyPr/>
          <a:lstStyle/>
          <a:p>
            <a:fld id="{A46B56E3-E63F-C94B-B5F1-645B608C74A3}" type="slidenum">
              <a:rPr lang="en-US" smtClean="0"/>
              <a:t>124</a:t>
            </a:fld>
            <a:endParaRPr lang="en-US"/>
          </a:p>
        </p:txBody>
      </p:sp>
    </p:spTree>
    <p:extLst>
      <p:ext uri="{BB962C8B-B14F-4D97-AF65-F5344CB8AC3E}">
        <p14:creationId xmlns:p14="http://schemas.microsoft.com/office/powerpoint/2010/main" val="31288987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enza3s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8200"/>
            <a:ext cx="9144000" cy="5159066"/>
          </a:xfrm>
          <a:prstGeom prst="rect">
            <a:avLst/>
          </a:prstGeom>
        </p:spPr>
      </p:pic>
      <p:sp>
        <p:nvSpPr>
          <p:cNvPr id="4" name="Date Placeholder 3"/>
          <p:cNvSpPr>
            <a:spLocks noGrp="1"/>
          </p:cNvSpPr>
          <p:nvPr>
            <p:ph type="dt" sz="half" idx="10"/>
          </p:nvPr>
        </p:nvSpPr>
        <p:spPr/>
        <p:txBody>
          <a:bodyPr/>
          <a:lstStyle/>
          <a:p>
            <a:fld id="{55B7915F-1CF3-C341-B95B-D7230EC39FD7}" type="datetime1">
              <a:rPr lang="en-US" smtClean="0"/>
              <a:t>14.11.20</a:t>
            </a:fld>
            <a:endParaRPr lang="en-US"/>
          </a:p>
        </p:txBody>
      </p:sp>
      <p:sp>
        <p:nvSpPr>
          <p:cNvPr id="5" name="Slide Number Placeholder 4"/>
          <p:cNvSpPr>
            <a:spLocks noGrp="1"/>
          </p:cNvSpPr>
          <p:nvPr>
            <p:ph type="sldNum" sz="quarter" idx="12"/>
          </p:nvPr>
        </p:nvSpPr>
        <p:spPr/>
        <p:txBody>
          <a:bodyPr/>
          <a:lstStyle/>
          <a:p>
            <a:fld id="{A46B56E3-E63F-C94B-B5F1-645B608C74A3}" type="slidenum">
              <a:rPr lang="en-US" smtClean="0"/>
              <a:t>125</a:t>
            </a:fld>
            <a:endParaRPr lang="en-US"/>
          </a:p>
        </p:txBody>
      </p:sp>
    </p:spTree>
    <p:extLst>
      <p:ext uri="{BB962C8B-B14F-4D97-AF65-F5344CB8AC3E}">
        <p14:creationId xmlns:p14="http://schemas.microsoft.com/office/powerpoint/2010/main" val="33395444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nza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8200"/>
            <a:ext cx="9144000" cy="5158338"/>
          </a:xfrm>
          <a:prstGeom prst="rect">
            <a:avLst/>
          </a:prstGeom>
        </p:spPr>
      </p:pic>
      <p:sp>
        <p:nvSpPr>
          <p:cNvPr id="4" name="Date Placeholder 3"/>
          <p:cNvSpPr>
            <a:spLocks noGrp="1"/>
          </p:cNvSpPr>
          <p:nvPr>
            <p:ph type="dt" sz="half" idx="10"/>
          </p:nvPr>
        </p:nvSpPr>
        <p:spPr/>
        <p:txBody>
          <a:bodyPr/>
          <a:lstStyle/>
          <a:p>
            <a:fld id="{5FACCACB-BCA5-C54B-8F85-EF8ECCDE9DF4}" type="datetime1">
              <a:rPr lang="en-US" smtClean="0"/>
              <a:t>14.11.20</a:t>
            </a:fld>
            <a:endParaRPr lang="en-US"/>
          </a:p>
        </p:txBody>
      </p:sp>
      <p:sp>
        <p:nvSpPr>
          <p:cNvPr id="5" name="Slide Number Placeholder 4"/>
          <p:cNvSpPr>
            <a:spLocks noGrp="1"/>
          </p:cNvSpPr>
          <p:nvPr>
            <p:ph type="sldNum" sz="quarter" idx="12"/>
          </p:nvPr>
        </p:nvSpPr>
        <p:spPr/>
        <p:txBody>
          <a:bodyPr/>
          <a:lstStyle/>
          <a:p>
            <a:fld id="{A46B56E3-E63F-C94B-B5F1-645B608C74A3}" type="slidenum">
              <a:rPr lang="en-US" smtClean="0"/>
              <a:t>126</a:t>
            </a:fld>
            <a:endParaRPr lang="en-US"/>
          </a:p>
        </p:txBody>
      </p:sp>
    </p:spTree>
    <p:extLst>
      <p:ext uri="{BB962C8B-B14F-4D97-AF65-F5344CB8AC3E}">
        <p14:creationId xmlns:p14="http://schemas.microsoft.com/office/powerpoint/2010/main" val="16388232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1" name="Title 1"/>
          <p:cNvSpPr>
            <a:spLocks noGrp="1"/>
          </p:cNvSpPr>
          <p:nvPr>
            <p:ph type="title"/>
          </p:nvPr>
        </p:nvSpPr>
        <p:spPr>
          <a:xfrm>
            <a:off x="377825" y="238125"/>
            <a:ext cx="8442325" cy="1103313"/>
          </a:xfrm>
        </p:spPr>
        <p:txBody>
          <a:bodyPr>
            <a:noAutofit/>
          </a:bodyPr>
          <a:lstStyle/>
          <a:p>
            <a:r>
              <a:rPr lang="en-US" sz="2800" dirty="0" err="1">
                <a:latin typeface="Arial" charset="0"/>
              </a:rPr>
              <a:t>Enzalutamide</a:t>
            </a:r>
            <a:r>
              <a:rPr lang="en-US" sz="2800" dirty="0">
                <a:latin typeface="Arial" charset="0"/>
              </a:rPr>
              <a:t> in AR+ TNBC </a:t>
            </a:r>
            <a:r>
              <a:rPr lang="en-US" sz="2800" dirty="0" smtClean="0">
                <a:latin typeface="Arial" charset="0"/>
              </a:rPr>
              <a:t>(</a:t>
            </a:r>
            <a:r>
              <a:rPr lang="en-US" sz="2800" dirty="0" err="1" smtClean="0">
                <a:latin typeface="Arial" charset="0"/>
              </a:rPr>
              <a:t>faz</a:t>
            </a:r>
            <a:r>
              <a:rPr lang="en-US" sz="2800" dirty="0" smtClean="0">
                <a:latin typeface="Arial" charset="0"/>
              </a:rPr>
              <a:t> </a:t>
            </a:r>
            <a:r>
              <a:rPr lang="en-US" sz="2800" dirty="0">
                <a:latin typeface="Arial" charset="0"/>
              </a:rPr>
              <a:t>II): </a:t>
            </a:r>
            <a:r>
              <a:rPr lang="en-US" sz="2800" dirty="0" smtClean="0">
                <a:latin typeface="Arial" charset="0"/>
              </a:rPr>
              <a:t> </a:t>
            </a:r>
            <a:r>
              <a:rPr lang="en-US" sz="2800" dirty="0" err="1" smtClean="0">
                <a:latin typeface="Arial" charset="0"/>
              </a:rPr>
              <a:t>sonuç</a:t>
            </a:r>
            <a:endParaRPr lang="en-US" sz="2800" dirty="0">
              <a:latin typeface="Arial" charset="0"/>
            </a:endParaRPr>
          </a:p>
        </p:txBody>
      </p:sp>
      <p:sp>
        <p:nvSpPr>
          <p:cNvPr id="66562" name="Content Placeholder 2"/>
          <p:cNvSpPr>
            <a:spLocks noGrp="1"/>
          </p:cNvSpPr>
          <p:nvPr>
            <p:ph idx="1"/>
          </p:nvPr>
        </p:nvSpPr>
        <p:spPr>
          <a:xfrm>
            <a:off x="374650" y="1512888"/>
            <a:ext cx="8455025" cy="4651375"/>
          </a:xfrm>
        </p:spPr>
        <p:txBody>
          <a:bodyPr>
            <a:normAutofit/>
          </a:bodyPr>
          <a:lstStyle/>
          <a:p>
            <a:r>
              <a:rPr lang="en-US" sz="2800" dirty="0" smtClean="0">
                <a:latin typeface="Arial" charset="0"/>
              </a:rPr>
              <a:t>AR</a:t>
            </a:r>
            <a:r>
              <a:rPr lang="en-US" sz="2800" dirty="0">
                <a:latin typeface="Arial" charset="0"/>
              </a:rPr>
              <a:t>+ </a:t>
            </a:r>
            <a:r>
              <a:rPr lang="en-US" sz="2800" dirty="0" err="1">
                <a:latin typeface="Arial" charset="0"/>
              </a:rPr>
              <a:t>mTNBC</a:t>
            </a:r>
            <a:r>
              <a:rPr lang="en-US" sz="2800" dirty="0">
                <a:latin typeface="Arial" charset="0"/>
              </a:rPr>
              <a:t>, </a:t>
            </a:r>
            <a:r>
              <a:rPr lang="en-US" sz="2800" dirty="0" err="1" smtClean="0">
                <a:latin typeface="Arial" charset="0"/>
              </a:rPr>
              <a:t>enzalutamide</a:t>
            </a:r>
            <a:r>
              <a:rPr lang="en-US" sz="2800" dirty="0" smtClean="0">
                <a:latin typeface="Arial" charset="0"/>
              </a:rPr>
              <a:t> </a:t>
            </a:r>
            <a:r>
              <a:rPr lang="en-US" sz="2800" dirty="0" err="1" smtClean="0">
                <a:latin typeface="Arial" charset="0"/>
              </a:rPr>
              <a:t>etkin</a:t>
            </a:r>
            <a:r>
              <a:rPr lang="en-US" sz="2800" dirty="0" smtClean="0">
                <a:latin typeface="Arial" charset="0"/>
              </a:rPr>
              <a:t>  </a:t>
            </a:r>
          </a:p>
          <a:p>
            <a:r>
              <a:rPr lang="en-US" sz="2400" dirty="0" smtClean="0">
                <a:latin typeface="Arial" charset="0"/>
              </a:rPr>
              <a:t>Genomic </a:t>
            </a:r>
            <a:r>
              <a:rPr lang="en-US" sz="2400" dirty="0">
                <a:latin typeface="Arial" charset="0"/>
              </a:rPr>
              <a:t>diagnostic assay, PREDICT AR, </a:t>
            </a:r>
            <a:r>
              <a:rPr lang="en-US" sz="2400" dirty="0" smtClean="0">
                <a:latin typeface="Arial" charset="0"/>
              </a:rPr>
              <a:t>en </a:t>
            </a:r>
            <a:r>
              <a:rPr lang="en-US" sz="2400" dirty="0" err="1" smtClean="0">
                <a:latin typeface="Arial" charset="0"/>
              </a:rPr>
              <a:t>uygun</a:t>
            </a:r>
            <a:r>
              <a:rPr lang="en-US" sz="2400" dirty="0" smtClean="0">
                <a:latin typeface="Arial" charset="0"/>
              </a:rPr>
              <a:t> </a:t>
            </a:r>
            <a:r>
              <a:rPr lang="en-US" sz="2400" dirty="0" err="1" smtClean="0">
                <a:latin typeface="Arial" charset="0"/>
              </a:rPr>
              <a:t>hastayı</a:t>
            </a:r>
            <a:r>
              <a:rPr lang="en-US" sz="2400" dirty="0" smtClean="0">
                <a:latin typeface="Arial" charset="0"/>
              </a:rPr>
              <a:t> </a:t>
            </a:r>
            <a:r>
              <a:rPr lang="en-US" sz="2400" dirty="0" err="1" smtClean="0">
                <a:latin typeface="Arial" charset="0"/>
              </a:rPr>
              <a:t>seçmede</a:t>
            </a:r>
            <a:r>
              <a:rPr lang="en-US" sz="2400" dirty="0" smtClean="0">
                <a:latin typeface="Arial" charset="0"/>
              </a:rPr>
              <a:t> </a:t>
            </a:r>
            <a:r>
              <a:rPr lang="en-US" sz="2400" dirty="0" err="1" smtClean="0">
                <a:latin typeface="Arial" charset="0"/>
              </a:rPr>
              <a:t>katkısı</a:t>
            </a:r>
            <a:r>
              <a:rPr lang="en-US" sz="2400" dirty="0" smtClean="0">
                <a:latin typeface="Arial" charset="0"/>
              </a:rPr>
              <a:t> </a:t>
            </a:r>
            <a:r>
              <a:rPr lang="en-US" sz="2400" dirty="0" err="1" smtClean="0">
                <a:latin typeface="Arial" charset="0"/>
              </a:rPr>
              <a:t>var</a:t>
            </a:r>
            <a:endParaRPr lang="en-US" sz="2400" dirty="0" smtClean="0">
              <a:latin typeface="Arial" charset="0"/>
            </a:endParaRPr>
          </a:p>
          <a:p>
            <a:r>
              <a:rPr lang="en-US" sz="2400" dirty="0" err="1" smtClean="0">
                <a:latin typeface="Arial" charset="0"/>
              </a:rPr>
              <a:t>Tedavi</a:t>
            </a:r>
            <a:r>
              <a:rPr lang="en-US" sz="2400" dirty="0" smtClean="0">
                <a:latin typeface="Arial" charset="0"/>
              </a:rPr>
              <a:t> </a:t>
            </a:r>
            <a:r>
              <a:rPr lang="en-US" sz="2400" dirty="0" err="1" smtClean="0">
                <a:latin typeface="Arial" charset="0"/>
              </a:rPr>
              <a:t>tolerabıl</a:t>
            </a:r>
            <a:r>
              <a:rPr lang="en-US" sz="2400" dirty="0" smtClean="0">
                <a:latin typeface="Arial" charset="0"/>
              </a:rPr>
              <a:t> </a:t>
            </a:r>
          </a:p>
          <a:p>
            <a:r>
              <a:rPr lang="en-US" sz="2400" dirty="0" err="1" smtClean="0">
                <a:latin typeface="Arial" charset="0"/>
              </a:rPr>
              <a:t>Ek</a:t>
            </a:r>
            <a:r>
              <a:rPr lang="en-US" sz="2400" dirty="0" smtClean="0">
                <a:latin typeface="Arial" charset="0"/>
              </a:rPr>
              <a:t> </a:t>
            </a:r>
            <a:r>
              <a:rPr lang="en-US" sz="2800" dirty="0" err="1" smtClean="0">
                <a:latin typeface="Arial" charset="0"/>
              </a:rPr>
              <a:t>çalışmalara</a:t>
            </a:r>
            <a:r>
              <a:rPr lang="en-US" sz="2800" dirty="0" smtClean="0">
                <a:latin typeface="Arial" charset="0"/>
              </a:rPr>
              <a:t> </a:t>
            </a:r>
            <a:r>
              <a:rPr lang="en-US" sz="2800" dirty="0" err="1" smtClean="0">
                <a:latin typeface="Arial" charset="0"/>
              </a:rPr>
              <a:t>ihtiyaç</a:t>
            </a:r>
            <a:r>
              <a:rPr lang="en-US" sz="2800" dirty="0" smtClean="0">
                <a:latin typeface="Arial" charset="0"/>
              </a:rPr>
              <a:t> </a:t>
            </a:r>
            <a:r>
              <a:rPr lang="en-US" sz="2800" dirty="0" err="1" smtClean="0">
                <a:latin typeface="Arial" charset="0"/>
              </a:rPr>
              <a:t>var</a:t>
            </a:r>
            <a:endParaRPr lang="en-US" sz="2800" baseline="30000" dirty="0">
              <a:latin typeface="Arial" charset="0"/>
            </a:endParaRPr>
          </a:p>
        </p:txBody>
      </p:sp>
      <p:sp>
        <p:nvSpPr>
          <p:cNvPr id="66564" name="Text Box 11"/>
          <p:cNvSpPr txBox="1">
            <a:spLocks noChangeArrowheads="1"/>
          </p:cNvSpPr>
          <p:nvPr/>
        </p:nvSpPr>
        <p:spPr bwMode="auto">
          <a:xfrm>
            <a:off x="285750" y="6231851"/>
            <a:ext cx="856138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buFont typeface="Wingdings" charset="0"/>
              <a:buNone/>
            </a:pPr>
            <a:r>
              <a:rPr lang="en-US" sz="1100" b="0" dirty="0" err="1">
                <a:solidFill>
                  <a:srgbClr val="000000"/>
                </a:solidFill>
              </a:rPr>
              <a:t>Traina</a:t>
            </a:r>
            <a:r>
              <a:rPr lang="en-US" sz="1100" b="0" dirty="0">
                <a:solidFill>
                  <a:srgbClr val="000000"/>
                </a:solidFill>
              </a:rPr>
              <a:t> T, et al. ASCO 2015. Abstract 1003.</a:t>
            </a:r>
            <a:br>
              <a:rPr lang="en-US" sz="1100" b="0" dirty="0">
                <a:solidFill>
                  <a:srgbClr val="000000"/>
                </a:solidFill>
              </a:rPr>
            </a:br>
            <a:r>
              <a:rPr lang="en-US" sz="1100" b="0" dirty="0" err="1">
                <a:solidFill>
                  <a:srgbClr val="000000"/>
                </a:solidFill>
              </a:rPr>
              <a:t>ClinicalTrials.gov</a:t>
            </a:r>
            <a:r>
              <a:rPr lang="en-US" sz="1100" b="0" dirty="0">
                <a:solidFill>
                  <a:srgbClr val="000000"/>
                </a:solidFill>
              </a:rPr>
              <a:t>. NCT02457910. </a:t>
            </a:r>
            <a:r>
              <a:rPr lang="en-US" sz="1100" b="0" dirty="0" err="1">
                <a:solidFill>
                  <a:srgbClr val="000000"/>
                </a:solidFill>
              </a:rPr>
              <a:t>ClinicalTrials.gov</a:t>
            </a:r>
            <a:r>
              <a:rPr lang="en-US" sz="1100" b="0" dirty="0">
                <a:solidFill>
                  <a:srgbClr val="000000"/>
                </a:solidFill>
              </a:rPr>
              <a:t>. NCT01889238.</a:t>
            </a:r>
          </a:p>
        </p:txBody>
      </p:sp>
      <p:sp>
        <p:nvSpPr>
          <p:cNvPr id="3" name="Date Placeholder 2"/>
          <p:cNvSpPr>
            <a:spLocks noGrp="1"/>
          </p:cNvSpPr>
          <p:nvPr>
            <p:ph type="dt" sz="half" idx="10"/>
          </p:nvPr>
        </p:nvSpPr>
        <p:spPr/>
        <p:txBody>
          <a:bodyPr/>
          <a:lstStyle/>
          <a:p>
            <a:fld id="{271BCF1C-5353-9345-B71E-0CD6BFEA46D1}" type="datetime1">
              <a:rPr lang="en-US" smtClean="0"/>
              <a:t>14.11.20</a:t>
            </a:fld>
            <a:endParaRPr lang="en-US"/>
          </a:p>
        </p:txBody>
      </p:sp>
      <p:sp>
        <p:nvSpPr>
          <p:cNvPr id="4" name="Slide Number Placeholder 3"/>
          <p:cNvSpPr>
            <a:spLocks noGrp="1"/>
          </p:cNvSpPr>
          <p:nvPr>
            <p:ph type="sldNum" sz="quarter" idx="12"/>
          </p:nvPr>
        </p:nvSpPr>
        <p:spPr/>
        <p:txBody>
          <a:bodyPr/>
          <a:lstStyle/>
          <a:p>
            <a:fld id="{A46B56E3-E63F-C94B-B5F1-645B608C74A3}" type="slidenum">
              <a:rPr lang="en-US" smtClean="0"/>
              <a:t>127</a:t>
            </a:fld>
            <a:endParaRPr lang="en-US"/>
          </a:p>
        </p:txBody>
      </p:sp>
    </p:spTree>
    <p:extLst>
      <p:ext uri="{BB962C8B-B14F-4D97-AF65-F5344CB8AC3E}">
        <p14:creationId xmlns:p14="http://schemas.microsoft.com/office/powerpoint/2010/main" val="23113928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657" name="Title 1"/>
          <p:cNvSpPr>
            <a:spLocks noGrp="1"/>
          </p:cNvSpPr>
          <p:nvPr>
            <p:ph type="title"/>
          </p:nvPr>
        </p:nvSpPr>
        <p:spPr>
          <a:xfrm>
            <a:off x="377825" y="238125"/>
            <a:ext cx="8442325" cy="1103313"/>
          </a:xfrm>
        </p:spPr>
        <p:txBody>
          <a:bodyPr>
            <a:noAutofit/>
          </a:bodyPr>
          <a:lstStyle/>
          <a:p>
            <a:r>
              <a:rPr lang="en-US" sz="3600" dirty="0">
                <a:latin typeface="Arial" charset="0"/>
              </a:rPr>
              <a:t>Phase II Trial: </a:t>
            </a:r>
            <a:r>
              <a:rPr lang="en-US" sz="3600" dirty="0" err="1">
                <a:latin typeface="Arial" charset="0"/>
              </a:rPr>
              <a:t>Abiraterone</a:t>
            </a:r>
            <a:r>
              <a:rPr lang="en-US" sz="3600" dirty="0">
                <a:latin typeface="Arial" charset="0"/>
              </a:rPr>
              <a:t> Acetate + Prednisone in AR+ TNBC</a:t>
            </a:r>
          </a:p>
        </p:txBody>
      </p:sp>
      <p:sp>
        <p:nvSpPr>
          <p:cNvPr id="70658" name="Content Placeholder 2"/>
          <p:cNvSpPr>
            <a:spLocks noGrp="1"/>
          </p:cNvSpPr>
          <p:nvPr>
            <p:ph idx="1"/>
          </p:nvPr>
        </p:nvSpPr>
        <p:spPr>
          <a:xfrm>
            <a:off x="374650" y="1512888"/>
            <a:ext cx="8455025" cy="4651375"/>
          </a:xfrm>
        </p:spPr>
        <p:txBody>
          <a:bodyPr>
            <a:normAutofit/>
          </a:bodyPr>
          <a:lstStyle/>
          <a:p>
            <a:r>
              <a:rPr lang="en-US" sz="2800" dirty="0">
                <a:latin typeface="Arial" charset="0"/>
              </a:rPr>
              <a:t>Open-label, single-arm phase II trial of </a:t>
            </a:r>
            <a:r>
              <a:rPr lang="en-US" sz="2800" dirty="0" err="1">
                <a:latin typeface="Arial" charset="0"/>
              </a:rPr>
              <a:t>abiraterone</a:t>
            </a:r>
            <a:r>
              <a:rPr lang="en-US" sz="2800" dirty="0">
                <a:latin typeface="Arial" charset="0"/>
              </a:rPr>
              <a:t> acetate in “molecular apocrine–like” TNBC</a:t>
            </a:r>
          </a:p>
          <a:p>
            <a:pPr lvl="1"/>
            <a:endParaRPr lang="en-US" sz="2400" dirty="0">
              <a:latin typeface="Arial" charset="0"/>
            </a:endParaRPr>
          </a:p>
          <a:p>
            <a:pPr lvl="1"/>
            <a:endParaRPr lang="en-US" sz="2400" dirty="0">
              <a:latin typeface="Arial" charset="0"/>
            </a:endParaRPr>
          </a:p>
          <a:p>
            <a:pPr lvl="1"/>
            <a:endParaRPr lang="en-US" sz="2400" dirty="0">
              <a:latin typeface="Arial" charset="0"/>
            </a:endParaRPr>
          </a:p>
          <a:p>
            <a:endParaRPr lang="en-US" sz="2800" dirty="0">
              <a:latin typeface="Arial" charset="0"/>
            </a:endParaRPr>
          </a:p>
          <a:p>
            <a:r>
              <a:rPr lang="en-US" sz="2800" dirty="0">
                <a:latin typeface="Arial" charset="0"/>
              </a:rPr>
              <a:t>Primary endpoint: CBR at 6 </a:t>
            </a:r>
            <a:r>
              <a:rPr lang="en-US" sz="2800" dirty="0" err="1">
                <a:latin typeface="Arial" charset="0"/>
              </a:rPr>
              <a:t>mos</a:t>
            </a:r>
            <a:r>
              <a:rPr lang="en-US" sz="2800" dirty="0">
                <a:latin typeface="Arial" charset="0"/>
              </a:rPr>
              <a:t> (CR, PR, SD </a:t>
            </a:r>
            <a:br>
              <a:rPr lang="en-US" sz="2800" dirty="0">
                <a:latin typeface="Arial" charset="0"/>
              </a:rPr>
            </a:br>
            <a:r>
              <a:rPr lang="en-US" sz="2800" dirty="0">
                <a:latin typeface="Arial" charset="0"/>
              </a:rPr>
              <a:t>≥ 6 </a:t>
            </a:r>
            <a:r>
              <a:rPr lang="en-US" sz="2800" dirty="0" err="1">
                <a:latin typeface="Arial" charset="0"/>
              </a:rPr>
              <a:t>mos</a:t>
            </a:r>
            <a:r>
              <a:rPr lang="en-US" sz="2800" dirty="0">
                <a:latin typeface="Arial" charset="0"/>
              </a:rPr>
              <a:t>)</a:t>
            </a:r>
          </a:p>
          <a:p>
            <a:r>
              <a:rPr lang="en-US" sz="2800" dirty="0">
                <a:latin typeface="Arial" charset="0"/>
              </a:rPr>
              <a:t>Secondary endpoints: ORR, </a:t>
            </a:r>
            <a:r>
              <a:rPr lang="en-US" sz="2800" dirty="0" err="1">
                <a:latin typeface="Arial" charset="0"/>
              </a:rPr>
              <a:t>DoR</a:t>
            </a:r>
            <a:r>
              <a:rPr lang="en-US" sz="2800" dirty="0">
                <a:latin typeface="Arial" charset="0"/>
              </a:rPr>
              <a:t>, PFS, safety</a:t>
            </a:r>
          </a:p>
        </p:txBody>
      </p:sp>
      <p:sp>
        <p:nvSpPr>
          <p:cNvPr id="70659" name="Rectangle 28"/>
          <p:cNvSpPr>
            <a:spLocks noChangeArrowheads="1"/>
          </p:cNvSpPr>
          <p:nvPr/>
        </p:nvSpPr>
        <p:spPr bwMode="auto">
          <a:xfrm>
            <a:off x="3227388" y="2819400"/>
            <a:ext cx="3486150" cy="128111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p>
            <a:pPr algn="ctr"/>
            <a:r>
              <a:rPr lang="en-US" sz="1600">
                <a:solidFill>
                  <a:srgbClr val="000000"/>
                </a:solidFill>
              </a:rPr>
              <a:t>Abiraterone Acetate 1000 mg/day</a:t>
            </a:r>
          </a:p>
          <a:p>
            <a:pPr algn="ctr"/>
            <a:r>
              <a:rPr lang="en-US" sz="1600" b="0">
                <a:solidFill>
                  <a:srgbClr val="000000"/>
                </a:solidFill>
              </a:rPr>
              <a:t>+ </a:t>
            </a:r>
            <a:r>
              <a:rPr lang="en-US" sz="1600">
                <a:solidFill>
                  <a:srgbClr val="000000"/>
                </a:solidFill>
              </a:rPr>
              <a:t>Prednisone 5 mg BID</a:t>
            </a:r>
            <a:r>
              <a:rPr lang="en-US" sz="1600" b="0">
                <a:solidFill>
                  <a:srgbClr val="000000"/>
                </a:solidFill>
              </a:rPr>
              <a:t>; </a:t>
            </a:r>
          </a:p>
          <a:p>
            <a:pPr algn="ctr"/>
            <a:r>
              <a:rPr lang="en-US" sz="1600" b="0">
                <a:solidFill>
                  <a:srgbClr val="000000"/>
                </a:solidFill>
              </a:rPr>
              <a:t>oral route of administration</a:t>
            </a:r>
          </a:p>
          <a:p>
            <a:pPr algn="ctr"/>
            <a:r>
              <a:rPr lang="en-US" sz="1600" b="0">
                <a:solidFill>
                  <a:srgbClr val="000000"/>
                </a:solidFill>
              </a:rPr>
              <a:t>(evaluable n = 34)</a:t>
            </a:r>
          </a:p>
        </p:txBody>
      </p:sp>
      <p:sp>
        <p:nvSpPr>
          <p:cNvPr id="70660" name="Text Box 23"/>
          <p:cNvSpPr txBox="1">
            <a:spLocks noChangeArrowheads="1"/>
          </p:cNvSpPr>
          <p:nvPr/>
        </p:nvSpPr>
        <p:spPr bwMode="auto">
          <a:xfrm>
            <a:off x="369888" y="2982913"/>
            <a:ext cx="26098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GB" sz="1400" b="0"/>
              <a:t>Pts with AR+ mTNBC; </a:t>
            </a:r>
          </a:p>
          <a:p>
            <a:pPr algn="ctr"/>
            <a:r>
              <a:rPr lang="en-GB" sz="1400" b="0"/>
              <a:t>any number of previous therapies; no CNS mets </a:t>
            </a:r>
          </a:p>
          <a:p>
            <a:pPr algn="ctr"/>
            <a:r>
              <a:rPr lang="en-GB" sz="1400" b="0"/>
              <a:t>(N = 53 of 138 tested AR+)</a:t>
            </a:r>
            <a:endParaRPr lang="en-US" sz="1400" b="0"/>
          </a:p>
        </p:txBody>
      </p:sp>
      <p:sp>
        <p:nvSpPr>
          <p:cNvPr id="70661" name="Line 30"/>
          <p:cNvSpPr>
            <a:spLocks noChangeShapeType="1"/>
          </p:cNvSpPr>
          <p:nvPr/>
        </p:nvSpPr>
        <p:spPr bwMode="auto">
          <a:xfrm rot="-5400000">
            <a:off x="3029744" y="3282156"/>
            <a:ext cx="0" cy="35718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0662" name="Text Box 31"/>
          <p:cNvSpPr txBox="1">
            <a:spLocks noChangeArrowheads="1"/>
          </p:cNvSpPr>
          <p:nvPr/>
        </p:nvSpPr>
        <p:spPr bwMode="auto">
          <a:xfrm>
            <a:off x="6902450" y="3197225"/>
            <a:ext cx="19812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400" i="1"/>
              <a:t>Until PD or </a:t>
            </a:r>
          </a:p>
          <a:p>
            <a:pPr algn="ctr"/>
            <a:r>
              <a:rPr lang="en-US" sz="1400" i="1"/>
              <a:t>unacceptable AE</a:t>
            </a:r>
          </a:p>
        </p:txBody>
      </p:sp>
      <p:sp>
        <p:nvSpPr>
          <p:cNvPr id="70663" name="Line 30"/>
          <p:cNvSpPr>
            <a:spLocks noChangeShapeType="1"/>
          </p:cNvSpPr>
          <p:nvPr/>
        </p:nvSpPr>
        <p:spPr bwMode="auto">
          <a:xfrm rot="-5400000">
            <a:off x="6892132" y="3282156"/>
            <a:ext cx="0" cy="35718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0664" name="Text Box 11"/>
          <p:cNvSpPr txBox="1">
            <a:spLocks noChangeArrowheads="1"/>
          </p:cNvSpPr>
          <p:nvPr/>
        </p:nvSpPr>
        <p:spPr bwMode="auto">
          <a:xfrm>
            <a:off x="285750" y="6354763"/>
            <a:ext cx="8561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buFont typeface="Wingdings" charset="0"/>
              <a:buNone/>
            </a:pPr>
            <a:r>
              <a:rPr lang="en-US" sz="1400" b="0" dirty="0" err="1">
                <a:solidFill>
                  <a:srgbClr val="000000"/>
                </a:solidFill>
              </a:rPr>
              <a:t>Bonnefoi</a:t>
            </a:r>
            <a:r>
              <a:rPr lang="en-US" sz="1400" b="0" dirty="0">
                <a:solidFill>
                  <a:srgbClr val="000000"/>
                </a:solidFill>
              </a:rPr>
              <a:t> H, et al. Ann </a:t>
            </a:r>
            <a:r>
              <a:rPr lang="en-US" sz="1400" b="0" dirty="0" err="1">
                <a:solidFill>
                  <a:srgbClr val="000000"/>
                </a:solidFill>
              </a:rPr>
              <a:t>Oncol</a:t>
            </a:r>
            <a:r>
              <a:rPr lang="en-US" sz="1400" b="0" dirty="0">
                <a:solidFill>
                  <a:srgbClr val="000000"/>
                </a:solidFill>
              </a:rPr>
              <a:t>. 2016. [In Press]</a:t>
            </a:r>
          </a:p>
        </p:txBody>
      </p:sp>
      <p:sp>
        <p:nvSpPr>
          <p:cNvPr id="3" name="Date Placeholder 2"/>
          <p:cNvSpPr>
            <a:spLocks noGrp="1"/>
          </p:cNvSpPr>
          <p:nvPr>
            <p:ph type="dt" sz="half" idx="10"/>
          </p:nvPr>
        </p:nvSpPr>
        <p:spPr/>
        <p:txBody>
          <a:bodyPr/>
          <a:lstStyle/>
          <a:p>
            <a:fld id="{5678A06E-4AE8-9740-8A6E-AF81460FA4A2}" type="datetime1">
              <a:rPr lang="en-US" smtClean="0"/>
              <a:t>14.11.20</a:t>
            </a:fld>
            <a:endParaRPr lang="en-US"/>
          </a:p>
        </p:txBody>
      </p:sp>
      <p:sp>
        <p:nvSpPr>
          <p:cNvPr id="4" name="Slide Number Placeholder 3"/>
          <p:cNvSpPr>
            <a:spLocks noGrp="1"/>
          </p:cNvSpPr>
          <p:nvPr>
            <p:ph type="sldNum" sz="quarter" idx="12"/>
          </p:nvPr>
        </p:nvSpPr>
        <p:spPr/>
        <p:txBody>
          <a:bodyPr/>
          <a:lstStyle/>
          <a:p>
            <a:fld id="{A46B56E3-E63F-C94B-B5F1-645B608C74A3}" type="slidenum">
              <a:rPr lang="en-US" smtClean="0"/>
              <a:t>128</a:t>
            </a:fld>
            <a:endParaRPr lang="en-US"/>
          </a:p>
        </p:txBody>
      </p:sp>
    </p:spTree>
    <p:extLst>
      <p:ext uri="{BB962C8B-B14F-4D97-AF65-F5344CB8AC3E}">
        <p14:creationId xmlns:p14="http://schemas.microsoft.com/office/powerpoint/2010/main" val="113096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705" name="Title 1"/>
          <p:cNvSpPr>
            <a:spLocks noGrp="1"/>
          </p:cNvSpPr>
          <p:nvPr>
            <p:ph type="title"/>
          </p:nvPr>
        </p:nvSpPr>
        <p:spPr>
          <a:xfrm>
            <a:off x="377825" y="238125"/>
            <a:ext cx="8442325" cy="1103313"/>
          </a:xfrm>
        </p:spPr>
        <p:txBody>
          <a:bodyPr>
            <a:noAutofit/>
          </a:bodyPr>
          <a:lstStyle/>
          <a:p>
            <a:r>
              <a:rPr lang="en-US" sz="2800" dirty="0">
                <a:latin typeface="Arial" charset="0"/>
              </a:rPr>
              <a:t>Phase II Trial: Efficacy of </a:t>
            </a:r>
            <a:r>
              <a:rPr lang="en-US" sz="2800" dirty="0" err="1">
                <a:latin typeface="Arial" charset="0"/>
              </a:rPr>
              <a:t>Abiraterone</a:t>
            </a:r>
            <a:r>
              <a:rPr lang="en-US" sz="2800" dirty="0">
                <a:latin typeface="Arial" charset="0"/>
              </a:rPr>
              <a:t> Acetate in AR+ </a:t>
            </a:r>
            <a:r>
              <a:rPr lang="en-US" sz="2800" dirty="0" err="1">
                <a:latin typeface="Arial" charset="0"/>
              </a:rPr>
              <a:t>mTNBC</a:t>
            </a:r>
            <a:endParaRPr lang="en-US" sz="2800" dirty="0">
              <a:latin typeface="Arial" charset="0"/>
            </a:endParaRPr>
          </a:p>
        </p:txBody>
      </p:sp>
      <p:sp>
        <p:nvSpPr>
          <p:cNvPr id="72706" name="Content Placeholder 2"/>
          <p:cNvSpPr>
            <a:spLocks noGrp="1"/>
          </p:cNvSpPr>
          <p:nvPr>
            <p:ph idx="1"/>
          </p:nvPr>
        </p:nvSpPr>
        <p:spPr>
          <a:xfrm>
            <a:off x="374650" y="1512888"/>
            <a:ext cx="8455025" cy="4651375"/>
          </a:xfrm>
        </p:spPr>
        <p:txBody>
          <a:bodyPr>
            <a:normAutofit/>
          </a:bodyPr>
          <a:lstStyle/>
          <a:p>
            <a:pPr>
              <a:spcAft>
                <a:spcPct val="0"/>
              </a:spcAft>
            </a:pPr>
            <a:r>
              <a:rPr lang="en-US" sz="2000" dirty="0">
                <a:latin typeface="Arial" charset="0"/>
              </a:rPr>
              <a:t>CBR at 6 </a:t>
            </a:r>
            <a:r>
              <a:rPr lang="en-US" sz="2000" dirty="0" err="1">
                <a:latin typeface="Arial" charset="0"/>
              </a:rPr>
              <a:t>mos</a:t>
            </a:r>
            <a:r>
              <a:rPr lang="en-US" sz="2000" dirty="0">
                <a:latin typeface="Arial" charset="0"/>
              </a:rPr>
              <a:t>: 20% (1 with CR, 5 with SD &gt; 6 </a:t>
            </a:r>
            <a:r>
              <a:rPr lang="en-US" sz="2000" dirty="0" err="1">
                <a:latin typeface="Arial" charset="0"/>
              </a:rPr>
              <a:t>mos</a:t>
            </a:r>
            <a:r>
              <a:rPr lang="en-US" sz="2000" dirty="0">
                <a:latin typeface="Arial" charset="0"/>
              </a:rPr>
              <a:t>)</a:t>
            </a:r>
          </a:p>
          <a:p>
            <a:pPr lvl="1">
              <a:spcAft>
                <a:spcPct val="0"/>
              </a:spcAft>
            </a:pPr>
            <a:r>
              <a:rPr lang="en-US" sz="1800" dirty="0">
                <a:latin typeface="Arial" charset="0"/>
              </a:rPr>
              <a:t>1 </a:t>
            </a:r>
            <a:r>
              <a:rPr lang="en-US" sz="1800" dirty="0" err="1">
                <a:latin typeface="Arial" charset="0"/>
              </a:rPr>
              <a:t>pt</a:t>
            </a:r>
            <a:r>
              <a:rPr lang="en-US" sz="1800" dirty="0">
                <a:latin typeface="Arial" charset="0"/>
              </a:rPr>
              <a:t> with SD at 6 </a:t>
            </a:r>
            <a:r>
              <a:rPr lang="en-US" sz="1800" dirty="0" err="1">
                <a:latin typeface="Arial" charset="0"/>
              </a:rPr>
              <a:t>mos</a:t>
            </a:r>
            <a:r>
              <a:rPr lang="en-US" sz="1800" dirty="0">
                <a:latin typeface="Arial" charset="0"/>
              </a:rPr>
              <a:t> achieved PR at 12 </a:t>
            </a:r>
            <a:r>
              <a:rPr lang="en-US" sz="1800" dirty="0" err="1">
                <a:latin typeface="Arial" charset="0"/>
              </a:rPr>
              <a:t>mos</a:t>
            </a:r>
            <a:endParaRPr lang="en-US" sz="1800" dirty="0">
              <a:latin typeface="Arial" charset="0"/>
            </a:endParaRPr>
          </a:p>
        </p:txBody>
      </p:sp>
      <p:cxnSp>
        <p:nvCxnSpPr>
          <p:cNvPr id="10" name="Connecteur droit 20"/>
          <p:cNvCxnSpPr/>
          <p:nvPr/>
        </p:nvCxnSpPr>
        <p:spPr>
          <a:xfrm>
            <a:off x="4305300" y="2819400"/>
            <a:ext cx="457200" cy="0"/>
          </a:xfrm>
          <a:prstGeom prst="line">
            <a:avLst/>
          </a:prstGeom>
          <a:ln w="28575" cap="flat"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1" name="Connecteur droit 21"/>
          <p:cNvCxnSpPr/>
          <p:nvPr/>
        </p:nvCxnSpPr>
        <p:spPr>
          <a:xfrm>
            <a:off x="4305300" y="3121025"/>
            <a:ext cx="457200" cy="0"/>
          </a:xfrm>
          <a:prstGeom prst="line">
            <a:avLst/>
          </a:prstGeom>
          <a:ln w="28575" cap="flat"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72710" name="Rectangle 2"/>
          <p:cNvSpPr>
            <a:spLocks noChangeArrowheads="1"/>
          </p:cNvSpPr>
          <p:nvPr/>
        </p:nvSpPr>
        <p:spPr bwMode="auto">
          <a:xfrm>
            <a:off x="4762500" y="2689225"/>
            <a:ext cx="24003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GB" sz="1400">
                <a:solidFill>
                  <a:schemeClr val="bg1"/>
                </a:solidFill>
              </a:rPr>
              <a:t>Progression-free survival</a:t>
            </a:r>
          </a:p>
          <a:p>
            <a:r>
              <a:rPr lang="en-GB" sz="1400">
                <a:solidFill>
                  <a:schemeClr val="bg1"/>
                </a:solidFill>
              </a:rPr>
              <a:t>95% Confidence interval</a:t>
            </a:r>
            <a:endParaRPr lang="en-GB" sz="2400">
              <a:solidFill>
                <a:schemeClr val="bg1"/>
              </a:solidFill>
            </a:endParaRPr>
          </a:p>
        </p:txBody>
      </p:sp>
      <p:sp>
        <p:nvSpPr>
          <p:cNvPr id="72711" name="Text Box 11"/>
          <p:cNvSpPr txBox="1">
            <a:spLocks noChangeArrowheads="1"/>
          </p:cNvSpPr>
          <p:nvPr/>
        </p:nvSpPr>
        <p:spPr bwMode="auto">
          <a:xfrm>
            <a:off x="285750" y="6354763"/>
            <a:ext cx="8561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buFont typeface="Wingdings" charset="0"/>
              <a:buNone/>
            </a:pPr>
            <a:r>
              <a:rPr lang="en-US" sz="1400" b="0" dirty="0" err="1">
                <a:solidFill>
                  <a:srgbClr val="000000"/>
                </a:solidFill>
              </a:rPr>
              <a:t>Bonnefoi</a:t>
            </a:r>
            <a:r>
              <a:rPr lang="en-US" sz="1400" b="0" dirty="0">
                <a:solidFill>
                  <a:srgbClr val="000000"/>
                </a:solidFill>
              </a:rPr>
              <a:t> H, et al. Ann </a:t>
            </a:r>
            <a:r>
              <a:rPr lang="en-US" sz="1400" b="0" dirty="0" err="1">
                <a:solidFill>
                  <a:srgbClr val="000000"/>
                </a:solidFill>
              </a:rPr>
              <a:t>Oncol</a:t>
            </a:r>
            <a:r>
              <a:rPr lang="en-US" sz="1400" b="0" dirty="0">
                <a:solidFill>
                  <a:srgbClr val="000000"/>
                </a:solidFill>
              </a:rPr>
              <a:t>. 2016. In press.</a:t>
            </a:r>
          </a:p>
        </p:txBody>
      </p:sp>
      <p:sp>
        <p:nvSpPr>
          <p:cNvPr id="5" name="Freeform 4"/>
          <p:cNvSpPr/>
          <p:nvPr/>
        </p:nvSpPr>
        <p:spPr bwMode="auto">
          <a:xfrm>
            <a:off x="1876425" y="2514600"/>
            <a:ext cx="5378450" cy="2257425"/>
          </a:xfrm>
          <a:custGeom>
            <a:avLst/>
            <a:gdLst>
              <a:gd name="connsiteX0" fmla="*/ 5378116 w 5378116"/>
              <a:gd name="connsiteY0" fmla="*/ 2257926 h 2257926"/>
              <a:gd name="connsiteX1" fmla="*/ 4199021 w 5378116"/>
              <a:gd name="connsiteY1" fmla="*/ 2257926 h 2257926"/>
              <a:gd name="connsiteX2" fmla="*/ 4199021 w 5378116"/>
              <a:gd name="connsiteY2" fmla="*/ 2101516 h 2257926"/>
              <a:gd name="connsiteX3" fmla="*/ 3561348 w 5378116"/>
              <a:gd name="connsiteY3" fmla="*/ 2101516 h 2257926"/>
              <a:gd name="connsiteX4" fmla="*/ 3561348 w 5378116"/>
              <a:gd name="connsiteY4" fmla="*/ 1945105 h 2257926"/>
              <a:gd name="connsiteX5" fmla="*/ 1507958 w 5378116"/>
              <a:gd name="connsiteY5" fmla="*/ 1945105 h 2257926"/>
              <a:gd name="connsiteX6" fmla="*/ 1507958 w 5378116"/>
              <a:gd name="connsiteY6" fmla="*/ 1840832 h 2257926"/>
              <a:gd name="connsiteX7" fmla="*/ 1207169 w 5378116"/>
              <a:gd name="connsiteY7" fmla="*/ 1840832 h 2257926"/>
              <a:gd name="connsiteX8" fmla="*/ 1207169 w 5378116"/>
              <a:gd name="connsiteY8" fmla="*/ 1612232 h 2257926"/>
              <a:gd name="connsiteX9" fmla="*/ 1183106 w 5378116"/>
              <a:gd name="connsiteY9" fmla="*/ 1636295 h 2257926"/>
              <a:gd name="connsiteX10" fmla="*/ 1183106 w 5378116"/>
              <a:gd name="connsiteY10" fmla="*/ 1528011 h 2257926"/>
              <a:gd name="connsiteX11" fmla="*/ 922421 w 5378116"/>
              <a:gd name="connsiteY11" fmla="*/ 1528011 h 2257926"/>
              <a:gd name="connsiteX12" fmla="*/ 922421 w 5378116"/>
              <a:gd name="connsiteY12" fmla="*/ 1415716 h 2257926"/>
              <a:gd name="connsiteX13" fmla="*/ 842211 w 5378116"/>
              <a:gd name="connsiteY13" fmla="*/ 1415716 h 2257926"/>
              <a:gd name="connsiteX14" fmla="*/ 842211 w 5378116"/>
              <a:gd name="connsiteY14" fmla="*/ 1315453 h 2257926"/>
              <a:gd name="connsiteX15" fmla="*/ 814137 w 5378116"/>
              <a:gd name="connsiteY15" fmla="*/ 1315453 h 2257926"/>
              <a:gd name="connsiteX16" fmla="*/ 814137 w 5378116"/>
              <a:gd name="connsiteY16" fmla="*/ 1215189 h 2257926"/>
              <a:gd name="connsiteX17" fmla="*/ 757990 w 5378116"/>
              <a:gd name="connsiteY17" fmla="*/ 1215189 h 2257926"/>
              <a:gd name="connsiteX18" fmla="*/ 757990 w 5378116"/>
              <a:gd name="connsiteY18" fmla="*/ 1122947 h 2257926"/>
              <a:gd name="connsiteX19" fmla="*/ 737937 w 5378116"/>
              <a:gd name="connsiteY19" fmla="*/ 1122947 h 2257926"/>
              <a:gd name="connsiteX20" fmla="*/ 737937 w 5378116"/>
              <a:gd name="connsiteY20" fmla="*/ 1030705 h 2257926"/>
              <a:gd name="connsiteX21" fmla="*/ 601579 w 5378116"/>
              <a:gd name="connsiteY21" fmla="*/ 1030705 h 2257926"/>
              <a:gd name="connsiteX22" fmla="*/ 601579 w 5378116"/>
              <a:gd name="connsiteY22" fmla="*/ 934453 h 2257926"/>
              <a:gd name="connsiteX23" fmla="*/ 413085 w 5378116"/>
              <a:gd name="connsiteY23" fmla="*/ 934453 h 2257926"/>
              <a:gd name="connsiteX24" fmla="*/ 413085 w 5378116"/>
              <a:gd name="connsiteY24" fmla="*/ 846221 h 2257926"/>
              <a:gd name="connsiteX25" fmla="*/ 397042 w 5378116"/>
              <a:gd name="connsiteY25" fmla="*/ 846221 h 2257926"/>
              <a:gd name="connsiteX26" fmla="*/ 397042 w 5378116"/>
              <a:gd name="connsiteY26" fmla="*/ 757989 h 2257926"/>
              <a:gd name="connsiteX27" fmla="*/ 385011 w 5378116"/>
              <a:gd name="connsiteY27" fmla="*/ 757989 h 2257926"/>
              <a:gd name="connsiteX28" fmla="*/ 385011 w 5378116"/>
              <a:gd name="connsiteY28" fmla="*/ 689811 h 2257926"/>
              <a:gd name="connsiteX29" fmla="*/ 372979 w 5378116"/>
              <a:gd name="connsiteY29" fmla="*/ 689811 h 2257926"/>
              <a:gd name="connsiteX30" fmla="*/ 372979 w 5378116"/>
              <a:gd name="connsiteY30" fmla="*/ 601579 h 2257926"/>
              <a:gd name="connsiteX31" fmla="*/ 360948 w 5378116"/>
              <a:gd name="connsiteY31" fmla="*/ 589548 h 2257926"/>
              <a:gd name="connsiteX32" fmla="*/ 360948 w 5378116"/>
              <a:gd name="connsiteY32" fmla="*/ 437147 h 2257926"/>
              <a:gd name="connsiteX33" fmla="*/ 360948 w 5378116"/>
              <a:gd name="connsiteY33" fmla="*/ 437147 h 2257926"/>
              <a:gd name="connsiteX34" fmla="*/ 360948 w 5378116"/>
              <a:gd name="connsiteY34" fmla="*/ 360947 h 2257926"/>
              <a:gd name="connsiteX35" fmla="*/ 344906 w 5378116"/>
              <a:gd name="connsiteY35" fmla="*/ 360947 h 2257926"/>
              <a:gd name="connsiteX36" fmla="*/ 344906 w 5378116"/>
              <a:gd name="connsiteY36" fmla="*/ 152400 h 2257926"/>
              <a:gd name="connsiteX37" fmla="*/ 304800 w 5378116"/>
              <a:gd name="connsiteY37" fmla="*/ 152400 h 2257926"/>
              <a:gd name="connsiteX38" fmla="*/ 304800 w 5378116"/>
              <a:gd name="connsiteY38" fmla="*/ 100263 h 2257926"/>
              <a:gd name="connsiteX39" fmla="*/ 272716 w 5378116"/>
              <a:gd name="connsiteY39" fmla="*/ 100263 h 2257926"/>
              <a:gd name="connsiteX40" fmla="*/ 272716 w 5378116"/>
              <a:gd name="connsiteY40" fmla="*/ 48126 h 2257926"/>
              <a:gd name="connsiteX41" fmla="*/ 184485 w 5378116"/>
              <a:gd name="connsiteY41" fmla="*/ 48126 h 2257926"/>
              <a:gd name="connsiteX42" fmla="*/ 184485 w 5378116"/>
              <a:gd name="connsiteY42" fmla="*/ 0 h 2257926"/>
              <a:gd name="connsiteX43" fmla="*/ 0 w 5378116"/>
              <a:gd name="connsiteY43" fmla="*/ 0 h 2257926"/>
              <a:gd name="connsiteX0" fmla="*/ 5378116 w 5378116"/>
              <a:gd name="connsiteY0" fmla="*/ 2257926 h 2257926"/>
              <a:gd name="connsiteX1" fmla="*/ 4199021 w 5378116"/>
              <a:gd name="connsiteY1" fmla="*/ 2257926 h 2257926"/>
              <a:gd name="connsiteX2" fmla="*/ 4199021 w 5378116"/>
              <a:gd name="connsiteY2" fmla="*/ 2101516 h 2257926"/>
              <a:gd name="connsiteX3" fmla="*/ 3561348 w 5378116"/>
              <a:gd name="connsiteY3" fmla="*/ 2101516 h 2257926"/>
              <a:gd name="connsiteX4" fmla="*/ 3561348 w 5378116"/>
              <a:gd name="connsiteY4" fmla="*/ 1945105 h 2257926"/>
              <a:gd name="connsiteX5" fmla="*/ 1507958 w 5378116"/>
              <a:gd name="connsiteY5" fmla="*/ 1945105 h 2257926"/>
              <a:gd name="connsiteX6" fmla="*/ 1507958 w 5378116"/>
              <a:gd name="connsiteY6" fmla="*/ 1840832 h 2257926"/>
              <a:gd name="connsiteX7" fmla="*/ 1207169 w 5378116"/>
              <a:gd name="connsiteY7" fmla="*/ 1840832 h 2257926"/>
              <a:gd name="connsiteX8" fmla="*/ 1207169 w 5378116"/>
              <a:gd name="connsiteY8" fmla="*/ 1612232 h 2257926"/>
              <a:gd name="connsiteX9" fmla="*/ 1183106 w 5378116"/>
              <a:gd name="connsiteY9" fmla="*/ 1617357 h 2257926"/>
              <a:gd name="connsiteX10" fmla="*/ 1183106 w 5378116"/>
              <a:gd name="connsiteY10" fmla="*/ 1528011 h 2257926"/>
              <a:gd name="connsiteX11" fmla="*/ 922421 w 5378116"/>
              <a:gd name="connsiteY11" fmla="*/ 1528011 h 2257926"/>
              <a:gd name="connsiteX12" fmla="*/ 922421 w 5378116"/>
              <a:gd name="connsiteY12" fmla="*/ 1415716 h 2257926"/>
              <a:gd name="connsiteX13" fmla="*/ 842211 w 5378116"/>
              <a:gd name="connsiteY13" fmla="*/ 1415716 h 2257926"/>
              <a:gd name="connsiteX14" fmla="*/ 842211 w 5378116"/>
              <a:gd name="connsiteY14" fmla="*/ 1315453 h 2257926"/>
              <a:gd name="connsiteX15" fmla="*/ 814137 w 5378116"/>
              <a:gd name="connsiteY15" fmla="*/ 1315453 h 2257926"/>
              <a:gd name="connsiteX16" fmla="*/ 814137 w 5378116"/>
              <a:gd name="connsiteY16" fmla="*/ 1215189 h 2257926"/>
              <a:gd name="connsiteX17" fmla="*/ 757990 w 5378116"/>
              <a:gd name="connsiteY17" fmla="*/ 1215189 h 2257926"/>
              <a:gd name="connsiteX18" fmla="*/ 757990 w 5378116"/>
              <a:gd name="connsiteY18" fmla="*/ 1122947 h 2257926"/>
              <a:gd name="connsiteX19" fmla="*/ 737937 w 5378116"/>
              <a:gd name="connsiteY19" fmla="*/ 1122947 h 2257926"/>
              <a:gd name="connsiteX20" fmla="*/ 737937 w 5378116"/>
              <a:gd name="connsiteY20" fmla="*/ 1030705 h 2257926"/>
              <a:gd name="connsiteX21" fmla="*/ 601579 w 5378116"/>
              <a:gd name="connsiteY21" fmla="*/ 1030705 h 2257926"/>
              <a:gd name="connsiteX22" fmla="*/ 601579 w 5378116"/>
              <a:gd name="connsiteY22" fmla="*/ 934453 h 2257926"/>
              <a:gd name="connsiteX23" fmla="*/ 413085 w 5378116"/>
              <a:gd name="connsiteY23" fmla="*/ 934453 h 2257926"/>
              <a:gd name="connsiteX24" fmla="*/ 413085 w 5378116"/>
              <a:gd name="connsiteY24" fmla="*/ 846221 h 2257926"/>
              <a:gd name="connsiteX25" fmla="*/ 397042 w 5378116"/>
              <a:gd name="connsiteY25" fmla="*/ 846221 h 2257926"/>
              <a:gd name="connsiteX26" fmla="*/ 397042 w 5378116"/>
              <a:gd name="connsiteY26" fmla="*/ 757989 h 2257926"/>
              <a:gd name="connsiteX27" fmla="*/ 385011 w 5378116"/>
              <a:gd name="connsiteY27" fmla="*/ 757989 h 2257926"/>
              <a:gd name="connsiteX28" fmla="*/ 385011 w 5378116"/>
              <a:gd name="connsiteY28" fmla="*/ 689811 h 2257926"/>
              <a:gd name="connsiteX29" fmla="*/ 372979 w 5378116"/>
              <a:gd name="connsiteY29" fmla="*/ 689811 h 2257926"/>
              <a:gd name="connsiteX30" fmla="*/ 372979 w 5378116"/>
              <a:gd name="connsiteY30" fmla="*/ 601579 h 2257926"/>
              <a:gd name="connsiteX31" fmla="*/ 360948 w 5378116"/>
              <a:gd name="connsiteY31" fmla="*/ 589548 h 2257926"/>
              <a:gd name="connsiteX32" fmla="*/ 360948 w 5378116"/>
              <a:gd name="connsiteY32" fmla="*/ 437147 h 2257926"/>
              <a:gd name="connsiteX33" fmla="*/ 360948 w 5378116"/>
              <a:gd name="connsiteY33" fmla="*/ 437147 h 2257926"/>
              <a:gd name="connsiteX34" fmla="*/ 360948 w 5378116"/>
              <a:gd name="connsiteY34" fmla="*/ 360947 h 2257926"/>
              <a:gd name="connsiteX35" fmla="*/ 344906 w 5378116"/>
              <a:gd name="connsiteY35" fmla="*/ 360947 h 2257926"/>
              <a:gd name="connsiteX36" fmla="*/ 344906 w 5378116"/>
              <a:gd name="connsiteY36" fmla="*/ 152400 h 2257926"/>
              <a:gd name="connsiteX37" fmla="*/ 304800 w 5378116"/>
              <a:gd name="connsiteY37" fmla="*/ 152400 h 2257926"/>
              <a:gd name="connsiteX38" fmla="*/ 304800 w 5378116"/>
              <a:gd name="connsiteY38" fmla="*/ 100263 h 2257926"/>
              <a:gd name="connsiteX39" fmla="*/ 272716 w 5378116"/>
              <a:gd name="connsiteY39" fmla="*/ 100263 h 2257926"/>
              <a:gd name="connsiteX40" fmla="*/ 272716 w 5378116"/>
              <a:gd name="connsiteY40" fmla="*/ 48126 h 2257926"/>
              <a:gd name="connsiteX41" fmla="*/ 184485 w 5378116"/>
              <a:gd name="connsiteY41" fmla="*/ 48126 h 2257926"/>
              <a:gd name="connsiteX42" fmla="*/ 184485 w 5378116"/>
              <a:gd name="connsiteY42" fmla="*/ 0 h 2257926"/>
              <a:gd name="connsiteX43" fmla="*/ 0 w 5378116"/>
              <a:gd name="connsiteY43" fmla="*/ 0 h 2257926"/>
              <a:gd name="connsiteX0" fmla="*/ 5378116 w 5378116"/>
              <a:gd name="connsiteY0" fmla="*/ 2257926 h 2257926"/>
              <a:gd name="connsiteX1" fmla="*/ 4199021 w 5378116"/>
              <a:gd name="connsiteY1" fmla="*/ 2257926 h 2257926"/>
              <a:gd name="connsiteX2" fmla="*/ 4199021 w 5378116"/>
              <a:gd name="connsiteY2" fmla="*/ 2101516 h 2257926"/>
              <a:gd name="connsiteX3" fmla="*/ 3561348 w 5378116"/>
              <a:gd name="connsiteY3" fmla="*/ 2101516 h 2257926"/>
              <a:gd name="connsiteX4" fmla="*/ 3561348 w 5378116"/>
              <a:gd name="connsiteY4" fmla="*/ 1945105 h 2257926"/>
              <a:gd name="connsiteX5" fmla="*/ 1507958 w 5378116"/>
              <a:gd name="connsiteY5" fmla="*/ 1945105 h 2257926"/>
              <a:gd name="connsiteX6" fmla="*/ 1507958 w 5378116"/>
              <a:gd name="connsiteY6" fmla="*/ 1840832 h 2257926"/>
              <a:gd name="connsiteX7" fmla="*/ 1207169 w 5378116"/>
              <a:gd name="connsiteY7" fmla="*/ 1840832 h 2257926"/>
              <a:gd name="connsiteX8" fmla="*/ 1207169 w 5378116"/>
              <a:gd name="connsiteY8" fmla="*/ 1612232 h 2257926"/>
              <a:gd name="connsiteX9" fmla="*/ 1177696 w 5378116"/>
              <a:gd name="connsiteY9" fmla="*/ 1609241 h 2257926"/>
              <a:gd name="connsiteX10" fmla="*/ 1183106 w 5378116"/>
              <a:gd name="connsiteY10" fmla="*/ 1528011 h 2257926"/>
              <a:gd name="connsiteX11" fmla="*/ 922421 w 5378116"/>
              <a:gd name="connsiteY11" fmla="*/ 1528011 h 2257926"/>
              <a:gd name="connsiteX12" fmla="*/ 922421 w 5378116"/>
              <a:gd name="connsiteY12" fmla="*/ 1415716 h 2257926"/>
              <a:gd name="connsiteX13" fmla="*/ 842211 w 5378116"/>
              <a:gd name="connsiteY13" fmla="*/ 1415716 h 2257926"/>
              <a:gd name="connsiteX14" fmla="*/ 842211 w 5378116"/>
              <a:gd name="connsiteY14" fmla="*/ 1315453 h 2257926"/>
              <a:gd name="connsiteX15" fmla="*/ 814137 w 5378116"/>
              <a:gd name="connsiteY15" fmla="*/ 1315453 h 2257926"/>
              <a:gd name="connsiteX16" fmla="*/ 814137 w 5378116"/>
              <a:gd name="connsiteY16" fmla="*/ 1215189 h 2257926"/>
              <a:gd name="connsiteX17" fmla="*/ 757990 w 5378116"/>
              <a:gd name="connsiteY17" fmla="*/ 1215189 h 2257926"/>
              <a:gd name="connsiteX18" fmla="*/ 757990 w 5378116"/>
              <a:gd name="connsiteY18" fmla="*/ 1122947 h 2257926"/>
              <a:gd name="connsiteX19" fmla="*/ 737937 w 5378116"/>
              <a:gd name="connsiteY19" fmla="*/ 1122947 h 2257926"/>
              <a:gd name="connsiteX20" fmla="*/ 737937 w 5378116"/>
              <a:gd name="connsiteY20" fmla="*/ 1030705 h 2257926"/>
              <a:gd name="connsiteX21" fmla="*/ 601579 w 5378116"/>
              <a:gd name="connsiteY21" fmla="*/ 1030705 h 2257926"/>
              <a:gd name="connsiteX22" fmla="*/ 601579 w 5378116"/>
              <a:gd name="connsiteY22" fmla="*/ 934453 h 2257926"/>
              <a:gd name="connsiteX23" fmla="*/ 413085 w 5378116"/>
              <a:gd name="connsiteY23" fmla="*/ 934453 h 2257926"/>
              <a:gd name="connsiteX24" fmla="*/ 413085 w 5378116"/>
              <a:gd name="connsiteY24" fmla="*/ 846221 h 2257926"/>
              <a:gd name="connsiteX25" fmla="*/ 397042 w 5378116"/>
              <a:gd name="connsiteY25" fmla="*/ 846221 h 2257926"/>
              <a:gd name="connsiteX26" fmla="*/ 397042 w 5378116"/>
              <a:gd name="connsiteY26" fmla="*/ 757989 h 2257926"/>
              <a:gd name="connsiteX27" fmla="*/ 385011 w 5378116"/>
              <a:gd name="connsiteY27" fmla="*/ 757989 h 2257926"/>
              <a:gd name="connsiteX28" fmla="*/ 385011 w 5378116"/>
              <a:gd name="connsiteY28" fmla="*/ 689811 h 2257926"/>
              <a:gd name="connsiteX29" fmla="*/ 372979 w 5378116"/>
              <a:gd name="connsiteY29" fmla="*/ 689811 h 2257926"/>
              <a:gd name="connsiteX30" fmla="*/ 372979 w 5378116"/>
              <a:gd name="connsiteY30" fmla="*/ 601579 h 2257926"/>
              <a:gd name="connsiteX31" fmla="*/ 360948 w 5378116"/>
              <a:gd name="connsiteY31" fmla="*/ 589548 h 2257926"/>
              <a:gd name="connsiteX32" fmla="*/ 360948 w 5378116"/>
              <a:gd name="connsiteY32" fmla="*/ 437147 h 2257926"/>
              <a:gd name="connsiteX33" fmla="*/ 360948 w 5378116"/>
              <a:gd name="connsiteY33" fmla="*/ 437147 h 2257926"/>
              <a:gd name="connsiteX34" fmla="*/ 360948 w 5378116"/>
              <a:gd name="connsiteY34" fmla="*/ 360947 h 2257926"/>
              <a:gd name="connsiteX35" fmla="*/ 344906 w 5378116"/>
              <a:gd name="connsiteY35" fmla="*/ 360947 h 2257926"/>
              <a:gd name="connsiteX36" fmla="*/ 344906 w 5378116"/>
              <a:gd name="connsiteY36" fmla="*/ 152400 h 2257926"/>
              <a:gd name="connsiteX37" fmla="*/ 304800 w 5378116"/>
              <a:gd name="connsiteY37" fmla="*/ 152400 h 2257926"/>
              <a:gd name="connsiteX38" fmla="*/ 304800 w 5378116"/>
              <a:gd name="connsiteY38" fmla="*/ 100263 h 2257926"/>
              <a:gd name="connsiteX39" fmla="*/ 272716 w 5378116"/>
              <a:gd name="connsiteY39" fmla="*/ 100263 h 2257926"/>
              <a:gd name="connsiteX40" fmla="*/ 272716 w 5378116"/>
              <a:gd name="connsiteY40" fmla="*/ 48126 h 2257926"/>
              <a:gd name="connsiteX41" fmla="*/ 184485 w 5378116"/>
              <a:gd name="connsiteY41" fmla="*/ 48126 h 2257926"/>
              <a:gd name="connsiteX42" fmla="*/ 184485 w 5378116"/>
              <a:gd name="connsiteY42" fmla="*/ 0 h 2257926"/>
              <a:gd name="connsiteX43" fmla="*/ 0 w 5378116"/>
              <a:gd name="connsiteY43" fmla="*/ 0 h 2257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378116" h="2257926">
                <a:moveTo>
                  <a:pt x="5378116" y="2257926"/>
                </a:moveTo>
                <a:lnTo>
                  <a:pt x="4199021" y="2257926"/>
                </a:lnTo>
                <a:lnTo>
                  <a:pt x="4199021" y="2101516"/>
                </a:lnTo>
                <a:lnTo>
                  <a:pt x="3561348" y="2101516"/>
                </a:lnTo>
                <a:lnTo>
                  <a:pt x="3561348" y="1945105"/>
                </a:lnTo>
                <a:lnTo>
                  <a:pt x="1507958" y="1945105"/>
                </a:lnTo>
                <a:lnTo>
                  <a:pt x="1507958" y="1840832"/>
                </a:lnTo>
                <a:lnTo>
                  <a:pt x="1207169" y="1840832"/>
                </a:lnTo>
                <a:lnTo>
                  <a:pt x="1207169" y="1612232"/>
                </a:lnTo>
                <a:lnTo>
                  <a:pt x="1177696" y="1609241"/>
                </a:lnTo>
                <a:lnTo>
                  <a:pt x="1183106" y="1528011"/>
                </a:lnTo>
                <a:lnTo>
                  <a:pt x="922421" y="1528011"/>
                </a:lnTo>
                <a:lnTo>
                  <a:pt x="922421" y="1415716"/>
                </a:lnTo>
                <a:lnTo>
                  <a:pt x="842211" y="1415716"/>
                </a:lnTo>
                <a:lnTo>
                  <a:pt x="842211" y="1315453"/>
                </a:lnTo>
                <a:lnTo>
                  <a:pt x="814137" y="1315453"/>
                </a:lnTo>
                <a:lnTo>
                  <a:pt x="814137" y="1215189"/>
                </a:lnTo>
                <a:lnTo>
                  <a:pt x="757990" y="1215189"/>
                </a:lnTo>
                <a:lnTo>
                  <a:pt x="757990" y="1122947"/>
                </a:lnTo>
                <a:lnTo>
                  <a:pt x="737937" y="1122947"/>
                </a:lnTo>
                <a:lnTo>
                  <a:pt x="737937" y="1030705"/>
                </a:lnTo>
                <a:lnTo>
                  <a:pt x="601579" y="1030705"/>
                </a:lnTo>
                <a:lnTo>
                  <a:pt x="601579" y="934453"/>
                </a:lnTo>
                <a:lnTo>
                  <a:pt x="413085" y="934453"/>
                </a:lnTo>
                <a:lnTo>
                  <a:pt x="413085" y="846221"/>
                </a:lnTo>
                <a:lnTo>
                  <a:pt x="397042" y="846221"/>
                </a:lnTo>
                <a:lnTo>
                  <a:pt x="397042" y="757989"/>
                </a:lnTo>
                <a:lnTo>
                  <a:pt x="385011" y="757989"/>
                </a:lnTo>
                <a:lnTo>
                  <a:pt x="385011" y="689811"/>
                </a:lnTo>
                <a:lnTo>
                  <a:pt x="372979" y="689811"/>
                </a:lnTo>
                <a:lnTo>
                  <a:pt x="372979" y="601579"/>
                </a:lnTo>
                <a:lnTo>
                  <a:pt x="360948" y="589548"/>
                </a:lnTo>
                <a:lnTo>
                  <a:pt x="360948" y="437147"/>
                </a:lnTo>
                <a:lnTo>
                  <a:pt x="360948" y="437147"/>
                </a:lnTo>
                <a:lnTo>
                  <a:pt x="360948" y="360947"/>
                </a:lnTo>
                <a:lnTo>
                  <a:pt x="344906" y="360947"/>
                </a:lnTo>
                <a:lnTo>
                  <a:pt x="344906" y="152400"/>
                </a:lnTo>
                <a:lnTo>
                  <a:pt x="304800" y="152400"/>
                </a:lnTo>
                <a:lnTo>
                  <a:pt x="304800" y="100263"/>
                </a:lnTo>
                <a:lnTo>
                  <a:pt x="272716" y="100263"/>
                </a:lnTo>
                <a:lnTo>
                  <a:pt x="272716" y="48126"/>
                </a:lnTo>
                <a:lnTo>
                  <a:pt x="184485" y="48126"/>
                </a:lnTo>
                <a:lnTo>
                  <a:pt x="184485" y="0"/>
                </a:lnTo>
                <a:lnTo>
                  <a:pt x="0" y="0"/>
                </a:lnTo>
              </a:path>
            </a:pathLst>
          </a:custGeom>
          <a:noFill/>
          <a:ln w="28575">
            <a:solidFill>
              <a:schemeClr val="accent3"/>
            </a:solidFill>
            <a:miter lim="800000"/>
            <a:headEnd/>
            <a:tailEnd/>
          </a:ln>
          <a:extLst/>
        </p:spPr>
        <p:txBody>
          <a:bodyPr anchor="ctr"/>
          <a:lstStyle/>
          <a:p>
            <a:pPr algn="ctr" fontAlgn="auto">
              <a:spcBef>
                <a:spcPts val="0"/>
              </a:spcBef>
              <a:spcAft>
                <a:spcPts val="0"/>
              </a:spcAft>
              <a:defRPr/>
            </a:pPr>
            <a:endParaRPr lang="en-US" dirty="0">
              <a:latin typeface="+mn-lt"/>
              <a:ea typeface="+mn-ea"/>
              <a:cs typeface="+mn-cs"/>
            </a:endParaRPr>
          </a:p>
        </p:txBody>
      </p:sp>
      <p:sp>
        <p:nvSpPr>
          <p:cNvPr id="13" name="Freeform 12"/>
          <p:cNvSpPr/>
          <p:nvPr/>
        </p:nvSpPr>
        <p:spPr bwMode="auto">
          <a:xfrm>
            <a:off x="2076450" y="3235325"/>
            <a:ext cx="5173663" cy="2289175"/>
          </a:xfrm>
          <a:custGeom>
            <a:avLst/>
            <a:gdLst>
              <a:gd name="connsiteX0" fmla="*/ 5173980 w 5173980"/>
              <a:gd name="connsiteY0" fmla="*/ 2289810 h 2289810"/>
              <a:gd name="connsiteX1" fmla="*/ 4015740 w 5173980"/>
              <a:gd name="connsiteY1" fmla="*/ 2289810 h 2289810"/>
              <a:gd name="connsiteX2" fmla="*/ 4015740 w 5173980"/>
              <a:gd name="connsiteY2" fmla="*/ 2171700 h 2289810"/>
              <a:gd name="connsiteX3" fmla="*/ 3345180 w 5173980"/>
              <a:gd name="connsiteY3" fmla="*/ 2171700 h 2289810"/>
              <a:gd name="connsiteX4" fmla="*/ 3345180 w 5173980"/>
              <a:gd name="connsiteY4" fmla="*/ 2072640 h 2289810"/>
              <a:gd name="connsiteX5" fmla="*/ 1314450 w 5173980"/>
              <a:gd name="connsiteY5" fmla="*/ 2072640 h 2289810"/>
              <a:gd name="connsiteX6" fmla="*/ 1314450 w 5173980"/>
              <a:gd name="connsiteY6" fmla="*/ 2007870 h 2289810"/>
              <a:gd name="connsiteX7" fmla="*/ 1024890 w 5173980"/>
              <a:gd name="connsiteY7" fmla="*/ 2007870 h 2289810"/>
              <a:gd name="connsiteX8" fmla="*/ 1024890 w 5173980"/>
              <a:gd name="connsiteY8" fmla="*/ 1866900 h 2289810"/>
              <a:gd name="connsiteX9" fmla="*/ 986790 w 5173980"/>
              <a:gd name="connsiteY9" fmla="*/ 1866900 h 2289810"/>
              <a:gd name="connsiteX10" fmla="*/ 986790 w 5173980"/>
              <a:gd name="connsiteY10" fmla="*/ 1794510 h 2289810"/>
              <a:gd name="connsiteX11" fmla="*/ 723900 w 5173980"/>
              <a:gd name="connsiteY11" fmla="*/ 1794510 h 2289810"/>
              <a:gd name="connsiteX12" fmla="*/ 723900 w 5173980"/>
              <a:gd name="connsiteY12" fmla="*/ 1703070 h 2289810"/>
              <a:gd name="connsiteX13" fmla="*/ 647700 w 5173980"/>
              <a:gd name="connsiteY13" fmla="*/ 1703070 h 2289810"/>
              <a:gd name="connsiteX14" fmla="*/ 647700 w 5173980"/>
              <a:gd name="connsiteY14" fmla="*/ 1630680 h 2289810"/>
              <a:gd name="connsiteX15" fmla="*/ 617220 w 5173980"/>
              <a:gd name="connsiteY15" fmla="*/ 1630680 h 2289810"/>
              <a:gd name="connsiteX16" fmla="*/ 617220 w 5173980"/>
              <a:gd name="connsiteY16" fmla="*/ 1543050 h 2289810"/>
              <a:gd name="connsiteX17" fmla="*/ 560070 w 5173980"/>
              <a:gd name="connsiteY17" fmla="*/ 1543050 h 2289810"/>
              <a:gd name="connsiteX18" fmla="*/ 560070 w 5173980"/>
              <a:gd name="connsiteY18" fmla="*/ 1451610 h 2289810"/>
              <a:gd name="connsiteX19" fmla="*/ 537210 w 5173980"/>
              <a:gd name="connsiteY19" fmla="*/ 1451610 h 2289810"/>
              <a:gd name="connsiteX20" fmla="*/ 537210 w 5173980"/>
              <a:gd name="connsiteY20" fmla="*/ 1363980 h 2289810"/>
              <a:gd name="connsiteX21" fmla="*/ 403860 w 5173980"/>
              <a:gd name="connsiteY21" fmla="*/ 1363980 h 2289810"/>
              <a:gd name="connsiteX22" fmla="*/ 403860 w 5173980"/>
              <a:gd name="connsiteY22" fmla="*/ 1272540 h 2289810"/>
              <a:gd name="connsiteX23" fmla="*/ 209550 w 5173980"/>
              <a:gd name="connsiteY23" fmla="*/ 1272540 h 2289810"/>
              <a:gd name="connsiteX24" fmla="*/ 209550 w 5173980"/>
              <a:gd name="connsiteY24" fmla="*/ 1184910 h 2289810"/>
              <a:gd name="connsiteX25" fmla="*/ 194310 w 5173980"/>
              <a:gd name="connsiteY25" fmla="*/ 1184910 h 2289810"/>
              <a:gd name="connsiteX26" fmla="*/ 194310 w 5173980"/>
              <a:gd name="connsiteY26" fmla="*/ 1070610 h 2289810"/>
              <a:gd name="connsiteX27" fmla="*/ 186690 w 5173980"/>
              <a:gd name="connsiteY27" fmla="*/ 1070610 h 2289810"/>
              <a:gd name="connsiteX28" fmla="*/ 186690 w 5173980"/>
              <a:gd name="connsiteY28" fmla="*/ 994410 h 2289810"/>
              <a:gd name="connsiteX29" fmla="*/ 182880 w 5173980"/>
              <a:gd name="connsiteY29" fmla="*/ 990600 h 2289810"/>
              <a:gd name="connsiteX30" fmla="*/ 182880 w 5173980"/>
              <a:gd name="connsiteY30" fmla="*/ 887730 h 2289810"/>
              <a:gd name="connsiteX31" fmla="*/ 171450 w 5173980"/>
              <a:gd name="connsiteY31" fmla="*/ 887730 h 2289810"/>
              <a:gd name="connsiteX32" fmla="*/ 171450 w 5173980"/>
              <a:gd name="connsiteY32" fmla="*/ 685800 h 2289810"/>
              <a:gd name="connsiteX33" fmla="*/ 163830 w 5173980"/>
              <a:gd name="connsiteY33" fmla="*/ 685800 h 2289810"/>
              <a:gd name="connsiteX34" fmla="*/ 163830 w 5173980"/>
              <a:gd name="connsiteY34" fmla="*/ 579120 h 2289810"/>
              <a:gd name="connsiteX35" fmla="*/ 148590 w 5173980"/>
              <a:gd name="connsiteY35" fmla="*/ 579120 h 2289810"/>
              <a:gd name="connsiteX36" fmla="*/ 148590 w 5173980"/>
              <a:gd name="connsiteY36" fmla="*/ 240030 h 2289810"/>
              <a:gd name="connsiteX37" fmla="*/ 110490 w 5173980"/>
              <a:gd name="connsiteY37" fmla="*/ 240030 h 2289810"/>
              <a:gd name="connsiteX38" fmla="*/ 110490 w 5173980"/>
              <a:gd name="connsiteY38" fmla="*/ 114300 h 2289810"/>
              <a:gd name="connsiteX39" fmla="*/ 68580 w 5173980"/>
              <a:gd name="connsiteY39" fmla="*/ 114300 h 2289810"/>
              <a:gd name="connsiteX40" fmla="*/ 68580 w 5173980"/>
              <a:gd name="connsiteY40" fmla="*/ 0 h 2289810"/>
              <a:gd name="connsiteX41" fmla="*/ 0 w 5173980"/>
              <a:gd name="connsiteY41" fmla="*/ 0 h 228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173980" h="2289810">
                <a:moveTo>
                  <a:pt x="5173980" y="2289810"/>
                </a:moveTo>
                <a:lnTo>
                  <a:pt x="4015740" y="2289810"/>
                </a:lnTo>
                <a:lnTo>
                  <a:pt x="4015740" y="2171700"/>
                </a:lnTo>
                <a:lnTo>
                  <a:pt x="3345180" y="2171700"/>
                </a:lnTo>
                <a:lnTo>
                  <a:pt x="3345180" y="2072640"/>
                </a:lnTo>
                <a:lnTo>
                  <a:pt x="1314450" y="2072640"/>
                </a:lnTo>
                <a:lnTo>
                  <a:pt x="1314450" y="2007870"/>
                </a:lnTo>
                <a:lnTo>
                  <a:pt x="1024890" y="2007870"/>
                </a:lnTo>
                <a:lnTo>
                  <a:pt x="1024890" y="1866900"/>
                </a:lnTo>
                <a:lnTo>
                  <a:pt x="986790" y="1866900"/>
                </a:lnTo>
                <a:lnTo>
                  <a:pt x="986790" y="1794510"/>
                </a:lnTo>
                <a:lnTo>
                  <a:pt x="723900" y="1794510"/>
                </a:lnTo>
                <a:lnTo>
                  <a:pt x="723900" y="1703070"/>
                </a:lnTo>
                <a:lnTo>
                  <a:pt x="647700" y="1703070"/>
                </a:lnTo>
                <a:lnTo>
                  <a:pt x="647700" y="1630680"/>
                </a:lnTo>
                <a:lnTo>
                  <a:pt x="617220" y="1630680"/>
                </a:lnTo>
                <a:lnTo>
                  <a:pt x="617220" y="1543050"/>
                </a:lnTo>
                <a:lnTo>
                  <a:pt x="560070" y="1543050"/>
                </a:lnTo>
                <a:lnTo>
                  <a:pt x="560070" y="1451610"/>
                </a:lnTo>
                <a:lnTo>
                  <a:pt x="537210" y="1451610"/>
                </a:lnTo>
                <a:lnTo>
                  <a:pt x="537210" y="1363980"/>
                </a:lnTo>
                <a:lnTo>
                  <a:pt x="403860" y="1363980"/>
                </a:lnTo>
                <a:lnTo>
                  <a:pt x="403860" y="1272540"/>
                </a:lnTo>
                <a:lnTo>
                  <a:pt x="209550" y="1272540"/>
                </a:lnTo>
                <a:lnTo>
                  <a:pt x="209550" y="1184910"/>
                </a:lnTo>
                <a:lnTo>
                  <a:pt x="194310" y="1184910"/>
                </a:lnTo>
                <a:lnTo>
                  <a:pt x="194310" y="1070610"/>
                </a:lnTo>
                <a:lnTo>
                  <a:pt x="186690" y="1070610"/>
                </a:lnTo>
                <a:lnTo>
                  <a:pt x="186690" y="994410"/>
                </a:lnTo>
                <a:lnTo>
                  <a:pt x="182880" y="990600"/>
                </a:lnTo>
                <a:lnTo>
                  <a:pt x="182880" y="887730"/>
                </a:lnTo>
                <a:lnTo>
                  <a:pt x="171450" y="887730"/>
                </a:lnTo>
                <a:lnTo>
                  <a:pt x="171450" y="685800"/>
                </a:lnTo>
                <a:lnTo>
                  <a:pt x="163830" y="685800"/>
                </a:lnTo>
                <a:lnTo>
                  <a:pt x="163830" y="579120"/>
                </a:lnTo>
                <a:lnTo>
                  <a:pt x="148590" y="579120"/>
                </a:lnTo>
                <a:lnTo>
                  <a:pt x="148590" y="240030"/>
                </a:lnTo>
                <a:lnTo>
                  <a:pt x="110490" y="240030"/>
                </a:lnTo>
                <a:lnTo>
                  <a:pt x="110490" y="114300"/>
                </a:lnTo>
                <a:lnTo>
                  <a:pt x="68580" y="114300"/>
                </a:lnTo>
                <a:lnTo>
                  <a:pt x="68580" y="0"/>
                </a:lnTo>
                <a:lnTo>
                  <a:pt x="0" y="0"/>
                </a:lnTo>
              </a:path>
            </a:pathLst>
          </a:custGeom>
          <a:noFill/>
          <a:ln w="28575">
            <a:solidFill>
              <a:schemeClr val="accent3"/>
            </a:solidFill>
            <a:miter lim="800000"/>
            <a:headEnd/>
            <a:tailEnd/>
          </a:ln>
          <a:extLst/>
        </p:spPr>
        <p:txBody>
          <a:bodyPr anchor="ctr"/>
          <a:lstStyle/>
          <a:p>
            <a:pPr algn="ctr" fontAlgn="auto">
              <a:spcBef>
                <a:spcPts val="0"/>
              </a:spcBef>
              <a:spcAft>
                <a:spcPts val="0"/>
              </a:spcAft>
              <a:defRPr/>
            </a:pPr>
            <a:endParaRPr lang="en-US" dirty="0">
              <a:latin typeface="+mn-lt"/>
              <a:ea typeface="+mn-ea"/>
              <a:cs typeface="+mn-cs"/>
            </a:endParaRPr>
          </a:p>
        </p:txBody>
      </p:sp>
      <p:grpSp>
        <p:nvGrpSpPr>
          <p:cNvPr id="72714" name="Group 44"/>
          <p:cNvGrpSpPr>
            <a:grpSpLocks/>
          </p:cNvGrpSpPr>
          <p:nvPr/>
        </p:nvGrpSpPr>
        <p:grpSpPr bwMode="auto">
          <a:xfrm>
            <a:off x="1800225" y="2498725"/>
            <a:ext cx="5461000" cy="3135313"/>
            <a:chOff x="1800225" y="2499360"/>
            <a:chExt cx="5461635" cy="3134304"/>
          </a:xfrm>
        </p:grpSpPr>
        <p:sp>
          <p:nvSpPr>
            <p:cNvPr id="72743" name="Freeform 13"/>
            <p:cNvSpPr>
              <a:spLocks/>
            </p:cNvSpPr>
            <p:nvPr/>
          </p:nvSpPr>
          <p:spPr bwMode="auto">
            <a:xfrm>
              <a:off x="1878330" y="2499360"/>
              <a:ext cx="5383530" cy="3055620"/>
            </a:xfrm>
            <a:custGeom>
              <a:avLst/>
              <a:gdLst>
                <a:gd name="T0" fmla="*/ 0 w 5383530"/>
                <a:gd name="T1" fmla="*/ 0 h 3055620"/>
                <a:gd name="T2" fmla="*/ 0 w 5383530"/>
                <a:gd name="T3" fmla="*/ 3055620 h 3055620"/>
                <a:gd name="T4" fmla="*/ 5383530 w 5383530"/>
                <a:gd name="T5" fmla="*/ 3055620 h 3055620"/>
                <a:gd name="T6" fmla="*/ 0 60000 65536"/>
                <a:gd name="T7" fmla="*/ 0 60000 65536"/>
                <a:gd name="T8" fmla="*/ 0 60000 65536"/>
                <a:gd name="T9" fmla="*/ 0 w 5383530"/>
                <a:gd name="T10" fmla="*/ 0 h 3055620"/>
                <a:gd name="T11" fmla="*/ 5383530 w 5383530"/>
                <a:gd name="T12" fmla="*/ 3055620 h 3055620"/>
              </a:gdLst>
              <a:ahLst/>
              <a:cxnLst>
                <a:cxn ang="T6">
                  <a:pos x="T0" y="T1"/>
                </a:cxn>
                <a:cxn ang="T7">
                  <a:pos x="T2" y="T3"/>
                </a:cxn>
                <a:cxn ang="T8">
                  <a:pos x="T4" y="T5"/>
                </a:cxn>
              </a:cxnLst>
              <a:rect l="T9" t="T10" r="T11" b="T12"/>
              <a:pathLst>
                <a:path w="5383530" h="3055620">
                  <a:moveTo>
                    <a:pt x="0" y="0"/>
                  </a:moveTo>
                  <a:lnTo>
                    <a:pt x="0" y="3055620"/>
                  </a:lnTo>
                  <a:lnTo>
                    <a:pt x="5383530" y="3055620"/>
                  </a:lnTo>
                </a:path>
              </a:pathLst>
            </a:cu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grpSp>
          <p:nvGrpSpPr>
            <p:cNvPr id="72744" name="Group 19"/>
            <p:cNvGrpSpPr>
              <a:grpSpLocks/>
            </p:cNvGrpSpPr>
            <p:nvPr/>
          </p:nvGrpSpPr>
          <p:grpSpPr bwMode="auto">
            <a:xfrm>
              <a:off x="1800225" y="2514602"/>
              <a:ext cx="64008" cy="3040378"/>
              <a:chOff x="1797844" y="2514602"/>
              <a:chExt cx="64008" cy="3040378"/>
            </a:xfrm>
          </p:grpSpPr>
          <p:cxnSp>
            <p:nvCxnSpPr>
              <p:cNvPr id="72759" name="Straight Connector 16"/>
              <p:cNvCxnSpPr>
                <a:cxnSpLocks noChangeShapeType="1"/>
              </p:cNvCxnSpPr>
              <p:nvPr/>
            </p:nvCxnSpPr>
            <p:spPr bwMode="auto">
              <a:xfrm>
                <a:off x="1797844" y="3121223"/>
                <a:ext cx="6400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72760" name="Straight Connector 17"/>
              <p:cNvCxnSpPr>
                <a:cxnSpLocks noChangeShapeType="1"/>
              </p:cNvCxnSpPr>
              <p:nvPr/>
            </p:nvCxnSpPr>
            <p:spPr bwMode="auto">
              <a:xfrm>
                <a:off x="1797844" y="3729038"/>
                <a:ext cx="6400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72761" name="Straight Connector 18"/>
              <p:cNvCxnSpPr>
                <a:cxnSpLocks noChangeShapeType="1"/>
              </p:cNvCxnSpPr>
              <p:nvPr/>
            </p:nvCxnSpPr>
            <p:spPr bwMode="auto">
              <a:xfrm>
                <a:off x="1797844" y="2514602"/>
                <a:ext cx="6400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72762" name="Straight Connector 20"/>
              <p:cNvCxnSpPr>
                <a:cxnSpLocks noChangeShapeType="1"/>
              </p:cNvCxnSpPr>
              <p:nvPr/>
            </p:nvCxnSpPr>
            <p:spPr bwMode="auto">
              <a:xfrm>
                <a:off x="1797844" y="4336257"/>
                <a:ext cx="6400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72763" name="Straight Connector 21"/>
              <p:cNvCxnSpPr>
                <a:cxnSpLocks noChangeShapeType="1"/>
              </p:cNvCxnSpPr>
              <p:nvPr/>
            </p:nvCxnSpPr>
            <p:spPr bwMode="auto">
              <a:xfrm>
                <a:off x="1797844" y="4948239"/>
                <a:ext cx="6400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72764" name="Straight Connector 22"/>
              <p:cNvCxnSpPr>
                <a:cxnSpLocks noChangeShapeType="1"/>
              </p:cNvCxnSpPr>
              <p:nvPr/>
            </p:nvCxnSpPr>
            <p:spPr bwMode="auto">
              <a:xfrm>
                <a:off x="1797844" y="5554980"/>
                <a:ext cx="6400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grpSp>
        <p:grpSp>
          <p:nvGrpSpPr>
            <p:cNvPr id="72745" name="Group 23"/>
            <p:cNvGrpSpPr>
              <a:grpSpLocks/>
            </p:cNvGrpSpPr>
            <p:nvPr/>
          </p:nvGrpSpPr>
          <p:grpSpPr bwMode="auto">
            <a:xfrm rot="5400000">
              <a:off x="4493963" y="2954505"/>
              <a:ext cx="64008" cy="5294309"/>
              <a:chOff x="1797844" y="260671"/>
              <a:chExt cx="64008" cy="5294309"/>
            </a:xfrm>
          </p:grpSpPr>
          <p:cxnSp>
            <p:nvCxnSpPr>
              <p:cNvPr id="72746" name="Straight Connector 24"/>
              <p:cNvCxnSpPr>
                <a:cxnSpLocks noChangeShapeType="1"/>
              </p:cNvCxnSpPr>
              <p:nvPr/>
            </p:nvCxnSpPr>
            <p:spPr bwMode="auto">
              <a:xfrm>
                <a:off x="1797844" y="3797498"/>
                <a:ext cx="6400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72747" name="Straight Connector 25"/>
              <p:cNvCxnSpPr>
                <a:cxnSpLocks noChangeShapeType="1"/>
              </p:cNvCxnSpPr>
              <p:nvPr/>
            </p:nvCxnSpPr>
            <p:spPr bwMode="auto">
              <a:xfrm>
                <a:off x="1797844" y="4236245"/>
                <a:ext cx="6400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72748" name="Straight Connector 26"/>
              <p:cNvCxnSpPr>
                <a:cxnSpLocks noChangeShapeType="1"/>
              </p:cNvCxnSpPr>
              <p:nvPr/>
            </p:nvCxnSpPr>
            <p:spPr bwMode="auto">
              <a:xfrm>
                <a:off x="1797844" y="3352802"/>
                <a:ext cx="6400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72749" name="Straight Connector 27"/>
              <p:cNvCxnSpPr>
                <a:cxnSpLocks noChangeShapeType="1"/>
              </p:cNvCxnSpPr>
              <p:nvPr/>
            </p:nvCxnSpPr>
            <p:spPr bwMode="auto">
              <a:xfrm>
                <a:off x="1797844" y="4667251"/>
                <a:ext cx="6400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72750" name="Straight Connector 28"/>
              <p:cNvCxnSpPr>
                <a:cxnSpLocks noChangeShapeType="1"/>
              </p:cNvCxnSpPr>
              <p:nvPr/>
            </p:nvCxnSpPr>
            <p:spPr bwMode="auto">
              <a:xfrm>
                <a:off x="1797844" y="5114927"/>
                <a:ext cx="6400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72751" name="Straight Connector 29"/>
              <p:cNvCxnSpPr>
                <a:cxnSpLocks noChangeShapeType="1"/>
              </p:cNvCxnSpPr>
              <p:nvPr/>
            </p:nvCxnSpPr>
            <p:spPr bwMode="auto">
              <a:xfrm>
                <a:off x="1797844" y="5554980"/>
                <a:ext cx="6400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72752" name="Straight Connector 30"/>
              <p:cNvCxnSpPr>
                <a:cxnSpLocks noChangeShapeType="1"/>
              </p:cNvCxnSpPr>
              <p:nvPr/>
            </p:nvCxnSpPr>
            <p:spPr bwMode="auto">
              <a:xfrm>
                <a:off x="1797844" y="2917034"/>
                <a:ext cx="6400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72753" name="Straight Connector 31"/>
              <p:cNvCxnSpPr>
                <a:cxnSpLocks noChangeShapeType="1"/>
              </p:cNvCxnSpPr>
              <p:nvPr/>
            </p:nvCxnSpPr>
            <p:spPr bwMode="auto">
              <a:xfrm>
                <a:off x="1797844" y="2466977"/>
                <a:ext cx="6400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72754" name="Straight Connector 32"/>
              <p:cNvCxnSpPr>
                <a:cxnSpLocks noChangeShapeType="1"/>
              </p:cNvCxnSpPr>
              <p:nvPr/>
            </p:nvCxnSpPr>
            <p:spPr bwMode="auto">
              <a:xfrm>
                <a:off x="1797844" y="2026446"/>
                <a:ext cx="6400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72755" name="Straight Connector 33"/>
              <p:cNvCxnSpPr>
                <a:cxnSpLocks noChangeShapeType="1"/>
              </p:cNvCxnSpPr>
              <p:nvPr/>
            </p:nvCxnSpPr>
            <p:spPr bwMode="auto">
              <a:xfrm>
                <a:off x="1797844" y="1588296"/>
                <a:ext cx="6400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72756" name="Straight Connector 34"/>
              <p:cNvCxnSpPr>
                <a:cxnSpLocks noChangeShapeType="1"/>
              </p:cNvCxnSpPr>
              <p:nvPr/>
            </p:nvCxnSpPr>
            <p:spPr bwMode="auto">
              <a:xfrm>
                <a:off x="1797844" y="1139351"/>
                <a:ext cx="6400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72757" name="Straight Connector 35"/>
              <p:cNvCxnSpPr>
                <a:cxnSpLocks noChangeShapeType="1"/>
              </p:cNvCxnSpPr>
              <p:nvPr/>
            </p:nvCxnSpPr>
            <p:spPr bwMode="auto">
              <a:xfrm>
                <a:off x="1797844" y="710726"/>
                <a:ext cx="6400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72758" name="Straight Connector 36"/>
              <p:cNvCxnSpPr>
                <a:cxnSpLocks noChangeShapeType="1"/>
              </p:cNvCxnSpPr>
              <p:nvPr/>
            </p:nvCxnSpPr>
            <p:spPr bwMode="auto">
              <a:xfrm>
                <a:off x="1797844" y="260671"/>
                <a:ext cx="6400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grpSp>
      </p:grpSp>
      <p:grpSp>
        <p:nvGrpSpPr>
          <p:cNvPr id="72715" name="Group 40"/>
          <p:cNvGrpSpPr>
            <a:grpSpLocks/>
          </p:cNvGrpSpPr>
          <p:nvPr/>
        </p:nvGrpSpPr>
        <p:grpSpPr bwMode="auto">
          <a:xfrm>
            <a:off x="3651250" y="4846638"/>
            <a:ext cx="3603625" cy="468312"/>
            <a:chOff x="3651535" y="4846320"/>
            <a:chExt cx="3602705" cy="468630"/>
          </a:xfrm>
        </p:grpSpPr>
        <p:cxnSp>
          <p:nvCxnSpPr>
            <p:cNvPr id="72739" name="Straight Connector 38"/>
            <p:cNvCxnSpPr>
              <a:cxnSpLocks noChangeShapeType="1"/>
            </p:cNvCxnSpPr>
            <p:nvPr/>
          </p:nvCxnSpPr>
          <p:spPr bwMode="auto">
            <a:xfrm>
              <a:off x="3651535" y="4846320"/>
              <a:ext cx="0" cy="101919"/>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72740" name="Straight Connector 39"/>
            <p:cNvCxnSpPr>
              <a:cxnSpLocks noChangeShapeType="1"/>
            </p:cNvCxnSpPr>
            <p:nvPr/>
          </p:nvCxnSpPr>
          <p:spPr bwMode="auto">
            <a:xfrm>
              <a:off x="4305300" y="4846320"/>
              <a:ext cx="0" cy="101919"/>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72741" name="Straight Connector 41"/>
            <p:cNvCxnSpPr>
              <a:cxnSpLocks noChangeShapeType="1"/>
            </p:cNvCxnSpPr>
            <p:nvPr/>
          </p:nvCxnSpPr>
          <p:spPr bwMode="auto">
            <a:xfrm>
              <a:off x="5554980" y="4994910"/>
              <a:ext cx="0" cy="101919"/>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72742" name="Straight Connector 42"/>
            <p:cNvCxnSpPr>
              <a:cxnSpLocks noChangeShapeType="1"/>
            </p:cNvCxnSpPr>
            <p:nvPr/>
          </p:nvCxnSpPr>
          <p:spPr bwMode="auto">
            <a:xfrm>
              <a:off x="7254240" y="5213031"/>
              <a:ext cx="0" cy="101919"/>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grpSp>
      <p:sp>
        <p:nvSpPr>
          <p:cNvPr id="72716" name="TextBox 43"/>
          <p:cNvSpPr txBox="1">
            <a:spLocks noChangeArrowheads="1"/>
          </p:cNvSpPr>
          <p:nvPr/>
        </p:nvSpPr>
        <p:spPr bwMode="auto">
          <a:xfrm>
            <a:off x="4762500" y="2646363"/>
            <a:ext cx="29511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r>
              <a:rPr lang="en-US" sz="1800" b="0"/>
              <a:t>PFS</a:t>
            </a:r>
          </a:p>
          <a:p>
            <a:r>
              <a:rPr lang="en-US" sz="1800" b="0"/>
              <a:t>95% CI</a:t>
            </a:r>
          </a:p>
        </p:txBody>
      </p:sp>
      <p:sp>
        <p:nvSpPr>
          <p:cNvPr id="72717" name="TextBox 45"/>
          <p:cNvSpPr txBox="1">
            <a:spLocks noChangeArrowheads="1"/>
          </p:cNvSpPr>
          <p:nvPr/>
        </p:nvSpPr>
        <p:spPr bwMode="auto">
          <a:xfrm>
            <a:off x="992188" y="2333625"/>
            <a:ext cx="890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a:r>
              <a:rPr lang="en-US" sz="1800" b="0"/>
              <a:t>100</a:t>
            </a:r>
          </a:p>
        </p:txBody>
      </p:sp>
      <p:sp>
        <p:nvSpPr>
          <p:cNvPr id="72718" name="TextBox 46"/>
          <p:cNvSpPr txBox="1">
            <a:spLocks noChangeArrowheads="1"/>
          </p:cNvSpPr>
          <p:nvPr/>
        </p:nvSpPr>
        <p:spPr bwMode="auto">
          <a:xfrm>
            <a:off x="992188" y="2936875"/>
            <a:ext cx="890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a:r>
              <a:rPr lang="en-US" sz="1800" b="0"/>
              <a:t>80</a:t>
            </a:r>
          </a:p>
        </p:txBody>
      </p:sp>
      <p:sp>
        <p:nvSpPr>
          <p:cNvPr id="72719" name="TextBox 47"/>
          <p:cNvSpPr txBox="1">
            <a:spLocks noChangeArrowheads="1"/>
          </p:cNvSpPr>
          <p:nvPr/>
        </p:nvSpPr>
        <p:spPr bwMode="auto">
          <a:xfrm>
            <a:off x="992188" y="3544888"/>
            <a:ext cx="890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a:r>
              <a:rPr lang="en-US" sz="1800" b="0"/>
              <a:t>60</a:t>
            </a:r>
          </a:p>
        </p:txBody>
      </p:sp>
      <p:sp>
        <p:nvSpPr>
          <p:cNvPr id="72720" name="TextBox 48"/>
          <p:cNvSpPr txBox="1">
            <a:spLocks noChangeArrowheads="1"/>
          </p:cNvSpPr>
          <p:nvPr/>
        </p:nvSpPr>
        <p:spPr bwMode="auto">
          <a:xfrm>
            <a:off x="992188" y="4151313"/>
            <a:ext cx="8905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a:r>
              <a:rPr lang="en-US" sz="1800" b="0"/>
              <a:t>40</a:t>
            </a:r>
          </a:p>
        </p:txBody>
      </p:sp>
      <p:sp>
        <p:nvSpPr>
          <p:cNvPr id="72721" name="TextBox 49"/>
          <p:cNvSpPr txBox="1">
            <a:spLocks noChangeArrowheads="1"/>
          </p:cNvSpPr>
          <p:nvPr/>
        </p:nvSpPr>
        <p:spPr bwMode="auto">
          <a:xfrm>
            <a:off x="992188" y="4764088"/>
            <a:ext cx="890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a:r>
              <a:rPr lang="en-US" sz="1800" b="0"/>
              <a:t>20</a:t>
            </a:r>
          </a:p>
        </p:txBody>
      </p:sp>
      <p:sp>
        <p:nvSpPr>
          <p:cNvPr id="72722" name="TextBox 50"/>
          <p:cNvSpPr txBox="1">
            <a:spLocks noChangeArrowheads="1"/>
          </p:cNvSpPr>
          <p:nvPr/>
        </p:nvSpPr>
        <p:spPr bwMode="auto">
          <a:xfrm>
            <a:off x="992188" y="5370513"/>
            <a:ext cx="8905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a:r>
              <a:rPr lang="en-US" sz="1800" b="0"/>
              <a:t>0</a:t>
            </a:r>
          </a:p>
        </p:txBody>
      </p:sp>
      <p:sp>
        <p:nvSpPr>
          <p:cNvPr id="72723" name="TextBox 51"/>
          <p:cNvSpPr txBox="1">
            <a:spLocks noChangeArrowheads="1"/>
          </p:cNvSpPr>
          <p:nvPr/>
        </p:nvSpPr>
        <p:spPr bwMode="auto">
          <a:xfrm>
            <a:off x="1493838" y="5573713"/>
            <a:ext cx="76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800" b="0"/>
              <a:t>0</a:t>
            </a:r>
          </a:p>
        </p:txBody>
      </p:sp>
      <p:sp>
        <p:nvSpPr>
          <p:cNvPr id="72724" name="TextBox 52"/>
          <p:cNvSpPr txBox="1">
            <a:spLocks noChangeArrowheads="1"/>
          </p:cNvSpPr>
          <p:nvPr/>
        </p:nvSpPr>
        <p:spPr bwMode="auto">
          <a:xfrm>
            <a:off x="1936750" y="5573713"/>
            <a:ext cx="763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800" b="0"/>
              <a:t>2</a:t>
            </a:r>
          </a:p>
        </p:txBody>
      </p:sp>
      <p:sp>
        <p:nvSpPr>
          <p:cNvPr id="72725" name="TextBox 53"/>
          <p:cNvSpPr txBox="1">
            <a:spLocks noChangeArrowheads="1"/>
          </p:cNvSpPr>
          <p:nvPr/>
        </p:nvSpPr>
        <p:spPr bwMode="auto">
          <a:xfrm>
            <a:off x="2386013" y="5573713"/>
            <a:ext cx="76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800" b="0"/>
              <a:t>4</a:t>
            </a:r>
          </a:p>
        </p:txBody>
      </p:sp>
      <p:sp>
        <p:nvSpPr>
          <p:cNvPr id="72726" name="TextBox 54"/>
          <p:cNvSpPr txBox="1">
            <a:spLocks noChangeArrowheads="1"/>
          </p:cNvSpPr>
          <p:nvPr/>
        </p:nvSpPr>
        <p:spPr bwMode="auto">
          <a:xfrm>
            <a:off x="2828925" y="5573713"/>
            <a:ext cx="763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800" b="0"/>
              <a:t>6</a:t>
            </a:r>
          </a:p>
        </p:txBody>
      </p:sp>
      <p:sp>
        <p:nvSpPr>
          <p:cNvPr id="72727" name="TextBox 55"/>
          <p:cNvSpPr txBox="1">
            <a:spLocks noChangeArrowheads="1"/>
          </p:cNvSpPr>
          <p:nvPr/>
        </p:nvSpPr>
        <p:spPr bwMode="auto">
          <a:xfrm>
            <a:off x="3255963" y="5573713"/>
            <a:ext cx="76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800" b="0"/>
              <a:t>8</a:t>
            </a:r>
          </a:p>
        </p:txBody>
      </p:sp>
      <p:sp>
        <p:nvSpPr>
          <p:cNvPr id="72728" name="TextBox 56"/>
          <p:cNvSpPr txBox="1">
            <a:spLocks noChangeArrowheads="1"/>
          </p:cNvSpPr>
          <p:nvPr/>
        </p:nvSpPr>
        <p:spPr bwMode="auto">
          <a:xfrm>
            <a:off x="3698875" y="5573713"/>
            <a:ext cx="763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800" b="0"/>
              <a:t>10</a:t>
            </a:r>
          </a:p>
        </p:txBody>
      </p:sp>
      <p:sp>
        <p:nvSpPr>
          <p:cNvPr id="72729" name="TextBox 57"/>
          <p:cNvSpPr txBox="1">
            <a:spLocks noChangeArrowheads="1"/>
          </p:cNvSpPr>
          <p:nvPr/>
        </p:nvSpPr>
        <p:spPr bwMode="auto">
          <a:xfrm>
            <a:off x="4146550" y="5573713"/>
            <a:ext cx="763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800" b="0"/>
              <a:t>12</a:t>
            </a:r>
          </a:p>
        </p:txBody>
      </p:sp>
      <p:sp>
        <p:nvSpPr>
          <p:cNvPr id="72730" name="TextBox 58"/>
          <p:cNvSpPr txBox="1">
            <a:spLocks noChangeArrowheads="1"/>
          </p:cNvSpPr>
          <p:nvPr/>
        </p:nvSpPr>
        <p:spPr bwMode="auto">
          <a:xfrm>
            <a:off x="4591050" y="5573713"/>
            <a:ext cx="763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800" b="0"/>
              <a:t>14</a:t>
            </a:r>
          </a:p>
        </p:txBody>
      </p:sp>
      <p:sp>
        <p:nvSpPr>
          <p:cNvPr id="72731" name="TextBox 59"/>
          <p:cNvSpPr txBox="1">
            <a:spLocks noChangeArrowheads="1"/>
          </p:cNvSpPr>
          <p:nvPr/>
        </p:nvSpPr>
        <p:spPr bwMode="auto">
          <a:xfrm>
            <a:off x="5029200" y="5573713"/>
            <a:ext cx="76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800" b="0"/>
              <a:t>16</a:t>
            </a:r>
          </a:p>
        </p:txBody>
      </p:sp>
      <p:sp>
        <p:nvSpPr>
          <p:cNvPr id="72732" name="TextBox 60"/>
          <p:cNvSpPr txBox="1">
            <a:spLocks noChangeArrowheads="1"/>
          </p:cNvSpPr>
          <p:nvPr/>
        </p:nvSpPr>
        <p:spPr bwMode="auto">
          <a:xfrm>
            <a:off x="5467350" y="5573713"/>
            <a:ext cx="76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800" b="0"/>
              <a:t>18</a:t>
            </a:r>
          </a:p>
        </p:txBody>
      </p:sp>
      <p:sp>
        <p:nvSpPr>
          <p:cNvPr id="72733" name="TextBox 61"/>
          <p:cNvSpPr txBox="1">
            <a:spLocks noChangeArrowheads="1"/>
          </p:cNvSpPr>
          <p:nvPr/>
        </p:nvSpPr>
        <p:spPr bwMode="auto">
          <a:xfrm>
            <a:off x="5915025" y="5573713"/>
            <a:ext cx="76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800" b="0"/>
              <a:t>20</a:t>
            </a:r>
          </a:p>
        </p:txBody>
      </p:sp>
      <p:sp>
        <p:nvSpPr>
          <p:cNvPr id="72734" name="TextBox 62"/>
          <p:cNvSpPr txBox="1">
            <a:spLocks noChangeArrowheads="1"/>
          </p:cNvSpPr>
          <p:nvPr/>
        </p:nvSpPr>
        <p:spPr bwMode="auto">
          <a:xfrm>
            <a:off x="6340475" y="5573713"/>
            <a:ext cx="763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800" b="0"/>
              <a:t>22</a:t>
            </a:r>
          </a:p>
        </p:txBody>
      </p:sp>
      <p:sp>
        <p:nvSpPr>
          <p:cNvPr id="72735" name="TextBox 63"/>
          <p:cNvSpPr txBox="1">
            <a:spLocks noChangeArrowheads="1"/>
          </p:cNvSpPr>
          <p:nvPr/>
        </p:nvSpPr>
        <p:spPr bwMode="auto">
          <a:xfrm>
            <a:off x="6791325" y="5573713"/>
            <a:ext cx="763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800" b="0"/>
              <a:t>24</a:t>
            </a:r>
          </a:p>
        </p:txBody>
      </p:sp>
      <p:sp>
        <p:nvSpPr>
          <p:cNvPr id="72736" name="TextBox 64"/>
          <p:cNvSpPr txBox="1">
            <a:spLocks noChangeArrowheads="1"/>
          </p:cNvSpPr>
          <p:nvPr/>
        </p:nvSpPr>
        <p:spPr bwMode="auto">
          <a:xfrm>
            <a:off x="1863725" y="5934075"/>
            <a:ext cx="5386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800"/>
              <a:t>Mos</a:t>
            </a:r>
          </a:p>
        </p:txBody>
      </p:sp>
      <p:sp>
        <p:nvSpPr>
          <p:cNvPr id="72737" name="Freeform 11"/>
          <p:cNvSpPr>
            <a:spLocks/>
          </p:cNvSpPr>
          <p:nvPr/>
        </p:nvSpPr>
        <p:spPr bwMode="auto">
          <a:xfrm>
            <a:off x="1885950" y="2514600"/>
            <a:ext cx="5383213" cy="2800350"/>
          </a:xfrm>
          <a:custGeom>
            <a:avLst/>
            <a:gdLst>
              <a:gd name="T0" fmla="*/ 5380995 w 5383530"/>
              <a:gd name="T1" fmla="*/ 2800350 h 2800350"/>
              <a:gd name="T2" fmla="*/ 4192833 w 5383530"/>
              <a:gd name="T3" fmla="*/ 2800350 h 2800350"/>
              <a:gd name="T4" fmla="*/ 4192833 w 5383530"/>
              <a:gd name="T5" fmla="*/ 2575560 h 2800350"/>
              <a:gd name="T6" fmla="*/ 3537827 w 5383530"/>
              <a:gd name="T7" fmla="*/ 2575560 h 2800350"/>
              <a:gd name="T8" fmla="*/ 3537827 w 5383530"/>
              <a:gd name="T9" fmla="*/ 2423160 h 2800350"/>
              <a:gd name="T10" fmla="*/ 1504240 w 5383530"/>
              <a:gd name="T11" fmla="*/ 2423160 h 2800350"/>
              <a:gd name="T12" fmla="*/ 1504240 w 5383530"/>
              <a:gd name="T13" fmla="*/ 2327910 h 2800350"/>
              <a:gd name="T14" fmla="*/ 1207203 w 5383530"/>
              <a:gd name="T15" fmla="*/ 2327910 h 2800350"/>
              <a:gd name="T16" fmla="*/ 1207203 w 5383530"/>
              <a:gd name="T17" fmla="*/ 2114550 h 2800350"/>
              <a:gd name="T18" fmla="*/ 1176739 w 5383530"/>
              <a:gd name="T19" fmla="*/ 2114550 h 2800350"/>
              <a:gd name="T20" fmla="*/ 1176739 w 5383530"/>
              <a:gd name="T21" fmla="*/ 2019300 h 2800350"/>
              <a:gd name="T22" fmla="*/ 921588 w 5383530"/>
              <a:gd name="T23" fmla="*/ 2019300 h 2800350"/>
              <a:gd name="T24" fmla="*/ 921588 w 5383530"/>
              <a:gd name="T25" fmla="*/ 1920240 h 2800350"/>
              <a:gd name="T26" fmla="*/ 830188 w 5383530"/>
              <a:gd name="T27" fmla="*/ 1920240 h 2800350"/>
              <a:gd name="T28" fmla="*/ 830188 w 5383530"/>
              <a:gd name="T29" fmla="*/ 1813560 h 2800350"/>
              <a:gd name="T30" fmla="*/ 814956 w 5383530"/>
              <a:gd name="T31" fmla="*/ 1813560 h 2800350"/>
              <a:gd name="T32" fmla="*/ 814956 w 5383530"/>
              <a:gd name="T33" fmla="*/ 1710690 h 2800350"/>
              <a:gd name="T34" fmla="*/ 750218 w 5383530"/>
              <a:gd name="T35" fmla="*/ 1710690 h 2800350"/>
              <a:gd name="T36" fmla="*/ 750218 w 5383530"/>
              <a:gd name="T37" fmla="*/ 1630680 h 2800350"/>
              <a:gd name="T38" fmla="*/ 734986 w 5383530"/>
              <a:gd name="T39" fmla="*/ 1630680 h 2800350"/>
              <a:gd name="T40" fmla="*/ 734986 w 5383530"/>
              <a:gd name="T41" fmla="*/ 1516380 h 2800350"/>
              <a:gd name="T42" fmla="*/ 597890 w 5383530"/>
              <a:gd name="T43" fmla="*/ 1516380 h 2800350"/>
              <a:gd name="T44" fmla="*/ 597890 w 5383530"/>
              <a:gd name="T45" fmla="*/ 1413510 h 2800350"/>
              <a:gd name="T46" fmla="*/ 403668 w 5383530"/>
              <a:gd name="T47" fmla="*/ 1413510 h 2800350"/>
              <a:gd name="T48" fmla="*/ 403668 w 5383530"/>
              <a:gd name="T49" fmla="*/ 1303020 h 2800350"/>
              <a:gd name="T50" fmla="*/ 388436 w 5383530"/>
              <a:gd name="T51" fmla="*/ 1303020 h 2800350"/>
              <a:gd name="T52" fmla="*/ 388436 w 5383530"/>
              <a:gd name="T53" fmla="*/ 1211580 h 2800350"/>
              <a:gd name="T54" fmla="*/ 373204 w 5383530"/>
              <a:gd name="T55" fmla="*/ 1211580 h 2800350"/>
              <a:gd name="T56" fmla="*/ 373204 w 5383530"/>
              <a:gd name="T57" fmla="*/ 1101090 h 2800350"/>
              <a:gd name="T58" fmla="*/ 365585 w 5383530"/>
              <a:gd name="T59" fmla="*/ 1101090 h 2800350"/>
              <a:gd name="T60" fmla="*/ 365585 w 5383530"/>
              <a:gd name="T61" fmla="*/ 1009650 h 2800350"/>
              <a:gd name="T62" fmla="*/ 354162 w 5383530"/>
              <a:gd name="T63" fmla="*/ 1009650 h 2800350"/>
              <a:gd name="T64" fmla="*/ 354162 w 5383530"/>
              <a:gd name="T65" fmla="*/ 807720 h 2800350"/>
              <a:gd name="T66" fmla="*/ 342740 w 5383530"/>
              <a:gd name="T67" fmla="*/ 807720 h 2800350"/>
              <a:gd name="T68" fmla="*/ 342740 w 5383530"/>
              <a:gd name="T69" fmla="*/ 701040 h 2800350"/>
              <a:gd name="T70" fmla="*/ 335120 w 5383530"/>
              <a:gd name="T71" fmla="*/ 701040 h 2800350"/>
              <a:gd name="T72" fmla="*/ 335120 w 5383530"/>
              <a:gd name="T73" fmla="*/ 403860 h 2800350"/>
              <a:gd name="T74" fmla="*/ 300846 w 5383530"/>
              <a:gd name="T75" fmla="*/ 403860 h 2800350"/>
              <a:gd name="T76" fmla="*/ 300846 w 5383530"/>
              <a:gd name="T77" fmla="*/ 300990 h 2800350"/>
              <a:gd name="T78" fmla="*/ 266572 w 5383530"/>
              <a:gd name="T79" fmla="*/ 300990 h 2800350"/>
              <a:gd name="T80" fmla="*/ 266572 w 5383530"/>
              <a:gd name="T81" fmla="*/ 198120 h 2800350"/>
              <a:gd name="T82" fmla="*/ 186602 w 5383530"/>
              <a:gd name="T83" fmla="*/ 198120 h 2800350"/>
              <a:gd name="T84" fmla="*/ 186602 w 5383530"/>
              <a:gd name="T85" fmla="*/ 0 h 2800350"/>
              <a:gd name="T86" fmla="*/ 0 w 5383530"/>
              <a:gd name="T87" fmla="*/ 0 h 28003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383530"/>
              <a:gd name="T133" fmla="*/ 0 h 2800350"/>
              <a:gd name="T134" fmla="*/ 5383530 w 5383530"/>
              <a:gd name="T135" fmla="*/ 2800350 h 28003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383530" h="2800350">
                <a:moveTo>
                  <a:pt x="5383530" y="2800350"/>
                </a:moveTo>
                <a:lnTo>
                  <a:pt x="4194810" y="2800350"/>
                </a:lnTo>
                <a:lnTo>
                  <a:pt x="4194810" y="2575560"/>
                </a:lnTo>
                <a:lnTo>
                  <a:pt x="3539490" y="2575560"/>
                </a:lnTo>
                <a:lnTo>
                  <a:pt x="3539490" y="2423160"/>
                </a:lnTo>
                <a:lnTo>
                  <a:pt x="1504950" y="2423160"/>
                </a:lnTo>
                <a:lnTo>
                  <a:pt x="1504950" y="2327910"/>
                </a:lnTo>
                <a:lnTo>
                  <a:pt x="1207770" y="2327910"/>
                </a:lnTo>
                <a:lnTo>
                  <a:pt x="1207770" y="2114550"/>
                </a:lnTo>
                <a:lnTo>
                  <a:pt x="1177290" y="2114550"/>
                </a:lnTo>
                <a:lnTo>
                  <a:pt x="1177290" y="2019300"/>
                </a:lnTo>
                <a:lnTo>
                  <a:pt x="922020" y="2019300"/>
                </a:lnTo>
                <a:lnTo>
                  <a:pt x="922020" y="1920240"/>
                </a:lnTo>
                <a:lnTo>
                  <a:pt x="830580" y="1920240"/>
                </a:lnTo>
                <a:lnTo>
                  <a:pt x="830580" y="1813560"/>
                </a:lnTo>
                <a:lnTo>
                  <a:pt x="815340" y="1813560"/>
                </a:lnTo>
                <a:lnTo>
                  <a:pt x="815340" y="1710690"/>
                </a:lnTo>
                <a:lnTo>
                  <a:pt x="750570" y="1710690"/>
                </a:lnTo>
                <a:lnTo>
                  <a:pt x="750570" y="1630680"/>
                </a:lnTo>
                <a:lnTo>
                  <a:pt x="735330" y="1630680"/>
                </a:lnTo>
                <a:lnTo>
                  <a:pt x="735330" y="1516380"/>
                </a:lnTo>
                <a:lnTo>
                  <a:pt x="598170" y="1516380"/>
                </a:lnTo>
                <a:lnTo>
                  <a:pt x="598170" y="1413510"/>
                </a:lnTo>
                <a:lnTo>
                  <a:pt x="403860" y="1413510"/>
                </a:lnTo>
                <a:lnTo>
                  <a:pt x="403860" y="1303020"/>
                </a:lnTo>
                <a:lnTo>
                  <a:pt x="388620" y="1303020"/>
                </a:lnTo>
                <a:lnTo>
                  <a:pt x="388620" y="1211580"/>
                </a:lnTo>
                <a:lnTo>
                  <a:pt x="373380" y="1211580"/>
                </a:lnTo>
                <a:lnTo>
                  <a:pt x="373380" y="1101090"/>
                </a:lnTo>
                <a:lnTo>
                  <a:pt x="365760" y="1101090"/>
                </a:lnTo>
                <a:lnTo>
                  <a:pt x="365760" y="1009650"/>
                </a:lnTo>
                <a:lnTo>
                  <a:pt x="354330" y="1009650"/>
                </a:lnTo>
                <a:lnTo>
                  <a:pt x="354330" y="807720"/>
                </a:lnTo>
                <a:lnTo>
                  <a:pt x="342900" y="807720"/>
                </a:lnTo>
                <a:lnTo>
                  <a:pt x="342900" y="701040"/>
                </a:lnTo>
                <a:lnTo>
                  <a:pt x="335280" y="701040"/>
                </a:lnTo>
                <a:lnTo>
                  <a:pt x="335280" y="403860"/>
                </a:lnTo>
                <a:lnTo>
                  <a:pt x="300990" y="403860"/>
                </a:lnTo>
                <a:lnTo>
                  <a:pt x="300990" y="300990"/>
                </a:lnTo>
                <a:lnTo>
                  <a:pt x="266700" y="300990"/>
                </a:lnTo>
                <a:lnTo>
                  <a:pt x="266700" y="198120"/>
                </a:lnTo>
                <a:lnTo>
                  <a:pt x="186690" y="198120"/>
                </a:lnTo>
                <a:lnTo>
                  <a:pt x="186690" y="0"/>
                </a:lnTo>
                <a:lnTo>
                  <a:pt x="0" y="0"/>
                </a:lnTo>
              </a:path>
            </a:pathLst>
          </a:cu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72738" name="TextBox 123"/>
          <p:cNvSpPr txBox="1">
            <a:spLocks noChangeArrowheads="1"/>
          </p:cNvSpPr>
          <p:nvPr/>
        </p:nvSpPr>
        <p:spPr bwMode="auto">
          <a:xfrm rot="-5400000">
            <a:off x="159544" y="3885407"/>
            <a:ext cx="2105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800"/>
              <a:t>PFS (%)</a:t>
            </a:r>
          </a:p>
        </p:txBody>
      </p:sp>
      <p:sp>
        <p:nvSpPr>
          <p:cNvPr id="3" name="Date Placeholder 2"/>
          <p:cNvSpPr>
            <a:spLocks noGrp="1"/>
          </p:cNvSpPr>
          <p:nvPr>
            <p:ph type="dt" sz="half" idx="10"/>
          </p:nvPr>
        </p:nvSpPr>
        <p:spPr/>
        <p:txBody>
          <a:bodyPr/>
          <a:lstStyle/>
          <a:p>
            <a:fld id="{BBA36C80-39C9-7E44-AB7C-9626DAA5E9EE}" type="datetime1">
              <a:rPr lang="en-US" smtClean="0"/>
              <a:t>14.11.20</a:t>
            </a:fld>
            <a:endParaRPr lang="en-US"/>
          </a:p>
        </p:txBody>
      </p:sp>
      <p:sp>
        <p:nvSpPr>
          <p:cNvPr id="4" name="Slide Number Placeholder 3"/>
          <p:cNvSpPr>
            <a:spLocks noGrp="1"/>
          </p:cNvSpPr>
          <p:nvPr>
            <p:ph type="sldNum" sz="quarter" idx="12"/>
          </p:nvPr>
        </p:nvSpPr>
        <p:spPr/>
        <p:txBody>
          <a:bodyPr/>
          <a:lstStyle/>
          <a:p>
            <a:fld id="{A46B56E3-E63F-C94B-B5F1-645B608C74A3}" type="slidenum">
              <a:rPr lang="en-US" smtClean="0"/>
              <a:t>129</a:t>
            </a:fld>
            <a:endParaRPr lang="en-US"/>
          </a:p>
        </p:txBody>
      </p:sp>
    </p:spTree>
    <p:extLst>
      <p:ext uri="{BB962C8B-B14F-4D97-AF65-F5344CB8AC3E}">
        <p14:creationId xmlns:p14="http://schemas.microsoft.com/office/powerpoint/2010/main" val="20746072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sz="3600" b="1" dirty="0" err="1" smtClean="0">
                <a:latin typeface="Arial" charset="0"/>
              </a:rPr>
              <a:t>OlympiAD</a:t>
            </a:r>
            <a:r>
              <a:rPr lang="tr-TR" sz="3600" b="1" dirty="0" smtClean="0">
                <a:latin typeface="Arial" charset="0"/>
              </a:rPr>
              <a:t>: </a:t>
            </a:r>
            <a:r>
              <a:rPr lang="en-US" sz="3600" dirty="0" smtClean="0"/>
              <a:t>Hasta </a:t>
            </a:r>
            <a:r>
              <a:rPr lang="en-US" sz="3600" dirty="0" err="1" smtClean="0"/>
              <a:t>özellikleri</a:t>
            </a:r>
            <a:endParaRPr lang="en-US" sz="3600" dirty="0"/>
          </a:p>
        </p:txBody>
      </p:sp>
      <p:sp>
        <p:nvSpPr>
          <p:cNvPr id="3" name="Content Placeholder 2"/>
          <p:cNvSpPr>
            <a:spLocks noGrp="1"/>
          </p:cNvSpPr>
          <p:nvPr>
            <p:ph idx="1"/>
          </p:nvPr>
        </p:nvSpPr>
        <p:spPr/>
        <p:txBody>
          <a:bodyPr>
            <a:normAutofit/>
          </a:bodyPr>
          <a:lstStyle/>
          <a:p>
            <a:r>
              <a:rPr lang="en-US" sz="2800" dirty="0" smtClean="0"/>
              <a:t>Median </a:t>
            </a:r>
            <a:r>
              <a:rPr lang="en-US" sz="2800" dirty="0" err="1" smtClean="0"/>
              <a:t>yaş</a:t>
            </a:r>
            <a:r>
              <a:rPr lang="en-US" sz="2800" dirty="0" smtClean="0"/>
              <a:t> 45,</a:t>
            </a:r>
            <a:r>
              <a:rPr lang="en-US" sz="2800" baseline="0" dirty="0" smtClean="0"/>
              <a:t> </a:t>
            </a:r>
            <a:r>
              <a:rPr lang="en-US" sz="2800" baseline="0" dirty="0" err="1" smtClean="0"/>
              <a:t>toplam</a:t>
            </a:r>
            <a:r>
              <a:rPr lang="en-US" sz="2800" baseline="0" dirty="0" smtClean="0"/>
              <a:t> 302 hasta</a:t>
            </a:r>
            <a:endParaRPr lang="en-US" sz="2800" dirty="0" smtClean="0"/>
          </a:p>
          <a:p>
            <a:r>
              <a:rPr lang="en-US" sz="2800" dirty="0" smtClean="0"/>
              <a:t>HR+ %50, TNBC %50</a:t>
            </a:r>
          </a:p>
          <a:p>
            <a:r>
              <a:rPr lang="en-US" sz="2800" dirty="0" smtClean="0"/>
              <a:t>%70 </a:t>
            </a:r>
            <a:r>
              <a:rPr lang="en-US" sz="2800" dirty="0" err="1" smtClean="0"/>
              <a:t>daha</a:t>
            </a:r>
            <a:r>
              <a:rPr lang="en-US" sz="2800" dirty="0" smtClean="0"/>
              <a:t> </a:t>
            </a:r>
            <a:r>
              <a:rPr lang="en-US" sz="2800" dirty="0" err="1" smtClean="0"/>
              <a:t>önce</a:t>
            </a:r>
            <a:r>
              <a:rPr lang="en-US" sz="2800" dirty="0" smtClean="0"/>
              <a:t> KT </a:t>
            </a:r>
            <a:r>
              <a:rPr lang="en-US" sz="2800" dirty="0" err="1" smtClean="0"/>
              <a:t>almış</a:t>
            </a:r>
            <a:r>
              <a:rPr lang="en-US" sz="2800" dirty="0" smtClean="0"/>
              <a:t>  (</a:t>
            </a:r>
            <a:r>
              <a:rPr lang="en-US" sz="2800" dirty="0" err="1" smtClean="0"/>
              <a:t>yaklaşık</a:t>
            </a:r>
            <a:r>
              <a:rPr lang="en-US" sz="2800" dirty="0" smtClean="0"/>
              <a:t> %30 2 </a:t>
            </a:r>
            <a:r>
              <a:rPr lang="en-US" sz="2800" dirty="0" err="1" smtClean="0"/>
              <a:t>basamak</a:t>
            </a:r>
            <a:r>
              <a:rPr lang="en-US" sz="2800" dirty="0" smtClean="0"/>
              <a:t> </a:t>
            </a:r>
            <a:r>
              <a:rPr lang="en-US" sz="2800" dirty="0" err="1" smtClean="0"/>
              <a:t>almış</a:t>
            </a:r>
            <a:r>
              <a:rPr lang="en-US" sz="2800" dirty="0" smtClean="0"/>
              <a:t>)</a:t>
            </a:r>
          </a:p>
          <a:p>
            <a:r>
              <a:rPr lang="en-US" sz="2800" dirty="0" smtClean="0"/>
              <a:t> %26-29 </a:t>
            </a:r>
            <a:r>
              <a:rPr lang="en-US" sz="2800" dirty="0" err="1" smtClean="0"/>
              <a:t>daha</a:t>
            </a:r>
            <a:r>
              <a:rPr lang="en-US" sz="2800" dirty="0" smtClean="0"/>
              <a:t> </a:t>
            </a:r>
            <a:r>
              <a:rPr lang="en-US" sz="2800" dirty="0" err="1" smtClean="0"/>
              <a:t>önce</a:t>
            </a:r>
            <a:r>
              <a:rPr lang="en-US" sz="2800" dirty="0" smtClean="0"/>
              <a:t> </a:t>
            </a:r>
            <a:r>
              <a:rPr lang="en-US" sz="2800" dirty="0" err="1" smtClean="0"/>
              <a:t>platin</a:t>
            </a:r>
            <a:r>
              <a:rPr lang="en-US" sz="2800" dirty="0" smtClean="0"/>
              <a:t> </a:t>
            </a:r>
            <a:r>
              <a:rPr lang="en-US" sz="2800" dirty="0" err="1" smtClean="0"/>
              <a:t>almış</a:t>
            </a:r>
            <a:r>
              <a:rPr lang="en-US" sz="2800" dirty="0" smtClean="0"/>
              <a:t> (%21</a:t>
            </a:r>
            <a:r>
              <a:rPr lang="en-US" sz="2800" baseline="0" dirty="0" smtClean="0"/>
              <a:t> </a:t>
            </a:r>
            <a:r>
              <a:rPr lang="en-US" sz="2800" baseline="0" dirty="0" err="1" smtClean="0"/>
              <a:t>metastatik</a:t>
            </a:r>
            <a:r>
              <a:rPr lang="en-US" sz="2800" baseline="0" dirty="0" smtClean="0"/>
              <a:t> %7 </a:t>
            </a:r>
            <a:r>
              <a:rPr lang="en-US" sz="2800" baseline="0" dirty="0" err="1" smtClean="0"/>
              <a:t>erken</a:t>
            </a:r>
            <a:r>
              <a:rPr lang="en-US" sz="2800" baseline="0" dirty="0" smtClean="0"/>
              <a:t> </a:t>
            </a:r>
            <a:r>
              <a:rPr lang="en-US" sz="2800" baseline="0" dirty="0" err="1" smtClean="0"/>
              <a:t>evrede</a:t>
            </a:r>
            <a:r>
              <a:rPr lang="en-US" sz="2800" baseline="0" dirty="0" smtClean="0"/>
              <a:t>)</a:t>
            </a:r>
            <a:endParaRPr lang="en-US" sz="2800" dirty="0" smtClean="0"/>
          </a:p>
          <a:p>
            <a:endParaRPr lang="en-US" sz="2800" dirty="0"/>
          </a:p>
        </p:txBody>
      </p:sp>
      <p:sp>
        <p:nvSpPr>
          <p:cNvPr id="5" name="Date Placeholder 4"/>
          <p:cNvSpPr>
            <a:spLocks noGrp="1"/>
          </p:cNvSpPr>
          <p:nvPr>
            <p:ph type="dt" sz="half" idx="10"/>
          </p:nvPr>
        </p:nvSpPr>
        <p:spPr/>
        <p:txBody>
          <a:bodyPr/>
          <a:lstStyle/>
          <a:p>
            <a:fld id="{F570FBE1-BEB4-9244-AD3E-163ED377F930}" type="datetime1">
              <a:rPr lang="en-US" smtClean="0"/>
              <a:t>14.11.20</a:t>
            </a:fld>
            <a:endParaRPr lang="en-US"/>
          </a:p>
        </p:txBody>
      </p:sp>
      <p:sp>
        <p:nvSpPr>
          <p:cNvPr id="6" name="Slide Number Placeholder 5"/>
          <p:cNvSpPr>
            <a:spLocks noGrp="1"/>
          </p:cNvSpPr>
          <p:nvPr>
            <p:ph type="sldNum" sz="quarter" idx="12"/>
          </p:nvPr>
        </p:nvSpPr>
        <p:spPr/>
        <p:txBody>
          <a:bodyPr/>
          <a:lstStyle/>
          <a:p>
            <a:fld id="{A46B56E3-E63F-C94B-B5F1-645B608C74A3}" type="slidenum">
              <a:rPr lang="en-US" smtClean="0"/>
              <a:t>13</a:t>
            </a:fld>
            <a:endParaRPr lang="en-US"/>
          </a:p>
        </p:txBody>
      </p:sp>
    </p:spTree>
    <p:extLst>
      <p:ext uri="{BB962C8B-B14F-4D97-AF65-F5344CB8AC3E}">
        <p14:creationId xmlns:p14="http://schemas.microsoft.com/office/powerpoint/2010/main" val="915213293"/>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9144001" cy="1863775"/>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r>
              <a:rPr lang="en-US" sz="2800" b="1" dirty="0" err="1" smtClean="0"/>
              <a:t>Soru</a:t>
            </a:r>
            <a:r>
              <a:rPr lang="en-US" sz="2800" b="1" dirty="0" smtClean="0"/>
              <a:t>: </a:t>
            </a:r>
            <a:r>
              <a:rPr lang="en-US" sz="2800" b="1" dirty="0" err="1" smtClean="0"/>
              <a:t>Metastatik</a:t>
            </a:r>
            <a:r>
              <a:rPr lang="en-US" sz="2800" b="1" dirty="0" smtClean="0"/>
              <a:t/>
            </a:r>
            <a:br>
              <a:rPr lang="en-US" sz="2800" b="1" dirty="0" smtClean="0"/>
            </a:br>
            <a:r>
              <a:rPr lang="en-US" sz="2800" b="1" dirty="0" smtClean="0"/>
              <a:t>Triple </a:t>
            </a:r>
            <a:r>
              <a:rPr lang="en-US" sz="2800" b="1" dirty="0" err="1" smtClean="0"/>
              <a:t>negatif</a:t>
            </a:r>
            <a:r>
              <a:rPr lang="en-US" sz="2800" b="1" dirty="0" smtClean="0"/>
              <a:t> meme </a:t>
            </a:r>
            <a:r>
              <a:rPr lang="en-US" sz="2800" b="1" dirty="0" err="1" smtClean="0"/>
              <a:t>kanserinde</a:t>
            </a:r>
            <a:r>
              <a:rPr lang="en-US" sz="2800" b="1" dirty="0" smtClean="0"/>
              <a:t> </a:t>
            </a:r>
            <a:r>
              <a:rPr lang="en-US" sz="2800" b="1" dirty="0" err="1" smtClean="0"/>
              <a:t>seçeneklerimiz</a:t>
            </a:r>
            <a:r>
              <a:rPr lang="en-US" sz="2800" b="1" dirty="0" smtClean="0"/>
              <a:t> </a:t>
            </a:r>
            <a:r>
              <a:rPr lang="en-US" sz="2800" b="1" dirty="0" err="1" smtClean="0"/>
              <a:t>artıyor</a:t>
            </a:r>
            <a:r>
              <a:rPr lang="en-US" sz="2800" b="1" dirty="0" smtClean="0"/>
              <a:t> mu?</a:t>
            </a:r>
            <a:br>
              <a:rPr lang="en-US" sz="2800" b="1" dirty="0" smtClean="0"/>
            </a:br>
            <a:r>
              <a:rPr lang="en-US" sz="2800" b="1" dirty="0" err="1" smtClean="0"/>
              <a:t>Cevap</a:t>
            </a:r>
            <a:r>
              <a:rPr lang="en-US" sz="2800" b="1" dirty="0" smtClean="0"/>
              <a:t>: </a:t>
            </a:r>
            <a:r>
              <a:rPr lang="en-US" sz="2800" b="1" dirty="0" err="1" smtClean="0"/>
              <a:t>Evet</a:t>
            </a:r>
            <a:r>
              <a:rPr lang="en-US" sz="2800" b="1" dirty="0" smtClean="0"/>
              <a:t>, </a:t>
            </a:r>
            <a:r>
              <a:rPr lang="en-US" sz="2800" b="1" dirty="0" err="1" smtClean="0"/>
              <a:t>ama</a:t>
            </a:r>
            <a:r>
              <a:rPr lang="mr-IN" sz="2800" b="1" dirty="0" smtClean="0"/>
              <a:t>…</a:t>
            </a:r>
            <a:endParaRPr lang="en-US" sz="2800" b="1" dirty="0"/>
          </a:p>
        </p:txBody>
      </p:sp>
      <p:sp>
        <p:nvSpPr>
          <p:cNvPr id="3" name="Content Placeholder 2"/>
          <p:cNvSpPr>
            <a:spLocks noGrp="1"/>
          </p:cNvSpPr>
          <p:nvPr>
            <p:ph idx="1"/>
          </p:nvPr>
        </p:nvSpPr>
        <p:spPr>
          <a:xfrm>
            <a:off x="193267" y="1960416"/>
            <a:ext cx="8710873" cy="4486863"/>
          </a:xfrm>
        </p:spPr>
        <p:style>
          <a:lnRef idx="2">
            <a:schemeClr val="dk1"/>
          </a:lnRef>
          <a:fillRef idx="1">
            <a:schemeClr val="lt1"/>
          </a:fillRef>
          <a:effectRef idx="0">
            <a:schemeClr val="dk1"/>
          </a:effectRef>
          <a:fontRef idx="minor">
            <a:schemeClr val="dk1"/>
          </a:fontRef>
        </p:style>
        <p:txBody>
          <a:bodyPr>
            <a:normAutofit fontScale="77500" lnSpcReduction="20000"/>
          </a:bodyPr>
          <a:lstStyle/>
          <a:p>
            <a:r>
              <a:rPr lang="en-US" dirty="0" err="1" smtClean="0"/>
              <a:t>Tüm</a:t>
            </a:r>
            <a:r>
              <a:rPr lang="en-US" dirty="0" smtClean="0"/>
              <a:t> </a:t>
            </a:r>
            <a:r>
              <a:rPr lang="en-US" dirty="0" err="1" smtClean="0"/>
              <a:t>gelişmelere</a:t>
            </a:r>
            <a:r>
              <a:rPr lang="en-US" dirty="0" smtClean="0"/>
              <a:t> </a:t>
            </a:r>
            <a:r>
              <a:rPr lang="en-US" dirty="0" err="1" smtClean="0"/>
              <a:t>rağmen</a:t>
            </a:r>
            <a:r>
              <a:rPr lang="en-US" dirty="0" smtClean="0"/>
              <a:t> </a:t>
            </a:r>
            <a:r>
              <a:rPr lang="en-US" dirty="0" err="1" smtClean="0"/>
              <a:t>hala</a:t>
            </a:r>
            <a:r>
              <a:rPr lang="en-US" dirty="0" smtClean="0"/>
              <a:t> </a:t>
            </a:r>
            <a:r>
              <a:rPr lang="en-US" dirty="0" err="1" smtClean="0"/>
              <a:t>kemoterapiler</a:t>
            </a:r>
            <a:r>
              <a:rPr lang="en-US" dirty="0" smtClean="0"/>
              <a:t>  </a:t>
            </a:r>
            <a:r>
              <a:rPr lang="en-US" dirty="0" err="1" smtClean="0"/>
              <a:t>önemini</a:t>
            </a:r>
            <a:r>
              <a:rPr lang="en-US" dirty="0" smtClean="0"/>
              <a:t> </a:t>
            </a:r>
            <a:r>
              <a:rPr lang="en-US" dirty="0" err="1" smtClean="0"/>
              <a:t>koruyor</a:t>
            </a:r>
            <a:endParaRPr lang="en-US" dirty="0" smtClean="0"/>
          </a:p>
          <a:p>
            <a:r>
              <a:rPr lang="en-US" dirty="0" err="1" smtClean="0"/>
              <a:t>Mutlaka</a:t>
            </a:r>
            <a:r>
              <a:rPr lang="en-US" dirty="0" smtClean="0"/>
              <a:t> </a:t>
            </a:r>
            <a:r>
              <a:rPr lang="en-US" dirty="0" err="1" smtClean="0"/>
              <a:t>bir</a:t>
            </a:r>
            <a:r>
              <a:rPr lang="en-US" dirty="0" smtClean="0"/>
              <a:t> </a:t>
            </a:r>
            <a:r>
              <a:rPr lang="en-US" dirty="0" err="1" smtClean="0"/>
              <a:t>basamakta</a:t>
            </a:r>
            <a:r>
              <a:rPr lang="en-US" dirty="0" smtClean="0"/>
              <a:t> </a:t>
            </a:r>
            <a:r>
              <a:rPr lang="en-US" dirty="0" err="1" smtClean="0"/>
              <a:t>platin</a:t>
            </a:r>
            <a:r>
              <a:rPr lang="en-US" dirty="0" smtClean="0"/>
              <a:t> </a:t>
            </a:r>
            <a:r>
              <a:rPr lang="en-US" dirty="0" err="1" smtClean="0"/>
              <a:t>içermeli</a:t>
            </a:r>
            <a:endParaRPr lang="en-US" dirty="0" smtClean="0"/>
          </a:p>
          <a:p>
            <a:r>
              <a:rPr lang="en-US" dirty="0" smtClean="0"/>
              <a:t>gBRCA1/2 </a:t>
            </a:r>
            <a:r>
              <a:rPr lang="en-US" dirty="0" err="1" smtClean="0"/>
              <a:t>mutasyonu</a:t>
            </a:r>
            <a:r>
              <a:rPr lang="en-US" dirty="0" smtClean="0"/>
              <a:t> </a:t>
            </a:r>
            <a:r>
              <a:rPr lang="en-US" dirty="0" err="1" smtClean="0"/>
              <a:t>varlığında</a:t>
            </a:r>
            <a:r>
              <a:rPr lang="en-US" dirty="0" smtClean="0"/>
              <a:t> </a:t>
            </a:r>
            <a:r>
              <a:rPr lang="en-US" dirty="0" err="1" smtClean="0"/>
              <a:t>özellikle</a:t>
            </a:r>
            <a:r>
              <a:rPr lang="en-US" dirty="0" smtClean="0"/>
              <a:t> ilk </a:t>
            </a:r>
            <a:r>
              <a:rPr lang="en-US" dirty="0" err="1" smtClean="0"/>
              <a:t>sıra</a:t>
            </a:r>
            <a:r>
              <a:rPr lang="en-US" dirty="0" smtClean="0"/>
              <a:t> </a:t>
            </a:r>
            <a:r>
              <a:rPr lang="en-US" dirty="0" err="1" smtClean="0"/>
              <a:t>tedavide</a:t>
            </a:r>
            <a:r>
              <a:rPr lang="en-US" dirty="0" smtClean="0"/>
              <a:t> </a:t>
            </a:r>
            <a:r>
              <a:rPr lang="en-US" dirty="0" err="1" smtClean="0"/>
              <a:t>PARPi</a:t>
            </a:r>
            <a:r>
              <a:rPr lang="en-US" dirty="0" smtClean="0"/>
              <a:t> </a:t>
            </a:r>
            <a:r>
              <a:rPr lang="en-US" dirty="0" err="1" smtClean="0"/>
              <a:t>etkin</a:t>
            </a:r>
            <a:r>
              <a:rPr lang="en-US" dirty="0" smtClean="0"/>
              <a:t>, </a:t>
            </a:r>
            <a:r>
              <a:rPr lang="en-US" dirty="0" err="1" smtClean="0"/>
              <a:t>platin</a:t>
            </a:r>
            <a:r>
              <a:rPr lang="en-US" dirty="0" smtClean="0"/>
              <a:t>&gt;</a:t>
            </a:r>
            <a:r>
              <a:rPr lang="en-US" dirty="0" err="1" smtClean="0"/>
              <a:t>taxan</a:t>
            </a:r>
            <a:r>
              <a:rPr lang="en-US" dirty="0" smtClean="0"/>
              <a:t>.</a:t>
            </a:r>
          </a:p>
          <a:p>
            <a:r>
              <a:rPr lang="en-US" dirty="0" smtClean="0"/>
              <a:t>İO+KT </a:t>
            </a:r>
            <a:r>
              <a:rPr lang="en-US" dirty="0" err="1" smtClean="0"/>
              <a:t>kombinasyonu</a:t>
            </a:r>
            <a:r>
              <a:rPr lang="en-US" dirty="0" smtClean="0"/>
              <a:t>:  </a:t>
            </a:r>
            <a:r>
              <a:rPr lang="en-US" dirty="0" err="1" smtClean="0"/>
              <a:t>ümit</a:t>
            </a:r>
            <a:r>
              <a:rPr lang="en-US" dirty="0" smtClean="0"/>
              <a:t> </a:t>
            </a:r>
            <a:r>
              <a:rPr lang="en-US" dirty="0" err="1" smtClean="0"/>
              <a:t>verici</a:t>
            </a:r>
            <a:r>
              <a:rPr lang="en-US" dirty="0" smtClean="0"/>
              <a:t>: </a:t>
            </a:r>
            <a:r>
              <a:rPr lang="en-US" dirty="0" err="1" smtClean="0"/>
              <a:t>ancak</a:t>
            </a:r>
            <a:r>
              <a:rPr lang="en-US" dirty="0" smtClean="0"/>
              <a:t> </a:t>
            </a:r>
            <a:r>
              <a:rPr lang="en-US" dirty="0" err="1" smtClean="0"/>
              <a:t>tedavi</a:t>
            </a:r>
            <a:r>
              <a:rPr lang="en-US" dirty="0" smtClean="0"/>
              <a:t> </a:t>
            </a:r>
            <a:r>
              <a:rPr lang="en-US" dirty="0" err="1" smtClean="0"/>
              <a:t>sırasında</a:t>
            </a:r>
            <a:r>
              <a:rPr lang="en-US" dirty="0" smtClean="0"/>
              <a:t> </a:t>
            </a:r>
            <a:r>
              <a:rPr lang="en-US" dirty="0" err="1" smtClean="0"/>
              <a:t>daha</a:t>
            </a:r>
            <a:r>
              <a:rPr lang="en-US" dirty="0" smtClean="0"/>
              <a:t> </a:t>
            </a:r>
            <a:r>
              <a:rPr lang="en-US" dirty="0" err="1" smtClean="0"/>
              <a:t>önde</a:t>
            </a:r>
            <a:r>
              <a:rPr lang="en-US" dirty="0" smtClean="0"/>
              <a:t> </a:t>
            </a:r>
            <a:r>
              <a:rPr lang="en-US" dirty="0" err="1" smtClean="0"/>
              <a:t>olmalı</a:t>
            </a:r>
            <a:r>
              <a:rPr lang="en-US" dirty="0" smtClean="0"/>
              <a:t> </a:t>
            </a:r>
            <a:r>
              <a:rPr lang="en-US" dirty="0" err="1" smtClean="0"/>
              <a:t>ve</a:t>
            </a:r>
            <a:r>
              <a:rPr lang="en-US" dirty="0" smtClean="0"/>
              <a:t> PDL1+ </a:t>
            </a:r>
            <a:r>
              <a:rPr lang="en-US" dirty="0" err="1" smtClean="0"/>
              <a:t>populasyonda</a:t>
            </a:r>
            <a:r>
              <a:rPr lang="en-US" dirty="0" smtClean="0"/>
              <a:t> </a:t>
            </a:r>
            <a:r>
              <a:rPr lang="en-US" dirty="0" err="1" smtClean="0"/>
              <a:t>daha</a:t>
            </a:r>
            <a:r>
              <a:rPr lang="en-US" dirty="0" smtClean="0"/>
              <a:t> </a:t>
            </a:r>
            <a:r>
              <a:rPr lang="en-US" dirty="0" err="1" smtClean="0"/>
              <a:t>kalıcı</a:t>
            </a:r>
            <a:r>
              <a:rPr lang="en-US" dirty="0" smtClean="0"/>
              <a:t> </a:t>
            </a:r>
            <a:r>
              <a:rPr lang="en-US" dirty="0" err="1" smtClean="0"/>
              <a:t>yanıtlar</a:t>
            </a:r>
            <a:r>
              <a:rPr lang="en-US" dirty="0" smtClean="0"/>
              <a:t> </a:t>
            </a:r>
            <a:r>
              <a:rPr lang="en-US" dirty="0" err="1" smtClean="0"/>
              <a:t>mevcut</a:t>
            </a:r>
            <a:endParaRPr lang="en-US" dirty="0" smtClean="0"/>
          </a:p>
          <a:p>
            <a:r>
              <a:rPr lang="en-US" dirty="0" smtClean="0"/>
              <a:t>PTEN </a:t>
            </a:r>
            <a:r>
              <a:rPr lang="en-US" dirty="0" err="1" smtClean="0"/>
              <a:t>yolağı</a:t>
            </a:r>
            <a:r>
              <a:rPr lang="en-US" dirty="0" smtClean="0"/>
              <a:t> </a:t>
            </a:r>
            <a:r>
              <a:rPr lang="en-US" dirty="0" err="1" smtClean="0"/>
              <a:t>değişikliklerde</a:t>
            </a:r>
            <a:r>
              <a:rPr lang="en-US" dirty="0" smtClean="0"/>
              <a:t> AKT </a:t>
            </a:r>
            <a:r>
              <a:rPr lang="en-US" dirty="0" err="1" smtClean="0"/>
              <a:t>inh</a:t>
            </a:r>
            <a:r>
              <a:rPr lang="en-US" dirty="0"/>
              <a:t>:</a:t>
            </a:r>
            <a:r>
              <a:rPr lang="en-US" dirty="0" smtClean="0"/>
              <a:t> </a:t>
            </a:r>
            <a:r>
              <a:rPr lang="en-US" dirty="0" err="1" smtClean="0"/>
              <a:t>faz</a:t>
            </a:r>
            <a:r>
              <a:rPr lang="en-US" dirty="0" smtClean="0"/>
              <a:t> 3 </a:t>
            </a:r>
            <a:r>
              <a:rPr lang="en-US" dirty="0" err="1" smtClean="0"/>
              <a:t>dataya</a:t>
            </a:r>
            <a:r>
              <a:rPr lang="en-US" dirty="0" smtClean="0"/>
              <a:t> </a:t>
            </a:r>
            <a:r>
              <a:rPr lang="en-US" dirty="0" err="1" smtClean="0"/>
              <a:t>ihtiyaç</a:t>
            </a:r>
            <a:r>
              <a:rPr lang="en-US" dirty="0" smtClean="0"/>
              <a:t> </a:t>
            </a:r>
            <a:r>
              <a:rPr lang="en-US" dirty="0" err="1" smtClean="0"/>
              <a:t>var</a:t>
            </a:r>
            <a:r>
              <a:rPr lang="en-US" dirty="0" smtClean="0"/>
              <a:t> (PFS+OS-)</a:t>
            </a:r>
          </a:p>
          <a:p>
            <a:r>
              <a:rPr lang="en-US" dirty="0" err="1" smtClean="0"/>
              <a:t>Kombinasyon</a:t>
            </a:r>
            <a:r>
              <a:rPr lang="en-US" dirty="0" smtClean="0"/>
              <a:t> İO-</a:t>
            </a:r>
            <a:r>
              <a:rPr lang="en-US" dirty="0" err="1" smtClean="0"/>
              <a:t>moleküler</a:t>
            </a:r>
            <a:r>
              <a:rPr lang="en-US" dirty="0" smtClean="0"/>
              <a:t> </a:t>
            </a:r>
            <a:r>
              <a:rPr lang="en-US" dirty="0" err="1" smtClean="0"/>
              <a:t>hedefler</a:t>
            </a:r>
            <a:r>
              <a:rPr lang="en-US" dirty="0" smtClean="0"/>
              <a:t>, </a:t>
            </a:r>
            <a:r>
              <a:rPr lang="en-US" dirty="0" err="1" smtClean="0"/>
              <a:t>idame</a:t>
            </a:r>
            <a:r>
              <a:rPr lang="en-US" dirty="0" smtClean="0"/>
              <a:t> </a:t>
            </a:r>
            <a:r>
              <a:rPr lang="en-US" dirty="0" err="1" smtClean="0"/>
              <a:t>stratejileri</a:t>
            </a:r>
            <a:r>
              <a:rPr lang="en-US" dirty="0" smtClean="0"/>
              <a:t>: </a:t>
            </a:r>
            <a:r>
              <a:rPr lang="en-US" dirty="0" err="1" smtClean="0"/>
              <a:t>çalışılmalı</a:t>
            </a:r>
            <a:r>
              <a:rPr lang="en-US" dirty="0" smtClean="0"/>
              <a:t>.</a:t>
            </a:r>
          </a:p>
          <a:p>
            <a:r>
              <a:rPr lang="en-US" dirty="0" err="1" smtClean="0"/>
              <a:t>Antikor</a:t>
            </a:r>
            <a:r>
              <a:rPr lang="en-US" dirty="0" smtClean="0"/>
              <a:t>-drug </a:t>
            </a:r>
            <a:r>
              <a:rPr lang="en-US" dirty="0" err="1" smtClean="0"/>
              <a:t>konjugatı</a:t>
            </a:r>
            <a:r>
              <a:rPr lang="en-US" dirty="0" smtClean="0"/>
              <a:t> </a:t>
            </a:r>
            <a:r>
              <a:rPr lang="en-US" dirty="0" err="1" smtClean="0"/>
              <a:t>ileri</a:t>
            </a:r>
            <a:r>
              <a:rPr lang="en-US" dirty="0" smtClean="0"/>
              <a:t> </a:t>
            </a:r>
            <a:r>
              <a:rPr lang="en-US" dirty="0" err="1" smtClean="0"/>
              <a:t>basamakta</a:t>
            </a:r>
            <a:r>
              <a:rPr lang="en-US" dirty="0" smtClean="0"/>
              <a:t> bile </a:t>
            </a:r>
            <a:r>
              <a:rPr lang="en-US" dirty="0" err="1" smtClean="0"/>
              <a:t>çok</a:t>
            </a:r>
            <a:r>
              <a:rPr lang="en-US" dirty="0" smtClean="0"/>
              <a:t> </a:t>
            </a:r>
            <a:r>
              <a:rPr lang="en-US" dirty="0" err="1" smtClean="0"/>
              <a:t>etkin</a:t>
            </a:r>
            <a:r>
              <a:rPr lang="en-US" dirty="0" smtClean="0"/>
              <a:t>, </a:t>
            </a:r>
            <a:r>
              <a:rPr lang="en-US" dirty="0" err="1" smtClean="0"/>
              <a:t>erken</a:t>
            </a:r>
            <a:r>
              <a:rPr lang="en-US" dirty="0" smtClean="0"/>
              <a:t> </a:t>
            </a:r>
            <a:r>
              <a:rPr lang="en-US" dirty="0" err="1" smtClean="0"/>
              <a:t>basamaklarda</a:t>
            </a:r>
            <a:r>
              <a:rPr lang="en-US" dirty="0" smtClean="0"/>
              <a:t> </a:t>
            </a:r>
            <a:r>
              <a:rPr lang="en-US" dirty="0" err="1" smtClean="0"/>
              <a:t>denenmeli</a:t>
            </a:r>
            <a:r>
              <a:rPr lang="en-US" dirty="0" smtClean="0"/>
              <a:t>. CNS </a:t>
            </a:r>
            <a:r>
              <a:rPr lang="en-US" dirty="0" err="1" smtClean="0"/>
              <a:t>aktivitesi</a:t>
            </a:r>
            <a:r>
              <a:rPr lang="en-US" dirty="0" smtClean="0"/>
              <a:t>?</a:t>
            </a:r>
            <a:endParaRPr lang="en-US" dirty="0"/>
          </a:p>
        </p:txBody>
      </p:sp>
      <p:sp>
        <p:nvSpPr>
          <p:cNvPr id="5" name="Date Placeholder 4"/>
          <p:cNvSpPr>
            <a:spLocks noGrp="1"/>
          </p:cNvSpPr>
          <p:nvPr>
            <p:ph type="dt" sz="half" idx="10"/>
          </p:nvPr>
        </p:nvSpPr>
        <p:spPr/>
        <p:txBody>
          <a:bodyPr/>
          <a:lstStyle/>
          <a:p>
            <a:fld id="{4BD53B69-1CFC-624A-9768-3D1EF2F672CA}" type="datetime1">
              <a:rPr lang="en-US" smtClean="0"/>
              <a:t>14.11.20</a:t>
            </a:fld>
            <a:endParaRPr lang="en-US"/>
          </a:p>
        </p:txBody>
      </p:sp>
      <p:sp>
        <p:nvSpPr>
          <p:cNvPr id="6" name="Slide Number Placeholder 5"/>
          <p:cNvSpPr>
            <a:spLocks noGrp="1"/>
          </p:cNvSpPr>
          <p:nvPr>
            <p:ph type="sldNum" sz="quarter" idx="12"/>
          </p:nvPr>
        </p:nvSpPr>
        <p:spPr/>
        <p:txBody>
          <a:bodyPr/>
          <a:lstStyle/>
          <a:p>
            <a:fld id="{A46B56E3-E63F-C94B-B5F1-645B608C74A3}" type="slidenum">
              <a:rPr lang="en-US" smtClean="0"/>
              <a:t>130</a:t>
            </a:fld>
            <a:endParaRPr lang="en-US"/>
          </a:p>
        </p:txBody>
      </p:sp>
    </p:spTree>
    <p:extLst>
      <p:ext uri="{BB962C8B-B14F-4D97-AF65-F5344CB8AC3E}">
        <p14:creationId xmlns:p14="http://schemas.microsoft.com/office/powerpoint/2010/main" val="4470810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rdod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365" y="0"/>
            <a:ext cx="5408186" cy="6858000"/>
          </a:xfrm>
          <a:prstGeom prst="rect">
            <a:avLst/>
          </a:prstGeom>
        </p:spPr>
      </p:pic>
      <p:pic>
        <p:nvPicPr>
          <p:cNvPr id="3" name="Picture 2" descr="car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4801" y="106842"/>
            <a:ext cx="4869876" cy="960257"/>
          </a:xfrm>
          <a:prstGeom prst="rect">
            <a:avLst/>
          </a:prstGeom>
        </p:spPr>
      </p:pic>
      <p:sp>
        <p:nvSpPr>
          <p:cNvPr id="4" name="TextBox 3"/>
          <p:cNvSpPr txBox="1"/>
          <p:nvPr/>
        </p:nvSpPr>
        <p:spPr>
          <a:xfrm>
            <a:off x="5452364" y="3373486"/>
            <a:ext cx="3589825" cy="24929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000" b="1" dirty="0"/>
              <a:t>SACITUZUMAB GOVITECAN </a:t>
            </a:r>
            <a:endParaRPr lang="en-US" sz="2000" b="1" dirty="0" smtClean="0"/>
          </a:p>
          <a:p>
            <a:pPr algn="ctr"/>
            <a:r>
              <a:rPr lang="en-US" sz="2000" b="1" dirty="0" smtClean="0"/>
              <a:t>≥ </a:t>
            </a:r>
            <a:r>
              <a:rPr lang="en-US" sz="2000" b="1" dirty="0"/>
              <a:t>2 </a:t>
            </a:r>
            <a:r>
              <a:rPr lang="en-US" sz="2000" b="1" dirty="0" err="1" smtClean="0"/>
              <a:t>sıra</a:t>
            </a:r>
            <a:r>
              <a:rPr lang="en-US" sz="2000" b="1" dirty="0" smtClean="0"/>
              <a:t> </a:t>
            </a:r>
            <a:r>
              <a:rPr lang="en-US" sz="2000" b="1" dirty="0" err="1" smtClean="0"/>
              <a:t>tedavi</a:t>
            </a:r>
            <a:r>
              <a:rPr lang="en-US" sz="2000" b="1" dirty="0" smtClean="0"/>
              <a:t> </a:t>
            </a:r>
            <a:r>
              <a:rPr lang="en-US" sz="2000" b="1" dirty="0" err="1" smtClean="0"/>
              <a:t>sonrası</a:t>
            </a:r>
            <a:r>
              <a:rPr lang="en-US" sz="2000" b="1" dirty="0" smtClean="0"/>
              <a:t> </a:t>
            </a:r>
            <a:r>
              <a:rPr lang="en-US" sz="2000" b="1" dirty="0" err="1" smtClean="0"/>
              <a:t>yeni</a:t>
            </a:r>
            <a:r>
              <a:rPr lang="en-US" sz="2000" b="1" dirty="0" smtClean="0"/>
              <a:t> </a:t>
            </a:r>
            <a:r>
              <a:rPr lang="en-US" sz="2000" b="1" dirty="0" err="1" smtClean="0"/>
              <a:t>standart</a:t>
            </a:r>
            <a:endParaRPr lang="en-US" sz="2000" b="1" dirty="0" smtClean="0"/>
          </a:p>
          <a:p>
            <a:pPr algn="ctr"/>
            <a:r>
              <a:rPr lang="en-US" sz="2000" b="1" dirty="0" smtClean="0"/>
              <a:t>4 ay PFS 5.5 ay OS </a:t>
            </a:r>
            <a:r>
              <a:rPr lang="en-US" sz="2000" b="1" dirty="0" err="1" smtClean="0"/>
              <a:t>katkısı</a:t>
            </a:r>
            <a:r>
              <a:rPr lang="en-US" sz="2000" b="1" dirty="0" smtClean="0"/>
              <a:t> </a:t>
            </a:r>
            <a:r>
              <a:rPr lang="en-US" sz="2000" b="1" dirty="0" err="1" smtClean="0"/>
              <a:t>var</a:t>
            </a:r>
            <a:endParaRPr lang="en-US" sz="2000" b="1" dirty="0" smtClean="0"/>
          </a:p>
          <a:p>
            <a:pPr algn="ctr"/>
            <a:r>
              <a:rPr lang="en-US" sz="2000" b="1" dirty="0" err="1" smtClean="0"/>
              <a:t>Özl</a:t>
            </a:r>
            <a:r>
              <a:rPr lang="en-US" sz="2000" b="1" dirty="0" smtClean="0"/>
              <a:t> </a:t>
            </a:r>
            <a:r>
              <a:rPr lang="en-US" sz="2000" b="1" dirty="0" err="1" smtClean="0"/>
              <a:t>Gis</a:t>
            </a:r>
            <a:r>
              <a:rPr lang="en-US" sz="2000" b="1" dirty="0" smtClean="0"/>
              <a:t> </a:t>
            </a:r>
            <a:r>
              <a:rPr lang="en-US" sz="2000" b="1" dirty="0" err="1" smtClean="0"/>
              <a:t>Toks</a:t>
            </a:r>
            <a:r>
              <a:rPr lang="en-US" sz="2000" b="1" dirty="0" smtClean="0"/>
              <a:t> </a:t>
            </a:r>
            <a:r>
              <a:rPr lang="en-US" sz="2000" b="1" dirty="0" err="1" smtClean="0"/>
              <a:t>için</a:t>
            </a:r>
            <a:r>
              <a:rPr lang="en-US" sz="2000" b="1" dirty="0" smtClean="0"/>
              <a:t> </a:t>
            </a:r>
            <a:r>
              <a:rPr lang="en-US" sz="2000" b="1" dirty="0" err="1" smtClean="0"/>
              <a:t>erken</a:t>
            </a:r>
            <a:r>
              <a:rPr lang="en-US" sz="2000" b="1" dirty="0" smtClean="0"/>
              <a:t> </a:t>
            </a:r>
            <a:r>
              <a:rPr lang="en-US" sz="2000" b="1" dirty="0" err="1" smtClean="0"/>
              <a:t>önlem</a:t>
            </a:r>
            <a:endParaRPr lang="en-US" sz="2000" b="1" dirty="0" smtClean="0"/>
          </a:p>
          <a:p>
            <a:pPr algn="ctr"/>
            <a:r>
              <a:rPr lang="en-US" sz="2000" b="1" dirty="0" smtClean="0"/>
              <a:t>GCSF </a:t>
            </a:r>
            <a:r>
              <a:rPr lang="en-US" sz="2000" b="1" dirty="0" err="1" smtClean="0"/>
              <a:t>kullanımı</a:t>
            </a:r>
            <a:endParaRPr lang="en-US" sz="2000" b="1" dirty="0" smtClean="0"/>
          </a:p>
          <a:p>
            <a:endParaRPr lang="en-US" dirty="0" smtClean="0">
              <a:effectLst/>
            </a:endParaRPr>
          </a:p>
          <a:p>
            <a:endParaRPr lang="en-US" dirty="0"/>
          </a:p>
        </p:txBody>
      </p:sp>
      <p:sp>
        <p:nvSpPr>
          <p:cNvPr id="6" name="Date Placeholder 5"/>
          <p:cNvSpPr>
            <a:spLocks noGrp="1"/>
          </p:cNvSpPr>
          <p:nvPr>
            <p:ph type="dt" sz="half" idx="10"/>
          </p:nvPr>
        </p:nvSpPr>
        <p:spPr/>
        <p:txBody>
          <a:bodyPr/>
          <a:lstStyle/>
          <a:p>
            <a:fld id="{03B89900-3402-D34D-A509-0EB3888FC767}" type="datetime1">
              <a:rPr lang="en-US" smtClean="0"/>
              <a:t>14.11.20</a:t>
            </a:fld>
            <a:endParaRPr lang="en-US"/>
          </a:p>
        </p:txBody>
      </p:sp>
      <p:sp>
        <p:nvSpPr>
          <p:cNvPr id="7" name="Slide Number Placeholder 6"/>
          <p:cNvSpPr>
            <a:spLocks noGrp="1"/>
          </p:cNvSpPr>
          <p:nvPr>
            <p:ph type="sldNum" sz="quarter" idx="12"/>
          </p:nvPr>
        </p:nvSpPr>
        <p:spPr/>
        <p:txBody>
          <a:bodyPr/>
          <a:lstStyle/>
          <a:p>
            <a:fld id="{A46B56E3-E63F-C94B-B5F1-645B608C74A3}" type="slidenum">
              <a:rPr lang="en-US" smtClean="0"/>
              <a:t>131</a:t>
            </a:fld>
            <a:endParaRPr lang="en-US"/>
          </a:p>
        </p:txBody>
      </p:sp>
    </p:spTree>
    <p:extLst>
      <p:ext uri="{BB962C8B-B14F-4D97-AF65-F5344CB8AC3E}">
        <p14:creationId xmlns:p14="http://schemas.microsoft.com/office/powerpoint/2010/main" val="29109747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n söz.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25500"/>
            <a:ext cx="9144000" cy="5205743"/>
          </a:xfrm>
          <a:prstGeom prst="rect">
            <a:avLst/>
          </a:prstGeom>
        </p:spPr>
      </p:pic>
      <p:sp>
        <p:nvSpPr>
          <p:cNvPr id="3" name="TextBox 2"/>
          <p:cNvSpPr txBox="1"/>
          <p:nvPr/>
        </p:nvSpPr>
        <p:spPr>
          <a:xfrm>
            <a:off x="6350238" y="6207392"/>
            <a:ext cx="2553901"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b="1" dirty="0" err="1" smtClean="0"/>
              <a:t>Teşekkür</a:t>
            </a:r>
            <a:r>
              <a:rPr lang="en-US" sz="2400" b="1" dirty="0" smtClean="0"/>
              <a:t> </a:t>
            </a:r>
            <a:r>
              <a:rPr lang="en-US" sz="2400" b="1" dirty="0" err="1" smtClean="0"/>
              <a:t>ederim</a:t>
            </a:r>
            <a:r>
              <a:rPr lang="mr-IN" sz="2400" b="1" dirty="0" smtClean="0"/>
              <a:t>…</a:t>
            </a:r>
            <a:endParaRPr lang="en-US" sz="2400" b="1" dirty="0"/>
          </a:p>
        </p:txBody>
      </p:sp>
      <p:sp>
        <p:nvSpPr>
          <p:cNvPr id="5" name="Date Placeholder 4"/>
          <p:cNvSpPr>
            <a:spLocks noGrp="1"/>
          </p:cNvSpPr>
          <p:nvPr>
            <p:ph type="dt" sz="half" idx="10"/>
          </p:nvPr>
        </p:nvSpPr>
        <p:spPr/>
        <p:txBody>
          <a:bodyPr/>
          <a:lstStyle/>
          <a:p>
            <a:fld id="{4070E8BD-80E3-5642-89AA-70D771FD2EE8}" type="datetime1">
              <a:rPr lang="en-US" smtClean="0"/>
              <a:t>14.11.20</a:t>
            </a:fld>
            <a:endParaRPr lang="en-US"/>
          </a:p>
        </p:txBody>
      </p:sp>
      <p:sp>
        <p:nvSpPr>
          <p:cNvPr id="6" name="Slide Number Placeholder 5"/>
          <p:cNvSpPr>
            <a:spLocks noGrp="1"/>
          </p:cNvSpPr>
          <p:nvPr>
            <p:ph type="sldNum" sz="quarter" idx="12"/>
          </p:nvPr>
        </p:nvSpPr>
        <p:spPr/>
        <p:txBody>
          <a:bodyPr/>
          <a:lstStyle/>
          <a:p>
            <a:fld id="{A46B56E3-E63F-C94B-B5F1-645B608C74A3}" type="slidenum">
              <a:rPr lang="en-US" smtClean="0"/>
              <a:t>132</a:t>
            </a:fld>
            <a:endParaRPr lang="en-US"/>
          </a:p>
        </p:txBody>
      </p:sp>
    </p:spTree>
    <p:extLst>
      <p:ext uri="{BB962C8B-B14F-4D97-AF65-F5344CB8AC3E}">
        <p14:creationId xmlns:p14="http://schemas.microsoft.com/office/powerpoint/2010/main" val="27759423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Hasta </a:t>
            </a:r>
            <a:r>
              <a:rPr lang="en-US" dirty="0" err="1" smtClean="0"/>
              <a:t>özellikleri</a:t>
            </a:r>
            <a:endParaRPr lang="en-US" dirty="0"/>
          </a:p>
        </p:txBody>
      </p:sp>
      <p:sp>
        <p:nvSpPr>
          <p:cNvPr id="3" name="Text Placeholder 2"/>
          <p:cNvSpPr>
            <a:spLocks noGrp="1"/>
          </p:cNvSpPr>
          <p:nvPr>
            <p:ph type="body" sz="quarter" idx="10"/>
          </p:nvPr>
        </p:nvSpPr>
        <p:spPr/>
        <p:txBody>
          <a:bodyPr/>
          <a:lstStyle/>
          <a:p>
            <a:endParaRPr lang="en-US"/>
          </a:p>
        </p:txBody>
      </p:sp>
      <p:graphicFrame>
        <p:nvGraphicFramePr>
          <p:cNvPr id="4" name="object 3"/>
          <p:cNvGraphicFramePr>
            <a:graphicFrameLocks noGrp="1"/>
          </p:cNvGraphicFramePr>
          <p:nvPr>
            <p:extLst>
              <p:ext uri="{D42A27DB-BD31-4B8C-83A1-F6EECF244321}">
                <p14:modId xmlns:p14="http://schemas.microsoft.com/office/powerpoint/2010/main" val="2052762109"/>
              </p:ext>
            </p:extLst>
          </p:nvPr>
        </p:nvGraphicFramePr>
        <p:xfrm>
          <a:off x="574041" y="1319928"/>
          <a:ext cx="7582179" cy="4027424"/>
        </p:xfrm>
        <a:graphic>
          <a:graphicData uri="http://schemas.openxmlformats.org/drawingml/2006/table">
            <a:tbl>
              <a:tblPr firstRow="1" bandRow="1">
                <a:tableStyleId>{00A15C55-8517-42AA-B614-E9B94910E393}</a:tableStyleId>
              </a:tblPr>
              <a:tblGrid>
                <a:gridCol w="1860206">
                  <a:extLst>
                    <a:ext uri="{9D8B030D-6E8A-4147-A177-3AD203B41FA5}">
                      <a16:colId xmlns:a16="http://schemas.microsoft.com/office/drawing/2014/main" xmlns="" val="20000"/>
                    </a:ext>
                  </a:extLst>
                </a:gridCol>
                <a:gridCol w="1184002">
                  <a:extLst>
                    <a:ext uri="{9D8B030D-6E8A-4147-A177-3AD203B41FA5}">
                      <a16:colId xmlns:a16="http://schemas.microsoft.com/office/drawing/2014/main" xmlns="" val="4098190484"/>
                    </a:ext>
                  </a:extLst>
                </a:gridCol>
                <a:gridCol w="1512657">
                  <a:extLst>
                    <a:ext uri="{9D8B030D-6E8A-4147-A177-3AD203B41FA5}">
                      <a16:colId xmlns:a16="http://schemas.microsoft.com/office/drawing/2014/main" xmlns="" val="20001"/>
                    </a:ext>
                  </a:extLst>
                </a:gridCol>
                <a:gridCol w="1512657">
                  <a:extLst>
                    <a:ext uri="{9D8B030D-6E8A-4147-A177-3AD203B41FA5}">
                      <a16:colId xmlns:a16="http://schemas.microsoft.com/office/drawing/2014/main" xmlns="" val="20002"/>
                    </a:ext>
                  </a:extLst>
                </a:gridCol>
                <a:gridCol w="1512657">
                  <a:extLst>
                    <a:ext uri="{9D8B030D-6E8A-4147-A177-3AD203B41FA5}">
                      <a16:colId xmlns:a16="http://schemas.microsoft.com/office/drawing/2014/main" xmlns="" val="20003"/>
                    </a:ext>
                  </a:extLst>
                </a:gridCol>
              </a:tblGrid>
              <a:tr h="0">
                <a:tc gridSpan="2">
                  <a:txBody>
                    <a:bodyPr/>
                    <a:lstStyle/>
                    <a:p>
                      <a:pPr marL="84455" marR="180340">
                        <a:lnSpc>
                          <a:spcPct val="100000"/>
                        </a:lnSpc>
                        <a:spcBef>
                          <a:spcPts val="185"/>
                        </a:spcBef>
                      </a:pPr>
                      <a:endParaRPr sz="1600" b="1" dirty="0">
                        <a:latin typeface="+mn-lt"/>
                        <a:cs typeface="Helvetica"/>
                      </a:endParaRPr>
                    </a:p>
                  </a:txBody>
                  <a:tcPr marL="0" marR="0" marT="33415" marB="0"/>
                </a:tc>
                <a:tc hMerge="1">
                  <a:txBody>
                    <a:bodyPr/>
                    <a:lstStyle/>
                    <a:p>
                      <a:pPr marL="84455" marR="180340">
                        <a:lnSpc>
                          <a:spcPct val="100000"/>
                        </a:lnSpc>
                        <a:spcBef>
                          <a:spcPts val="185"/>
                        </a:spcBef>
                      </a:pPr>
                      <a:endParaRPr sz="1100" b="1" dirty="0">
                        <a:latin typeface="+mn-lt"/>
                        <a:cs typeface="Helvetica"/>
                      </a:endParaRPr>
                    </a:p>
                  </a:txBody>
                  <a:tcPr marL="0" marR="0" marT="23495" marB="0"/>
                </a:tc>
                <a:tc>
                  <a:txBody>
                    <a:bodyPr/>
                    <a:lstStyle/>
                    <a:p>
                      <a:pPr marL="0" algn="ctr">
                        <a:spcBef>
                          <a:spcPts val="0"/>
                        </a:spcBef>
                      </a:pPr>
                      <a:r>
                        <a:rPr lang="tr-TR" sz="1600" dirty="0">
                          <a:latin typeface="+mn-lt"/>
                        </a:rPr>
                        <a:t>olaparib</a:t>
                      </a:r>
                      <a:r>
                        <a:rPr sz="2800" dirty="0"/>
                        <a:t> </a:t>
                      </a:r>
                    </a:p>
                    <a:p>
                      <a:pPr marL="0" algn="ctr">
                        <a:spcBef>
                          <a:spcPts val="0"/>
                        </a:spcBef>
                      </a:pPr>
                      <a:r>
                        <a:rPr lang="tr-TR" sz="1600" dirty="0">
                          <a:latin typeface="+mn-lt"/>
                        </a:rPr>
                        <a:t>N= 205</a:t>
                      </a:r>
                    </a:p>
                    <a:p>
                      <a:pPr marL="0" algn="ctr">
                        <a:spcBef>
                          <a:spcPts val="0"/>
                        </a:spcBef>
                      </a:pPr>
                      <a:r>
                        <a:rPr lang="tr-TR" sz="1600" dirty="0">
                          <a:latin typeface="+mn-lt"/>
                        </a:rPr>
                        <a:t>n (%)</a:t>
                      </a:r>
                      <a:endParaRPr lang="tr-TR" sz="1600" dirty="0">
                        <a:latin typeface="+mn-lt"/>
                        <a:cs typeface="Helvetica"/>
                      </a:endParaRPr>
                    </a:p>
                  </a:txBody>
                  <a:tcPr marL="130048" marR="130048" marT="65024" marB="65024"/>
                </a:tc>
                <a:tc>
                  <a:txBody>
                    <a:bodyPr/>
                    <a:lstStyle/>
                    <a:p>
                      <a:pPr marL="0" algn="ctr">
                        <a:spcBef>
                          <a:spcPts val="0"/>
                        </a:spcBef>
                      </a:pPr>
                      <a:r>
                        <a:rPr lang="tr-TR" sz="1600" dirty="0">
                          <a:latin typeface="+mn-lt"/>
                        </a:rPr>
                        <a:t>TPC</a:t>
                      </a:r>
                    </a:p>
                    <a:p>
                      <a:pPr marL="0" algn="ctr">
                        <a:spcBef>
                          <a:spcPts val="0"/>
                        </a:spcBef>
                      </a:pPr>
                      <a:r>
                        <a:rPr lang="tr-TR" sz="1600" dirty="0">
                          <a:latin typeface="+mn-lt"/>
                        </a:rPr>
                        <a:t>N= 97</a:t>
                      </a:r>
                    </a:p>
                    <a:p>
                      <a:pPr marL="0" algn="ctr">
                        <a:spcBef>
                          <a:spcPts val="0"/>
                        </a:spcBef>
                      </a:pPr>
                      <a:r>
                        <a:rPr lang="tr-TR" sz="1600" dirty="0">
                          <a:latin typeface="+mn-lt"/>
                        </a:rPr>
                        <a:t>n (%)</a:t>
                      </a:r>
                      <a:endParaRPr lang="tr-TR" sz="1600" dirty="0">
                        <a:latin typeface="+mn-lt"/>
                        <a:cs typeface="Helvetica"/>
                      </a:endParaRPr>
                    </a:p>
                  </a:txBody>
                  <a:tcPr marL="130048" marR="130048" marT="65024" marB="65024"/>
                </a:tc>
                <a:tc>
                  <a:txBody>
                    <a:bodyPr/>
                    <a:lstStyle/>
                    <a:p>
                      <a:pPr marL="0" algn="ctr">
                        <a:spcBef>
                          <a:spcPts val="0"/>
                        </a:spcBef>
                      </a:pPr>
                      <a:r>
                        <a:rPr lang="tr-TR" sz="1600" dirty="0">
                          <a:latin typeface="+mn-lt"/>
                        </a:rPr>
                        <a:t>Toplam</a:t>
                      </a:r>
                    </a:p>
                    <a:p>
                      <a:pPr marL="0" algn="ctr">
                        <a:spcBef>
                          <a:spcPts val="0"/>
                        </a:spcBef>
                      </a:pPr>
                      <a:r>
                        <a:rPr lang="tr-TR" sz="1600" dirty="0">
                          <a:latin typeface="+mn-lt"/>
                        </a:rPr>
                        <a:t>N= 302</a:t>
                      </a:r>
                    </a:p>
                    <a:p>
                      <a:pPr marL="0" algn="ctr">
                        <a:spcBef>
                          <a:spcPts val="0"/>
                        </a:spcBef>
                      </a:pPr>
                      <a:r>
                        <a:rPr lang="tr-TR" sz="1600" dirty="0">
                          <a:latin typeface="+mn-lt"/>
                        </a:rPr>
                        <a:t>n (%)</a:t>
                      </a:r>
                      <a:endParaRPr lang="tr-TR" sz="1600" dirty="0">
                        <a:latin typeface="+mn-lt"/>
                        <a:cs typeface="Helvetica"/>
                      </a:endParaRPr>
                    </a:p>
                  </a:txBody>
                  <a:tcPr marL="130048" marR="130048" marT="65024" marB="65024"/>
                </a:tc>
                <a:extLst>
                  <a:ext uri="{0D108BD9-81ED-4DB2-BD59-A6C34878D82A}">
                    <a16:rowId xmlns:a16="http://schemas.microsoft.com/office/drawing/2014/main" xmlns="" val="10000"/>
                  </a:ext>
                </a:extLst>
              </a:tr>
              <a:tr h="294867">
                <a:tc gridSpan="2">
                  <a:txBody>
                    <a:bodyPr/>
                    <a:lstStyle/>
                    <a:p>
                      <a:pPr marL="61594">
                        <a:lnSpc>
                          <a:spcPct val="100000"/>
                        </a:lnSpc>
                        <a:spcBef>
                          <a:spcPts val="300"/>
                        </a:spcBef>
                      </a:pPr>
                      <a:r>
                        <a:rPr lang="tr-TR" sz="1600" b="1" spc="-15" dirty="0">
                          <a:latin typeface="+mn-lt"/>
                        </a:rPr>
                        <a:t>Medyan yaş </a:t>
                      </a:r>
                      <a:r>
                        <a:rPr lang="tr-TR" sz="1600" b="1" spc="-5" dirty="0">
                          <a:latin typeface="+mn-lt"/>
                        </a:rPr>
                        <a:t>(min,</a:t>
                      </a:r>
                      <a:r>
                        <a:rPr sz="2800" dirty="0"/>
                        <a:t> </a:t>
                      </a:r>
                      <a:r>
                        <a:rPr lang="tr-TR" sz="1600" b="1" spc="-10" dirty="0">
                          <a:latin typeface="+mn-lt"/>
                        </a:rPr>
                        <a:t>maks)</a:t>
                      </a:r>
                      <a:endParaRPr lang="tr-TR" sz="1600" b="1" dirty="0">
                        <a:latin typeface="+mn-lt"/>
                        <a:cs typeface="Helvetica"/>
                      </a:endParaRPr>
                    </a:p>
                  </a:txBody>
                  <a:tcPr marL="0" marR="0" marT="54187" marB="0" anchor="ctr">
                    <a:solidFill>
                      <a:srgbClr val="D0CED3"/>
                    </a:solidFill>
                  </a:tcPr>
                </a:tc>
                <a:tc hMerge="1">
                  <a:txBody>
                    <a:bodyPr/>
                    <a:lstStyle/>
                    <a:p>
                      <a:pPr marL="61594" algn="ctr">
                        <a:lnSpc>
                          <a:spcPct val="100000"/>
                        </a:lnSpc>
                        <a:spcBef>
                          <a:spcPts val="300"/>
                        </a:spcBef>
                      </a:pPr>
                      <a:endParaRPr sz="1100" b="1" dirty="0">
                        <a:latin typeface="+mn-lt"/>
                        <a:cs typeface="Helvetica"/>
                      </a:endParaRPr>
                    </a:p>
                  </a:txBody>
                  <a:tcPr marL="0" marR="0" marT="38100" marB="0"/>
                </a:tc>
                <a:tc>
                  <a:txBody>
                    <a:bodyPr/>
                    <a:lstStyle/>
                    <a:p>
                      <a:pPr marL="0" algn="ctr">
                        <a:lnSpc>
                          <a:spcPct val="100000"/>
                        </a:lnSpc>
                        <a:spcBef>
                          <a:spcPts val="0"/>
                        </a:spcBef>
                      </a:pPr>
                      <a:r>
                        <a:rPr lang="tr-TR" sz="1600" spc="-5" dirty="0">
                          <a:latin typeface="+mn-lt"/>
                        </a:rPr>
                        <a:t>44</a:t>
                      </a:r>
                      <a:r>
                        <a:rPr sz="2800"/>
                        <a:t> </a:t>
                      </a:r>
                      <a:r>
                        <a:rPr lang="tr-TR" sz="1600" spc="-5" dirty="0">
                          <a:latin typeface="+mn-lt"/>
                        </a:rPr>
                        <a:t>(22,</a:t>
                      </a:r>
                      <a:r>
                        <a:rPr sz="2800"/>
                        <a:t> </a:t>
                      </a:r>
                      <a:r>
                        <a:rPr lang="tr-TR" sz="1600" spc="-5" dirty="0">
                          <a:latin typeface="+mn-lt"/>
                        </a:rPr>
                        <a:t>76)</a:t>
                      </a:r>
                      <a:endParaRPr lang="tr-TR" sz="1600" dirty="0">
                        <a:latin typeface="+mn-lt"/>
                        <a:cs typeface="Arial"/>
                      </a:endParaRPr>
                    </a:p>
                  </a:txBody>
                  <a:tcPr marL="0" marR="0" marT="52380" marB="0" anchor="ctr"/>
                </a:tc>
                <a:tc>
                  <a:txBody>
                    <a:bodyPr/>
                    <a:lstStyle/>
                    <a:p>
                      <a:pPr marL="0" algn="ctr">
                        <a:lnSpc>
                          <a:spcPct val="100000"/>
                        </a:lnSpc>
                        <a:spcBef>
                          <a:spcPts val="0"/>
                        </a:spcBef>
                      </a:pPr>
                      <a:r>
                        <a:rPr lang="tr-TR" sz="1600" spc="-5" dirty="0">
                          <a:latin typeface="+mn-lt"/>
                        </a:rPr>
                        <a:t>45 (24,</a:t>
                      </a:r>
                      <a:r>
                        <a:rPr sz="2800"/>
                        <a:t> </a:t>
                      </a:r>
                      <a:r>
                        <a:rPr lang="tr-TR" sz="1600" spc="-10" dirty="0">
                          <a:latin typeface="+mn-lt"/>
                        </a:rPr>
                        <a:t>68)</a:t>
                      </a:r>
                      <a:endParaRPr lang="tr-TR" sz="1600" dirty="0">
                        <a:latin typeface="+mn-lt"/>
                        <a:cs typeface="Arial"/>
                      </a:endParaRPr>
                    </a:p>
                  </a:txBody>
                  <a:tcPr marL="0" marR="0" marT="52380" marB="0" anchor="ctr"/>
                </a:tc>
                <a:tc>
                  <a:txBody>
                    <a:bodyPr/>
                    <a:lstStyle/>
                    <a:p>
                      <a:pPr marL="0" algn="ctr">
                        <a:lnSpc>
                          <a:spcPct val="100000"/>
                        </a:lnSpc>
                        <a:spcBef>
                          <a:spcPts val="0"/>
                        </a:spcBef>
                      </a:pPr>
                      <a:r>
                        <a:rPr lang="tr-TR" sz="1600" spc="-5" dirty="0">
                          <a:latin typeface="+mn-lt"/>
                        </a:rPr>
                        <a:t>44 (22,</a:t>
                      </a:r>
                      <a:r>
                        <a:rPr sz="2800"/>
                        <a:t> </a:t>
                      </a:r>
                      <a:r>
                        <a:rPr lang="tr-TR" sz="1600" spc="-10" dirty="0">
                          <a:latin typeface="+mn-lt"/>
                        </a:rPr>
                        <a:t>76)</a:t>
                      </a:r>
                      <a:endParaRPr lang="tr-TR" sz="1600" dirty="0">
                        <a:latin typeface="+mn-lt"/>
                        <a:cs typeface="Arial"/>
                      </a:endParaRPr>
                    </a:p>
                  </a:txBody>
                  <a:tcPr marL="130048" marR="130048" marT="65024" marB="65024" anchor="ctr"/>
                </a:tc>
                <a:extLst>
                  <a:ext uri="{0D108BD9-81ED-4DB2-BD59-A6C34878D82A}">
                    <a16:rowId xmlns:a16="http://schemas.microsoft.com/office/drawing/2014/main" xmlns="" val="10010"/>
                  </a:ext>
                </a:extLst>
              </a:tr>
              <a:tr h="294867">
                <a:tc gridSpan="2">
                  <a:txBody>
                    <a:bodyPr/>
                    <a:lstStyle/>
                    <a:p>
                      <a:pPr marL="61594">
                        <a:lnSpc>
                          <a:spcPct val="100000"/>
                        </a:lnSpc>
                        <a:spcBef>
                          <a:spcPts val="300"/>
                        </a:spcBef>
                      </a:pPr>
                      <a:r>
                        <a:rPr lang="tr-TR" sz="1600" b="1" spc="-5" dirty="0">
                          <a:latin typeface="+mn-lt"/>
                        </a:rPr>
                        <a:t>Erkek</a:t>
                      </a:r>
                      <a:endParaRPr lang="tr-TR" sz="1600" b="1" dirty="0">
                        <a:latin typeface="+mn-lt"/>
                        <a:cs typeface="Helvetica"/>
                      </a:endParaRPr>
                    </a:p>
                  </a:txBody>
                  <a:tcPr marL="0" marR="0" marT="54187" marB="0" anchor="ctr">
                    <a:solidFill>
                      <a:srgbClr val="D0CED3"/>
                    </a:solidFill>
                  </a:tcPr>
                </a:tc>
                <a:tc hMerge="1">
                  <a:txBody>
                    <a:bodyPr/>
                    <a:lstStyle/>
                    <a:p>
                      <a:pPr marL="61594" algn="ctr">
                        <a:lnSpc>
                          <a:spcPct val="100000"/>
                        </a:lnSpc>
                        <a:spcBef>
                          <a:spcPts val="300"/>
                        </a:spcBef>
                      </a:pPr>
                      <a:endParaRPr sz="1100" b="1" dirty="0">
                        <a:latin typeface="+mn-lt"/>
                        <a:cs typeface="Helvetica"/>
                      </a:endParaRPr>
                    </a:p>
                  </a:txBody>
                  <a:tcPr marL="0" marR="0" marT="38100" marB="0"/>
                </a:tc>
                <a:tc>
                  <a:txBody>
                    <a:bodyPr/>
                    <a:lstStyle/>
                    <a:p>
                      <a:pPr marL="0" algn="ctr">
                        <a:lnSpc>
                          <a:spcPct val="100000"/>
                        </a:lnSpc>
                        <a:spcBef>
                          <a:spcPts val="0"/>
                        </a:spcBef>
                      </a:pPr>
                      <a:r>
                        <a:rPr lang="tr-TR" sz="1600" spc="-5" dirty="0">
                          <a:latin typeface="+mn-lt"/>
                        </a:rPr>
                        <a:t>5</a:t>
                      </a:r>
                      <a:r>
                        <a:rPr sz="2800"/>
                        <a:t> </a:t>
                      </a:r>
                      <a:r>
                        <a:rPr lang="tr-TR" sz="1600" spc="-5" dirty="0">
                          <a:latin typeface="+mn-lt"/>
                        </a:rPr>
                        <a:t>(2.4)</a:t>
                      </a:r>
                      <a:endParaRPr lang="tr-TR" sz="1600" dirty="0">
                        <a:latin typeface="+mn-lt"/>
                        <a:cs typeface="Arial"/>
                      </a:endParaRPr>
                    </a:p>
                  </a:txBody>
                  <a:tcPr marL="0" marR="0" marT="52380" marB="0" anchor="ctr"/>
                </a:tc>
                <a:tc>
                  <a:txBody>
                    <a:bodyPr/>
                    <a:lstStyle/>
                    <a:p>
                      <a:pPr marL="0" algn="ctr">
                        <a:lnSpc>
                          <a:spcPct val="100000"/>
                        </a:lnSpc>
                        <a:spcBef>
                          <a:spcPts val="0"/>
                        </a:spcBef>
                      </a:pPr>
                      <a:r>
                        <a:rPr lang="tr-TR" sz="1600" spc="-5" dirty="0">
                          <a:latin typeface="+mn-lt"/>
                        </a:rPr>
                        <a:t>2</a:t>
                      </a:r>
                      <a:r>
                        <a:rPr sz="2800"/>
                        <a:t> </a:t>
                      </a:r>
                      <a:r>
                        <a:rPr lang="tr-TR" sz="1600" spc="-5" dirty="0">
                          <a:latin typeface="+mn-lt"/>
                        </a:rPr>
                        <a:t>(2.1)</a:t>
                      </a:r>
                      <a:endParaRPr lang="tr-TR" sz="1600">
                        <a:latin typeface="+mn-lt"/>
                        <a:cs typeface="Arial"/>
                      </a:endParaRPr>
                    </a:p>
                  </a:txBody>
                  <a:tcPr marL="0" marR="0" marT="52380" marB="0" anchor="ctr"/>
                </a:tc>
                <a:tc>
                  <a:txBody>
                    <a:bodyPr/>
                    <a:lstStyle/>
                    <a:p>
                      <a:pPr marL="0" algn="ctr">
                        <a:lnSpc>
                          <a:spcPct val="100000"/>
                        </a:lnSpc>
                        <a:spcBef>
                          <a:spcPts val="0"/>
                        </a:spcBef>
                      </a:pPr>
                      <a:r>
                        <a:rPr lang="tr-TR" sz="1600" spc="-5" dirty="0">
                          <a:latin typeface="+mn-lt"/>
                        </a:rPr>
                        <a:t>7</a:t>
                      </a:r>
                      <a:r>
                        <a:rPr sz="2800"/>
                        <a:t> </a:t>
                      </a:r>
                      <a:r>
                        <a:rPr lang="tr-TR" sz="1600" spc="-5" dirty="0">
                          <a:latin typeface="+mn-lt"/>
                        </a:rPr>
                        <a:t>(2.3)</a:t>
                      </a:r>
                      <a:endParaRPr lang="tr-TR" sz="1600" dirty="0">
                        <a:latin typeface="+mn-lt"/>
                        <a:cs typeface="Arial"/>
                      </a:endParaRPr>
                    </a:p>
                  </a:txBody>
                  <a:tcPr marL="130048" marR="130048" marT="65024" marB="65024" anchor="ctr"/>
                </a:tc>
                <a:extLst>
                  <a:ext uri="{0D108BD9-81ED-4DB2-BD59-A6C34878D82A}">
                    <a16:rowId xmlns:a16="http://schemas.microsoft.com/office/drawing/2014/main" xmlns="" val="10011"/>
                  </a:ext>
                </a:extLst>
              </a:tr>
              <a:tr h="205077">
                <a:tc rowSpan="2">
                  <a:txBody>
                    <a:bodyPr/>
                    <a:lstStyle/>
                    <a:p>
                      <a:pPr marL="61594">
                        <a:lnSpc>
                          <a:spcPct val="100000"/>
                        </a:lnSpc>
                        <a:spcBef>
                          <a:spcPts val="300"/>
                        </a:spcBef>
                      </a:pPr>
                      <a:r>
                        <a:rPr lang="tr-TR" sz="1600" b="1" dirty="0">
                          <a:latin typeface="+mn-lt"/>
                        </a:rPr>
                        <a:t>ECOG PS</a:t>
                      </a:r>
                      <a:endParaRPr lang="tr-TR" sz="1600" b="1" dirty="0">
                        <a:latin typeface="+mn-lt"/>
                        <a:cs typeface="Helvetica"/>
                      </a:endParaRPr>
                    </a:p>
                  </a:txBody>
                  <a:tcPr marL="0" marR="0" marT="54187" marB="0" anchor="ctr">
                    <a:solidFill>
                      <a:srgbClr val="D0CED3"/>
                    </a:solidFill>
                  </a:tcPr>
                </a:tc>
                <a:tc>
                  <a:txBody>
                    <a:bodyPr/>
                    <a:lstStyle/>
                    <a:p>
                      <a:pPr algn="ctr"/>
                      <a:r>
                        <a:rPr lang="tr-TR" sz="1600" b="1" i="0" u="none" strike="noStrike" kern="1200" baseline="0" dirty="0">
                          <a:solidFill>
                            <a:schemeClr val="dk1"/>
                          </a:solidFill>
                          <a:latin typeface="+mn-lt"/>
                        </a:rPr>
                        <a:t>0</a:t>
                      </a:r>
                      <a:endParaRPr lang="tr-TR" sz="1600" b="1" dirty="0">
                        <a:latin typeface="+mn-lt"/>
                        <a:cs typeface="Helvetica"/>
                      </a:endParaRPr>
                    </a:p>
                  </a:txBody>
                  <a:tcPr marL="0" marR="0" marT="54187" marB="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tr-TR" sz="1600" b="0" i="0" u="none" strike="noStrike" kern="1200" baseline="0" dirty="0">
                          <a:solidFill>
                            <a:schemeClr val="dk1"/>
                          </a:solidFill>
                          <a:latin typeface="+mn-lt"/>
                        </a:rPr>
                        <a:t>148 (72.2)</a:t>
                      </a:r>
                      <a:endParaRPr lang="tr-TR" sz="1600" b="0" dirty="0">
                        <a:latin typeface="+mn-lt"/>
                        <a:cs typeface="Arial"/>
                      </a:endParaRPr>
                    </a:p>
                  </a:txBody>
                  <a:tcPr marL="0" marR="0" marT="5238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tr-TR" sz="1600" b="0" i="0" u="none" strike="noStrike" kern="1200" baseline="0" dirty="0">
                          <a:solidFill>
                            <a:schemeClr val="dk1"/>
                          </a:solidFill>
                          <a:latin typeface="+mn-lt"/>
                        </a:rPr>
                        <a:t>62 (63.9)</a:t>
                      </a:r>
                    </a:p>
                  </a:txBody>
                  <a:tcPr marL="0" marR="0" marT="52380" marB="0" anchor="ctr"/>
                </a:tc>
                <a:tc>
                  <a:txBody>
                    <a:bodyPr/>
                    <a:lstStyle/>
                    <a:p>
                      <a:pPr marL="0" algn="ctr">
                        <a:lnSpc>
                          <a:spcPct val="100000"/>
                        </a:lnSpc>
                        <a:spcBef>
                          <a:spcPts val="0"/>
                        </a:spcBef>
                      </a:pPr>
                      <a:r>
                        <a:rPr lang="tr-TR" sz="1600" b="0" i="0" u="none" strike="noStrike" kern="1200" baseline="0" dirty="0">
                          <a:solidFill>
                            <a:schemeClr val="dk1"/>
                          </a:solidFill>
                          <a:latin typeface="+mn-lt"/>
                        </a:rPr>
                        <a:t>210 (69.5)</a:t>
                      </a:r>
                      <a:endParaRPr lang="tr-TR" sz="1600" b="0" dirty="0">
                        <a:latin typeface="+mn-lt"/>
                        <a:cs typeface="Arial"/>
                      </a:endParaRPr>
                    </a:p>
                  </a:txBody>
                  <a:tcPr marL="130048" marR="130048" marT="65024" marB="65024" anchor="ctr">
                    <a:solidFill>
                      <a:srgbClr val="D0CDD4"/>
                    </a:solidFill>
                  </a:tcPr>
                </a:tc>
                <a:extLst>
                  <a:ext uri="{0D108BD9-81ED-4DB2-BD59-A6C34878D82A}">
                    <a16:rowId xmlns:a16="http://schemas.microsoft.com/office/drawing/2014/main" xmlns="" val="2624927394"/>
                  </a:ext>
                </a:extLst>
              </a:tr>
              <a:tr h="205077">
                <a:tc vMerge="1">
                  <a:txBody>
                    <a:bodyPr/>
                    <a:lstStyle/>
                    <a:p>
                      <a:pPr marL="61594">
                        <a:lnSpc>
                          <a:spcPct val="100000"/>
                        </a:lnSpc>
                        <a:spcBef>
                          <a:spcPts val="300"/>
                        </a:spcBef>
                      </a:pPr>
                      <a:endParaRPr sz="1100" b="1" dirty="0">
                        <a:latin typeface="+mn-lt"/>
                        <a:cs typeface="Helvetica"/>
                      </a:endParaRPr>
                    </a:p>
                  </a:txBody>
                  <a:tcPr marL="0" marR="0" marT="38100" marB="0"/>
                </a:tc>
                <a:tc>
                  <a:txBody>
                    <a:bodyPr/>
                    <a:lstStyle/>
                    <a:p>
                      <a:pPr algn="ctr"/>
                      <a:r>
                        <a:rPr lang="tr-TR" sz="1600" b="1" i="0" u="none" strike="noStrike" kern="1200" baseline="0" dirty="0">
                          <a:solidFill>
                            <a:schemeClr val="dk1"/>
                          </a:solidFill>
                          <a:latin typeface="+mn-lt"/>
                        </a:rPr>
                        <a:t>1</a:t>
                      </a:r>
                      <a:endParaRPr lang="tr-TR" sz="1600" b="1" dirty="0">
                        <a:latin typeface="+mn-lt"/>
                        <a:cs typeface="Helvetica"/>
                      </a:endParaRPr>
                    </a:p>
                  </a:txBody>
                  <a:tcPr marL="0" marR="0" marT="54187" marB="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tr-TR" sz="1600" b="0" i="0" u="none" strike="noStrike" kern="1200" baseline="0" dirty="0">
                          <a:solidFill>
                            <a:schemeClr val="dk1"/>
                          </a:solidFill>
                          <a:latin typeface="+mn-lt"/>
                        </a:rPr>
                        <a:t>57 (27.8)</a:t>
                      </a:r>
                      <a:endParaRPr lang="tr-TR" sz="1600" b="0" dirty="0">
                        <a:latin typeface="+mn-lt"/>
                        <a:cs typeface="Arial"/>
                      </a:endParaRPr>
                    </a:p>
                  </a:txBody>
                  <a:tcPr marL="0" marR="0" marT="5238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tr-TR" sz="1600" b="0" i="0" u="none" strike="noStrike" kern="1200" baseline="0" dirty="0">
                          <a:solidFill>
                            <a:schemeClr val="dk1"/>
                          </a:solidFill>
                          <a:latin typeface="+mn-lt"/>
                        </a:rPr>
                        <a:t>35 (36.1)</a:t>
                      </a:r>
                    </a:p>
                  </a:txBody>
                  <a:tcPr marL="0" marR="0" marT="52380" marB="0" anchor="ctr"/>
                </a:tc>
                <a:tc>
                  <a:txBody>
                    <a:bodyPr/>
                    <a:lstStyle/>
                    <a:p>
                      <a:pPr marL="0" algn="ctr">
                        <a:lnSpc>
                          <a:spcPct val="100000"/>
                        </a:lnSpc>
                        <a:spcBef>
                          <a:spcPts val="0"/>
                        </a:spcBef>
                      </a:pPr>
                      <a:r>
                        <a:rPr lang="tr-TR" sz="1600" b="0" i="0" u="none" strike="noStrike" kern="1200" baseline="0" dirty="0">
                          <a:solidFill>
                            <a:schemeClr val="dk1"/>
                          </a:solidFill>
                          <a:latin typeface="+mn-lt"/>
                        </a:rPr>
                        <a:t>92 (30.4)</a:t>
                      </a:r>
                      <a:endParaRPr lang="tr-TR" sz="1600" b="0" dirty="0">
                        <a:latin typeface="+mn-lt"/>
                        <a:cs typeface="Arial"/>
                      </a:endParaRPr>
                    </a:p>
                  </a:txBody>
                  <a:tcPr marL="130048" marR="130048" marT="65024" marB="65024" anchor="ctr">
                    <a:solidFill>
                      <a:srgbClr val="EAE8EB"/>
                    </a:solidFill>
                  </a:tcPr>
                </a:tc>
                <a:extLst>
                  <a:ext uri="{0D108BD9-81ED-4DB2-BD59-A6C34878D82A}">
                    <a16:rowId xmlns:a16="http://schemas.microsoft.com/office/drawing/2014/main" xmlns="" val="1779521729"/>
                  </a:ext>
                </a:extLst>
              </a:tr>
              <a:tr h="196325">
                <a:tc rowSpan="3">
                  <a:txBody>
                    <a:bodyPr/>
                    <a:lstStyle/>
                    <a:p>
                      <a:pPr marL="61594">
                        <a:lnSpc>
                          <a:spcPct val="100000"/>
                        </a:lnSpc>
                        <a:spcBef>
                          <a:spcPts val="300"/>
                        </a:spcBef>
                      </a:pPr>
                      <a:r>
                        <a:rPr lang="tr-TR" sz="1600" b="1" dirty="0">
                          <a:latin typeface="+mn-lt"/>
                        </a:rPr>
                        <a:t>Irk</a:t>
                      </a:r>
                      <a:endParaRPr lang="tr-TR" sz="1600" b="1" dirty="0">
                        <a:latin typeface="+mn-lt"/>
                        <a:cs typeface="Helvetica"/>
                      </a:endParaRPr>
                    </a:p>
                  </a:txBody>
                  <a:tcPr marL="0" marR="0" marT="54187"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tr-TR" sz="1600" b="1" dirty="0">
                          <a:latin typeface="+mn-lt"/>
                        </a:rPr>
                        <a:t>Beyaz</a:t>
                      </a:r>
                      <a:endParaRPr lang="tr-TR" sz="1600" b="1" dirty="0">
                        <a:latin typeface="+mn-lt"/>
                        <a:cs typeface="Helvetica"/>
                      </a:endParaRPr>
                    </a:p>
                  </a:txBody>
                  <a:tcPr marL="0" marR="0" marT="54187" marB="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tr-TR" sz="1600" b="0" dirty="0">
                          <a:latin typeface="+mn-lt"/>
                        </a:rPr>
                        <a:t>134 (65.4)</a:t>
                      </a:r>
                      <a:endParaRPr lang="tr-TR" sz="1600" b="0" dirty="0">
                        <a:latin typeface="+mn-lt"/>
                        <a:cs typeface="Arial"/>
                      </a:endParaRPr>
                    </a:p>
                  </a:txBody>
                  <a:tcPr marL="0" marR="0" marT="52380" marB="0" anchor="ctr"/>
                </a:tc>
                <a:tc>
                  <a:txBody>
                    <a:bodyPr/>
                    <a:lstStyle/>
                    <a:p>
                      <a:pPr marL="0" algn="ctr">
                        <a:lnSpc>
                          <a:spcPct val="100000"/>
                        </a:lnSpc>
                        <a:spcBef>
                          <a:spcPts val="0"/>
                        </a:spcBef>
                      </a:pPr>
                      <a:r>
                        <a:rPr lang="tr-TR" sz="1600" b="0" dirty="0">
                          <a:latin typeface="+mn-lt"/>
                        </a:rPr>
                        <a:t>63 (64.9)</a:t>
                      </a:r>
                      <a:endParaRPr lang="tr-TR" sz="1600" b="0" dirty="0">
                        <a:latin typeface="+mn-lt"/>
                        <a:cs typeface="Arial"/>
                      </a:endParaRPr>
                    </a:p>
                  </a:txBody>
                  <a:tcPr marL="0" marR="0" marT="5238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tr-TR" sz="1600" b="0" dirty="0">
                          <a:latin typeface="+mn-lt"/>
                        </a:rPr>
                        <a:t>202 (66.9)</a:t>
                      </a:r>
                    </a:p>
                  </a:txBody>
                  <a:tcPr marL="130048" marR="130048" marT="65024" marB="65024" anchor="ctr"/>
                </a:tc>
                <a:extLst>
                  <a:ext uri="{0D108BD9-81ED-4DB2-BD59-A6C34878D82A}">
                    <a16:rowId xmlns:a16="http://schemas.microsoft.com/office/drawing/2014/main" xmlns="" val="2380714714"/>
                  </a:ext>
                </a:extLst>
              </a:tr>
              <a:tr h="196325">
                <a:tc vMerge="1">
                  <a:txBody>
                    <a:bodyPr/>
                    <a:lstStyle/>
                    <a:p>
                      <a:endParaRPr lang="en-GB"/>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tr-TR" sz="1600" b="1" dirty="0">
                          <a:latin typeface="+mn-lt"/>
                        </a:rPr>
                        <a:t>Asyalı</a:t>
                      </a:r>
                      <a:endParaRPr lang="tr-TR" sz="1600" b="1" dirty="0">
                        <a:latin typeface="+mn-lt"/>
                        <a:cs typeface="Helvetica"/>
                      </a:endParaRPr>
                    </a:p>
                  </a:txBody>
                  <a:tcPr marL="0" marR="0" marT="54187" marB="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tr-TR" sz="1600" b="0" dirty="0">
                          <a:latin typeface="+mn-lt"/>
                        </a:rPr>
                        <a:t>66 (32.2)</a:t>
                      </a:r>
                      <a:endParaRPr lang="tr-TR" sz="1600" b="0" dirty="0">
                        <a:latin typeface="+mn-lt"/>
                        <a:cs typeface="Arial"/>
                      </a:endParaRPr>
                    </a:p>
                  </a:txBody>
                  <a:tcPr marL="0" marR="0" marT="52380" marB="0" anchor="ctr"/>
                </a:tc>
                <a:tc>
                  <a:txBody>
                    <a:bodyPr/>
                    <a:lstStyle/>
                    <a:p>
                      <a:pPr marL="0" algn="ctr">
                        <a:lnSpc>
                          <a:spcPct val="100000"/>
                        </a:lnSpc>
                        <a:spcBef>
                          <a:spcPts val="0"/>
                        </a:spcBef>
                      </a:pPr>
                      <a:r>
                        <a:rPr lang="tr-TR" sz="1600" b="0" dirty="0">
                          <a:latin typeface="+mn-lt"/>
                        </a:rPr>
                        <a:t>28 (28.9)</a:t>
                      </a:r>
                      <a:endParaRPr lang="tr-TR" sz="1600" b="0" dirty="0">
                        <a:latin typeface="+mn-lt"/>
                        <a:cs typeface="Arial"/>
                      </a:endParaRPr>
                    </a:p>
                  </a:txBody>
                  <a:tcPr marL="0" marR="0" marT="5238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tr-TR" sz="1600" b="0" dirty="0">
                          <a:latin typeface="+mn-lt"/>
                        </a:rPr>
                        <a:t>94 (31.1)</a:t>
                      </a:r>
                    </a:p>
                  </a:txBody>
                  <a:tcPr marL="130048" marR="130048" marT="65024" marB="65024" anchor="ctr"/>
                </a:tc>
                <a:extLst>
                  <a:ext uri="{0D108BD9-81ED-4DB2-BD59-A6C34878D82A}">
                    <a16:rowId xmlns:a16="http://schemas.microsoft.com/office/drawing/2014/main" xmlns="" val="3589741981"/>
                  </a:ext>
                </a:extLst>
              </a:tr>
              <a:tr h="196325">
                <a:tc vMerge="1">
                  <a:txBody>
                    <a:bodyPr/>
                    <a:lstStyle/>
                    <a:p>
                      <a:endParaRPr lang="en-GB"/>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tr-TR" sz="1600" b="1" dirty="0">
                          <a:latin typeface="+mn-lt"/>
                        </a:rPr>
                        <a:t>Diğer</a:t>
                      </a:r>
                      <a:endParaRPr lang="tr-TR" sz="1600" b="1" dirty="0">
                        <a:latin typeface="+mn-lt"/>
                        <a:cs typeface="Helvetica"/>
                      </a:endParaRPr>
                    </a:p>
                  </a:txBody>
                  <a:tcPr marL="0" marR="0" marT="54187" marB="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tr-TR" sz="1600" b="0" dirty="0">
                          <a:latin typeface="+mn-lt"/>
                        </a:rPr>
                        <a:t>5 (2.4)</a:t>
                      </a:r>
                      <a:endParaRPr lang="tr-TR" sz="1600" b="0" dirty="0">
                        <a:latin typeface="+mn-lt"/>
                        <a:cs typeface="Arial"/>
                      </a:endParaRPr>
                    </a:p>
                  </a:txBody>
                  <a:tcPr marL="0" marR="0" marT="52380" marB="0" anchor="ctr"/>
                </a:tc>
                <a:tc>
                  <a:txBody>
                    <a:bodyPr/>
                    <a:lstStyle/>
                    <a:p>
                      <a:pPr marL="0" algn="ctr">
                        <a:lnSpc>
                          <a:spcPct val="100000"/>
                        </a:lnSpc>
                        <a:spcBef>
                          <a:spcPts val="0"/>
                        </a:spcBef>
                      </a:pPr>
                      <a:r>
                        <a:rPr lang="tr-TR" sz="1600" b="0" dirty="0">
                          <a:latin typeface="+mn-lt"/>
                        </a:rPr>
                        <a:t>6 (6.2)</a:t>
                      </a:r>
                      <a:endParaRPr lang="tr-TR" sz="1600" b="0" dirty="0">
                        <a:latin typeface="+mn-lt"/>
                        <a:cs typeface="Arial"/>
                      </a:endParaRPr>
                    </a:p>
                  </a:txBody>
                  <a:tcPr marL="0" marR="0" marT="5238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tr-TR" sz="1600" b="0" dirty="0">
                          <a:latin typeface="+mn-lt"/>
                        </a:rPr>
                        <a:t>11 (3.6)</a:t>
                      </a:r>
                    </a:p>
                  </a:txBody>
                  <a:tcPr marL="130048" marR="130048" marT="65024" marB="65024" anchor="ctr"/>
                </a:tc>
                <a:extLst>
                  <a:ext uri="{0D108BD9-81ED-4DB2-BD59-A6C34878D82A}">
                    <a16:rowId xmlns:a16="http://schemas.microsoft.com/office/drawing/2014/main" xmlns="" val="4028620993"/>
                  </a:ext>
                </a:extLst>
              </a:tr>
            </a:tbl>
          </a:graphicData>
        </a:graphic>
      </p:graphicFrame>
    </p:spTree>
    <p:extLst>
      <p:ext uri="{BB962C8B-B14F-4D97-AF65-F5344CB8AC3E}">
        <p14:creationId xmlns:p14="http://schemas.microsoft.com/office/powerpoint/2010/main" val="32184412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US" dirty="0"/>
          </a:p>
        </p:txBody>
      </p:sp>
      <p:graphicFrame>
        <p:nvGraphicFramePr>
          <p:cNvPr id="4" name="object 3"/>
          <p:cNvGraphicFramePr>
            <a:graphicFrameLocks noGrp="1"/>
          </p:cNvGraphicFramePr>
          <p:nvPr>
            <p:extLst>
              <p:ext uri="{D42A27DB-BD31-4B8C-83A1-F6EECF244321}">
                <p14:modId xmlns:p14="http://schemas.microsoft.com/office/powerpoint/2010/main" val="1018801577"/>
              </p:ext>
            </p:extLst>
          </p:nvPr>
        </p:nvGraphicFramePr>
        <p:xfrm>
          <a:off x="0" y="0"/>
          <a:ext cx="6999110" cy="4559807"/>
        </p:xfrm>
        <a:graphic>
          <a:graphicData uri="http://schemas.openxmlformats.org/drawingml/2006/table">
            <a:tbl>
              <a:tblPr firstRow="1" bandRow="1">
                <a:tableStyleId>{00A15C55-8517-42AA-B614-E9B94910E393}</a:tableStyleId>
              </a:tblPr>
              <a:tblGrid>
                <a:gridCol w="1735038">
                  <a:extLst>
                    <a:ext uri="{9D8B030D-6E8A-4147-A177-3AD203B41FA5}">
                      <a16:colId xmlns:a16="http://schemas.microsoft.com/office/drawing/2014/main" xmlns="" val="20000"/>
                    </a:ext>
                  </a:extLst>
                </a:gridCol>
                <a:gridCol w="1075070">
                  <a:extLst>
                    <a:ext uri="{9D8B030D-6E8A-4147-A177-3AD203B41FA5}">
                      <a16:colId xmlns:a16="http://schemas.microsoft.com/office/drawing/2014/main" xmlns="" val="4098190484"/>
                    </a:ext>
                  </a:extLst>
                </a:gridCol>
                <a:gridCol w="1396334">
                  <a:extLst>
                    <a:ext uri="{9D8B030D-6E8A-4147-A177-3AD203B41FA5}">
                      <a16:colId xmlns:a16="http://schemas.microsoft.com/office/drawing/2014/main" xmlns="" val="20001"/>
                    </a:ext>
                  </a:extLst>
                </a:gridCol>
                <a:gridCol w="1396334">
                  <a:extLst>
                    <a:ext uri="{9D8B030D-6E8A-4147-A177-3AD203B41FA5}">
                      <a16:colId xmlns:a16="http://schemas.microsoft.com/office/drawing/2014/main" xmlns="" val="20002"/>
                    </a:ext>
                  </a:extLst>
                </a:gridCol>
                <a:gridCol w="1396334">
                  <a:extLst>
                    <a:ext uri="{9D8B030D-6E8A-4147-A177-3AD203B41FA5}">
                      <a16:colId xmlns:a16="http://schemas.microsoft.com/office/drawing/2014/main" xmlns="" val="20003"/>
                    </a:ext>
                  </a:extLst>
                </a:gridCol>
              </a:tblGrid>
              <a:tr h="813370">
                <a:tc>
                  <a:txBody>
                    <a:bodyPr/>
                    <a:lstStyle/>
                    <a:p>
                      <a:pPr marL="84455" marR="180340">
                        <a:lnSpc>
                          <a:spcPct val="100000"/>
                        </a:lnSpc>
                        <a:spcBef>
                          <a:spcPts val="185"/>
                        </a:spcBef>
                      </a:pPr>
                      <a:endParaRPr sz="1600" b="1" dirty="0">
                        <a:latin typeface="+mn-lt"/>
                        <a:cs typeface="Helvetica"/>
                      </a:endParaRPr>
                    </a:p>
                  </a:txBody>
                  <a:tcPr marL="0" marR="0" marT="33415" marB="0" anchor="ctr"/>
                </a:tc>
                <a:tc>
                  <a:txBody>
                    <a:bodyPr/>
                    <a:lstStyle/>
                    <a:p>
                      <a:pPr marL="84455" marR="180340">
                        <a:lnSpc>
                          <a:spcPct val="100000"/>
                        </a:lnSpc>
                        <a:spcBef>
                          <a:spcPts val="185"/>
                        </a:spcBef>
                      </a:pPr>
                      <a:endParaRPr sz="1600" b="1" dirty="0">
                        <a:latin typeface="+mn-lt"/>
                        <a:cs typeface="Helvetica"/>
                      </a:endParaRPr>
                    </a:p>
                  </a:txBody>
                  <a:tcPr marL="0" marR="0" marT="33415" marB="0" anchor="ctr"/>
                </a:tc>
                <a:tc>
                  <a:txBody>
                    <a:bodyPr/>
                    <a:lstStyle/>
                    <a:p>
                      <a:pPr marL="0" algn="ctr">
                        <a:spcBef>
                          <a:spcPts val="0"/>
                        </a:spcBef>
                      </a:pPr>
                      <a:r>
                        <a:rPr lang="tr-TR" sz="1600" dirty="0">
                          <a:latin typeface="+mn-lt"/>
                        </a:rPr>
                        <a:t>olaparib</a:t>
                      </a:r>
                      <a:r>
                        <a:rPr sz="2800"/>
                        <a:t> </a:t>
                      </a:r>
                    </a:p>
                    <a:p>
                      <a:pPr marL="0" algn="ctr">
                        <a:spcBef>
                          <a:spcPts val="0"/>
                        </a:spcBef>
                      </a:pPr>
                      <a:r>
                        <a:rPr lang="tr-TR" sz="1600" dirty="0">
                          <a:latin typeface="+mn-lt"/>
                        </a:rPr>
                        <a:t>N= 205</a:t>
                      </a:r>
                    </a:p>
                    <a:p>
                      <a:pPr marL="0" algn="ctr">
                        <a:spcBef>
                          <a:spcPts val="0"/>
                        </a:spcBef>
                      </a:pPr>
                      <a:r>
                        <a:rPr lang="tr-TR" sz="1600" dirty="0">
                          <a:latin typeface="+mn-lt"/>
                        </a:rPr>
                        <a:t>n (%)</a:t>
                      </a:r>
                      <a:endParaRPr lang="tr-TR" sz="1600" dirty="0">
                        <a:latin typeface="+mn-lt"/>
                        <a:cs typeface="Helvetica"/>
                      </a:endParaRPr>
                    </a:p>
                  </a:txBody>
                  <a:tcPr marL="130048" marR="130048" marT="65024" marB="65024" anchor="ctr"/>
                </a:tc>
                <a:tc>
                  <a:txBody>
                    <a:bodyPr/>
                    <a:lstStyle/>
                    <a:p>
                      <a:pPr marL="0" algn="ctr">
                        <a:spcBef>
                          <a:spcPts val="0"/>
                        </a:spcBef>
                      </a:pPr>
                      <a:r>
                        <a:rPr lang="tr-TR" sz="1600" dirty="0">
                          <a:latin typeface="+mn-lt"/>
                        </a:rPr>
                        <a:t>TPC</a:t>
                      </a:r>
                    </a:p>
                    <a:p>
                      <a:pPr marL="0" algn="ctr">
                        <a:spcBef>
                          <a:spcPts val="0"/>
                        </a:spcBef>
                      </a:pPr>
                      <a:r>
                        <a:rPr lang="tr-TR" sz="1600" dirty="0">
                          <a:latin typeface="+mn-lt"/>
                        </a:rPr>
                        <a:t>N= 97</a:t>
                      </a:r>
                    </a:p>
                    <a:p>
                      <a:pPr marL="0" algn="ctr">
                        <a:spcBef>
                          <a:spcPts val="0"/>
                        </a:spcBef>
                      </a:pPr>
                      <a:r>
                        <a:rPr lang="tr-TR" sz="1600" dirty="0">
                          <a:latin typeface="+mn-lt"/>
                        </a:rPr>
                        <a:t>n (%)</a:t>
                      </a:r>
                      <a:endParaRPr lang="tr-TR" sz="1600" dirty="0">
                        <a:latin typeface="+mn-lt"/>
                        <a:cs typeface="Helvetica"/>
                      </a:endParaRPr>
                    </a:p>
                  </a:txBody>
                  <a:tcPr marL="130048" marR="130048" marT="65024" marB="65024" anchor="ctr"/>
                </a:tc>
                <a:tc>
                  <a:txBody>
                    <a:bodyPr/>
                    <a:lstStyle/>
                    <a:p>
                      <a:pPr marL="0" algn="ctr">
                        <a:spcBef>
                          <a:spcPts val="0"/>
                        </a:spcBef>
                      </a:pPr>
                      <a:r>
                        <a:rPr lang="tr-TR" sz="1600" dirty="0">
                          <a:latin typeface="+mn-lt"/>
                        </a:rPr>
                        <a:t>Toplam</a:t>
                      </a:r>
                    </a:p>
                    <a:p>
                      <a:pPr marL="0" algn="ctr">
                        <a:spcBef>
                          <a:spcPts val="0"/>
                        </a:spcBef>
                      </a:pPr>
                      <a:r>
                        <a:rPr lang="tr-TR" sz="1600" dirty="0">
                          <a:latin typeface="+mn-lt"/>
                        </a:rPr>
                        <a:t>N= 302</a:t>
                      </a:r>
                    </a:p>
                    <a:p>
                      <a:pPr marL="0" algn="ctr">
                        <a:spcBef>
                          <a:spcPts val="0"/>
                        </a:spcBef>
                      </a:pPr>
                      <a:r>
                        <a:rPr lang="tr-TR" sz="1600" dirty="0">
                          <a:latin typeface="+mn-lt"/>
                        </a:rPr>
                        <a:t>n (%)</a:t>
                      </a:r>
                      <a:endParaRPr lang="tr-TR" sz="1600" dirty="0">
                        <a:latin typeface="+mn-lt"/>
                        <a:cs typeface="Helvetica"/>
                      </a:endParaRPr>
                    </a:p>
                  </a:txBody>
                  <a:tcPr marL="130048" marR="130048" marT="65024" marB="65024" anchor="ctr"/>
                </a:tc>
                <a:extLst>
                  <a:ext uri="{0D108BD9-81ED-4DB2-BD59-A6C34878D82A}">
                    <a16:rowId xmlns:a16="http://schemas.microsoft.com/office/drawing/2014/main" xmlns="" val="10000"/>
                  </a:ext>
                </a:extLst>
              </a:tr>
              <a:tr h="433587">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tr-TR" sz="1600" b="1" spc="-5" dirty="0">
                          <a:latin typeface="+mn-lt"/>
                        </a:rPr>
                        <a:t>MBC için </a:t>
                      </a:r>
                      <a:r>
                        <a:rPr lang="tr-TR" sz="1600" b="1" spc="-10" dirty="0">
                          <a:latin typeface="+mn-lt"/>
                        </a:rPr>
                        <a:t>önceden kemoterapi </a:t>
                      </a:r>
                      <a:r>
                        <a:rPr lang="tr-TR" sz="1600" b="1" spc="-5" dirty="0">
                          <a:latin typeface="+mn-lt"/>
                        </a:rPr>
                        <a:t>almış</a:t>
                      </a:r>
                      <a:endParaRPr lang="tr-TR" sz="1600" b="1" dirty="0">
                        <a:latin typeface="+mn-lt"/>
                        <a:cs typeface="Helvetica"/>
                      </a:endParaRPr>
                    </a:p>
                  </a:txBody>
                  <a:tcPr marL="130048" marR="130048" marT="65024" marB="65024" anchor="ctr"/>
                </a:tc>
                <a:tc>
                  <a:txBody>
                    <a:bodyPr/>
                    <a:lstStyle/>
                    <a:p>
                      <a:pPr marL="0" indent="0" algn="ctr">
                        <a:lnSpc>
                          <a:spcPct val="100000"/>
                        </a:lnSpc>
                        <a:spcBef>
                          <a:spcPts val="285"/>
                        </a:spcBef>
                      </a:pPr>
                      <a:r>
                        <a:rPr lang="tr-TR" sz="1600" spc="-15" dirty="0">
                          <a:latin typeface="+mn-lt"/>
                        </a:rPr>
                        <a:t>Evet</a:t>
                      </a:r>
                      <a:endParaRPr lang="tr-TR" sz="1600" dirty="0">
                        <a:latin typeface="+mn-lt"/>
                        <a:cs typeface="Arial"/>
                      </a:endParaRPr>
                    </a:p>
                  </a:txBody>
                  <a:tcPr marL="0" marR="0" marT="51477" marB="0" anchor="ctr"/>
                </a:tc>
                <a:tc>
                  <a:txBody>
                    <a:bodyPr/>
                    <a:lstStyle/>
                    <a:p>
                      <a:pPr marL="0" algn="ctr">
                        <a:lnSpc>
                          <a:spcPct val="100000"/>
                        </a:lnSpc>
                        <a:spcBef>
                          <a:spcPts val="0"/>
                        </a:spcBef>
                      </a:pPr>
                      <a:r>
                        <a:rPr lang="tr-TR" sz="1600" spc="-10" dirty="0">
                          <a:latin typeface="+mn-lt"/>
                        </a:rPr>
                        <a:t>146</a:t>
                      </a:r>
                      <a:r>
                        <a:rPr sz="2800"/>
                        <a:t> </a:t>
                      </a:r>
                      <a:r>
                        <a:rPr lang="tr-TR" sz="1600" spc="-5" dirty="0">
                          <a:latin typeface="+mn-lt"/>
                        </a:rPr>
                        <a:t>(71.2)</a:t>
                      </a:r>
                      <a:endParaRPr lang="tr-TR" sz="1600" dirty="0">
                        <a:latin typeface="+mn-lt"/>
                        <a:cs typeface="Arial"/>
                      </a:endParaRPr>
                    </a:p>
                  </a:txBody>
                  <a:tcPr marL="0" marR="0" marT="51477" marB="0" anchor="ctr"/>
                </a:tc>
                <a:tc>
                  <a:txBody>
                    <a:bodyPr/>
                    <a:lstStyle/>
                    <a:p>
                      <a:pPr marL="0" algn="ctr">
                        <a:lnSpc>
                          <a:spcPct val="100000"/>
                        </a:lnSpc>
                        <a:spcBef>
                          <a:spcPts val="0"/>
                        </a:spcBef>
                      </a:pPr>
                      <a:r>
                        <a:rPr lang="tr-TR" sz="1600" spc="-5" dirty="0">
                          <a:latin typeface="+mn-lt"/>
                        </a:rPr>
                        <a:t>69</a:t>
                      </a:r>
                      <a:r>
                        <a:rPr sz="2800"/>
                        <a:t> </a:t>
                      </a:r>
                      <a:r>
                        <a:rPr lang="tr-TR" sz="1600" spc="-5" dirty="0">
                          <a:latin typeface="+mn-lt"/>
                        </a:rPr>
                        <a:t>(71.1)</a:t>
                      </a:r>
                      <a:endParaRPr lang="tr-TR" sz="1600" dirty="0">
                        <a:latin typeface="+mn-lt"/>
                        <a:cs typeface="Arial"/>
                      </a:endParaRPr>
                    </a:p>
                  </a:txBody>
                  <a:tcPr marL="0" marR="0" marT="51477" marB="0" anchor="ctr">
                    <a:solidFill>
                      <a:srgbClr val="D0CDD4"/>
                    </a:solidFill>
                  </a:tcPr>
                </a:tc>
                <a:tc>
                  <a:txBody>
                    <a:bodyPr/>
                    <a:lstStyle/>
                    <a:p>
                      <a:pPr marL="0" algn="ctr">
                        <a:lnSpc>
                          <a:spcPct val="100000"/>
                        </a:lnSpc>
                        <a:spcBef>
                          <a:spcPts val="0"/>
                        </a:spcBef>
                      </a:pPr>
                      <a:r>
                        <a:rPr lang="tr-TR" sz="1600" spc="-10" dirty="0">
                          <a:latin typeface="+mn-lt"/>
                        </a:rPr>
                        <a:t>215</a:t>
                      </a:r>
                      <a:r>
                        <a:rPr sz="2800"/>
                        <a:t> </a:t>
                      </a:r>
                      <a:r>
                        <a:rPr lang="tr-TR" sz="1600" spc="-5" dirty="0">
                          <a:latin typeface="+mn-lt"/>
                        </a:rPr>
                        <a:t>(71.2)</a:t>
                      </a:r>
                      <a:endParaRPr lang="tr-TR" sz="1600" dirty="0">
                        <a:latin typeface="+mn-lt"/>
                        <a:cs typeface="Arial"/>
                      </a:endParaRPr>
                    </a:p>
                  </a:txBody>
                  <a:tcPr marL="130048" marR="130048" marT="65024" marB="65024" anchor="ctr">
                    <a:solidFill>
                      <a:srgbClr val="D0CDD4"/>
                    </a:solidFill>
                  </a:tcPr>
                </a:tc>
                <a:extLst>
                  <a:ext uri="{0D108BD9-81ED-4DB2-BD59-A6C34878D82A}">
                    <a16:rowId xmlns:a16="http://schemas.microsoft.com/office/drawing/2014/main" xmlns="" val="10002"/>
                  </a:ext>
                </a:extLst>
              </a:tr>
              <a:tr h="433587">
                <a:tc vMerge="1">
                  <a:txBody>
                    <a:bodyPr/>
                    <a:lstStyle/>
                    <a:p>
                      <a:endParaRPr lang="en-GB" dirty="0"/>
                    </a:p>
                  </a:txBody>
                  <a:tcPr marL="0" marR="0" marT="36195" marB="0"/>
                </a:tc>
                <a:tc>
                  <a:txBody>
                    <a:bodyPr/>
                    <a:lstStyle/>
                    <a:p>
                      <a:pPr marL="0" indent="0" algn="ctr">
                        <a:lnSpc>
                          <a:spcPct val="100000"/>
                        </a:lnSpc>
                        <a:spcBef>
                          <a:spcPts val="285"/>
                        </a:spcBef>
                      </a:pPr>
                      <a:r>
                        <a:rPr lang="tr-TR" sz="1600" spc="-5" dirty="0">
                          <a:latin typeface="+mn-lt"/>
                        </a:rPr>
                        <a:t>Hayır</a:t>
                      </a:r>
                      <a:endParaRPr lang="tr-TR" sz="1600" dirty="0">
                        <a:latin typeface="+mn-lt"/>
                        <a:cs typeface="Arial"/>
                      </a:endParaRPr>
                    </a:p>
                  </a:txBody>
                  <a:tcPr marL="0" marR="0" marT="51477" marB="0" anchor="ctr"/>
                </a:tc>
                <a:tc>
                  <a:txBody>
                    <a:bodyPr/>
                    <a:lstStyle/>
                    <a:p>
                      <a:pPr marL="0" algn="ctr">
                        <a:lnSpc>
                          <a:spcPct val="100000"/>
                        </a:lnSpc>
                        <a:spcBef>
                          <a:spcPts val="0"/>
                        </a:spcBef>
                      </a:pPr>
                      <a:r>
                        <a:rPr lang="tr-TR" sz="1600" spc="-5" dirty="0">
                          <a:latin typeface="+mn-lt"/>
                        </a:rPr>
                        <a:t>59</a:t>
                      </a:r>
                      <a:r>
                        <a:rPr sz="2800"/>
                        <a:t> </a:t>
                      </a:r>
                      <a:r>
                        <a:rPr lang="tr-TR" sz="1600" spc="-5" dirty="0">
                          <a:latin typeface="+mn-lt"/>
                        </a:rPr>
                        <a:t>(28.8)</a:t>
                      </a:r>
                      <a:endParaRPr lang="tr-TR" sz="1600" dirty="0">
                        <a:latin typeface="+mn-lt"/>
                        <a:cs typeface="Arial"/>
                      </a:endParaRPr>
                    </a:p>
                  </a:txBody>
                  <a:tcPr marL="0" marR="0" marT="51477" marB="0" anchor="ctr">
                    <a:solidFill>
                      <a:srgbClr val="EAE8EB"/>
                    </a:solidFill>
                  </a:tcPr>
                </a:tc>
                <a:tc>
                  <a:txBody>
                    <a:bodyPr/>
                    <a:lstStyle/>
                    <a:p>
                      <a:pPr marL="0" algn="ctr">
                        <a:lnSpc>
                          <a:spcPct val="100000"/>
                        </a:lnSpc>
                        <a:spcBef>
                          <a:spcPts val="0"/>
                        </a:spcBef>
                      </a:pPr>
                      <a:r>
                        <a:rPr lang="tr-TR" sz="1600" spc="-5" dirty="0">
                          <a:latin typeface="+mn-lt"/>
                        </a:rPr>
                        <a:t>28</a:t>
                      </a:r>
                      <a:r>
                        <a:rPr sz="2800" dirty="0"/>
                        <a:t> </a:t>
                      </a:r>
                      <a:r>
                        <a:rPr lang="tr-TR" sz="1600" spc="-5" dirty="0">
                          <a:latin typeface="+mn-lt"/>
                        </a:rPr>
                        <a:t>(28.8)</a:t>
                      </a:r>
                      <a:endParaRPr lang="tr-TR" sz="1600" dirty="0">
                        <a:latin typeface="+mn-lt"/>
                        <a:cs typeface="Arial"/>
                      </a:endParaRPr>
                    </a:p>
                  </a:txBody>
                  <a:tcPr marL="0" marR="0" marT="51477" marB="0" anchor="ctr">
                    <a:solidFill>
                      <a:srgbClr val="EAE8EB"/>
                    </a:solidFill>
                  </a:tcPr>
                </a:tc>
                <a:tc>
                  <a:txBody>
                    <a:bodyPr/>
                    <a:lstStyle/>
                    <a:p>
                      <a:pPr marL="0" algn="ctr">
                        <a:lnSpc>
                          <a:spcPct val="100000"/>
                        </a:lnSpc>
                        <a:spcBef>
                          <a:spcPts val="0"/>
                        </a:spcBef>
                      </a:pPr>
                      <a:r>
                        <a:rPr lang="tr-TR" sz="1600" spc="-5" dirty="0">
                          <a:latin typeface="+mn-lt"/>
                        </a:rPr>
                        <a:t>87</a:t>
                      </a:r>
                      <a:r>
                        <a:rPr sz="2800"/>
                        <a:t> </a:t>
                      </a:r>
                      <a:r>
                        <a:rPr lang="tr-TR" sz="1600" spc="-5" dirty="0">
                          <a:latin typeface="+mn-lt"/>
                        </a:rPr>
                        <a:t>(28.8)</a:t>
                      </a:r>
                      <a:endParaRPr lang="tr-TR" sz="1600" dirty="0">
                        <a:latin typeface="+mn-lt"/>
                        <a:cs typeface="Arial"/>
                      </a:endParaRPr>
                    </a:p>
                  </a:txBody>
                  <a:tcPr marL="130048" marR="130048" marT="65024" marB="65024" anchor="ctr">
                    <a:solidFill>
                      <a:srgbClr val="EAE8EB"/>
                    </a:solidFill>
                  </a:tcPr>
                </a:tc>
                <a:extLst>
                  <a:ext uri="{0D108BD9-81ED-4DB2-BD59-A6C34878D82A}">
                    <a16:rowId xmlns:a16="http://schemas.microsoft.com/office/drawing/2014/main" xmlns="" val="10003"/>
                  </a:ext>
                </a:extLst>
              </a:tr>
              <a:tr h="433587">
                <a:tc rowSpan="2">
                  <a:txBody>
                    <a:bodyPr/>
                    <a:lstStyle/>
                    <a:p>
                      <a:pPr marL="0" marR="0" lvl="0" indent="0" algn="l" defTabSz="685800" rtl="0" eaLnBrk="1" fontAlgn="auto" latinLnBrk="0" hangingPunct="1">
                        <a:lnSpc>
                          <a:spcPct val="100000"/>
                        </a:lnSpc>
                        <a:spcBef>
                          <a:spcPts val="285"/>
                        </a:spcBef>
                        <a:spcAft>
                          <a:spcPts val="0"/>
                        </a:spcAft>
                        <a:buClrTx/>
                        <a:buSzTx/>
                        <a:buFontTx/>
                        <a:buNone/>
                        <a:tabLst/>
                        <a:defRPr/>
                      </a:pPr>
                      <a:r>
                        <a:rPr lang="tr-TR" sz="1600" b="1" spc="-5" dirty="0">
                          <a:latin typeface="+mn-lt"/>
                        </a:rPr>
                        <a:t>Hormon reseptör</a:t>
                      </a:r>
                      <a:r>
                        <a:rPr sz="2800"/>
                        <a:t> </a:t>
                      </a:r>
                      <a:r>
                        <a:rPr lang="tr-TR" sz="1600" b="1" spc="-5" dirty="0">
                          <a:latin typeface="+mn-lt"/>
                        </a:rPr>
                        <a:t>durumu</a:t>
                      </a:r>
                      <a:endParaRPr lang="tr-TR" sz="1600" b="1" dirty="0">
                        <a:latin typeface="+mn-lt"/>
                        <a:cs typeface="Helvetica"/>
                      </a:endParaRPr>
                    </a:p>
                  </a:txBody>
                  <a:tcPr marL="130048" marR="130048" marT="65024" marB="65024" anchor="ctr"/>
                </a:tc>
                <a:tc>
                  <a:txBody>
                    <a:bodyPr/>
                    <a:lstStyle/>
                    <a:p>
                      <a:pPr marL="0" indent="0" algn="ctr">
                        <a:lnSpc>
                          <a:spcPct val="100000"/>
                        </a:lnSpc>
                        <a:spcBef>
                          <a:spcPts val="285"/>
                        </a:spcBef>
                      </a:pPr>
                      <a:r>
                        <a:rPr lang="tr-TR" sz="1600" spc="-10" dirty="0">
                          <a:latin typeface="+mn-lt"/>
                        </a:rPr>
                        <a:t>HR+ </a:t>
                      </a:r>
                      <a:endParaRPr lang="tr-TR" sz="1600" dirty="0">
                        <a:latin typeface="+mn-lt"/>
                        <a:cs typeface="Arial"/>
                      </a:endParaRPr>
                    </a:p>
                  </a:txBody>
                  <a:tcPr marL="0" marR="0" marT="51477" marB="0" anchor="ctr"/>
                </a:tc>
                <a:tc>
                  <a:txBody>
                    <a:bodyPr/>
                    <a:lstStyle/>
                    <a:p>
                      <a:pPr marL="0" algn="ctr">
                        <a:lnSpc>
                          <a:spcPct val="100000"/>
                        </a:lnSpc>
                        <a:spcBef>
                          <a:spcPts val="0"/>
                        </a:spcBef>
                      </a:pPr>
                      <a:r>
                        <a:rPr lang="tr-TR" sz="1600" spc="-10" dirty="0">
                          <a:latin typeface="+mn-lt"/>
                        </a:rPr>
                        <a:t>103</a:t>
                      </a:r>
                      <a:r>
                        <a:rPr sz="2800"/>
                        <a:t> </a:t>
                      </a:r>
                      <a:r>
                        <a:rPr lang="tr-TR" sz="1600" spc="-5" dirty="0">
                          <a:latin typeface="+mn-lt"/>
                        </a:rPr>
                        <a:t>(50.2)</a:t>
                      </a:r>
                      <a:endParaRPr lang="tr-TR" sz="1600" dirty="0">
                        <a:latin typeface="+mn-lt"/>
                        <a:cs typeface="Arial"/>
                      </a:endParaRPr>
                    </a:p>
                  </a:txBody>
                  <a:tcPr marL="0" marR="0" marT="51477" marB="0" anchor="ctr"/>
                </a:tc>
                <a:tc>
                  <a:txBody>
                    <a:bodyPr/>
                    <a:lstStyle/>
                    <a:p>
                      <a:pPr marL="0" algn="ctr">
                        <a:lnSpc>
                          <a:spcPct val="100000"/>
                        </a:lnSpc>
                        <a:spcBef>
                          <a:spcPts val="0"/>
                        </a:spcBef>
                      </a:pPr>
                      <a:r>
                        <a:rPr lang="tr-TR" sz="1600" spc="-5" dirty="0">
                          <a:latin typeface="+mn-lt"/>
                        </a:rPr>
                        <a:t>49</a:t>
                      </a:r>
                      <a:r>
                        <a:rPr sz="2800"/>
                        <a:t> </a:t>
                      </a:r>
                      <a:r>
                        <a:rPr lang="tr-TR" sz="1600" spc="-5" dirty="0">
                          <a:latin typeface="+mn-lt"/>
                        </a:rPr>
                        <a:t>(50.5)</a:t>
                      </a:r>
                      <a:endParaRPr lang="tr-TR" sz="1600" dirty="0">
                        <a:latin typeface="+mn-lt"/>
                        <a:cs typeface="Arial"/>
                      </a:endParaRPr>
                    </a:p>
                  </a:txBody>
                  <a:tcPr marL="0" marR="0" marT="51477" marB="0" anchor="ctr">
                    <a:solidFill>
                      <a:srgbClr val="D0CDD4"/>
                    </a:solidFill>
                  </a:tcPr>
                </a:tc>
                <a:tc>
                  <a:txBody>
                    <a:bodyPr/>
                    <a:lstStyle/>
                    <a:p>
                      <a:pPr marL="0" algn="ctr">
                        <a:lnSpc>
                          <a:spcPct val="100000"/>
                        </a:lnSpc>
                        <a:spcBef>
                          <a:spcPts val="0"/>
                        </a:spcBef>
                      </a:pPr>
                      <a:r>
                        <a:rPr lang="tr-TR" sz="1600" spc="-10" dirty="0">
                          <a:latin typeface="+mn-lt"/>
                        </a:rPr>
                        <a:t>152</a:t>
                      </a:r>
                      <a:r>
                        <a:rPr sz="2800"/>
                        <a:t> </a:t>
                      </a:r>
                      <a:r>
                        <a:rPr lang="tr-TR" sz="1600" spc="-5" dirty="0">
                          <a:latin typeface="+mn-lt"/>
                        </a:rPr>
                        <a:t>(50.3)</a:t>
                      </a:r>
                      <a:endParaRPr lang="tr-TR" sz="1600" dirty="0">
                        <a:latin typeface="+mn-lt"/>
                        <a:cs typeface="Arial"/>
                      </a:endParaRPr>
                    </a:p>
                  </a:txBody>
                  <a:tcPr marL="130048" marR="130048" marT="65024" marB="65024" anchor="ctr">
                    <a:solidFill>
                      <a:srgbClr val="D0CDD4"/>
                    </a:solidFill>
                  </a:tcPr>
                </a:tc>
                <a:extLst>
                  <a:ext uri="{0D108BD9-81ED-4DB2-BD59-A6C34878D82A}">
                    <a16:rowId xmlns:a16="http://schemas.microsoft.com/office/drawing/2014/main" xmlns="" val="10005"/>
                  </a:ext>
                </a:extLst>
              </a:tr>
              <a:tr h="433587">
                <a:tc vMerge="1">
                  <a:txBody>
                    <a:bodyPr/>
                    <a:lstStyle/>
                    <a:p>
                      <a:pPr marL="360000">
                        <a:lnSpc>
                          <a:spcPct val="100000"/>
                        </a:lnSpc>
                        <a:spcBef>
                          <a:spcPts val="285"/>
                        </a:spcBef>
                      </a:pPr>
                      <a:endParaRPr sz="1100" dirty="0">
                        <a:latin typeface="+mn-lt"/>
                        <a:cs typeface="Arial"/>
                      </a:endParaRPr>
                    </a:p>
                  </a:txBody>
                  <a:tcPr marL="0" marR="0" marT="36195" marB="0"/>
                </a:tc>
                <a:tc>
                  <a:txBody>
                    <a:bodyPr/>
                    <a:lstStyle/>
                    <a:p>
                      <a:pPr marL="0" marR="0" lvl="0" indent="0" algn="ctr" defTabSz="685800" rtl="0" eaLnBrk="1" fontAlgn="auto" latinLnBrk="0" hangingPunct="1">
                        <a:lnSpc>
                          <a:spcPct val="100000"/>
                        </a:lnSpc>
                        <a:spcBef>
                          <a:spcPts val="285"/>
                        </a:spcBef>
                        <a:spcAft>
                          <a:spcPts val="0"/>
                        </a:spcAft>
                        <a:buClrTx/>
                        <a:buSzTx/>
                        <a:buFontTx/>
                        <a:buNone/>
                        <a:tabLst/>
                        <a:defRPr/>
                      </a:pPr>
                      <a:r>
                        <a:rPr lang="tr-TR" sz="1600" spc="-5" dirty="0">
                          <a:latin typeface="+mn-lt"/>
                        </a:rPr>
                        <a:t>TNBC </a:t>
                      </a:r>
                      <a:endParaRPr lang="tr-TR" sz="1600" dirty="0">
                        <a:latin typeface="+mn-lt"/>
                        <a:cs typeface="Arial"/>
                      </a:endParaRPr>
                    </a:p>
                  </a:txBody>
                  <a:tcPr marL="0" marR="0" marT="51477" marB="0" anchor="ctr"/>
                </a:tc>
                <a:tc>
                  <a:txBody>
                    <a:bodyPr/>
                    <a:lstStyle/>
                    <a:p>
                      <a:pPr marL="0" algn="ctr">
                        <a:lnSpc>
                          <a:spcPct val="100000"/>
                        </a:lnSpc>
                        <a:spcBef>
                          <a:spcPts val="0"/>
                        </a:spcBef>
                      </a:pPr>
                      <a:r>
                        <a:rPr lang="tr-TR" sz="1600" spc="-5" dirty="0">
                          <a:latin typeface="+mn-lt"/>
                        </a:rPr>
                        <a:t>102</a:t>
                      </a:r>
                      <a:r>
                        <a:rPr sz="2800"/>
                        <a:t> </a:t>
                      </a:r>
                      <a:r>
                        <a:rPr lang="tr-TR" sz="1600" spc="-5" dirty="0">
                          <a:latin typeface="+mn-lt"/>
                        </a:rPr>
                        <a:t>(49.8)</a:t>
                      </a:r>
                      <a:endParaRPr lang="tr-TR" sz="1600" dirty="0">
                        <a:latin typeface="+mn-lt"/>
                        <a:cs typeface="Arial"/>
                      </a:endParaRPr>
                    </a:p>
                  </a:txBody>
                  <a:tcPr marL="0" marR="0" marT="51477" marB="0" anchor="ctr"/>
                </a:tc>
                <a:tc>
                  <a:txBody>
                    <a:bodyPr/>
                    <a:lstStyle/>
                    <a:p>
                      <a:pPr marL="0" algn="ctr">
                        <a:lnSpc>
                          <a:spcPct val="100000"/>
                        </a:lnSpc>
                        <a:spcBef>
                          <a:spcPts val="0"/>
                        </a:spcBef>
                      </a:pPr>
                      <a:r>
                        <a:rPr lang="tr-TR" sz="1600" spc="-5" dirty="0">
                          <a:latin typeface="+mn-lt"/>
                        </a:rPr>
                        <a:t>48</a:t>
                      </a:r>
                      <a:r>
                        <a:rPr sz="2800"/>
                        <a:t> </a:t>
                      </a:r>
                      <a:r>
                        <a:rPr lang="tr-TR" sz="1600" spc="-5" dirty="0">
                          <a:latin typeface="+mn-lt"/>
                        </a:rPr>
                        <a:t>(49.5)</a:t>
                      </a:r>
                      <a:endParaRPr lang="tr-TR" sz="1600" dirty="0">
                        <a:latin typeface="+mn-lt"/>
                        <a:cs typeface="Arial"/>
                      </a:endParaRPr>
                    </a:p>
                  </a:txBody>
                  <a:tcPr marL="0" marR="0" marT="51477" marB="0" anchor="ctr">
                    <a:solidFill>
                      <a:srgbClr val="EAE8EB"/>
                    </a:solidFill>
                  </a:tcPr>
                </a:tc>
                <a:tc>
                  <a:txBody>
                    <a:bodyPr/>
                    <a:lstStyle/>
                    <a:p>
                      <a:pPr marL="0" algn="ctr">
                        <a:lnSpc>
                          <a:spcPct val="100000"/>
                        </a:lnSpc>
                        <a:spcBef>
                          <a:spcPts val="0"/>
                        </a:spcBef>
                      </a:pPr>
                      <a:r>
                        <a:rPr lang="tr-TR" sz="1600" spc="-5" dirty="0">
                          <a:latin typeface="+mn-lt"/>
                        </a:rPr>
                        <a:t>150</a:t>
                      </a:r>
                      <a:r>
                        <a:rPr sz="2800"/>
                        <a:t> </a:t>
                      </a:r>
                      <a:r>
                        <a:rPr lang="tr-TR" sz="1600" spc="-5" dirty="0">
                          <a:latin typeface="+mn-lt"/>
                        </a:rPr>
                        <a:t>(49.7)</a:t>
                      </a:r>
                      <a:endParaRPr lang="tr-TR" sz="1600" dirty="0">
                        <a:latin typeface="+mn-lt"/>
                        <a:cs typeface="Arial"/>
                      </a:endParaRPr>
                    </a:p>
                  </a:txBody>
                  <a:tcPr marL="130048" marR="130048" marT="65024" marB="65024" anchor="ctr">
                    <a:solidFill>
                      <a:srgbClr val="EAE8EB"/>
                    </a:solidFill>
                  </a:tcPr>
                </a:tc>
                <a:extLst>
                  <a:ext uri="{0D108BD9-81ED-4DB2-BD59-A6C34878D82A}">
                    <a16:rowId xmlns:a16="http://schemas.microsoft.com/office/drawing/2014/main" xmlns="" val="10006"/>
                  </a:ext>
                </a:extLst>
              </a:tr>
              <a:tr h="433587">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tr-TR" sz="1600" b="1" spc="-5" dirty="0">
                          <a:latin typeface="+mn-lt"/>
                        </a:rPr>
                        <a:t>Meme kanseri için önceden platin tedavisi</a:t>
                      </a:r>
                      <a:r>
                        <a:rPr sz="2800"/>
                        <a:t> </a:t>
                      </a:r>
                      <a:r>
                        <a:rPr lang="tr-TR" sz="1600" b="1" spc="-5" dirty="0">
                          <a:latin typeface="+mn-lt"/>
                        </a:rPr>
                        <a:t>almış</a:t>
                      </a:r>
                      <a:endParaRPr lang="tr-TR" sz="1600" b="1" dirty="0">
                        <a:latin typeface="+mn-lt"/>
                        <a:cs typeface="Helvetica"/>
                      </a:endParaRPr>
                    </a:p>
                  </a:txBody>
                  <a:tcPr marL="130048" marR="130048" marT="65024" marB="65024" anchor="ctr"/>
                </a:tc>
                <a:tc>
                  <a:txBody>
                    <a:bodyPr/>
                    <a:lstStyle/>
                    <a:p>
                      <a:pPr marL="0" indent="0" algn="ctr">
                        <a:lnSpc>
                          <a:spcPct val="100000"/>
                        </a:lnSpc>
                        <a:spcBef>
                          <a:spcPts val="300"/>
                        </a:spcBef>
                      </a:pPr>
                      <a:r>
                        <a:rPr lang="tr-TR" sz="1600" spc="-10" dirty="0">
                          <a:latin typeface="+mn-lt"/>
                        </a:rPr>
                        <a:t>Evet</a:t>
                      </a:r>
                      <a:endParaRPr lang="tr-TR" sz="1600" dirty="0">
                        <a:latin typeface="+mn-lt"/>
                        <a:cs typeface="Arial"/>
                      </a:endParaRPr>
                    </a:p>
                  </a:txBody>
                  <a:tcPr marL="0" marR="0" marT="54187" marB="0" anchor="ctr"/>
                </a:tc>
                <a:tc>
                  <a:txBody>
                    <a:bodyPr/>
                    <a:lstStyle/>
                    <a:p>
                      <a:pPr marL="0" algn="ctr">
                        <a:lnSpc>
                          <a:spcPct val="100000"/>
                        </a:lnSpc>
                        <a:spcBef>
                          <a:spcPts val="0"/>
                        </a:spcBef>
                      </a:pPr>
                      <a:r>
                        <a:rPr lang="tr-TR" sz="1600" spc="-5" dirty="0">
                          <a:latin typeface="+mn-lt"/>
                        </a:rPr>
                        <a:t>60</a:t>
                      </a:r>
                      <a:r>
                        <a:rPr sz="2800"/>
                        <a:t> </a:t>
                      </a:r>
                      <a:r>
                        <a:rPr lang="tr-TR" sz="1600" spc="-5" dirty="0">
                          <a:latin typeface="+mn-lt"/>
                        </a:rPr>
                        <a:t>(29.3)</a:t>
                      </a:r>
                      <a:endParaRPr lang="tr-TR" sz="1600" dirty="0">
                        <a:latin typeface="+mn-lt"/>
                        <a:cs typeface="Arial"/>
                      </a:endParaRPr>
                    </a:p>
                  </a:txBody>
                  <a:tcPr marL="0" marR="0" marT="52380" marB="0" anchor="ctr"/>
                </a:tc>
                <a:tc>
                  <a:txBody>
                    <a:bodyPr/>
                    <a:lstStyle/>
                    <a:p>
                      <a:pPr marL="0" algn="ctr">
                        <a:lnSpc>
                          <a:spcPct val="100000"/>
                        </a:lnSpc>
                        <a:spcBef>
                          <a:spcPts val="0"/>
                        </a:spcBef>
                      </a:pPr>
                      <a:r>
                        <a:rPr lang="tr-TR" sz="1600" spc="-5" dirty="0">
                          <a:latin typeface="+mn-lt"/>
                        </a:rPr>
                        <a:t>26</a:t>
                      </a:r>
                      <a:r>
                        <a:rPr sz="2800"/>
                        <a:t> </a:t>
                      </a:r>
                      <a:r>
                        <a:rPr lang="tr-TR" sz="1600" spc="-5" dirty="0">
                          <a:latin typeface="+mn-lt"/>
                        </a:rPr>
                        <a:t>(26.8)</a:t>
                      </a:r>
                      <a:endParaRPr lang="tr-TR" sz="1600" dirty="0">
                        <a:latin typeface="+mn-lt"/>
                        <a:cs typeface="Arial"/>
                      </a:endParaRPr>
                    </a:p>
                  </a:txBody>
                  <a:tcPr marL="0" marR="0" marT="52380" marB="0" anchor="ctr">
                    <a:solidFill>
                      <a:srgbClr val="D0CDD4"/>
                    </a:solidFill>
                  </a:tcPr>
                </a:tc>
                <a:tc>
                  <a:txBody>
                    <a:bodyPr/>
                    <a:lstStyle/>
                    <a:p>
                      <a:pPr marL="0" algn="ctr">
                        <a:lnSpc>
                          <a:spcPct val="100000"/>
                        </a:lnSpc>
                        <a:spcBef>
                          <a:spcPts val="0"/>
                        </a:spcBef>
                      </a:pPr>
                      <a:r>
                        <a:rPr lang="tr-TR" sz="1600" spc="-5" dirty="0">
                          <a:latin typeface="+mn-lt"/>
                        </a:rPr>
                        <a:t>86</a:t>
                      </a:r>
                      <a:r>
                        <a:rPr sz="2800"/>
                        <a:t> </a:t>
                      </a:r>
                      <a:r>
                        <a:rPr lang="tr-TR" sz="1600" spc="-5" dirty="0">
                          <a:latin typeface="+mn-lt"/>
                        </a:rPr>
                        <a:t>(28.4)</a:t>
                      </a:r>
                      <a:endParaRPr lang="tr-TR" sz="1600" dirty="0">
                        <a:latin typeface="+mn-lt"/>
                        <a:cs typeface="Arial"/>
                      </a:endParaRPr>
                    </a:p>
                  </a:txBody>
                  <a:tcPr marL="130048" marR="130048" marT="65024" marB="65024" anchor="ctr">
                    <a:solidFill>
                      <a:srgbClr val="D0CDD4"/>
                    </a:solidFill>
                  </a:tcPr>
                </a:tc>
                <a:extLst>
                  <a:ext uri="{0D108BD9-81ED-4DB2-BD59-A6C34878D82A}">
                    <a16:rowId xmlns:a16="http://schemas.microsoft.com/office/drawing/2014/main" xmlns="" val="10008"/>
                  </a:ext>
                </a:extLst>
              </a:tr>
              <a:tr h="433587">
                <a:tc vMerge="1">
                  <a:txBody>
                    <a:bodyPr/>
                    <a:lstStyle/>
                    <a:p>
                      <a:endParaRPr lang="en-GB" dirty="0"/>
                    </a:p>
                  </a:txBody>
                  <a:tcPr marL="0" marR="0" marT="38100" marB="0"/>
                </a:tc>
                <a:tc>
                  <a:txBody>
                    <a:bodyPr/>
                    <a:lstStyle/>
                    <a:p>
                      <a:pPr marL="0" indent="0" algn="ctr">
                        <a:lnSpc>
                          <a:spcPct val="100000"/>
                        </a:lnSpc>
                        <a:spcBef>
                          <a:spcPts val="300"/>
                        </a:spcBef>
                      </a:pPr>
                      <a:r>
                        <a:rPr lang="tr-TR" sz="1600" spc="-5" dirty="0">
                          <a:latin typeface="+mn-lt"/>
                        </a:rPr>
                        <a:t>Hayır</a:t>
                      </a:r>
                      <a:endParaRPr lang="tr-TR" sz="1600" dirty="0">
                        <a:latin typeface="+mn-lt"/>
                        <a:cs typeface="Arial"/>
                      </a:endParaRPr>
                    </a:p>
                  </a:txBody>
                  <a:tcPr marL="0" marR="0" marT="54187" marB="0" anchor="ctr"/>
                </a:tc>
                <a:tc>
                  <a:txBody>
                    <a:bodyPr/>
                    <a:lstStyle/>
                    <a:p>
                      <a:pPr marL="0" algn="ctr">
                        <a:lnSpc>
                          <a:spcPct val="100000"/>
                        </a:lnSpc>
                        <a:spcBef>
                          <a:spcPts val="0"/>
                        </a:spcBef>
                      </a:pPr>
                      <a:r>
                        <a:rPr lang="tr-TR" sz="1600" spc="-10" dirty="0">
                          <a:latin typeface="+mn-lt"/>
                        </a:rPr>
                        <a:t>145</a:t>
                      </a:r>
                      <a:r>
                        <a:rPr sz="2800"/>
                        <a:t> </a:t>
                      </a:r>
                      <a:r>
                        <a:rPr lang="tr-TR" sz="1600" spc="-5" dirty="0">
                          <a:latin typeface="+mn-lt"/>
                        </a:rPr>
                        <a:t>(71)</a:t>
                      </a:r>
                      <a:endParaRPr lang="tr-TR" sz="1600">
                        <a:latin typeface="+mn-lt"/>
                        <a:cs typeface="Arial"/>
                      </a:endParaRPr>
                    </a:p>
                  </a:txBody>
                  <a:tcPr marL="0" marR="0" marT="52380" marB="0" anchor="ctr"/>
                </a:tc>
                <a:tc>
                  <a:txBody>
                    <a:bodyPr/>
                    <a:lstStyle/>
                    <a:p>
                      <a:pPr marL="0" algn="ctr">
                        <a:lnSpc>
                          <a:spcPct val="100000"/>
                        </a:lnSpc>
                        <a:spcBef>
                          <a:spcPts val="0"/>
                        </a:spcBef>
                      </a:pPr>
                      <a:r>
                        <a:rPr lang="tr-TR" sz="1600" spc="-5" dirty="0">
                          <a:latin typeface="+mn-lt"/>
                        </a:rPr>
                        <a:t>71</a:t>
                      </a:r>
                      <a:r>
                        <a:rPr sz="2800"/>
                        <a:t> </a:t>
                      </a:r>
                      <a:r>
                        <a:rPr lang="tr-TR" sz="1600" spc="-5" dirty="0">
                          <a:latin typeface="+mn-lt"/>
                        </a:rPr>
                        <a:t>(73)</a:t>
                      </a:r>
                      <a:endParaRPr lang="tr-TR" sz="1600" dirty="0">
                        <a:latin typeface="+mn-lt"/>
                        <a:cs typeface="Arial"/>
                      </a:endParaRPr>
                    </a:p>
                  </a:txBody>
                  <a:tcPr marL="0" marR="0" marT="52380" marB="0" anchor="ctr">
                    <a:solidFill>
                      <a:srgbClr val="EAE8EB"/>
                    </a:solidFill>
                  </a:tcPr>
                </a:tc>
                <a:tc>
                  <a:txBody>
                    <a:bodyPr/>
                    <a:lstStyle/>
                    <a:p>
                      <a:pPr marL="0" algn="ctr">
                        <a:lnSpc>
                          <a:spcPct val="100000"/>
                        </a:lnSpc>
                        <a:spcBef>
                          <a:spcPts val="0"/>
                        </a:spcBef>
                      </a:pPr>
                      <a:r>
                        <a:rPr lang="tr-TR" sz="1600" spc="-10" dirty="0">
                          <a:latin typeface="+mn-lt"/>
                        </a:rPr>
                        <a:t>216</a:t>
                      </a:r>
                      <a:r>
                        <a:rPr sz="2800" dirty="0"/>
                        <a:t> </a:t>
                      </a:r>
                      <a:r>
                        <a:rPr lang="tr-TR" sz="1600" spc="-5" dirty="0">
                          <a:latin typeface="+mn-lt"/>
                        </a:rPr>
                        <a:t>(71.5)</a:t>
                      </a:r>
                      <a:endParaRPr lang="tr-TR" sz="1600" dirty="0">
                        <a:latin typeface="+mn-lt"/>
                        <a:cs typeface="Arial"/>
                      </a:endParaRPr>
                    </a:p>
                  </a:txBody>
                  <a:tcPr marL="130048" marR="130048" marT="65024" marB="65024" anchor="ctr">
                    <a:solidFill>
                      <a:srgbClr val="EAE8EB"/>
                    </a:solidFill>
                  </a:tcPr>
                </a:tc>
                <a:extLst>
                  <a:ext uri="{0D108BD9-81ED-4DB2-BD59-A6C34878D82A}">
                    <a16:rowId xmlns:a16="http://schemas.microsoft.com/office/drawing/2014/main" xmlns="" val="10009"/>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885458123"/>
              </p:ext>
            </p:extLst>
          </p:nvPr>
        </p:nvGraphicFramePr>
        <p:xfrm>
          <a:off x="1164351" y="372756"/>
          <a:ext cx="6631442" cy="6384379"/>
        </p:xfrm>
        <a:graphic>
          <a:graphicData uri="http://schemas.openxmlformats.org/drawingml/2006/table">
            <a:tbl>
              <a:tblPr firstRow="1" bandRow="1">
                <a:tableStyleId>{00A15C55-8517-42AA-B614-E9B94910E393}</a:tableStyleId>
              </a:tblPr>
              <a:tblGrid>
                <a:gridCol w="1653595">
                  <a:extLst>
                    <a:ext uri="{9D8B030D-6E8A-4147-A177-3AD203B41FA5}">
                      <a16:colId xmlns:a16="http://schemas.microsoft.com/office/drawing/2014/main" xmlns="" val="20000"/>
                    </a:ext>
                  </a:extLst>
                </a:gridCol>
                <a:gridCol w="985102">
                  <a:extLst>
                    <a:ext uri="{9D8B030D-6E8A-4147-A177-3AD203B41FA5}">
                      <a16:colId xmlns:a16="http://schemas.microsoft.com/office/drawing/2014/main" xmlns="" val="20001"/>
                    </a:ext>
                  </a:extLst>
                </a:gridCol>
                <a:gridCol w="1330915">
                  <a:extLst>
                    <a:ext uri="{9D8B030D-6E8A-4147-A177-3AD203B41FA5}">
                      <a16:colId xmlns:a16="http://schemas.microsoft.com/office/drawing/2014/main" xmlns="" val="20002"/>
                    </a:ext>
                  </a:extLst>
                </a:gridCol>
                <a:gridCol w="1330915">
                  <a:extLst>
                    <a:ext uri="{9D8B030D-6E8A-4147-A177-3AD203B41FA5}">
                      <a16:colId xmlns:a16="http://schemas.microsoft.com/office/drawing/2014/main" xmlns="" val="20003"/>
                    </a:ext>
                  </a:extLst>
                </a:gridCol>
                <a:gridCol w="1330915">
                  <a:extLst>
                    <a:ext uri="{9D8B030D-6E8A-4147-A177-3AD203B41FA5}">
                      <a16:colId xmlns:a16="http://schemas.microsoft.com/office/drawing/2014/main" xmlns="" val="20004"/>
                    </a:ext>
                  </a:extLst>
                </a:gridCol>
              </a:tblGrid>
              <a:tr h="971131">
                <a:tc gridSpan="2">
                  <a:txBody>
                    <a:bodyPr/>
                    <a:lstStyle/>
                    <a:p>
                      <a:pPr marL="0" algn="ctr">
                        <a:spcBef>
                          <a:spcPts val="0"/>
                        </a:spcBef>
                      </a:pPr>
                      <a:endParaRPr sz="1600" dirty="0">
                        <a:latin typeface="+mn-lt"/>
                        <a:cs typeface="Helvetica"/>
                      </a:endParaRPr>
                    </a:p>
                  </a:txBody>
                  <a:tcPr marL="130048" marR="130048" marT="65024" marB="65024" anchor="ctr"/>
                </a:tc>
                <a:tc hMerge="1">
                  <a:txBody>
                    <a:bodyPr/>
                    <a:lstStyle/>
                    <a:p>
                      <a:pPr marL="107950" algn="l">
                        <a:lnSpc>
                          <a:spcPct val="150000"/>
                        </a:lnSpc>
                        <a:spcBef>
                          <a:spcPts val="600"/>
                        </a:spcBef>
                        <a:spcAft>
                          <a:spcPts val="600"/>
                        </a:spcAft>
                      </a:pPr>
                      <a:endParaRPr lang="en-GB" sz="1000" dirty="0">
                        <a:effectLst/>
                        <a:latin typeface="Arial" panose="020B0604020202020204" pitchFamily="34" charset="0"/>
                        <a:ea typeface="MS Mincho" panose="02020609040205080304" pitchFamily="49" charset="-128"/>
                      </a:endParaRPr>
                    </a:p>
                  </a:txBody>
                  <a:tcPr anchor="ctr"/>
                </a:tc>
                <a:tc>
                  <a:txBody>
                    <a:bodyPr/>
                    <a:lstStyle/>
                    <a:p>
                      <a:pPr marL="0" algn="ctr">
                        <a:spcBef>
                          <a:spcPts val="0"/>
                        </a:spcBef>
                      </a:pPr>
                      <a:r>
                        <a:rPr lang="tr-TR" sz="1600" dirty="0">
                          <a:latin typeface="+mn-lt"/>
                        </a:rPr>
                        <a:t>olaparib</a:t>
                      </a:r>
                      <a:endParaRPr lang="tr-TR" sz="1600" dirty="0">
                        <a:latin typeface="+mn-lt"/>
                        <a:cs typeface="Helvetica"/>
                      </a:endParaRPr>
                    </a:p>
                    <a:p>
                      <a:pPr marL="0" algn="ctr">
                        <a:spcBef>
                          <a:spcPts val="0"/>
                        </a:spcBef>
                      </a:pPr>
                      <a:r>
                        <a:rPr lang="tr-TR" sz="1600" dirty="0">
                          <a:latin typeface="+mn-lt"/>
                        </a:rPr>
                        <a:t> N= 205</a:t>
                      </a:r>
                    </a:p>
                    <a:p>
                      <a:pPr marL="0" algn="ctr">
                        <a:spcBef>
                          <a:spcPts val="0"/>
                        </a:spcBef>
                      </a:pPr>
                      <a:r>
                        <a:rPr lang="tr-TR" sz="1600" dirty="0">
                          <a:latin typeface="+mn-lt"/>
                        </a:rPr>
                        <a:t>n (%)</a:t>
                      </a:r>
                      <a:endParaRPr lang="tr-TR" sz="1600" dirty="0">
                        <a:latin typeface="+mn-lt"/>
                        <a:cs typeface="Helvetica"/>
                      </a:endParaRPr>
                    </a:p>
                  </a:txBody>
                  <a:tcPr marL="130048" marR="130048" marT="65024" marB="65024" anchor="ctr"/>
                </a:tc>
                <a:tc>
                  <a:txBody>
                    <a:bodyPr/>
                    <a:lstStyle/>
                    <a:p>
                      <a:pPr marL="0" algn="ctr">
                        <a:spcBef>
                          <a:spcPts val="0"/>
                        </a:spcBef>
                      </a:pPr>
                      <a:r>
                        <a:rPr lang="tr-TR" sz="1600" dirty="0">
                          <a:latin typeface="+mn-lt"/>
                        </a:rPr>
                        <a:t>TPC</a:t>
                      </a:r>
                    </a:p>
                    <a:p>
                      <a:pPr marL="0" algn="ctr">
                        <a:spcBef>
                          <a:spcPts val="0"/>
                        </a:spcBef>
                      </a:pPr>
                      <a:r>
                        <a:rPr lang="tr-TR" sz="1600" dirty="0">
                          <a:latin typeface="+mn-lt"/>
                        </a:rPr>
                        <a:t>N= 97</a:t>
                      </a:r>
                    </a:p>
                    <a:p>
                      <a:pPr marL="0" algn="ctr">
                        <a:spcBef>
                          <a:spcPts val="0"/>
                        </a:spcBef>
                      </a:pPr>
                      <a:r>
                        <a:rPr lang="tr-TR" sz="1600" dirty="0">
                          <a:latin typeface="+mn-lt"/>
                        </a:rPr>
                        <a:t>n (%)</a:t>
                      </a:r>
                      <a:endParaRPr lang="tr-TR" sz="1600" dirty="0">
                        <a:latin typeface="+mn-lt"/>
                        <a:cs typeface="Helvetica"/>
                      </a:endParaRPr>
                    </a:p>
                  </a:txBody>
                  <a:tcPr marL="130048" marR="130048" marT="65024" marB="65024" anchor="ctr"/>
                </a:tc>
                <a:tc>
                  <a:txBody>
                    <a:bodyPr/>
                    <a:lstStyle/>
                    <a:p>
                      <a:pPr marL="0" algn="ctr">
                        <a:spcBef>
                          <a:spcPts val="0"/>
                        </a:spcBef>
                      </a:pPr>
                      <a:r>
                        <a:rPr lang="tr-TR" sz="1600" dirty="0">
                          <a:latin typeface="+mn-lt"/>
                        </a:rPr>
                        <a:t>Toplam</a:t>
                      </a:r>
                    </a:p>
                    <a:p>
                      <a:pPr marL="0" algn="ctr">
                        <a:spcBef>
                          <a:spcPts val="0"/>
                        </a:spcBef>
                      </a:pPr>
                      <a:r>
                        <a:rPr lang="tr-TR" sz="1600" dirty="0">
                          <a:latin typeface="+mn-lt"/>
                        </a:rPr>
                        <a:t>N= 302</a:t>
                      </a:r>
                    </a:p>
                    <a:p>
                      <a:pPr marL="0" algn="ctr">
                        <a:spcBef>
                          <a:spcPts val="0"/>
                        </a:spcBef>
                      </a:pPr>
                      <a:r>
                        <a:rPr lang="tr-TR" sz="1600" dirty="0">
                          <a:latin typeface="+mn-lt"/>
                        </a:rPr>
                        <a:t>n (%)</a:t>
                      </a:r>
                      <a:endParaRPr lang="tr-TR" sz="1600" dirty="0">
                        <a:latin typeface="+mn-lt"/>
                        <a:cs typeface="Helvetica"/>
                      </a:endParaRPr>
                    </a:p>
                  </a:txBody>
                  <a:tcPr marL="130048" marR="130048" marT="65024" marB="65024" anchor="ctr"/>
                </a:tc>
                <a:extLst>
                  <a:ext uri="{0D108BD9-81ED-4DB2-BD59-A6C34878D82A}">
                    <a16:rowId xmlns:a16="http://schemas.microsoft.com/office/drawing/2014/main" xmlns="" val="10000"/>
                  </a:ext>
                </a:extLst>
              </a:tr>
              <a:tr h="371123">
                <a:tc rowSpan="3">
                  <a:txBody>
                    <a:bodyPr/>
                    <a:lstStyle/>
                    <a:p>
                      <a:pPr marL="0" algn="l" defTabSz="685800" rtl="0" eaLnBrk="1" latinLnBrk="0" hangingPunct="1">
                        <a:lnSpc>
                          <a:spcPct val="100000"/>
                        </a:lnSpc>
                        <a:spcBef>
                          <a:spcPts val="300"/>
                        </a:spcBef>
                        <a:spcAft>
                          <a:spcPts val="600"/>
                        </a:spcAft>
                      </a:pPr>
                      <a:r>
                        <a:rPr lang="tr-TR" sz="1600" b="1" kern="1200" dirty="0">
                          <a:solidFill>
                            <a:schemeClr val="dk1"/>
                          </a:solidFill>
                          <a:latin typeface="+mn-lt"/>
                        </a:rPr>
                        <a:t>Önceden endokrin tedavisi alan*†</a:t>
                      </a:r>
                      <a:endParaRPr lang="tr-TR" sz="1600" b="1" kern="1200" dirty="0">
                        <a:solidFill>
                          <a:schemeClr val="dk1"/>
                        </a:solidFill>
                        <a:latin typeface="+mn-lt"/>
                        <a:ea typeface="+mn-ea"/>
                        <a:cs typeface="Helvetica"/>
                      </a:endParaRPr>
                    </a:p>
                  </a:txBody>
                  <a:tcPr marL="130048" marR="130048" marT="65024" marB="65024" anchor="ctr">
                    <a:solidFill>
                      <a:srgbClr val="D0CED3"/>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tr-TR" sz="1600" b="1" kern="1200" dirty="0">
                          <a:solidFill>
                            <a:schemeClr val="dk1"/>
                          </a:solidFill>
                          <a:latin typeface="+mn-lt"/>
                        </a:rPr>
                        <a:t>Adjuvan/</a:t>
                      </a:r>
                      <a:r>
                        <a:rPr sz="2800"/>
                        <a:t/>
                      </a:r>
                      <a:br>
                        <a:rPr sz="2800"/>
                      </a:br>
                      <a:r>
                        <a:rPr lang="tr-TR" sz="1600" b="1" kern="1200" dirty="0">
                          <a:solidFill>
                            <a:schemeClr val="dk1"/>
                          </a:solidFill>
                          <a:latin typeface="+mn-lt"/>
                        </a:rPr>
                        <a:t>neoadjuvan</a:t>
                      </a:r>
                      <a:endParaRPr lang="tr-TR" sz="1600" b="1" kern="1200" dirty="0">
                        <a:solidFill>
                          <a:schemeClr val="dk1"/>
                        </a:solidFill>
                        <a:latin typeface="+mn-lt"/>
                        <a:ea typeface="+mn-ea"/>
                        <a:cs typeface="Helvetica"/>
                      </a:endParaRPr>
                    </a:p>
                  </a:txBody>
                  <a:tcPr marL="130048" marR="130048" marT="65024" marB="65024"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tr-TR" sz="1600" b="0" kern="1200" dirty="0">
                          <a:solidFill>
                            <a:schemeClr val="tx1"/>
                          </a:solidFill>
                          <a:latin typeface="+mn-lt"/>
                        </a:rPr>
                        <a:t> 71 (68.9)</a:t>
                      </a:r>
                      <a:endParaRPr lang="tr-TR" sz="1600" b="0" kern="1200" dirty="0">
                        <a:solidFill>
                          <a:schemeClr val="tx1"/>
                        </a:solidFill>
                        <a:latin typeface="+mn-lt"/>
                        <a:ea typeface="+mn-ea"/>
                        <a:cs typeface="Helvetica"/>
                      </a:endParaRPr>
                    </a:p>
                  </a:txBody>
                  <a:tcPr marL="130048" marR="130048" marT="65024" marB="65024"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tr-TR" sz="1600" b="0" kern="1200" dirty="0">
                          <a:solidFill>
                            <a:schemeClr val="tx1"/>
                          </a:solidFill>
                          <a:latin typeface="+mn-lt"/>
                        </a:rPr>
                        <a:t>36 (73.5)</a:t>
                      </a:r>
                      <a:endParaRPr lang="tr-TR" sz="1600" b="0" kern="1200" dirty="0">
                        <a:solidFill>
                          <a:schemeClr val="tx1"/>
                        </a:solidFill>
                        <a:latin typeface="+mn-lt"/>
                        <a:ea typeface="+mn-ea"/>
                        <a:cs typeface="Helvetica"/>
                      </a:endParaRPr>
                    </a:p>
                  </a:txBody>
                  <a:tcPr marL="130048" marR="130048" marT="65024" marB="65024"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tr-TR" sz="1600" b="0" kern="1200" dirty="0">
                          <a:solidFill>
                            <a:schemeClr val="tx1"/>
                          </a:solidFill>
                          <a:latin typeface="+mn-lt"/>
                        </a:rPr>
                        <a:t>107 (70.4)</a:t>
                      </a:r>
                      <a:endParaRPr lang="tr-TR" sz="1600" b="0" kern="1200" dirty="0">
                        <a:solidFill>
                          <a:schemeClr val="tx1"/>
                        </a:solidFill>
                        <a:latin typeface="+mn-lt"/>
                        <a:ea typeface="+mn-ea"/>
                        <a:cs typeface="Helvetica"/>
                      </a:endParaRPr>
                    </a:p>
                  </a:txBody>
                  <a:tcPr marL="9031" marR="9031" marT="9031" marB="0" anchor="ctr"/>
                </a:tc>
                <a:extLst>
                  <a:ext uri="{0D108BD9-81ED-4DB2-BD59-A6C34878D82A}">
                    <a16:rowId xmlns:a16="http://schemas.microsoft.com/office/drawing/2014/main" xmlns="" val="10001"/>
                  </a:ext>
                </a:extLst>
              </a:tr>
              <a:tr h="224627">
                <a:tc vMerge="1">
                  <a:txBody>
                    <a:bodyPr/>
                    <a:lstStyle/>
                    <a:p>
                      <a:pPr marL="107950" algn="l">
                        <a:lnSpc>
                          <a:spcPct val="150000"/>
                        </a:lnSpc>
                        <a:spcBef>
                          <a:spcPts val="600"/>
                        </a:spcBef>
                        <a:spcAft>
                          <a:spcPts val="600"/>
                        </a:spcAft>
                      </a:pPr>
                      <a:endParaRPr lang="en-GB" sz="1000" dirty="0">
                        <a:effectLst/>
                        <a:latin typeface="Arial" panose="020B0604020202020204" pitchFamily="34" charset="0"/>
                        <a:ea typeface="MS Mincho" panose="02020609040205080304" pitchFamily="49" charset="-128"/>
                      </a:endParaRPr>
                    </a:p>
                  </a:txBody>
                  <a:tcPr marL="18547" marR="18547" marT="0" marB="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tr-TR" sz="1600" b="1" kern="1200" dirty="0">
                          <a:solidFill>
                            <a:schemeClr val="dk1"/>
                          </a:solidFill>
                          <a:latin typeface="+mn-lt"/>
                        </a:rPr>
                        <a:t>Metastatik</a:t>
                      </a:r>
                      <a:endParaRPr lang="tr-TR" sz="1600" b="1" kern="1200" dirty="0">
                        <a:solidFill>
                          <a:schemeClr val="dk1"/>
                        </a:solidFill>
                        <a:latin typeface="+mn-lt"/>
                        <a:ea typeface="+mn-ea"/>
                        <a:cs typeface="Helvetica"/>
                      </a:endParaRPr>
                    </a:p>
                  </a:txBody>
                  <a:tcPr marL="130048" marR="130048" marT="65024" marB="65024"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tr-TR" sz="1600" b="0" kern="1200" dirty="0">
                          <a:solidFill>
                            <a:schemeClr val="tx1"/>
                          </a:solidFill>
                          <a:latin typeface="+mn-lt"/>
                        </a:rPr>
                        <a:t>66 (64.1)</a:t>
                      </a:r>
                      <a:endParaRPr lang="tr-TR" sz="1600" b="0" kern="1200" dirty="0">
                        <a:solidFill>
                          <a:schemeClr val="tx1"/>
                        </a:solidFill>
                        <a:latin typeface="+mn-lt"/>
                        <a:ea typeface="+mn-ea"/>
                        <a:cs typeface="Helvetica"/>
                      </a:endParaRPr>
                    </a:p>
                  </a:txBody>
                  <a:tcPr marL="130048" marR="130048" marT="65024" marB="65024"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tr-TR" sz="1600" b="0" kern="1200" dirty="0">
                          <a:solidFill>
                            <a:schemeClr val="tx1"/>
                          </a:solidFill>
                          <a:latin typeface="+mn-lt"/>
                        </a:rPr>
                        <a:t>28 (57.1)</a:t>
                      </a:r>
                      <a:endParaRPr lang="tr-TR" sz="1600" b="0" kern="1200" dirty="0">
                        <a:solidFill>
                          <a:schemeClr val="tx1"/>
                        </a:solidFill>
                        <a:latin typeface="+mn-lt"/>
                        <a:ea typeface="+mn-ea"/>
                        <a:cs typeface="Helvetica"/>
                      </a:endParaRPr>
                    </a:p>
                  </a:txBody>
                  <a:tcPr marL="130048" marR="130048" marT="65024" marB="65024"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tr-TR" sz="1600" b="0" kern="1200" dirty="0">
                          <a:solidFill>
                            <a:schemeClr val="tx1"/>
                          </a:solidFill>
                          <a:latin typeface="+mn-lt"/>
                        </a:rPr>
                        <a:t>94 (61.8)</a:t>
                      </a:r>
                      <a:endParaRPr lang="tr-TR" sz="1600" b="0" kern="1200" dirty="0">
                        <a:solidFill>
                          <a:schemeClr val="tx1"/>
                        </a:solidFill>
                        <a:latin typeface="+mn-lt"/>
                        <a:ea typeface="+mn-ea"/>
                        <a:cs typeface="Helvetica"/>
                      </a:endParaRPr>
                    </a:p>
                  </a:txBody>
                  <a:tcPr marL="9031" marR="9031" marT="9031" marB="0" anchor="ctr"/>
                </a:tc>
                <a:extLst>
                  <a:ext uri="{0D108BD9-81ED-4DB2-BD59-A6C34878D82A}">
                    <a16:rowId xmlns:a16="http://schemas.microsoft.com/office/drawing/2014/main" xmlns="" val="10002"/>
                  </a:ext>
                </a:extLst>
              </a:tr>
              <a:tr h="224627">
                <a:tc vMerge="1">
                  <a:txBody>
                    <a:bodyPr/>
                    <a:lstStyle/>
                    <a:p>
                      <a:pPr marL="107950" algn="l">
                        <a:lnSpc>
                          <a:spcPct val="150000"/>
                        </a:lnSpc>
                        <a:spcBef>
                          <a:spcPts val="600"/>
                        </a:spcBef>
                        <a:spcAft>
                          <a:spcPts val="600"/>
                        </a:spcAft>
                      </a:pPr>
                      <a:endParaRPr lang="en-GB" sz="1000" dirty="0">
                        <a:effectLst/>
                        <a:latin typeface="Arial" panose="020B0604020202020204" pitchFamily="34" charset="0"/>
                        <a:ea typeface="MS Mincho" panose="02020609040205080304" pitchFamily="49" charset="-128"/>
                      </a:endParaRPr>
                    </a:p>
                  </a:txBody>
                  <a:tcPr marL="18547" marR="18547" marT="0" marB="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tr-TR" sz="1600" b="1" kern="1200" dirty="0">
                          <a:solidFill>
                            <a:schemeClr val="dk1"/>
                          </a:solidFill>
                          <a:latin typeface="+mn-lt"/>
                        </a:rPr>
                        <a:t>Toplam</a:t>
                      </a:r>
                    </a:p>
                  </a:txBody>
                  <a:tcPr marL="130048" marR="130048" marT="65024" marB="65024" anchor="ctr">
                    <a:solidFill>
                      <a:srgbClr val="D0CDD4"/>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tr-TR" sz="1600" b="0" kern="1200" dirty="0">
                          <a:solidFill>
                            <a:schemeClr val="dk1"/>
                          </a:solidFill>
                          <a:latin typeface="+mn-lt"/>
                        </a:rPr>
                        <a:t>97 (94.2)</a:t>
                      </a:r>
                    </a:p>
                  </a:txBody>
                  <a:tcPr marL="130048" marR="130048" marT="65024" marB="65024" anchor="ctr">
                    <a:solidFill>
                      <a:srgbClr val="D0CED3"/>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tr-TR" sz="1600" b="0" kern="1200" dirty="0">
                          <a:solidFill>
                            <a:schemeClr val="dk1"/>
                          </a:solidFill>
                          <a:latin typeface="+mn-lt"/>
                        </a:rPr>
                        <a:t>45 (91.8)</a:t>
                      </a:r>
                    </a:p>
                  </a:txBody>
                  <a:tcPr marL="130048" marR="130048" marT="65024" marB="65024" anchor="ctr">
                    <a:solidFill>
                      <a:srgbClr val="D0CED3"/>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tr-TR" sz="1600" b="0" kern="1200" dirty="0">
                          <a:solidFill>
                            <a:schemeClr val="dk1"/>
                          </a:solidFill>
                          <a:latin typeface="+mn-lt"/>
                        </a:rPr>
                        <a:t>142 (93.4)</a:t>
                      </a:r>
                    </a:p>
                  </a:txBody>
                  <a:tcPr marL="130048" marR="130048" marT="65024" marB="65024" anchor="ctr">
                    <a:solidFill>
                      <a:srgbClr val="D0CED3"/>
                    </a:solidFill>
                  </a:tcPr>
                </a:tc>
                <a:extLst>
                  <a:ext uri="{0D108BD9-81ED-4DB2-BD59-A6C34878D82A}">
                    <a16:rowId xmlns:a16="http://schemas.microsoft.com/office/drawing/2014/main" xmlns="" val="10003"/>
                  </a:ext>
                </a:extLst>
              </a:tr>
              <a:tr h="224627">
                <a:tc rowSpan="3">
                  <a:txBody>
                    <a:bodyPr/>
                    <a:lstStyle/>
                    <a:p>
                      <a:pPr marL="0" algn="l" defTabSz="685800" rtl="0" eaLnBrk="1" latinLnBrk="0" hangingPunct="1">
                        <a:lnSpc>
                          <a:spcPct val="100000"/>
                        </a:lnSpc>
                        <a:spcBef>
                          <a:spcPts val="300"/>
                        </a:spcBef>
                        <a:spcAft>
                          <a:spcPts val="600"/>
                        </a:spcAft>
                      </a:pPr>
                      <a:r>
                        <a:rPr lang="tr-TR" sz="1600" b="1" kern="1200" dirty="0">
                          <a:solidFill>
                            <a:schemeClr val="dk1"/>
                          </a:solidFill>
                          <a:latin typeface="+mn-lt"/>
                        </a:rPr>
                        <a:t>Metastatik meme kanseri için önceden alınan sitotoksik kemoterapi basamakları</a:t>
                      </a:r>
                      <a:endParaRPr lang="tr-TR" sz="1600" b="1" kern="1200" dirty="0">
                        <a:solidFill>
                          <a:schemeClr val="dk1"/>
                        </a:solidFill>
                        <a:latin typeface="+mn-lt"/>
                        <a:ea typeface="+mn-ea"/>
                        <a:cs typeface="Helvetica"/>
                      </a:endParaRPr>
                    </a:p>
                  </a:txBody>
                  <a:tcPr marL="130048" marR="130048" marT="65024" marB="65024" anchor="ctr">
                    <a:solidFill>
                      <a:srgbClr val="D0CED3"/>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tr-TR" sz="1600" b="1" kern="1200" dirty="0">
                          <a:solidFill>
                            <a:schemeClr val="dk1"/>
                          </a:solidFill>
                          <a:latin typeface="+mn-lt"/>
                        </a:rPr>
                        <a:t>0</a:t>
                      </a:r>
                      <a:endParaRPr lang="tr-TR" sz="1600" b="1" kern="1200" dirty="0">
                        <a:solidFill>
                          <a:schemeClr val="dk1"/>
                        </a:solidFill>
                        <a:latin typeface="+mn-lt"/>
                        <a:ea typeface="+mn-ea"/>
                        <a:cs typeface="Helvetica"/>
                      </a:endParaRPr>
                    </a:p>
                  </a:txBody>
                  <a:tcPr marL="130048" marR="130048" marT="65024" marB="65024"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tr-TR" sz="1600" b="0" kern="1200" dirty="0">
                          <a:solidFill>
                            <a:schemeClr val="dk1"/>
                          </a:solidFill>
                          <a:latin typeface="+mn-lt"/>
                        </a:rPr>
                        <a:t>68 (33.2)</a:t>
                      </a:r>
                      <a:endParaRPr lang="tr-TR" sz="1600" b="0" kern="1200" dirty="0">
                        <a:solidFill>
                          <a:schemeClr val="dk1"/>
                        </a:solidFill>
                        <a:latin typeface="+mn-lt"/>
                        <a:ea typeface="+mn-ea"/>
                        <a:cs typeface="Helvetica"/>
                      </a:endParaRPr>
                    </a:p>
                  </a:txBody>
                  <a:tcPr marL="130048" marR="130048" marT="65024" marB="65024"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tr-TR" sz="1600" b="0" kern="1200" dirty="0">
                          <a:solidFill>
                            <a:schemeClr val="dk1"/>
                          </a:solidFill>
                          <a:latin typeface="+mn-lt"/>
                        </a:rPr>
                        <a:t>31 (32.0)</a:t>
                      </a:r>
                      <a:endParaRPr lang="tr-TR" sz="1600" b="0" kern="1200" dirty="0">
                        <a:solidFill>
                          <a:schemeClr val="dk1"/>
                        </a:solidFill>
                        <a:latin typeface="+mn-lt"/>
                        <a:ea typeface="+mn-ea"/>
                        <a:cs typeface="Helvetica"/>
                      </a:endParaRPr>
                    </a:p>
                  </a:txBody>
                  <a:tcPr marL="130048" marR="130048" marT="65024" marB="65024"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tr-TR" sz="1600" b="0" kern="1200" dirty="0">
                          <a:solidFill>
                            <a:schemeClr val="dk1"/>
                          </a:solidFill>
                          <a:latin typeface="+mn-lt"/>
                        </a:rPr>
                        <a:t>99 (32.8)</a:t>
                      </a:r>
                    </a:p>
                  </a:txBody>
                  <a:tcPr marL="9031" marR="9031" marT="9031" marB="0" anchor="ctr"/>
                </a:tc>
                <a:extLst>
                  <a:ext uri="{0D108BD9-81ED-4DB2-BD59-A6C34878D82A}">
                    <a16:rowId xmlns:a16="http://schemas.microsoft.com/office/drawing/2014/main" xmlns="" val="10005"/>
                  </a:ext>
                </a:extLst>
              </a:tr>
              <a:tr h="224627">
                <a:tc vMerge="1">
                  <a:txBody>
                    <a:bodyPr/>
                    <a:lstStyle/>
                    <a:p>
                      <a:pPr marL="107950" algn="l">
                        <a:lnSpc>
                          <a:spcPct val="150000"/>
                        </a:lnSpc>
                        <a:spcBef>
                          <a:spcPts val="600"/>
                        </a:spcBef>
                        <a:spcAft>
                          <a:spcPts val="600"/>
                        </a:spcAft>
                      </a:pPr>
                      <a:endParaRPr lang="en-GB" sz="1000" dirty="0">
                        <a:effectLst/>
                        <a:latin typeface="Arial" panose="020B0604020202020204" pitchFamily="34" charset="0"/>
                        <a:ea typeface="MS Mincho" panose="02020609040205080304" pitchFamily="49" charset="-128"/>
                      </a:endParaRPr>
                    </a:p>
                  </a:txBody>
                  <a:tcPr marL="18547" marR="18547" marT="0" marB="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tr-TR" sz="1600" b="1" kern="1200" dirty="0">
                          <a:solidFill>
                            <a:schemeClr val="dk1"/>
                          </a:solidFill>
                          <a:latin typeface="+mn-lt"/>
                        </a:rPr>
                        <a:t>1</a:t>
                      </a:r>
                    </a:p>
                  </a:txBody>
                  <a:tcPr marL="130048" marR="130048" marT="65024" marB="65024"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tr-TR" sz="1600" b="0" kern="1200" dirty="0">
                          <a:solidFill>
                            <a:schemeClr val="dk1"/>
                          </a:solidFill>
                          <a:latin typeface="+mn-lt"/>
                        </a:rPr>
                        <a:t>80 (39.0)</a:t>
                      </a:r>
                      <a:endParaRPr lang="tr-TR" sz="1600" b="0" kern="1200" dirty="0">
                        <a:solidFill>
                          <a:schemeClr val="dk1"/>
                        </a:solidFill>
                        <a:latin typeface="+mn-lt"/>
                        <a:ea typeface="+mn-ea"/>
                        <a:cs typeface="Helvetica"/>
                      </a:endParaRPr>
                    </a:p>
                  </a:txBody>
                  <a:tcPr marL="130048" marR="130048" marT="65024" marB="65024"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tr-TR" sz="1600" b="0" kern="1200" dirty="0">
                          <a:solidFill>
                            <a:schemeClr val="dk1"/>
                          </a:solidFill>
                          <a:latin typeface="+mn-lt"/>
                        </a:rPr>
                        <a:t>42 (43.3)</a:t>
                      </a:r>
                      <a:endParaRPr lang="tr-TR" sz="1600" b="0" kern="1200" dirty="0">
                        <a:solidFill>
                          <a:schemeClr val="dk1"/>
                        </a:solidFill>
                        <a:latin typeface="+mn-lt"/>
                        <a:ea typeface="+mn-ea"/>
                        <a:cs typeface="Helvetica"/>
                      </a:endParaRPr>
                    </a:p>
                  </a:txBody>
                  <a:tcPr marL="130048" marR="130048" marT="65024" marB="65024"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tr-TR" sz="1600" b="0" kern="1200">
                          <a:solidFill>
                            <a:schemeClr val="dk1"/>
                          </a:solidFill>
                          <a:latin typeface="+mn-lt"/>
                        </a:rPr>
                        <a:t>122 (40.4)</a:t>
                      </a:r>
                    </a:p>
                  </a:txBody>
                  <a:tcPr marL="9031" marR="9031" marT="9031" marB="0" anchor="ctr"/>
                </a:tc>
                <a:extLst>
                  <a:ext uri="{0D108BD9-81ED-4DB2-BD59-A6C34878D82A}">
                    <a16:rowId xmlns:a16="http://schemas.microsoft.com/office/drawing/2014/main" xmlns="" val="10006"/>
                  </a:ext>
                </a:extLst>
              </a:tr>
              <a:tr h="361357">
                <a:tc vMerge="1">
                  <a:txBody>
                    <a:bodyPr/>
                    <a:lstStyle/>
                    <a:p>
                      <a:pPr marL="107950" algn="l">
                        <a:lnSpc>
                          <a:spcPct val="150000"/>
                        </a:lnSpc>
                        <a:spcBef>
                          <a:spcPts val="600"/>
                        </a:spcBef>
                        <a:spcAft>
                          <a:spcPts val="600"/>
                        </a:spcAft>
                      </a:pPr>
                      <a:endParaRPr lang="en-GB" sz="1000" dirty="0">
                        <a:effectLst/>
                        <a:latin typeface="Arial" panose="020B0604020202020204" pitchFamily="34" charset="0"/>
                        <a:ea typeface="MS Mincho" panose="02020609040205080304" pitchFamily="49" charset="-128"/>
                      </a:endParaRPr>
                    </a:p>
                  </a:txBody>
                  <a:tcPr marL="18547" marR="18547" marT="0" marB="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tr-TR" sz="1600" b="1" kern="1200" dirty="0">
                          <a:solidFill>
                            <a:schemeClr val="dk1"/>
                          </a:solidFill>
                          <a:latin typeface="+mn-lt"/>
                        </a:rPr>
                        <a:t>2</a:t>
                      </a:r>
                    </a:p>
                  </a:txBody>
                  <a:tcPr marL="130048" marR="130048" marT="65024" marB="65024"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tr-TR" sz="1600" b="0" kern="1200" dirty="0">
                          <a:solidFill>
                            <a:schemeClr val="dk1"/>
                          </a:solidFill>
                          <a:latin typeface="+mn-lt"/>
                        </a:rPr>
                        <a:t>57 (27.8)</a:t>
                      </a:r>
                      <a:endParaRPr lang="tr-TR" sz="1600" b="0" kern="1200" dirty="0">
                        <a:solidFill>
                          <a:schemeClr val="dk1"/>
                        </a:solidFill>
                        <a:latin typeface="+mn-lt"/>
                        <a:ea typeface="+mn-ea"/>
                        <a:cs typeface="Helvetica"/>
                      </a:endParaRPr>
                    </a:p>
                  </a:txBody>
                  <a:tcPr marL="130048" marR="130048" marT="65024" marB="65024"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tr-TR" sz="1600" b="0" kern="1200" dirty="0">
                          <a:solidFill>
                            <a:schemeClr val="dk1"/>
                          </a:solidFill>
                          <a:latin typeface="+mn-lt"/>
                        </a:rPr>
                        <a:t>24 (24.7)</a:t>
                      </a:r>
                      <a:endParaRPr lang="tr-TR" sz="1600" b="0" kern="1200" dirty="0">
                        <a:solidFill>
                          <a:schemeClr val="dk1"/>
                        </a:solidFill>
                        <a:latin typeface="+mn-lt"/>
                        <a:ea typeface="+mn-ea"/>
                        <a:cs typeface="Helvetica"/>
                      </a:endParaRPr>
                    </a:p>
                  </a:txBody>
                  <a:tcPr marL="130048" marR="130048" marT="65024" marB="65024"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tr-TR" sz="1600" b="0" kern="1200" dirty="0">
                          <a:solidFill>
                            <a:schemeClr val="dk1"/>
                          </a:solidFill>
                          <a:latin typeface="+mn-lt"/>
                        </a:rPr>
                        <a:t>81 (26.8)</a:t>
                      </a:r>
                    </a:p>
                  </a:txBody>
                  <a:tcPr marL="9031" marR="9031" marT="9031" marB="0" anchor="ctr"/>
                </a:tc>
                <a:extLst>
                  <a:ext uri="{0D108BD9-81ED-4DB2-BD59-A6C34878D82A}">
                    <a16:rowId xmlns:a16="http://schemas.microsoft.com/office/drawing/2014/main" xmlns="" val="10007"/>
                  </a:ext>
                </a:extLst>
              </a:tr>
              <a:tr h="224627">
                <a:tc rowSpan="2">
                  <a:txBody>
                    <a:bodyPr/>
                    <a:lstStyle/>
                    <a:p>
                      <a:pPr marL="0" algn="l" defTabSz="685800" rtl="0" eaLnBrk="1" latinLnBrk="0" hangingPunct="1">
                        <a:lnSpc>
                          <a:spcPct val="100000"/>
                        </a:lnSpc>
                        <a:spcBef>
                          <a:spcPts val="300"/>
                        </a:spcBef>
                      </a:pPr>
                      <a:r>
                        <a:rPr lang="tr-TR" sz="1600" b="1" kern="1200" dirty="0">
                          <a:solidFill>
                            <a:schemeClr val="dk1"/>
                          </a:solidFill>
                          <a:latin typeface="+mn-lt"/>
                        </a:rPr>
                        <a:t>BC için önceden platin tedavisi alan†</a:t>
                      </a:r>
                      <a:endParaRPr lang="tr-TR" sz="1600" b="1" kern="1200" dirty="0">
                        <a:solidFill>
                          <a:schemeClr val="dk1"/>
                        </a:solidFill>
                        <a:latin typeface="+mn-lt"/>
                        <a:ea typeface="+mn-ea"/>
                        <a:cs typeface="Helvetica"/>
                      </a:endParaRPr>
                    </a:p>
                  </a:txBody>
                  <a:tcPr marL="130048" marR="130048" marT="65024" marB="65024" anchor="ctr">
                    <a:solidFill>
                      <a:srgbClr val="D0CED3"/>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tr-TR" sz="1600" b="1" kern="1200" dirty="0">
                          <a:solidFill>
                            <a:schemeClr val="dk1"/>
                          </a:solidFill>
                          <a:latin typeface="+mn-lt"/>
                        </a:rPr>
                        <a:t>Metastatik </a:t>
                      </a:r>
                    </a:p>
                  </a:txBody>
                  <a:tcPr marL="130048" marR="130048" marT="65024" marB="65024"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tr-TR" sz="1600" b="0" kern="1200" dirty="0">
                          <a:solidFill>
                            <a:schemeClr val="dk1"/>
                          </a:solidFill>
                          <a:latin typeface="+mn-lt"/>
                        </a:rPr>
                        <a:t>43 (21.0)</a:t>
                      </a:r>
                    </a:p>
                  </a:txBody>
                  <a:tcPr marL="130048" marR="130048" marT="65024" marB="65024"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tr-TR" sz="1600" b="0" kern="1200" dirty="0">
                          <a:solidFill>
                            <a:schemeClr val="dk1"/>
                          </a:solidFill>
                          <a:latin typeface="+mn-lt"/>
                        </a:rPr>
                        <a:t>14 (14.4)</a:t>
                      </a:r>
                      <a:endParaRPr lang="tr-TR" sz="1600" b="0" kern="1200" dirty="0">
                        <a:solidFill>
                          <a:schemeClr val="dk1"/>
                        </a:solidFill>
                        <a:latin typeface="+mn-lt"/>
                        <a:ea typeface="+mn-ea"/>
                        <a:cs typeface="Helvetica"/>
                      </a:endParaRPr>
                    </a:p>
                  </a:txBody>
                  <a:tcPr marL="130048" marR="130048" marT="65024" marB="65024"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tr-TR" sz="1600" b="0" kern="1200" dirty="0">
                          <a:solidFill>
                            <a:schemeClr val="dk1"/>
                          </a:solidFill>
                          <a:latin typeface="+mn-lt"/>
                        </a:rPr>
                        <a:t>57 (18.9)</a:t>
                      </a:r>
                    </a:p>
                  </a:txBody>
                  <a:tcPr marL="9031" marR="9031" marT="9031" marB="0" anchor="ctr"/>
                </a:tc>
                <a:extLst>
                  <a:ext uri="{0D108BD9-81ED-4DB2-BD59-A6C34878D82A}">
                    <a16:rowId xmlns:a16="http://schemas.microsoft.com/office/drawing/2014/main" xmlns="" val="10008"/>
                  </a:ext>
                </a:extLst>
              </a:tr>
              <a:tr h="371123">
                <a:tc vMerge="1">
                  <a:txBody>
                    <a:bodyPr/>
                    <a:lstStyle/>
                    <a:p>
                      <a:pPr marL="61594" algn="l" defTabSz="685800" rtl="0" eaLnBrk="1" latinLnBrk="0" hangingPunct="1">
                        <a:lnSpc>
                          <a:spcPct val="100000"/>
                        </a:lnSpc>
                        <a:spcBef>
                          <a:spcPts val="300"/>
                        </a:spcBef>
                      </a:pPr>
                      <a:endParaRPr sz="1100" b="1" kern="1200" dirty="0">
                        <a:solidFill>
                          <a:schemeClr val="dk1"/>
                        </a:solidFill>
                        <a:latin typeface="+mn-lt"/>
                        <a:ea typeface="+mn-ea"/>
                        <a:cs typeface="Helvetica"/>
                      </a:endParaRPr>
                    </a:p>
                  </a:txBody>
                  <a:tcPr marL="0" marR="0" marT="38100" marB="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tr-TR" sz="1600" b="1" dirty="0">
                          <a:latin typeface="+mn-lt"/>
                        </a:rPr>
                        <a:t>Adjuvan/</a:t>
                      </a:r>
                      <a:r>
                        <a:rPr sz="2800" dirty="0"/>
                        <a:t/>
                      </a:r>
                      <a:br>
                        <a:rPr sz="2800" dirty="0"/>
                      </a:br>
                      <a:r>
                        <a:rPr lang="tr-TR" sz="1600" b="1" dirty="0">
                          <a:latin typeface="+mn-lt"/>
                        </a:rPr>
                        <a:t>neoadjuvan</a:t>
                      </a:r>
                    </a:p>
                  </a:txBody>
                  <a:tcPr marL="130048" marR="130048" marT="65024" marB="65024"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tr-TR" sz="1600" b="0" kern="1200" dirty="0">
                          <a:solidFill>
                            <a:schemeClr val="dk1"/>
                          </a:solidFill>
                          <a:latin typeface="+mn-lt"/>
                        </a:rPr>
                        <a:t>15 (7.3)</a:t>
                      </a:r>
                    </a:p>
                  </a:txBody>
                  <a:tcPr marL="130048" marR="130048" marT="65024" marB="65024"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tr-TR" sz="1600" b="0" kern="1200" dirty="0">
                          <a:solidFill>
                            <a:schemeClr val="dk1"/>
                          </a:solidFill>
                          <a:latin typeface="+mn-lt"/>
                        </a:rPr>
                        <a:t>7 (7.2)</a:t>
                      </a:r>
                    </a:p>
                  </a:txBody>
                  <a:tcPr marL="130048" marR="130048" marT="65024" marB="65024"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tr-TR" sz="1600" b="0" kern="1200" dirty="0">
                          <a:solidFill>
                            <a:schemeClr val="dk1"/>
                          </a:solidFill>
                          <a:latin typeface="+mn-lt"/>
                        </a:rPr>
                        <a:t>22 (7.3)</a:t>
                      </a:r>
                    </a:p>
                  </a:txBody>
                  <a:tcPr marL="9031" marR="9031" marT="9031" marB="0" anchor="ctr"/>
                </a:tc>
                <a:extLst>
                  <a:ext uri="{0D108BD9-81ED-4DB2-BD59-A6C34878D82A}">
                    <a16:rowId xmlns:a16="http://schemas.microsoft.com/office/drawing/2014/main" xmlns="" val="10009"/>
                  </a:ext>
                </a:extLst>
              </a:tr>
            </a:tbl>
          </a:graphicData>
        </a:graphic>
      </p:graphicFrame>
    </p:spTree>
    <p:extLst>
      <p:ext uri="{BB962C8B-B14F-4D97-AF65-F5344CB8AC3E}">
        <p14:creationId xmlns:p14="http://schemas.microsoft.com/office/powerpoint/2010/main" val="22287044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Box 62"/>
          <p:cNvSpPr txBox="1"/>
          <p:nvPr/>
        </p:nvSpPr>
        <p:spPr>
          <a:xfrm>
            <a:off x="1050404" y="5213027"/>
            <a:ext cx="258334" cy="249498"/>
          </a:xfrm>
          <a:prstGeom prst="rect">
            <a:avLst/>
          </a:prstGeom>
          <a:noFill/>
        </p:spPr>
        <p:txBody>
          <a:bodyPr wrap="none" lIns="64291" tIns="32146" rIns="64291" bIns="32146" rtlCol="0">
            <a:spAutoFit/>
          </a:bodyPr>
          <a:lstStyle/>
          <a:p>
            <a:pPr algn="ctr" defTabSz="457177"/>
            <a:r>
              <a:rPr lang="tr-TR" sz="600" dirty="0">
                <a:solidFill>
                  <a:srgbClr val="000000"/>
                </a:solidFill>
                <a:latin typeface="Arial"/>
              </a:rPr>
              <a:t>177</a:t>
            </a:r>
          </a:p>
          <a:p>
            <a:pPr algn="ctr" defTabSz="457177"/>
            <a:r>
              <a:rPr lang="tr-TR" sz="600" dirty="0">
                <a:solidFill>
                  <a:srgbClr val="000000"/>
                </a:solidFill>
                <a:latin typeface="Arial"/>
              </a:rPr>
              <a:t>83</a:t>
            </a:r>
          </a:p>
        </p:txBody>
      </p:sp>
      <p:pic>
        <p:nvPicPr>
          <p:cNvPr id="90" name="Picture 89" descr="batch 2 fig 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588" y="2234113"/>
            <a:ext cx="4346448" cy="2228088"/>
          </a:xfrm>
          <a:prstGeom prst="rect">
            <a:avLst/>
          </a:prstGeom>
        </p:spPr>
      </p:pic>
      <p:sp>
        <p:nvSpPr>
          <p:cNvPr id="2" name="Title 1"/>
          <p:cNvSpPr>
            <a:spLocks noGrp="1"/>
          </p:cNvSpPr>
          <p:nvPr>
            <p:ph type="title"/>
          </p:nvPr>
        </p:nvSpPr>
        <p:spPr>
          <a:xfrm>
            <a:off x="-2534675" y="161731"/>
            <a:ext cx="8406594" cy="908180"/>
          </a:xfrm>
        </p:spPr>
        <p:txBody>
          <a:bodyPr>
            <a:normAutofit fontScale="90000"/>
          </a:bodyPr>
          <a:lstStyle/>
          <a:p>
            <a:r>
              <a:rPr lang="tr-TR" baseline="30000" dirty="0" smtClean="0"/>
              <a:t>Sonuç: ORR ve PFS</a:t>
            </a:r>
            <a:br>
              <a:rPr lang="tr-TR" baseline="30000" dirty="0" smtClean="0"/>
            </a:br>
            <a:r>
              <a:rPr lang="tr-TR" baseline="30000" dirty="0" smtClean="0"/>
              <a:t>ITT </a:t>
            </a:r>
            <a:r>
              <a:rPr lang="tr-TR" baseline="30000" dirty="0" err="1" smtClean="0"/>
              <a:t>populasyon</a:t>
            </a:r>
            <a:endParaRPr lang="tr-TR" baseline="30000" dirty="0"/>
          </a:p>
        </p:txBody>
      </p:sp>
      <p:sp>
        <p:nvSpPr>
          <p:cNvPr id="93" name="Text Placeholder 92"/>
          <p:cNvSpPr>
            <a:spLocks noGrp="1"/>
          </p:cNvSpPr>
          <p:nvPr>
            <p:ph type="body" sz="quarter" idx="10"/>
          </p:nvPr>
        </p:nvSpPr>
        <p:spPr>
          <a:xfrm>
            <a:off x="33465" y="6272432"/>
            <a:ext cx="7683501" cy="359905"/>
          </a:xfrm>
        </p:spPr>
        <p:txBody>
          <a:bodyPr>
            <a:noAutofit/>
          </a:bodyPr>
          <a:lstStyle/>
          <a:p>
            <a:pPr marL="12699"/>
            <a:r>
              <a:rPr lang="tr-TR" spc="-5" dirty="0">
                <a:solidFill>
                  <a:schemeClr val="tx1"/>
                </a:solidFill>
              </a:rPr>
              <a:t>BCIR: kör bağımsız merkezi inceleme - TAK; Olgunluk oranı:</a:t>
            </a:r>
            <a:r>
              <a:rPr lang="tr-TR" dirty="0"/>
              <a:t> </a:t>
            </a:r>
            <a:r>
              <a:rPr lang="tr-TR" spc="-5" dirty="0">
                <a:solidFill>
                  <a:schemeClr val="tx1"/>
                </a:solidFill>
              </a:rPr>
              <a:t>234/302=%77</a:t>
            </a:r>
          </a:p>
          <a:p>
            <a:pPr marL="12699"/>
            <a:r>
              <a:rPr lang="tr-TR" spc="-5" dirty="0">
                <a:solidFill>
                  <a:schemeClr val="tx1"/>
                </a:solidFill>
              </a:rPr>
              <a:t>Gruplandırılmış log-sıra testi; MBC için önceden alınan kemoterapiye (evet/hayır) ve HR+ veya TNBC'ye göre gruplanmıştır. 2 yönlü p değeri</a:t>
            </a:r>
            <a:endParaRPr lang="tr-TR" dirty="0">
              <a:solidFill>
                <a:schemeClr val="tx1"/>
              </a:solidFill>
              <a:cs typeface="Arial"/>
            </a:endParaRPr>
          </a:p>
          <a:p>
            <a:r>
              <a:rPr lang="tr-TR" dirty="0">
                <a:latin typeface="Arial" charset="0"/>
              </a:rPr>
              <a:t>1. Robson et al. NEJM 2017; 2. </a:t>
            </a:r>
            <a:r>
              <a:rPr lang="tr-TR" dirty="0">
                <a:solidFill>
                  <a:schemeClr val="tx1">
                    <a:lumMod val="50000"/>
                    <a:lumOff val="50000"/>
                  </a:schemeClr>
                </a:solidFill>
              </a:rPr>
              <a:t>AZ data on file (2017)</a:t>
            </a:r>
          </a:p>
        </p:txBody>
      </p:sp>
      <p:sp>
        <p:nvSpPr>
          <p:cNvPr id="94" name="Text Placeholder 93"/>
          <p:cNvSpPr>
            <a:spLocks noGrp="1"/>
          </p:cNvSpPr>
          <p:nvPr>
            <p:ph type="body" sz="quarter" idx="12"/>
          </p:nvPr>
        </p:nvSpPr>
        <p:spPr>
          <a:xfrm>
            <a:off x="3608787" y="186734"/>
            <a:ext cx="5182436" cy="1238488"/>
          </a:xfrm>
        </p:spPr>
        <p:style>
          <a:lnRef idx="2">
            <a:schemeClr val="accent3">
              <a:shade val="50000"/>
            </a:schemeClr>
          </a:lnRef>
          <a:fillRef idx="1">
            <a:schemeClr val="accent3"/>
          </a:fillRef>
          <a:effectRef idx="0">
            <a:schemeClr val="accent3"/>
          </a:effectRef>
          <a:fontRef idx="minor">
            <a:schemeClr val="lt1"/>
          </a:fontRef>
        </p:style>
        <p:txBody>
          <a:bodyPr/>
          <a:lstStyle/>
          <a:p>
            <a:pPr algn="ctr"/>
            <a:r>
              <a:rPr lang="tr-TR" b="1" dirty="0" err="1" smtClean="0">
                <a:solidFill>
                  <a:schemeClr val="bg1"/>
                </a:solidFill>
              </a:rPr>
              <a:t>Median</a:t>
            </a:r>
            <a:r>
              <a:rPr lang="tr-TR" b="1" dirty="0" smtClean="0">
                <a:solidFill>
                  <a:schemeClr val="bg1"/>
                </a:solidFill>
              </a:rPr>
              <a:t> PFS 7 </a:t>
            </a:r>
            <a:r>
              <a:rPr lang="tr-TR" b="1" dirty="0" err="1" smtClean="0">
                <a:solidFill>
                  <a:schemeClr val="bg1"/>
                </a:solidFill>
              </a:rPr>
              <a:t>vs</a:t>
            </a:r>
            <a:r>
              <a:rPr lang="tr-TR" b="1" dirty="0" smtClean="0">
                <a:solidFill>
                  <a:schemeClr val="bg1"/>
                </a:solidFill>
              </a:rPr>
              <a:t> 4.2 ay </a:t>
            </a:r>
          </a:p>
          <a:p>
            <a:pPr algn="ctr"/>
            <a:r>
              <a:rPr lang="tr-TR" b="1" dirty="0" smtClean="0">
                <a:solidFill>
                  <a:schemeClr val="bg1"/>
                </a:solidFill>
              </a:rPr>
              <a:t>ORR %59 </a:t>
            </a:r>
            <a:r>
              <a:rPr lang="tr-TR" b="1" dirty="0" err="1" smtClean="0">
                <a:solidFill>
                  <a:schemeClr val="bg1"/>
                </a:solidFill>
              </a:rPr>
              <a:t>vs</a:t>
            </a:r>
            <a:r>
              <a:rPr lang="tr-TR" b="1" dirty="0" smtClean="0">
                <a:solidFill>
                  <a:schemeClr val="bg1"/>
                </a:solidFill>
              </a:rPr>
              <a:t> %28 </a:t>
            </a:r>
          </a:p>
          <a:p>
            <a:pPr algn="ctr"/>
            <a:r>
              <a:rPr lang="tr-TR" b="1" dirty="0" err="1">
                <a:solidFill>
                  <a:schemeClr val="bg1"/>
                </a:solidFill>
              </a:rPr>
              <a:t>M</a:t>
            </a:r>
            <a:r>
              <a:rPr lang="tr-TR" b="1" dirty="0" err="1" smtClean="0">
                <a:solidFill>
                  <a:schemeClr val="bg1"/>
                </a:solidFill>
              </a:rPr>
              <a:t>edian</a:t>
            </a:r>
            <a:r>
              <a:rPr lang="tr-TR" b="1" dirty="0" smtClean="0">
                <a:solidFill>
                  <a:schemeClr val="bg1"/>
                </a:solidFill>
              </a:rPr>
              <a:t> yanıt süresi 6.4 </a:t>
            </a:r>
            <a:r>
              <a:rPr lang="tr-TR" b="1" dirty="0" err="1" smtClean="0">
                <a:solidFill>
                  <a:schemeClr val="bg1"/>
                </a:solidFill>
              </a:rPr>
              <a:t>vs</a:t>
            </a:r>
            <a:r>
              <a:rPr lang="tr-TR" b="1" dirty="0" smtClean="0">
                <a:solidFill>
                  <a:schemeClr val="bg1"/>
                </a:solidFill>
              </a:rPr>
              <a:t> 7.1 ay </a:t>
            </a:r>
            <a:endParaRPr lang="tr-TR" b="1" dirty="0">
              <a:solidFill>
                <a:schemeClr val="bg1"/>
              </a:solidFill>
            </a:endParaRPr>
          </a:p>
        </p:txBody>
      </p:sp>
      <p:sp>
        <p:nvSpPr>
          <p:cNvPr id="7" name="TextBox 6"/>
          <p:cNvSpPr txBox="1"/>
          <p:nvPr/>
        </p:nvSpPr>
        <p:spPr>
          <a:xfrm>
            <a:off x="1208105" y="5213027"/>
            <a:ext cx="258334" cy="249498"/>
          </a:xfrm>
          <a:prstGeom prst="rect">
            <a:avLst/>
          </a:prstGeom>
          <a:noFill/>
        </p:spPr>
        <p:txBody>
          <a:bodyPr wrap="none" lIns="64291" tIns="32146" rIns="64291" bIns="32146" rtlCol="0">
            <a:spAutoFit/>
          </a:bodyPr>
          <a:lstStyle/>
          <a:p>
            <a:pPr algn="ctr" defTabSz="457177"/>
            <a:r>
              <a:rPr lang="tr-TR" sz="600" dirty="0">
                <a:solidFill>
                  <a:srgbClr val="000000"/>
                </a:solidFill>
                <a:latin typeface="Arial"/>
              </a:rPr>
              <a:t>159</a:t>
            </a:r>
          </a:p>
          <a:p>
            <a:pPr algn="ctr" defTabSz="457177"/>
            <a:r>
              <a:rPr lang="tr-TR" sz="600" dirty="0">
                <a:solidFill>
                  <a:srgbClr val="000000"/>
                </a:solidFill>
                <a:latin typeface="Arial"/>
              </a:rPr>
              <a:t>46</a:t>
            </a:r>
          </a:p>
        </p:txBody>
      </p:sp>
      <p:cxnSp>
        <p:nvCxnSpPr>
          <p:cNvPr id="8" name="Straight Connector 7"/>
          <p:cNvCxnSpPr/>
          <p:nvPr/>
        </p:nvCxnSpPr>
        <p:spPr bwMode="auto">
          <a:xfrm>
            <a:off x="850144" y="2256689"/>
            <a:ext cx="0" cy="235585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auto">
          <a:xfrm>
            <a:off x="850145" y="4612539"/>
            <a:ext cx="4349750" cy="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808870" y="2259864"/>
            <a:ext cx="45719" cy="2292350"/>
            <a:chOff x="606425" y="1092200"/>
            <a:chExt cx="4349750" cy="2292350"/>
          </a:xfrm>
        </p:grpSpPr>
        <p:cxnSp>
          <p:nvCxnSpPr>
            <p:cNvPr id="12" name="Straight Connector 11"/>
            <p:cNvCxnSpPr/>
            <p:nvPr/>
          </p:nvCxnSpPr>
          <p:spPr bwMode="auto">
            <a:xfrm>
              <a:off x="606425" y="3384550"/>
              <a:ext cx="4349750" cy="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auto">
            <a:xfrm>
              <a:off x="606425" y="3155315"/>
              <a:ext cx="4349750" cy="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auto">
            <a:xfrm>
              <a:off x="606425" y="2926080"/>
              <a:ext cx="4349750" cy="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auto">
            <a:xfrm>
              <a:off x="606425" y="2696845"/>
              <a:ext cx="4349750" cy="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auto">
            <a:xfrm>
              <a:off x="606425" y="2467610"/>
              <a:ext cx="4349750" cy="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auto">
            <a:xfrm>
              <a:off x="606425" y="2238375"/>
              <a:ext cx="4349750" cy="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auto">
            <a:xfrm>
              <a:off x="606425" y="2009140"/>
              <a:ext cx="4349750" cy="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auto">
            <a:xfrm>
              <a:off x="606425" y="1779905"/>
              <a:ext cx="4349750" cy="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auto">
            <a:xfrm>
              <a:off x="606425" y="1550670"/>
              <a:ext cx="4349750" cy="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auto">
            <a:xfrm>
              <a:off x="606425" y="1321435"/>
              <a:ext cx="4349750" cy="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auto">
            <a:xfrm>
              <a:off x="606425" y="1092200"/>
              <a:ext cx="4349750" cy="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870464" y="4611270"/>
            <a:ext cx="4327525" cy="45719"/>
            <a:chOff x="668019" y="1133475"/>
            <a:chExt cx="4327525" cy="2355850"/>
          </a:xfrm>
        </p:grpSpPr>
        <p:cxnSp>
          <p:nvCxnSpPr>
            <p:cNvPr id="24" name="Straight Connector 23"/>
            <p:cNvCxnSpPr/>
            <p:nvPr/>
          </p:nvCxnSpPr>
          <p:spPr bwMode="auto">
            <a:xfrm>
              <a:off x="668019" y="1133475"/>
              <a:ext cx="0" cy="235585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bwMode="auto">
            <a:xfrm>
              <a:off x="977128" y="1133475"/>
              <a:ext cx="0" cy="235585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bwMode="auto">
            <a:xfrm>
              <a:off x="1286237" y="1133475"/>
              <a:ext cx="0" cy="235585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auto">
            <a:xfrm>
              <a:off x="1595346" y="1133475"/>
              <a:ext cx="0" cy="235585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auto">
            <a:xfrm>
              <a:off x="1904455" y="1133475"/>
              <a:ext cx="0" cy="235585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auto">
            <a:xfrm>
              <a:off x="2213564" y="1133475"/>
              <a:ext cx="0" cy="235585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auto">
            <a:xfrm>
              <a:off x="2522673" y="1133475"/>
              <a:ext cx="0" cy="235585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bwMode="auto">
            <a:xfrm>
              <a:off x="2831782" y="1133475"/>
              <a:ext cx="0" cy="235585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auto">
            <a:xfrm>
              <a:off x="3140891" y="1133475"/>
              <a:ext cx="0" cy="235585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auto">
            <a:xfrm>
              <a:off x="3450000" y="1133475"/>
              <a:ext cx="0" cy="235585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auto">
            <a:xfrm>
              <a:off x="3759109" y="1133475"/>
              <a:ext cx="0" cy="235585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auto">
            <a:xfrm>
              <a:off x="4068218" y="1133475"/>
              <a:ext cx="0" cy="235585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bwMode="auto">
            <a:xfrm>
              <a:off x="4377327" y="1133475"/>
              <a:ext cx="0" cy="235585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bwMode="auto">
            <a:xfrm>
              <a:off x="4686436" y="1133475"/>
              <a:ext cx="0" cy="235585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auto">
            <a:xfrm>
              <a:off x="4995544" y="1133475"/>
              <a:ext cx="0" cy="235585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9" name="TextBox 38"/>
          <p:cNvSpPr txBox="1"/>
          <p:nvPr/>
        </p:nvSpPr>
        <p:spPr>
          <a:xfrm>
            <a:off x="477261" y="2128214"/>
            <a:ext cx="307927" cy="2569048"/>
          </a:xfrm>
          <a:prstGeom prst="rect">
            <a:avLst/>
          </a:prstGeom>
          <a:noFill/>
        </p:spPr>
        <p:txBody>
          <a:bodyPr wrap="none" lIns="64291" tIns="32146" rIns="64291" bIns="32146" rtlCol="0">
            <a:spAutoFit/>
          </a:bodyPr>
          <a:lstStyle/>
          <a:p>
            <a:pPr defTabSz="457177">
              <a:spcAft>
                <a:spcPts val="600"/>
              </a:spcAft>
            </a:pPr>
            <a:r>
              <a:rPr lang="tr-TR" sz="1000" dirty="0">
                <a:solidFill>
                  <a:srgbClr val="000000"/>
                </a:solidFill>
                <a:latin typeface="Arial"/>
              </a:rPr>
              <a:t>1.0</a:t>
            </a:r>
          </a:p>
          <a:p>
            <a:pPr defTabSz="457177">
              <a:spcAft>
                <a:spcPts val="600"/>
              </a:spcAft>
            </a:pPr>
            <a:r>
              <a:rPr lang="tr-TR" sz="1000" dirty="0">
                <a:solidFill>
                  <a:srgbClr val="000000"/>
                </a:solidFill>
                <a:latin typeface="Arial"/>
              </a:rPr>
              <a:t>0.9</a:t>
            </a:r>
          </a:p>
          <a:p>
            <a:pPr defTabSz="457177">
              <a:spcAft>
                <a:spcPts val="600"/>
              </a:spcAft>
            </a:pPr>
            <a:r>
              <a:rPr lang="tr-TR" sz="1000" dirty="0">
                <a:solidFill>
                  <a:srgbClr val="000000"/>
                </a:solidFill>
                <a:latin typeface="Arial"/>
              </a:rPr>
              <a:t>0.8</a:t>
            </a:r>
          </a:p>
          <a:p>
            <a:pPr defTabSz="457177">
              <a:spcAft>
                <a:spcPts val="600"/>
              </a:spcAft>
            </a:pPr>
            <a:r>
              <a:rPr lang="tr-TR" sz="1000" dirty="0">
                <a:solidFill>
                  <a:srgbClr val="000000"/>
                </a:solidFill>
                <a:latin typeface="Arial"/>
              </a:rPr>
              <a:t>0.7</a:t>
            </a:r>
          </a:p>
          <a:p>
            <a:pPr defTabSz="457177">
              <a:spcAft>
                <a:spcPts val="600"/>
              </a:spcAft>
            </a:pPr>
            <a:r>
              <a:rPr lang="tr-TR" sz="1000" dirty="0">
                <a:solidFill>
                  <a:srgbClr val="000000"/>
                </a:solidFill>
                <a:latin typeface="Arial"/>
              </a:rPr>
              <a:t>0.6</a:t>
            </a:r>
          </a:p>
          <a:p>
            <a:pPr defTabSz="457177">
              <a:spcAft>
                <a:spcPts val="600"/>
              </a:spcAft>
            </a:pPr>
            <a:r>
              <a:rPr lang="tr-TR" sz="1000" dirty="0">
                <a:solidFill>
                  <a:srgbClr val="000000"/>
                </a:solidFill>
                <a:latin typeface="Arial"/>
              </a:rPr>
              <a:t>0.5</a:t>
            </a:r>
          </a:p>
          <a:p>
            <a:pPr defTabSz="457177">
              <a:spcAft>
                <a:spcPts val="600"/>
              </a:spcAft>
            </a:pPr>
            <a:r>
              <a:rPr lang="tr-TR" sz="1000" dirty="0">
                <a:solidFill>
                  <a:srgbClr val="000000"/>
                </a:solidFill>
                <a:latin typeface="Arial"/>
              </a:rPr>
              <a:t>0.4</a:t>
            </a:r>
          </a:p>
          <a:p>
            <a:pPr defTabSz="457177">
              <a:spcAft>
                <a:spcPts val="600"/>
              </a:spcAft>
            </a:pPr>
            <a:r>
              <a:rPr lang="tr-TR" sz="1000" dirty="0">
                <a:solidFill>
                  <a:srgbClr val="000000"/>
                </a:solidFill>
                <a:latin typeface="Arial"/>
              </a:rPr>
              <a:t>0.3</a:t>
            </a:r>
          </a:p>
          <a:p>
            <a:pPr defTabSz="457177">
              <a:spcAft>
                <a:spcPts val="600"/>
              </a:spcAft>
            </a:pPr>
            <a:r>
              <a:rPr lang="tr-TR" sz="1000" dirty="0">
                <a:solidFill>
                  <a:srgbClr val="000000"/>
                </a:solidFill>
                <a:latin typeface="Arial"/>
              </a:rPr>
              <a:t>0.2</a:t>
            </a:r>
          </a:p>
          <a:p>
            <a:pPr defTabSz="457177">
              <a:spcAft>
                <a:spcPts val="600"/>
              </a:spcAft>
            </a:pPr>
            <a:r>
              <a:rPr lang="tr-TR" sz="1000" dirty="0">
                <a:solidFill>
                  <a:srgbClr val="000000"/>
                </a:solidFill>
                <a:latin typeface="Arial"/>
              </a:rPr>
              <a:t>0.1</a:t>
            </a:r>
          </a:p>
          <a:p>
            <a:pPr defTabSz="457177">
              <a:spcAft>
                <a:spcPts val="600"/>
              </a:spcAft>
            </a:pPr>
            <a:r>
              <a:rPr lang="tr-TR" sz="1000" dirty="0">
                <a:solidFill>
                  <a:srgbClr val="000000"/>
                </a:solidFill>
                <a:latin typeface="Arial"/>
              </a:rPr>
              <a:t>0.0</a:t>
            </a:r>
          </a:p>
        </p:txBody>
      </p:sp>
      <p:sp>
        <p:nvSpPr>
          <p:cNvPr id="40" name="TextBox 39"/>
          <p:cNvSpPr txBox="1"/>
          <p:nvPr/>
        </p:nvSpPr>
        <p:spPr>
          <a:xfrm rot="16200000">
            <a:off x="-737813" y="3296643"/>
            <a:ext cx="2149627" cy="218795"/>
          </a:xfrm>
          <a:prstGeom prst="rect">
            <a:avLst/>
          </a:prstGeom>
          <a:noFill/>
        </p:spPr>
        <p:txBody>
          <a:bodyPr wrap="none" lIns="64291" tIns="32146" rIns="64291" bIns="32146" rtlCol="0">
            <a:spAutoFit/>
          </a:bodyPr>
          <a:lstStyle/>
          <a:p>
            <a:pPr algn="ctr" defTabSz="457177"/>
            <a:r>
              <a:rPr lang="tr-TR" sz="1000" b="1" dirty="0">
                <a:solidFill>
                  <a:srgbClr val="000000"/>
                </a:solidFill>
                <a:latin typeface="Arial"/>
              </a:rPr>
              <a:t>Progresyonsuz sağkalım olasılığı</a:t>
            </a:r>
          </a:p>
        </p:txBody>
      </p:sp>
      <p:sp>
        <p:nvSpPr>
          <p:cNvPr id="41" name="TextBox 40"/>
          <p:cNvSpPr txBox="1"/>
          <p:nvPr/>
        </p:nvSpPr>
        <p:spPr>
          <a:xfrm>
            <a:off x="1630640" y="4824484"/>
            <a:ext cx="2807860" cy="218795"/>
          </a:xfrm>
          <a:prstGeom prst="rect">
            <a:avLst/>
          </a:prstGeom>
          <a:noFill/>
        </p:spPr>
        <p:txBody>
          <a:bodyPr wrap="none" lIns="64291" tIns="32146" rIns="64291" bIns="32146" rtlCol="0">
            <a:spAutoFit/>
          </a:bodyPr>
          <a:lstStyle/>
          <a:p>
            <a:pPr algn="ctr" defTabSz="457177"/>
            <a:r>
              <a:rPr lang="tr-TR" sz="1000" b="1" dirty="0">
                <a:solidFill>
                  <a:srgbClr val="000000"/>
                </a:solidFill>
                <a:latin typeface="Arial"/>
              </a:rPr>
              <a:t>Randomizasyondan itibaren geçen süre (ay)</a:t>
            </a:r>
          </a:p>
        </p:txBody>
      </p:sp>
      <p:sp>
        <p:nvSpPr>
          <p:cNvPr id="42" name="TextBox 41"/>
          <p:cNvSpPr txBox="1"/>
          <p:nvPr/>
        </p:nvSpPr>
        <p:spPr>
          <a:xfrm>
            <a:off x="2892708" y="4603008"/>
            <a:ext cx="283726" cy="218808"/>
          </a:xfrm>
          <a:prstGeom prst="rect">
            <a:avLst/>
          </a:prstGeom>
          <a:noFill/>
        </p:spPr>
        <p:txBody>
          <a:bodyPr wrap="none" lIns="64291" tIns="32146" rIns="64291" bIns="32146" rtlCol="0">
            <a:spAutoFit/>
          </a:bodyPr>
          <a:lstStyle/>
          <a:p>
            <a:pPr algn="ctr" defTabSz="457177"/>
            <a:r>
              <a:rPr lang="tr-TR" sz="1000" dirty="0">
                <a:solidFill>
                  <a:srgbClr val="000000"/>
                </a:solidFill>
                <a:latin typeface="Arial"/>
              </a:rPr>
              <a:t>14</a:t>
            </a:r>
          </a:p>
        </p:txBody>
      </p:sp>
      <p:sp>
        <p:nvSpPr>
          <p:cNvPr id="43" name="TextBox 42"/>
          <p:cNvSpPr txBox="1"/>
          <p:nvPr/>
        </p:nvSpPr>
        <p:spPr>
          <a:xfrm>
            <a:off x="2589187" y="4603008"/>
            <a:ext cx="271859" cy="218795"/>
          </a:xfrm>
          <a:prstGeom prst="rect">
            <a:avLst/>
          </a:prstGeom>
          <a:noFill/>
        </p:spPr>
        <p:txBody>
          <a:bodyPr wrap="none" lIns="64291" tIns="32146" rIns="64291" bIns="32146" rtlCol="0">
            <a:spAutoFit/>
          </a:bodyPr>
          <a:lstStyle/>
          <a:p>
            <a:pPr algn="ctr" defTabSz="457177"/>
            <a:r>
              <a:rPr lang="tr-TR" sz="1000" dirty="0">
                <a:solidFill>
                  <a:srgbClr val="000000"/>
                </a:solidFill>
                <a:latin typeface="Arial"/>
              </a:rPr>
              <a:t>12</a:t>
            </a:r>
          </a:p>
        </p:txBody>
      </p:sp>
      <p:sp>
        <p:nvSpPr>
          <p:cNvPr id="44" name="TextBox 43"/>
          <p:cNvSpPr txBox="1"/>
          <p:nvPr/>
        </p:nvSpPr>
        <p:spPr>
          <a:xfrm>
            <a:off x="2280078" y="4603008"/>
            <a:ext cx="271859" cy="218795"/>
          </a:xfrm>
          <a:prstGeom prst="rect">
            <a:avLst/>
          </a:prstGeom>
          <a:noFill/>
        </p:spPr>
        <p:txBody>
          <a:bodyPr wrap="none" lIns="64291" tIns="32146" rIns="64291" bIns="32146" rtlCol="0">
            <a:spAutoFit/>
          </a:bodyPr>
          <a:lstStyle/>
          <a:p>
            <a:pPr algn="ctr" defTabSz="457177"/>
            <a:r>
              <a:rPr lang="tr-TR" sz="1000" dirty="0">
                <a:solidFill>
                  <a:srgbClr val="000000"/>
                </a:solidFill>
                <a:latin typeface="Arial"/>
              </a:rPr>
              <a:t>10</a:t>
            </a:r>
          </a:p>
        </p:txBody>
      </p:sp>
      <p:sp>
        <p:nvSpPr>
          <p:cNvPr id="45" name="TextBox 44"/>
          <p:cNvSpPr txBox="1"/>
          <p:nvPr/>
        </p:nvSpPr>
        <p:spPr>
          <a:xfrm>
            <a:off x="2006472" y="4603008"/>
            <a:ext cx="200852" cy="218795"/>
          </a:xfrm>
          <a:prstGeom prst="rect">
            <a:avLst/>
          </a:prstGeom>
          <a:noFill/>
        </p:spPr>
        <p:txBody>
          <a:bodyPr wrap="none" lIns="64291" tIns="32146" rIns="64291" bIns="32146" rtlCol="0">
            <a:spAutoFit/>
          </a:bodyPr>
          <a:lstStyle/>
          <a:p>
            <a:pPr algn="ctr" defTabSz="457177"/>
            <a:r>
              <a:rPr lang="tr-TR" sz="1000" dirty="0">
                <a:solidFill>
                  <a:srgbClr val="000000"/>
                </a:solidFill>
                <a:latin typeface="Arial"/>
              </a:rPr>
              <a:t>8</a:t>
            </a:r>
          </a:p>
        </p:txBody>
      </p:sp>
      <p:sp>
        <p:nvSpPr>
          <p:cNvPr id="46" name="TextBox 45"/>
          <p:cNvSpPr txBox="1"/>
          <p:nvPr/>
        </p:nvSpPr>
        <p:spPr>
          <a:xfrm>
            <a:off x="1697363" y="4603008"/>
            <a:ext cx="200852" cy="218795"/>
          </a:xfrm>
          <a:prstGeom prst="rect">
            <a:avLst/>
          </a:prstGeom>
          <a:noFill/>
        </p:spPr>
        <p:txBody>
          <a:bodyPr wrap="none" lIns="64291" tIns="32146" rIns="64291" bIns="32146" rtlCol="0">
            <a:spAutoFit/>
          </a:bodyPr>
          <a:lstStyle/>
          <a:p>
            <a:pPr algn="ctr" defTabSz="457177"/>
            <a:r>
              <a:rPr lang="tr-TR" sz="1000" dirty="0">
                <a:solidFill>
                  <a:srgbClr val="000000"/>
                </a:solidFill>
                <a:latin typeface="Arial"/>
              </a:rPr>
              <a:t>6</a:t>
            </a:r>
          </a:p>
        </p:txBody>
      </p:sp>
      <p:sp>
        <p:nvSpPr>
          <p:cNvPr id="47" name="TextBox 46"/>
          <p:cNvSpPr txBox="1"/>
          <p:nvPr/>
        </p:nvSpPr>
        <p:spPr>
          <a:xfrm>
            <a:off x="1385289" y="4603008"/>
            <a:ext cx="206782" cy="218808"/>
          </a:xfrm>
          <a:prstGeom prst="rect">
            <a:avLst/>
          </a:prstGeom>
          <a:noFill/>
        </p:spPr>
        <p:txBody>
          <a:bodyPr wrap="none" lIns="64291" tIns="32146" rIns="64291" bIns="32146" rtlCol="0">
            <a:spAutoFit/>
          </a:bodyPr>
          <a:lstStyle/>
          <a:p>
            <a:pPr algn="ctr" defTabSz="457177"/>
            <a:r>
              <a:rPr lang="tr-TR" sz="1000" dirty="0">
                <a:solidFill>
                  <a:srgbClr val="000000"/>
                </a:solidFill>
                <a:latin typeface="Arial"/>
              </a:rPr>
              <a:t>4</a:t>
            </a:r>
          </a:p>
        </p:txBody>
      </p:sp>
      <p:sp>
        <p:nvSpPr>
          <p:cNvPr id="48" name="TextBox 47"/>
          <p:cNvSpPr txBox="1"/>
          <p:nvPr/>
        </p:nvSpPr>
        <p:spPr>
          <a:xfrm>
            <a:off x="1079145" y="4603008"/>
            <a:ext cx="200852" cy="218795"/>
          </a:xfrm>
          <a:prstGeom prst="rect">
            <a:avLst/>
          </a:prstGeom>
          <a:noFill/>
        </p:spPr>
        <p:txBody>
          <a:bodyPr wrap="none" lIns="64291" tIns="32146" rIns="64291" bIns="32146" rtlCol="0">
            <a:spAutoFit/>
          </a:bodyPr>
          <a:lstStyle/>
          <a:p>
            <a:pPr algn="ctr" defTabSz="457177"/>
            <a:r>
              <a:rPr lang="tr-TR" sz="1000" dirty="0">
                <a:solidFill>
                  <a:srgbClr val="000000"/>
                </a:solidFill>
                <a:latin typeface="Arial"/>
              </a:rPr>
              <a:t>2</a:t>
            </a:r>
          </a:p>
        </p:txBody>
      </p:sp>
      <p:sp>
        <p:nvSpPr>
          <p:cNvPr id="49" name="TextBox 48"/>
          <p:cNvSpPr txBox="1"/>
          <p:nvPr/>
        </p:nvSpPr>
        <p:spPr>
          <a:xfrm>
            <a:off x="770036" y="4603008"/>
            <a:ext cx="200852" cy="218795"/>
          </a:xfrm>
          <a:prstGeom prst="rect">
            <a:avLst/>
          </a:prstGeom>
          <a:noFill/>
        </p:spPr>
        <p:txBody>
          <a:bodyPr wrap="none" lIns="64291" tIns="32146" rIns="64291" bIns="32146" rtlCol="0">
            <a:spAutoFit/>
          </a:bodyPr>
          <a:lstStyle/>
          <a:p>
            <a:pPr algn="ctr" defTabSz="457177"/>
            <a:r>
              <a:rPr lang="tr-TR" sz="1000" dirty="0">
                <a:solidFill>
                  <a:srgbClr val="000000"/>
                </a:solidFill>
                <a:latin typeface="Arial"/>
              </a:rPr>
              <a:t>0</a:t>
            </a:r>
          </a:p>
        </p:txBody>
      </p:sp>
      <p:sp>
        <p:nvSpPr>
          <p:cNvPr id="50" name="TextBox 49"/>
          <p:cNvSpPr txBox="1"/>
          <p:nvPr/>
        </p:nvSpPr>
        <p:spPr>
          <a:xfrm>
            <a:off x="3207405" y="4603008"/>
            <a:ext cx="271859" cy="218795"/>
          </a:xfrm>
          <a:prstGeom prst="rect">
            <a:avLst/>
          </a:prstGeom>
          <a:noFill/>
        </p:spPr>
        <p:txBody>
          <a:bodyPr wrap="none" lIns="64291" tIns="32146" rIns="64291" bIns="32146" rtlCol="0">
            <a:spAutoFit/>
          </a:bodyPr>
          <a:lstStyle/>
          <a:p>
            <a:pPr algn="ctr" defTabSz="457177"/>
            <a:r>
              <a:rPr lang="tr-TR" sz="1000" dirty="0">
                <a:solidFill>
                  <a:srgbClr val="000000"/>
                </a:solidFill>
                <a:latin typeface="Arial"/>
              </a:rPr>
              <a:t>16</a:t>
            </a:r>
          </a:p>
        </p:txBody>
      </p:sp>
      <p:sp>
        <p:nvSpPr>
          <p:cNvPr id="51" name="TextBox 50"/>
          <p:cNvSpPr txBox="1"/>
          <p:nvPr/>
        </p:nvSpPr>
        <p:spPr>
          <a:xfrm>
            <a:off x="3516514" y="4603008"/>
            <a:ext cx="271859" cy="218795"/>
          </a:xfrm>
          <a:prstGeom prst="rect">
            <a:avLst/>
          </a:prstGeom>
          <a:noFill/>
        </p:spPr>
        <p:txBody>
          <a:bodyPr wrap="none" lIns="64291" tIns="32146" rIns="64291" bIns="32146" rtlCol="0">
            <a:spAutoFit/>
          </a:bodyPr>
          <a:lstStyle/>
          <a:p>
            <a:pPr algn="ctr" defTabSz="457177"/>
            <a:r>
              <a:rPr lang="tr-TR" sz="1000" dirty="0">
                <a:solidFill>
                  <a:srgbClr val="000000"/>
                </a:solidFill>
                <a:latin typeface="Arial"/>
              </a:rPr>
              <a:t>18</a:t>
            </a:r>
          </a:p>
        </p:txBody>
      </p:sp>
      <p:sp>
        <p:nvSpPr>
          <p:cNvPr id="52" name="TextBox 51"/>
          <p:cNvSpPr txBox="1"/>
          <p:nvPr/>
        </p:nvSpPr>
        <p:spPr>
          <a:xfrm>
            <a:off x="3825622" y="4603008"/>
            <a:ext cx="271859" cy="218795"/>
          </a:xfrm>
          <a:prstGeom prst="rect">
            <a:avLst/>
          </a:prstGeom>
          <a:noFill/>
        </p:spPr>
        <p:txBody>
          <a:bodyPr wrap="none" lIns="64291" tIns="32146" rIns="64291" bIns="32146" rtlCol="0">
            <a:spAutoFit/>
          </a:bodyPr>
          <a:lstStyle/>
          <a:p>
            <a:pPr algn="ctr" defTabSz="457177"/>
            <a:r>
              <a:rPr lang="tr-TR" sz="1000" dirty="0">
                <a:solidFill>
                  <a:srgbClr val="000000"/>
                </a:solidFill>
                <a:latin typeface="Arial"/>
              </a:rPr>
              <a:t>20</a:t>
            </a:r>
          </a:p>
        </p:txBody>
      </p:sp>
      <p:sp>
        <p:nvSpPr>
          <p:cNvPr id="53" name="TextBox 52"/>
          <p:cNvSpPr txBox="1"/>
          <p:nvPr/>
        </p:nvSpPr>
        <p:spPr>
          <a:xfrm>
            <a:off x="4134732" y="4603008"/>
            <a:ext cx="271859" cy="218795"/>
          </a:xfrm>
          <a:prstGeom prst="rect">
            <a:avLst/>
          </a:prstGeom>
          <a:noFill/>
        </p:spPr>
        <p:txBody>
          <a:bodyPr wrap="none" lIns="64291" tIns="32146" rIns="64291" bIns="32146" rtlCol="0">
            <a:spAutoFit/>
          </a:bodyPr>
          <a:lstStyle/>
          <a:p>
            <a:pPr algn="ctr" defTabSz="457177"/>
            <a:r>
              <a:rPr lang="tr-TR" sz="1000" dirty="0">
                <a:solidFill>
                  <a:srgbClr val="000000"/>
                </a:solidFill>
                <a:latin typeface="Arial"/>
              </a:rPr>
              <a:t>22</a:t>
            </a:r>
          </a:p>
        </p:txBody>
      </p:sp>
      <p:sp>
        <p:nvSpPr>
          <p:cNvPr id="54" name="TextBox 53"/>
          <p:cNvSpPr txBox="1"/>
          <p:nvPr/>
        </p:nvSpPr>
        <p:spPr>
          <a:xfrm>
            <a:off x="4437908" y="4603008"/>
            <a:ext cx="283726" cy="218808"/>
          </a:xfrm>
          <a:prstGeom prst="rect">
            <a:avLst/>
          </a:prstGeom>
          <a:noFill/>
        </p:spPr>
        <p:txBody>
          <a:bodyPr wrap="none" lIns="64291" tIns="32146" rIns="64291" bIns="32146" rtlCol="0">
            <a:spAutoFit/>
          </a:bodyPr>
          <a:lstStyle/>
          <a:p>
            <a:pPr algn="ctr" defTabSz="457177"/>
            <a:r>
              <a:rPr lang="tr-TR" sz="1000" dirty="0">
                <a:solidFill>
                  <a:srgbClr val="000000"/>
                </a:solidFill>
                <a:latin typeface="Arial"/>
              </a:rPr>
              <a:t>24</a:t>
            </a:r>
          </a:p>
        </p:txBody>
      </p:sp>
      <p:sp>
        <p:nvSpPr>
          <p:cNvPr id="55" name="TextBox 54"/>
          <p:cNvSpPr txBox="1"/>
          <p:nvPr/>
        </p:nvSpPr>
        <p:spPr>
          <a:xfrm>
            <a:off x="4752949" y="4603008"/>
            <a:ext cx="271859" cy="218795"/>
          </a:xfrm>
          <a:prstGeom prst="rect">
            <a:avLst/>
          </a:prstGeom>
          <a:noFill/>
        </p:spPr>
        <p:txBody>
          <a:bodyPr wrap="none" lIns="64291" tIns="32146" rIns="64291" bIns="32146" rtlCol="0">
            <a:spAutoFit/>
          </a:bodyPr>
          <a:lstStyle/>
          <a:p>
            <a:pPr algn="ctr" defTabSz="457177"/>
            <a:r>
              <a:rPr lang="tr-TR" sz="1000" dirty="0">
                <a:solidFill>
                  <a:srgbClr val="000000"/>
                </a:solidFill>
                <a:latin typeface="Arial"/>
              </a:rPr>
              <a:t>26</a:t>
            </a:r>
          </a:p>
        </p:txBody>
      </p:sp>
      <p:sp>
        <p:nvSpPr>
          <p:cNvPr id="56" name="TextBox 55"/>
          <p:cNvSpPr txBox="1"/>
          <p:nvPr/>
        </p:nvSpPr>
        <p:spPr>
          <a:xfrm>
            <a:off x="5063963" y="4603008"/>
            <a:ext cx="271859" cy="218795"/>
          </a:xfrm>
          <a:prstGeom prst="rect">
            <a:avLst/>
          </a:prstGeom>
          <a:noFill/>
        </p:spPr>
        <p:txBody>
          <a:bodyPr wrap="none" lIns="64291" tIns="32146" rIns="64291" bIns="32146" rtlCol="0">
            <a:spAutoFit/>
          </a:bodyPr>
          <a:lstStyle/>
          <a:p>
            <a:pPr algn="ctr" defTabSz="457177"/>
            <a:r>
              <a:rPr lang="tr-TR" sz="1000" dirty="0">
                <a:solidFill>
                  <a:srgbClr val="000000"/>
                </a:solidFill>
                <a:latin typeface="Arial"/>
              </a:rPr>
              <a:t>28</a:t>
            </a:r>
          </a:p>
        </p:txBody>
      </p:sp>
      <p:sp>
        <p:nvSpPr>
          <p:cNvPr id="57" name="TextBox 56"/>
          <p:cNvSpPr txBox="1"/>
          <p:nvPr/>
        </p:nvSpPr>
        <p:spPr>
          <a:xfrm>
            <a:off x="2926817" y="5213027"/>
            <a:ext cx="215504" cy="249498"/>
          </a:xfrm>
          <a:prstGeom prst="rect">
            <a:avLst/>
          </a:prstGeom>
          <a:noFill/>
        </p:spPr>
        <p:txBody>
          <a:bodyPr wrap="none" lIns="64291" tIns="32146" rIns="64291" bIns="32146" rtlCol="0">
            <a:spAutoFit/>
          </a:bodyPr>
          <a:lstStyle/>
          <a:p>
            <a:pPr algn="ctr" defTabSz="457177"/>
            <a:r>
              <a:rPr lang="tr-TR" sz="600" dirty="0">
                <a:solidFill>
                  <a:srgbClr val="000000"/>
                </a:solidFill>
                <a:latin typeface="Arial"/>
              </a:rPr>
              <a:t>23</a:t>
            </a:r>
          </a:p>
          <a:p>
            <a:pPr algn="ctr" defTabSz="457177"/>
            <a:r>
              <a:rPr lang="tr-TR" sz="600" dirty="0">
                <a:solidFill>
                  <a:srgbClr val="000000"/>
                </a:solidFill>
                <a:latin typeface="Arial"/>
              </a:rPr>
              <a:t>4</a:t>
            </a:r>
          </a:p>
        </p:txBody>
      </p:sp>
      <p:sp>
        <p:nvSpPr>
          <p:cNvPr id="58" name="TextBox 57"/>
          <p:cNvSpPr txBox="1"/>
          <p:nvPr/>
        </p:nvSpPr>
        <p:spPr>
          <a:xfrm>
            <a:off x="2617364" y="5213027"/>
            <a:ext cx="215504" cy="249498"/>
          </a:xfrm>
          <a:prstGeom prst="rect">
            <a:avLst/>
          </a:prstGeom>
          <a:noFill/>
        </p:spPr>
        <p:txBody>
          <a:bodyPr wrap="none" lIns="64291" tIns="32146" rIns="64291" bIns="32146" rtlCol="0">
            <a:spAutoFit/>
          </a:bodyPr>
          <a:lstStyle/>
          <a:p>
            <a:pPr algn="ctr" defTabSz="457177"/>
            <a:r>
              <a:rPr lang="tr-TR" sz="600" dirty="0">
                <a:solidFill>
                  <a:srgbClr val="000000"/>
                </a:solidFill>
                <a:latin typeface="Arial"/>
              </a:rPr>
              <a:t>40</a:t>
            </a:r>
          </a:p>
          <a:p>
            <a:pPr algn="ctr" defTabSz="457177"/>
            <a:r>
              <a:rPr lang="tr-TR" sz="600" dirty="0">
                <a:solidFill>
                  <a:srgbClr val="000000"/>
                </a:solidFill>
                <a:latin typeface="Arial"/>
              </a:rPr>
              <a:t>8</a:t>
            </a:r>
          </a:p>
        </p:txBody>
      </p:sp>
      <p:sp>
        <p:nvSpPr>
          <p:cNvPr id="59" name="TextBox 58"/>
          <p:cNvSpPr txBox="1"/>
          <p:nvPr/>
        </p:nvSpPr>
        <p:spPr>
          <a:xfrm>
            <a:off x="2308254" y="5213027"/>
            <a:ext cx="215504" cy="249498"/>
          </a:xfrm>
          <a:prstGeom prst="rect">
            <a:avLst/>
          </a:prstGeom>
          <a:noFill/>
        </p:spPr>
        <p:txBody>
          <a:bodyPr wrap="none" lIns="64291" tIns="32146" rIns="64291" bIns="32146" rtlCol="0">
            <a:spAutoFit/>
          </a:bodyPr>
          <a:lstStyle/>
          <a:p>
            <a:pPr algn="ctr" defTabSz="457177"/>
            <a:r>
              <a:rPr lang="tr-TR" sz="600" dirty="0">
                <a:solidFill>
                  <a:srgbClr val="000000"/>
                </a:solidFill>
                <a:latin typeface="Arial"/>
              </a:rPr>
              <a:t>69</a:t>
            </a:r>
          </a:p>
          <a:p>
            <a:pPr algn="ctr" defTabSz="457177"/>
            <a:r>
              <a:rPr lang="tr-TR" sz="600" dirty="0">
                <a:solidFill>
                  <a:srgbClr val="000000"/>
                </a:solidFill>
                <a:latin typeface="Arial"/>
              </a:rPr>
              <a:t>11</a:t>
            </a:r>
          </a:p>
        </p:txBody>
      </p:sp>
      <p:sp>
        <p:nvSpPr>
          <p:cNvPr id="60" name="TextBox 59"/>
          <p:cNvSpPr txBox="1"/>
          <p:nvPr/>
        </p:nvSpPr>
        <p:spPr>
          <a:xfrm>
            <a:off x="1999146" y="5213027"/>
            <a:ext cx="215504" cy="249498"/>
          </a:xfrm>
          <a:prstGeom prst="rect">
            <a:avLst/>
          </a:prstGeom>
          <a:noFill/>
        </p:spPr>
        <p:txBody>
          <a:bodyPr wrap="none" lIns="64291" tIns="32146" rIns="64291" bIns="32146" rtlCol="0">
            <a:spAutoFit/>
          </a:bodyPr>
          <a:lstStyle/>
          <a:p>
            <a:pPr algn="ctr" defTabSz="457177"/>
            <a:r>
              <a:rPr lang="tr-TR" sz="600" dirty="0">
                <a:solidFill>
                  <a:srgbClr val="000000"/>
                </a:solidFill>
                <a:latin typeface="Arial"/>
              </a:rPr>
              <a:t>94</a:t>
            </a:r>
          </a:p>
          <a:p>
            <a:pPr algn="ctr" defTabSz="457177"/>
            <a:r>
              <a:rPr lang="tr-TR" sz="600" dirty="0">
                <a:solidFill>
                  <a:srgbClr val="000000"/>
                </a:solidFill>
                <a:latin typeface="Arial"/>
              </a:rPr>
              <a:t>21</a:t>
            </a:r>
          </a:p>
        </p:txBody>
      </p:sp>
      <p:sp>
        <p:nvSpPr>
          <p:cNvPr id="61" name="TextBox 60"/>
          <p:cNvSpPr txBox="1"/>
          <p:nvPr/>
        </p:nvSpPr>
        <p:spPr>
          <a:xfrm>
            <a:off x="1668622" y="5213027"/>
            <a:ext cx="258334" cy="249498"/>
          </a:xfrm>
          <a:prstGeom prst="rect">
            <a:avLst/>
          </a:prstGeom>
          <a:noFill/>
        </p:spPr>
        <p:txBody>
          <a:bodyPr wrap="none" lIns="64291" tIns="32146" rIns="64291" bIns="32146" rtlCol="0">
            <a:spAutoFit/>
          </a:bodyPr>
          <a:lstStyle/>
          <a:p>
            <a:pPr algn="ctr" defTabSz="457177"/>
            <a:r>
              <a:rPr lang="tr-TR" sz="600" dirty="0">
                <a:solidFill>
                  <a:srgbClr val="000000"/>
                </a:solidFill>
                <a:latin typeface="Arial"/>
              </a:rPr>
              <a:t>107</a:t>
            </a:r>
          </a:p>
          <a:p>
            <a:pPr algn="ctr" defTabSz="457177"/>
            <a:r>
              <a:rPr lang="tr-TR" sz="600" dirty="0">
                <a:solidFill>
                  <a:srgbClr val="000000"/>
                </a:solidFill>
                <a:latin typeface="Arial"/>
              </a:rPr>
              <a:t>25</a:t>
            </a:r>
          </a:p>
        </p:txBody>
      </p:sp>
      <p:sp>
        <p:nvSpPr>
          <p:cNvPr id="62" name="TextBox 61"/>
          <p:cNvSpPr txBox="1"/>
          <p:nvPr/>
        </p:nvSpPr>
        <p:spPr>
          <a:xfrm>
            <a:off x="1359512" y="5213027"/>
            <a:ext cx="258334" cy="249498"/>
          </a:xfrm>
          <a:prstGeom prst="rect">
            <a:avLst/>
          </a:prstGeom>
          <a:noFill/>
        </p:spPr>
        <p:txBody>
          <a:bodyPr wrap="none" lIns="64291" tIns="32146" rIns="64291" bIns="32146" rtlCol="0">
            <a:spAutoFit/>
          </a:bodyPr>
          <a:lstStyle/>
          <a:p>
            <a:pPr algn="ctr" defTabSz="457177"/>
            <a:r>
              <a:rPr lang="tr-TR" sz="600" dirty="0">
                <a:solidFill>
                  <a:srgbClr val="000000"/>
                </a:solidFill>
                <a:latin typeface="Arial"/>
              </a:rPr>
              <a:t>154</a:t>
            </a:r>
          </a:p>
          <a:p>
            <a:pPr algn="ctr" defTabSz="457177"/>
            <a:r>
              <a:rPr lang="tr-TR" sz="600" dirty="0">
                <a:solidFill>
                  <a:srgbClr val="000000"/>
                </a:solidFill>
                <a:latin typeface="Arial"/>
              </a:rPr>
              <a:t>44</a:t>
            </a:r>
          </a:p>
        </p:txBody>
      </p:sp>
      <p:sp>
        <p:nvSpPr>
          <p:cNvPr id="64" name="TextBox 63"/>
          <p:cNvSpPr txBox="1"/>
          <p:nvPr/>
        </p:nvSpPr>
        <p:spPr>
          <a:xfrm>
            <a:off x="741296" y="5213027"/>
            <a:ext cx="258334" cy="249498"/>
          </a:xfrm>
          <a:prstGeom prst="rect">
            <a:avLst/>
          </a:prstGeom>
          <a:noFill/>
        </p:spPr>
        <p:txBody>
          <a:bodyPr wrap="none" lIns="64291" tIns="32146" rIns="64291" bIns="32146" rtlCol="0">
            <a:spAutoFit/>
          </a:bodyPr>
          <a:lstStyle/>
          <a:p>
            <a:pPr algn="ctr" defTabSz="457177"/>
            <a:r>
              <a:rPr lang="tr-TR" sz="600" dirty="0">
                <a:solidFill>
                  <a:srgbClr val="000000"/>
                </a:solidFill>
                <a:latin typeface="Arial"/>
              </a:rPr>
              <a:t>205</a:t>
            </a:r>
          </a:p>
          <a:p>
            <a:pPr algn="ctr" defTabSz="457177"/>
            <a:r>
              <a:rPr lang="tr-TR" sz="600" dirty="0">
                <a:solidFill>
                  <a:srgbClr val="000000"/>
                </a:solidFill>
                <a:latin typeface="Arial"/>
              </a:rPr>
              <a:t>97</a:t>
            </a:r>
          </a:p>
        </p:txBody>
      </p:sp>
      <p:sp>
        <p:nvSpPr>
          <p:cNvPr id="65" name="TextBox 64"/>
          <p:cNvSpPr txBox="1"/>
          <p:nvPr/>
        </p:nvSpPr>
        <p:spPr>
          <a:xfrm>
            <a:off x="3235581" y="5213027"/>
            <a:ext cx="215504" cy="249498"/>
          </a:xfrm>
          <a:prstGeom prst="rect">
            <a:avLst/>
          </a:prstGeom>
          <a:noFill/>
        </p:spPr>
        <p:txBody>
          <a:bodyPr wrap="none" lIns="64291" tIns="32146" rIns="64291" bIns="32146" rtlCol="0">
            <a:spAutoFit/>
          </a:bodyPr>
          <a:lstStyle/>
          <a:p>
            <a:pPr algn="ctr" defTabSz="457177"/>
            <a:r>
              <a:rPr lang="tr-TR" sz="600" dirty="0">
                <a:solidFill>
                  <a:srgbClr val="000000"/>
                </a:solidFill>
                <a:latin typeface="Arial"/>
              </a:rPr>
              <a:t>21</a:t>
            </a:r>
          </a:p>
          <a:p>
            <a:pPr algn="ctr" defTabSz="457177"/>
            <a:r>
              <a:rPr lang="tr-TR" sz="600" dirty="0">
                <a:solidFill>
                  <a:srgbClr val="000000"/>
                </a:solidFill>
                <a:latin typeface="Arial"/>
              </a:rPr>
              <a:t>4</a:t>
            </a:r>
          </a:p>
        </p:txBody>
      </p:sp>
      <p:sp>
        <p:nvSpPr>
          <p:cNvPr id="66" name="TextBox 65"/>
          <p:cNvSpPr txBox="1"/>
          <p:nvPr/>
        </p:nvSpPr>
        <p:spPr>
          <a:xfrm>
            <a:off x="3544691" y="5213027"/>
            <a:ext cx="215504" cy="249498"/>
          </a:xfrm>
          <a:prstGeom prst="rect">
            <a:avLst/>
          </a:prstGeom>
          <a:noFill/>
        </p:spPr>
        <p:txBody>
          <a:bodyPr wrap="none" lIns="64291" tIns="32146" rIns="64291" bIns="32146" rtlCol="0">
            <a:spAutoFit/>
          </a:bodyPr>
          <a:lstStyle/>
          <a:p>
            <a:pPr algn="ctr" defTabSz="457177"/>
            <a:r>
              <a:rPr lang="tr-TR" sz="600" dirty="0">
                <a:solidFill>
                  <a:srgbClr val="000000"/>
                </a:solidFill>
                <a:latin typeface="Arial"/>
              </a:rPr>
              <a:t>11</a:t>
            </a:r>
          </a:p>
          <a:p>
            <a:pPr algn="ctr" defTabSz="457177"/>
            <a:r>
              <a:rPr lang="tr-TR" sz="600" dirty="0">
                <a:solidFill>
                  <a:srgbClr val="000000"/>
                </a:solidFill>
                <a:latin typeface="Arial"/>
              </a:rPr>
              <a:t>1</a:t>
            </a:r>
          </a:p>
        </p:txBody>
      </p:sp>
      <p:sp>
        <p:nvSpPr>
          <p:cNvPr id="67" name="TextBox 66"/>
          <p:cNvSpPr txBox="1"/>
          <p:nvPr/>
        </p:nvSpPr>
        <p:spPr>
          <a:xfrm>
            <a:off x="3875215" y="5213027"/>
            <a:ext cx="172673" cy="249498"/>
          </a:xfrm>
          <a:prstGeom prst="rect">
            <a:avLst/>
          </a:prstGeom>
          <a:noFill/>
        </p:spPr>
        <p:txBody>
          <a:bodyPr wrap="none" lIns="64291" tIns="32146" rIns="64291" bIns="32146" rtlCol="0">
            <a:spAutoFit/>
          </a:bodyPr>
          <a:lstStyle/>
          <a:p>
            <a:pPr algn="ctr" defTabSz="457177"/>
            <a:r>
              <a:rPr lang="tr-TR" sz="600" dirty="0">
                <a:solidFill>
                  <a:srgbClr val="000000"/>
                </a:solidFill>
                <a:latin typeface="Arial"/>
              </a:rPr>
              <a:t>4</a:t>
            </a:r>
          </a:p>
          <a:p>
            <a:pPr algn="ctr" defTabSz="457177"/>
            <a:r>
              <a:rPr lang="tr-TR" sz="600" dirty="0">
                <a:solidFill>
                  <a:srgbClr val="000000"/>
                </a:solidFill>
                <a:latin typeface="Arial"/>
              </a:rPr>
              <a:t>1</a:t>
            </a:r>
          </a:p>
        </p:txBody>
      </p:sp>
      <p:sp>
        <p:nvSpPr>
          <p:cNvPr id="68" name="TextBox 67"/>
          <p:cNvSpPr txBox="1"/>
          <p:nvPr/>
        </p:nvSpPr>
        <p:spPr>
          <a:xfrm>
            <a:off x="4184324" y="5213027"/>
            <a:ext cx="172673" cy="249498"/>
          </a:xfrm>
          <a:prstGeom prst="rect">
            <a:avLst/>
          </a:prstGeom>
          <a:noFill/>
        </p:spPr>
        <p:txBody>
          <a:bodyPr wrap="none" lIns="64291" tIns="32146" rIns="64291" bIns="32146" rtlCol="0">
            <a:spAutoFit/>
          </a:bodyPr>
          <a:lstStyle/>
          <a:p>
            <a:pPr algn="ctr" defTabSz="457177"/>
            <a:r>
              <a:rPr lang="tr-TR" sz="600" dirty="0">
                <a:solidFill>
                  <a:srgbClr val="000000"/>
                </a:solidFill>
                <a:latin typeface="Arial"/>
              </a:rPr>
              <a:t>3</a:t>
            </a:r>
          </a:p>
          <a:p>
            <a:pPr algn="ctr" defTabSz="457177"/>
            <a:r>
              <a:rPr lang="tr-TR" sz="600" dirty="0">
                <a:solidFill>
                  <a:srgbClr val="000000"/>
                </a:solidFill>
                <a:latin typeface="Arial"/>
              </a:rPr>
              <a:t>1</a:t>
            </a:r>
          </a:p>
        </p:txBody>
      </p:sp>
      <p:sp>
        <p:nvSpPr>
          <p:cNvPr id="69" name="TextBox 68"/>
          <p:cNvSpPr txBox="1"/>
          <p:nvPr/>
        </p:nvSpPr>
        <p:spPr>
          <a:xfrm>
            <a:off x="4493433" y="5213027"/>
            <a:ext cx="172673" cy="249498"/>
          </a:xfrm>
          <a:prstGeom prst="rect">
            <a:avLst/>
          </a:prstGeom>
          <a:noFill/>
        </p:spPr>
        <p:txBody>
          <a:bodyPr wrap="none" lIns="64291" tIns="32146" rIns="64291" bIns="32146" rtlCol="0">
            <a:spAutoFit/>
          </a:bodyPr>
          <a:lstStyle/>
          <a:p>
            <a:pPr algn="ctr" defTabSz="457177"/>
            <a:r>
              <a:rPr lang="tr-TR" sz="600" dirty="0">
                <a:solidFill>
                  <a:srgbClr val="000000"/>
                </a:solidFill>
                <a:latin typeface="Arial"/>
              </a:rPr>
              <a:t>2</a:t>
            </a:r>
          </a:p>
          <a:p>
            <a:pPr algn="ctr" defTabSz="457177"/>
            <a:r>
              <a:rPr lang="tr-TR" sz="600" dirty="0">
                <a:solidFill>
                  <a:srgbClr val="000000"/>
                </a:solidFill>
                <a:latin typeface="Arial"/>
              </a:rPr>
              <a:t>1</a:t>
            </a:r>
          </a:p>
        </p:txBody>
      </p:sp>
      <p:sp>
        <p:nvSpPr>
          <p:cNvPr id="70" name="TextBox 69"/>
          <p:cNvSpPr txBox="1"/>
          <p:nvPr/>
        </p:nvSpPr>
        <p:spPr>
          <a:xfrm>
            <a:off x="4802542" y="5213027"/>
            <a:ext cx="172673" cy="249498"/>
          </a:xfrm>
          <a:prstGeom prst="rect">
            <a:avLst/>
          </a:prstGeom>
          <a:noFill/>
        </p:spPr>
        <p:txBody>
          <a:bodyPr wrap="none" lIns="64291" tIns="32146" rIns="64291" bIns="32146" rtlCol="0">
            <a:spAutoFit/>
          </a:bodyPr>
          <a:lstStyle/>
          <a:p>
            <a:pPr algn="ctr" defTabSz="457177"/>
            <a:r>
              <a:rPr lang="tr-TR" sz="600" dirty="0">
                <a:solidFill>
                  <a:srgbClr val="000000"/>
                </a:solidFill>
                <a:latin typeface="Arial"/>
              </a:rPr>
              <a:t>1</a:t>
            </a:r>
          </a:p>
          <a:p>
            <a:pPr algn="ctr" defTabSz="457177"/>
            <a:r>
              <a:rPr lang="tr-TR" sz="600" dirty="0">
                <a:solidFill>
                  <a:srgbClr val="000000"/>
                </a:solidFill>
                <a:latin typeface="Arial"/>
              </a:rPr>
              <a:t>0</a:t>
            </a:r>
          </a:p>
        </p:txBody>
      </p:sp>
      <p:sp>
        <p:nvSpPr>
          <p:cNvPr id="71" name="TextBox 70"/>
          <p:cNvSpPr txBox="1"/>
          <p:nvPr/>
        </p:nvSpPr>
        <p:spPr>
          <a:xfrm>
            <a:off x="5113556" y="5213027"/>
            <a:ext cx="172673" cy="249498"/>
          </a:xfrm>
          <a:prstGeom prst="rect">
            <a:avLst/>
          </a:prstGeom>
          <a:noFill/>
        </p:spPr>
        <p:txBody>
          <a:bodyPr wrap="none" lIns="64291" tIns="32146" rIns="64291" bIns="32146" rtlCol="0">
            <a:spAutoFit/>
          </a:bodyPr>
          <a:lstStyle/>
          <a:p>
            <a:pPr algn="ctr" defTabSz="457177"/>
            <a:r>
              <a:rPr lang="tr-TR" sz="600" dirty="0">
                <a:solidFill>
                  <a:srgbClr val="000000"/>
                </a:solidFill>
                <a:latin typeface="Arial"/>
              </a:rPr>
              <a:t>0</a:t>
            </a:r>
          </a:p>
          <a:p>
            <a:pPr algn="ctr" defTabSz="457177"/>
            <a:r>
              <a:rPr lang="tr-TR" sz="600" dirty="0">
                <a:solidFill>
                  <a:srgbClr val="000000"/>
                </a:solidFill>
                <a:latin typeface="Arial"/>
              </a:rPr>
              <a:t>0</a:t>
            </a:r>
          </a:p>
        </p:txBody>
      </p:sp>
      <p:sp>
        <p:nvSpPr>
          <p:cNvPr id="72" name="TextBox 71"/>
          <p:cNvSpPr txBox="1"/>
          <p:nvPr/>
        </p:nvSpPr>
        <p:spPr>
          <a:xfrm>
            <a:off x="3084518" y="5213027"/>
            <a:ext cx="215504" cy="249498"/>
          </a:xfrm>
          <a:prstGeom prst="rect">
            <a:avLst/>
          </a:prstGeom>
          <a:noFill/>
        </p:spPr>
        <p:txBody>
          <a:bodyPr wrap="none" lIns="64291" tIns="32146" rIns="64291" bIns="32146" rtlCol="0">
            <a:spAutoFit/>
          </a:bodyPr>
          <a:lstStyle/>
          <a:p>
            <a:pPr algn="ctr" defTabSz="457177"/>
            <a:r>
              <a:rPr lang="tr-TR" sz="600" dirty="0">
                <a:solidFill>
                  <a:srgbClr val="000000"/>
                </a:solidFill>
                <a:latin typeface="Arial"/>
              </a:rPr>
              <a:t>21</a:t>
            </a:r>
          </a:p>
          <a:p>
            <a:pPr algn="ctr" defTabSz="457177"/>
            <a:r>
              <a:rPr lang="tr-TR" sz="600" dirty="0">
                <a:solidFill>
                  <a:srgbClr val="000000"/>
                </a:solidFill>
                <a:latin typeface="Arial"/>
              </a:rPr>
              <a:t>4</a:t>
            </a:r>
          </a:p>
        </p:txBody>
      </p:sp>
      <p:sp>
        <p:nvSpPr>
          <p:cNvPr id="73" name="TextBox 72"/>
          <p:cNvSpPr txBox="1"/>
          <p:nvPr/>
        </p:nvSpPr>
        <p:spPr>
          <a:xfrm>
            <a:off x="2775065" y="5213027"/>
            <a:ext cx="215504" cy="249498"/>
          </a:xfrm>
          <a:prstGeom prst="rect">
            <a:avLst/>
          </a:prstGeom>
          <a:noFill/>
        </p:spPr>
        <p:txBody>
          <a:bodyPr wrap="none" lIns="64291" tIns="32146" rIns="64291" bIns="32146" rtlCol="0">
            <a:spAutoFit/>
          </a:bodyPr>
          <a:lstStyle/>
          <a:p>
            <a:pPr algn="ctr" defTabSz="457177"/>
            <a:r>
              <a:rPr lang="tr-TR" sz="600" dirty="0">
                <a:solidFill>
                  <a:srgbClr val="000000"/>
                </a:solidFill>
                <a:latin typeface="Arial"/>
              </a:rPr>
              <a:t>36</a:t>
            </a:r>
          </a:p>
          <a:p>
            <a:pPr algn="ctr" defTabSz="457177"/>
            <a:r>
              <a:rPr lang="tr-TR" sz="600" dirty="0">
                <a:solidFill>
                  <a:srgbClr val="000000"/>
                </a:solidFill>
                <a:latin typeface="Arial"/>
              </a:rPr>
              <a:t>7</a:t>
            </a:r>
          </a:p>
        </p:txBody>
      </p:sp>
      <p:sp>
        <p:nvSpPr>
          <p:cNvPr id="74" name="TextBox 73"/>
          <p:cNvSpPr txBox="1"/>
          <p:nvPr/>
        </p:nvSpPr>
        <p:spPr>
          <a:xfrm>
            <a:off x="2465956" y="5213027"/>
            <a:ext cx="215504" cy="249498"/>
          </a:xfrm>
          <a:prstGeom prst="rect">
            <a:avLst/>
          </a:prstGeom>
          <a:noFill/>
        </p:spPr>
        <p:txBody>
          <a:bodyPr wrap="none" lIns="64291" tIns="32146" rIns="64291" bIns="32146" rtlCol="0">
            <a:spAutoFit/>
          </a:bodyPr>
          <a:lstStyle/>
          <a:p>
            <a:pPr algn="ctr" defTabSz="457177"/>
            <a:r>
              <a:rPr lang="tr-TR" sz="600" dirty="0">
                <a:solidFill>
                  <a:srgbClr val="000000"/>
                </a:solidFill>
                <a:latin typeface="Arial"/>
              </a:rPr>
              <a:t>61</a:t>
            </a:r>
          </a:p>
          <a:p>
            <a:pPr algn="ctr" defTabSz="457177"/>
            <a:r>
              <a:rPr lang="tr-TR" sz="600" dirty="0">
                <a:solidFill>
                  <a:srgbClr val="000000"/>
                </a:solidFill>
                <a:latin typeface="Arial"/>
              </a:rPr>
              <a:t>11</a:t>
            </a:r>
          </a:p>
        </p:txBody>
      </p:sp>
      <p:sp>
        <p:nvSpPr>
          <p:cNvPr id="75" name="TextBox 74"/>
          <p:cNvSpPr txBox="1"/>
          <p:nvPr/>
        </p:nvSpPr>
        <p:spPr>
          <a:xfrm>
            <a:off x="2156847" y="5213027"/>
            <a:ext cx="215504" cy="249498"/>
          </a:xfrm>
          <a:prstGeom prst="rect">
            <a:avLst/>
          </a:prstGeom>
          <a:noFill/>
        </p:spPr>
        <p:txBody>
          <a:bodyPr wrap="none" lIns="64291" tIns="32146" rIns="64291" bIns="32146" rtlCol="0">
            <a:spAutoFit/>
          </a:bodyPr>
          <a:lstStyle/>
          <a:p>
            <a:pPr algn="ctr" defTabSz="457177"/>
            <a:r>
              <a:rPr lang="tr-TR" sz="600" dirty="0">
                <a:solidFill>
                  <a:srgbClr val="000000"/>
                </a:solidFill>
                <a:latin typeface="Arial"/>
              </a:rPr>
              <a:t>73</a:t>
            </a:r>
          </a:p>
          <a:p>
            <a:pPr algn="ctr" defTabSz="457177"/>
            <a:r>
              <a:rPr lang="tr-TR" sz="600" dirty="0">
                <a:solidFill>
                  <a:srgbClr val="000000"/>
                </a:solidFill>
                <a:latin typeface="Arial"/>
              </a:rPr>
              <a:t>13</a:t>
            </a:r>
          </a:p>
        </p:txBody>
      </p:sp>
      <p:sp>
        <p:nvSpPr>
          <p:cNvPr id="76" name="TextBox 75"/>
          <p:cNvSpPr txBox="1"/>
          <p:nvPr/>
        </p:nvSpPr>
        <p:spPr>
          <a:xfrm>
            <a:off x="1826323" y="5213027"/>
            <a:ext cx="258334" cy="249498"/>
          </a:xfrm>
          <a:prstGeom prst="rect">
            <a:avLst/>
          </a:prstGeom>
          <a:noFill/>
        </p:spPr>
        <p:txBody>
          <a:bodyPr wrap="none" lIns="64291" tIns="32146" rIns="64291" bIns="32146" rtlCol="0">
            <a:spAutoFit/>
          </a:bodyPr>
          <a:lstStyle/>
          <a:p>
            <a:pPr algn="ctr" defTabSz="457177"/>
            <a:r>
              <a:rPr lang="tr-TR" sz="600" dirty="0">
                <a:solidFill>
                  <a:srgbClr val="000000"/>
                </a:solidFill>
                <a:latin typeface="Arial"/>
              </a:rPr>
              <a:t>100</a:t>
            </a:r>
          </a:p>
          <a:p>
            <a:pPr algn="ctr" defTabSz="457177"/>
            <a:r>
              <a:rPr lang="tr-TR" sz="600" dirty="0">
                <a:solidFill>
                  <a:srgbClr val="000000"/>
                </a:solidFill>
                <a:latin typeface="Arial"/>
              </a:rPr>
              <a:t>24</a:t>
            </a:r>
          </a:p>
        </p:txBody>
      </p:sp>
      <p:sp>
        <p:nvSpPr>
          <p:cNvPr id="77" name="TextBox 76"/>
          <p:cNvSpPr txBox="1"/>
          <p:nvPr/>
        </p:nvSpPr>
        <p:spPr>
          <a:xfrm>
            <a:off x="1517213" y="5213027"/>
            <a:ext cx="258334" cy="249498"/>
          </a:xfrm>
          <a:prstGeom prst="rect">
            <a:avLst/>
          </a:prstGeom>
          <a:noFill/>
        </p:spPr>
        <p:txBody>
          <a:bodyPr wrap="none" lIns="64291" tIns="32146" rIns="64291" bIns="32146" rtlCol="0">
            <a:spAutoFit/>
          </a:bodyPr>
          <a:lstStyle/>
          <a:p>
            <a:pPr algn="ctr" defTabSz="457177"/>
            <a:r>
              <a:rPr lang="tr-TR" sz="600" dirty="0">
                <a:solidFill>
                  <a:srgbClr val="000000"/>
                </a:solidFill>
                <a:latin typeface="Arial"/>
              </a:rPr>
              <a:t>129</a:t>
            </a:r>
          </a:p>
          <a:p>
            <a:pPr algn="ctr" defTabSz="457177"/>
            <a:r>
              <a:rPr lang="tr-TR" sz="600" dirty="0">
                <a:solidFill>
                  <a:srgbClr val="000000"/>
                </a:solidFill>
                <a:latin typeface="Arial"/>
              </a:rPr>
              <a:t>29</a:t>
            </a:r>
          </a:p>
        </p:txBody>
      </p:sp>
      <p:sp>
        <p:nvSpPr>
          <p:cNvPr id="78" name="TextBox 77"/>
          <p:cNvSpPr txBox="1"/>
          <p:nvPr/>
        </p:nvSpPr>
        <p:spPr>
          <a:xfrm>
            <a:off x="898997" y="5213027"/>
            <a:ext cx="258334" cy="249498"/>
          </a:xfrm>
          <a:prstGeom prst="rect">
            <a:avLst/>
          </a:prstGeom>
          <a:noFill/>
        </p:spPr>
        <p:txBody>
          <a:bodyPr wrap="none" lIns="64291" tIns="32146" rIns="64291" bIns="32146" rtlCol="0">
            <a:spAutoFit/>
          </a:bodyPr>
          <a:lstStyle/>
          <a:p>
            <a:pPr algn="ctr" defTabSz="457177"/>
            <a:r>
              <a:rPr lang="tr-TR" sz="600" dirty="0">
                <a:solidFill>
                  <a:srgbClr val="000000"/>
                </a:solidFill>
                <a:latin typeface="Arial"/>
              </a:rPr>
              <a:t>201</a:t>
            </a:r>
          </a:p>
          <a:p>
            <a:pPr algn="ctr" defTabSz="457177"/>
            <a:r>
              <a:rPr lang="tr-TR" sz="600" dirty="0">
                <a:solidFill>
                  <a:srgbClr val="000000"/>
                </a:solidFill>
                <a:latin typeface="Arial"/>
              </a:rPr>
              <a:t>88</a:t>
            </a:r>
          </a:p>
        </p:txBody>
      </p:sp>
      <p:sp>
        <p:nvSpPr>
          <p:cNvPr id="79" name="TextBox 78"/>
          <p:cNvSpPr txBox="1"/>
          <p:nvPr/>
        </p:nvSpPr>
        <p:spPr>
          <a:xfrm>
            <a:off x="3393282" y="5213027"/>
            <a:ext cx="215504" cy="249498"/>
          </a:xfrm>
          <a:prstGeom prst="rect">
            <a:avLst/>
          </a:prstGeom>
          <a:noFill/>
        </p:spPr>
        <p:txBody>
          <a:bodyPr wrap="none" lIns="64291" tIns="32146" rIns="64291" bIns="32146" rtlCol="0">
            <a:spAutoFit/>
          </a:bodyPr>
          <a:lstStyle/>
          <a:p>
            <a:pPr algn="ctr" defTabSz="457177"/>
            <a:r>
              <a:rPr lang="tr-TR" sz="600" dirty="0">
                <a:solidFill>
                  <a:srgbClr val="000000"/>
                </a:solidFill>
                <a:latin typeface="Arial"/>
              </a:rPr>
              <a:t>11</a:t>
            </a:r>
          </a:p>
          <a:p>
            <a:pPr algn="ctr" defTabSz="457177"/>
            <a:r>
              <a:rPr lang="tr-TR" sz="600" dirty="0">
                <a:solidFill>
                  <a:srgbClr val="000000"/>
                </a:solidFill>
                <a:latin typeface="Arial"/>
              </a:rPr>
              <a:t>1</a:t>
            </a:r>
          </a:p>
        </p:txBody>
      </p:sp>
      <p:sp>
        <p:nvSpPr>
          <p:cNvPr id="80" name="TextBox 79"/>
          <p:cNvSpPr txBox="1"/>
          <p:nvPr/>
        </p:nvSpPr>
        <p:spPr>
          <a:xfrm>
            <a:off x="3702392" y="5213027"/>
            <a:ext cx="215504" cy="249498"/>
          </a:xfrm>
          <a:prstGeom prst="rect">
            <a:avLst/>
          </a:prstGeom>
          <a:noFill/>
        </p:spPr>
        <p:txBody>
          <a:bodyPr wrap="none" lIns="64291" tIns="32146" rIns="64291" bIns="32146" rtlCol="0">
            <a:spAutoFit/>
          </a:bodyPr>
          <a:lstStyle/>
          <a:p>
            <a:pPr algn="ctr" defTabSz="457177"/>
            <a:r>
              <a:rPr lang="tr-TR" sz="600" dirty="0">
                <a:solidFill>
                  <a:srgbClr val="000000"/>
                </a:solidFill>
                <a:latin typeface="Arial"/>
              </a:rPr>
              <a:t>11</a:t>
            </a:r>
          </a:p>
          <a:p>
            <a:pPr algn="ctr" defTabSz="457177"/>
            <a:r>
              <a:rPr lang="tr-TR" sz="600" dirty="0">
                <a:solidFill>
                  <a:srgbClr val="000000"/>
                </a:solidFill>
                <a:latin typeface="Arial"/>
              </a:rPr>
              <a:t>1</a:t>
            </a:r>
          </a:p>
        </p:txBody>
      </p:sp>
      <p:sp>
        <p:nvSpPr>
          <p:cNvPr id="81" name="TextBox 80"/>
          <p:cNvSpPr txBox="1"/>
          <p:nvPr/>
        </p:nvSpPr>
        <p:spPr>
          <a:xfrm>
            <a:off x="4032916" y="5213027"/>
            <a:ext cx="172673" cy="249498"/>
          </a:xfrm>
          <a:prstGeom prst="rect">
            <a:avLst/>
          </a:prstGeom>
          <a:noFill/>
        </p:spPr>
        <p:txBody>
          <a:bodyPr wrap="none" lIns="64291" tIns="32146" rIns="64291" bIns="32146" rtlCol="0">
            <a:spAutoFit/>
          </a:bodyPr>
          <a:lstStyle/>
          <a:p>
            <a:pPr algn="ctr" defTabSz="457177"/>
            <a:r>
              <a:rPr lang="tr-TR" sz="600" dirty="0">
                <a:solidFill>
                  <a:srgbClr val="000000"/>
                </a:solidFill>
                <a:latin typeface="Arial"/>
              </a:rPr>
              <a:t>3</a:t>
            </a:r>
          </a:p>
          <a:p>
            <a:pPr algn="ctr" defTabSz="457177"/>
            <a:r>
              <a:rPr lang="tr-TR" sz="600" dirty="0">
                <a:solidFill>
                  <a:srgbClr val="000000"/>
                </a:solidFill>
                <a:latin typeface="Arial"/>
              </a:rPr>
              <a:t>1</a:t>
            </a:r>
          </a:p>
        </p:txBody>
      </p:sp>
      <p:sp>
        <p:nvSpPr>
          <p:cNvPr id="82" name="TextBox 81"/>
          <p:cNvSpPr txBox="1"/>
          <p:nvPr/>
        </p:nvSpPr>
        <p:spPr>
          <a:xfrm>
            <a:off x="4342025" y="5213027"/>
            <a:ext cx="172673" cy="249498"/>
          </a:xfrm>
          <a:prstGeom prst="rect">
            <a:avLst/>
          </a:prstGeom>
          <a:noFill/>
        </p:spPr>
        <p:txBody>
          <a:bodyPr wrap="none" lIns="64291" tIns="32146" rIns="64291" bIns="32146" rtlCol="0">
            <a:spAutoFit/>
          </a:bodyPr>
          <a:lstStyle/>
          <a:p>
            <a:pPr algn="ctr" defTabSz="457177"/>
            <a:r>
              <a:rPr lang="tr-TR" sz="600" dirty="0">
                <a:solidFill>
                  <a:srgbClr val="000000"/>
                </a:solidFill>
                <a:latin typeface="Arial"/>
              </a:rPr>
              <a:t>2</a:t>
            </a:r>
          </a:p>
          <a:p>
            <a:pPr algn="ctr" defTabSz="457177"/>
            <a:r>
              <a:rPr lang="tr-TR" sz="600" dirty="0">
                <a:solidFill>
                  <a:srgbClr val="000000"/>
                </a:solidFill>
                <a:latin typeface="Arial"/>
              </a:rPr>
              <a:t>1</a:t>
            </a:r>
          </a:p>
        </p:txBody>
      </p:sp>
      <p:sp>
        <p:nvSpPr>
          <p:cNvPr id="83" name="TextBox 82"/>
          <p:cNvSpPr txBox="1"/>
          <p:nvPr/>
        </p:nvSpPr>
        <p:spPr>
          <a:xfrm>
            <a:off x="4651134" y="5213027"/>
            <a:ext cx="172673" cy="249498"/>
          </a:xfrm>
          <a:prstGeom prst="rect">
            <a:avLst/>
          </a:prstGeom>
          <a:noFill/>
        </p:spPr>
        <p:txBody>
          <a:bodyPr wrap="none" lIns="64291" tIns="32146" rIns="64291" bIns="32146" rtlCol="0">
            <a:spAutoFit/>
          </a:bodyPr>
          <a:lstStyle/>
          <a:p>
            <a:pPr algn="ctr" defTabSz="457177"/>
            <a:r>
              <a:rPr lang="tr-TR" sz="600" dirty="0">
                <a:solidFill>
                  <a:srgbClr val="000000"/>
                </a:solidFill>
                <a:latin typeface="Arial"/>
              </a:rPr>
              <a:t>1</a:t>
            </a:r>
          </a:p>
          <a:p>
            <a:pPr algn="ctr" defTabSz="457177"/>
            <a:r>
              <a:rPr lang="tr-TR" sz="600" dirty="0">
                <a:solidFill>
                  <a:srgbClr val="000000"/>
                </a:solidFill>
                <a:latin typeface="Arial"/>
              </a:rPr>
              <a:t>0</a:t>
            </a:r>
          </a:p>
        </p:txBody>
      </p:sp>
      <p:sp>
        <p:nvSpPr>
          <p:cNvPr id="84" name="TextBox 83"/>
          <p:cNvSpPr txBox="1"/>
          <p:nvPr/>
        </p:nvSpPr>
        <p:spPr>
          <a:xfrm>
            <a:off x="4960243" y="5213027"/>
            <a:ext cx="172673" cy="249498"/>
          </a:xfrm>
          <a:prstGeom prst="rect">
            <a:avLst/>
          </a:prstGeom>
          <a:noFill/>
        </p:spPr>
        <p:txBody>
          <a:bodyPr wrap="none" lIns="64291" tIns="32146" rIns="64291" bIns="32146" rtlCol="0">
            <a:spAutoFit/>
          </a:bodyPr>
          <a:lstStyle/>
          <a:p>
            <a:pPr algn="ctr" defTabSz="457177"/>
            <a:r>
              <a:rPr lang="tr-TR" sz="600" dirty="0">
                <a:solidFill>
                  <a:srgbClr val="000000"/>
                </a:solidFill>
                <a:latin typeface="Arial"/>
              </a:rPr>
              <a:t>1</a:t>
            </a:r>
          </a:p>
          <a:p>
            <a:pPr algn="ctr" defTabSz="457177"/>
            <a:r>
              <a:rPr lang="tr-TR" sz="600" dirty="0">
                <a:solidFill>
                  <a:srgbClr val="000000"/>
                </a:solidFill>
                <a:latin typeface="Arial"/>
              </a:rPr>
              <a:t>0</a:t>
            </a:r>
          </a:p>
        </p:txBody>
      </p:sp>
      <p:sp>
        <p:nvSpPr>
          <p:cNvPr id="85" name="TextBox 84"/>
          <p:cNvSpPr txBox="1"/>
          <p:nvPr/>
        </p:nvSpPr>
        <p:spPr>
          <a:xfrm>
            <a:off x="142989" y="5213027"/>
            <a:ext cx="524332" cy="249498"/>
          </a:xfrm>
          <a:prstGeom prst="rect">
            <a:avLst/>
          </a:prstGeom>
          <a:noFill/>
        </p:spPr>
        <p:txBody>
          <a:bodyPr wrap="none" lIns="64291" tIns="32146" rIns="64291" bIns="32146" rtlCol="0">
            <a:spAutoFit/>
          </a:bodyPr>
          <a:lstStyle/>
          <a:p>
            <a:pPr defTabSz="457177"/>
            <a:r>
              <a:rPr lang="tr-TR" sz="600" dirty="0">
                <a:solidFill>
                  <a:srgbClr val="000000"/>
                </a:solidFill>
                <a:latin typeface="Arial"/>
              </a:rPr>
              <a:t>Olaparib</a:t>
            </a:r>
          </a:p>
          <a:p>
            <a:pPr defTabSz="457177"/>
            <a:r>
              <a:rPr lang="tr-TR" sz="600" dirty="0">
                <a:solidFill>
                  <a:srgbClr val="000000"/>
                </a:solidFill>
                <a:latin typeface="Arial"/>
              </a:rPr>
              <a:t>Kemoterapi</a:t>
            </a:r>
          </a:p>
        </p:txBody>
      </p:sp>
      <p:sp>
        <p:nvSpPr>
          <p:cNvPr id="86" name="TextBox 85"/>
          <p:cNvSpPr txBox="1"/>
          <p:nvPr/>
        </p:nvSpPr>
        <p:spPr>
          <a:xfrm>
            <a:off x="713941" y="5103762"/>
            <a:ext cx="1085633" cy="157210"/>
          </a:xfrm>
          <a:prstGeom prst="rect">
            <a:avLst/>
          </a:prstGeom>
          <a:noFill/>
        </p:spPr>
        <p:txBody>
          <a:bodyPr wrap="none" lIns="64291" tIns="32146" rIns="64291" bIns="32146" rtlCol="0">
            <a:spAutoFit/>
          </a:bodyPr>
          <a:lstStyle/>
          <a:p>
            <a:pPr defTabSz="457177"/>
            <a:r>
              <a:rPr lang="tr-TR" sz="600" b="1" dirty="0">
                <a:solidFill>
                  <a:srgbClr val="000000"/>
                </a:solidFill>
                <a:latin typeface="Arial"/>
              </a:rPr>
              <a:t>Risk altındaki hasta sayısı</a:t>
            </a:r>
          </a:p>
        </p:txBody>
      </p:sp>
      <p:sp>
        <p:nvSpPr>
          <p:cNvPr id="87" name="TextBox 86"/>
          <p:cNvSpPr txBox="1"/>
          <p:nvPr/>
        </p:nvSpPr>
        <p:spPr>
          <a:xfrm>
            <a:off x="3392686" y="2198069"/>
            <a:ext cx="1755138" cy="434254"/>
          </a:xfrm>
          <a:prstGeom prst="rect">
            <a:avLst/>
          </a:prstGeom>
          <a:noFill/>
        </p:spPr>
        <p:txBody>
          <a:bodyPr wrap="none" lIns="64291" tIns="32146" rIns="64291" bIns="32146" rtlCol="0">
            <a:spAutoFit/>
          </a:bodyPr>
          <a:lstStyle/>
          <a:p>
            <a:pPr defTabSz="457177">
              <a:lnSpc>
                <a:spcPct val="120000"/>
              </a:lnSpc>
            </a:pPr>
            <a:r>
              <a:rPr lang="tr-TR" sz="1000" dirty="0">
                <a:solidFill>
                  <a:srgbClr val="000000"/>
                </a:solidFill>
                <a:latin typeface="Arial"/>
              </a:rPr>
              <a:t>Olaparib 300 mg bd (N=205)</a:t>
            </a:r>
          </a:p>
          <a:p>
            <a:pPr defTabSz="457177">
              <a:lnSpc>
                <a:spcPct val="120000"/>
              </a:lnSpc>
            </a:pPr>
            <a:r>
              <a:rPr lang="tr-TR" sz="1000" dirty="0">
                <a:solidFill>
                  <a:srgbClr val="000000"/>
                </a:solidFill>
                <a:latin typeface="Arial"/>
              </a:rPr>
              <a:t>TPC (N=97)</a:t>
            </a:r>
          </a:p>
        </p:txBody>
      </p:sp>
      <p:cxnSp>
        <p:nvCxnSpPr>
          <p:cNvPr id="88" name="Straight Connector 87"/>
          <p:cNvCxnSpPr/>
          <p:nvPr/>
        </p:nvCxnSpPr>
        <p:spPr bwMode="auto">
          <a:xfrm flipH="1">
            <a:off x="3143304" y="2340631"/>
            <a:ext cx="258257" cy="0"/>
          </a:xfrm>
          <a:prstGeom prst="line">
            <a:avLst/>
          </a:prstGeom>
          <a:ln w="19050" cmpd="sng">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bwMode="auto">
          <a:xfrm flipH="1">
            <a:off x="3143304" y="2524189"/>
            <a:ext cx="258257" cy="0"/>
          </a:xfrm>
          <a:prstGeom prst="line">
            <a:avLst/>
          </a:prstGeom>
          <a:ln w="19050" cmpd="sng">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5" name="Rectangle: Rounded Corners 94"/>
          <p:cNvSpPr/>
          <p:nvPr/>
        </p:nvSpPr>
        <p:spPr bwMode="auto">
          <a:xfrm>
            <a:off x="5429511" y="4612540"/>
            <a:ext cx="3562090" cy="867511"/>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37" tIns="45718" rIns="91437" bIns="45718" numCol="1" rtlCol="0" anchor="ctr" anchorCtr="0" compatLnSpc="1">
            <a:prstTxWarp prst="textNoShape">
              <a:avLst/>
            </a:prstTxWarp>
          </a:bodyPr>
          <a:lstStyle/>
          <a:p>
            <a:pPr algn="ctr" defTabSz="914353"/>
            <a:r>
              <a:rPr lang="tr-TR" sz="1400" dirty="0">
                <a:solidFill>
                  <a:srgbClr val="000000"/>
                </a:solidFill>
                <a:latin typeface="Arial" charset="0"/>
              </a:rPr>
              <a:t>Medyan PFS olaparib tedavisi alan hastalarda standart tedavi kemoterapiye göre %69 oranında iyileşmiştir</a:t>
            </a:r>
            <a:r>
              <a:rPr lang="tr-TR" sz="1400" baseline="30000" dirty="0">
                <a:solidFill>
                  <a:srgbClr val="000000"/>
                </a:solidFill>
                <a:latin typeface="Arial" charset="0"/>
              </a:rPr>
              <a:t>2</a:t>
            </a:r>
          </a:p>
        </p:txBody>
      </p:sp>
      <p:graphicFrame>
        <p:nvGraphicFramePr>
          <p:cNvPr id="96" name="object 3"/>
          <p:cNvGraphicFramePr>
            <a:graphicFrameLocks noGrp="1"/>
          </p:cNvGraphicFramePr>
          <p:nvPr>
            <p:extLst/>
          </p:nvPr>
        </p:nvGraphicFramePr>
        <p:xfrm>
          <a:off x="5441529" y="2001412"/>
          <a:ext cx="3528774" cy="1712835"/>
        </p:xfrm>
        <a:graphic>
          <a:graphicData uri="http://schemas.openxmlformats.org/drawingml/2006/table">
            <a:tbl>
              <a:tblPr firstRow="1" bandRow="1">
                <a:tableStyleId>{F2DE63D5-997A-4646-A377-4702673A728D}</a:tableStyleId>
              </a:tblPr>
              <a:tblGrid>
                <a:gridCol w="1366390">
                  <a:extLst>
                    <a:ext uri="{9D8B030D-6E8A-4147-A177-3AD203B41FA5}">
                      <a16:colId xmlns:a16="http://schemas.microsoft.com/office/drawing/2014/main" xmlns="" val="20000"/>
                    </a:ext>
                  </a:extLst>
                </a:gridCol>
                <a:gridCol w="1081192">
                  <a:extLst>
                    <a:ext uri="{9D8B030D-6E8A-4147-A177-3AD203B41FA5}">
                      <a16:colId xmlns:a16="http://schemas.microsoft.com/office/drawing/2014/main" xmlns="" val="20001"/>
                    </a:ext>
                  </a:extLst>
                </a:gridCol>
                <a:gridCol w="1081192">
                  <a:extLst>
                    <a:ext uri="{9D8B030D-6E8A-4147-A177-3AD203B41FA5}">
                      <a16:colId xmlns:a16="http://schemas.microsoft.com/office/drawing/2014/main" xmlns="" val="20002"/>
                    </a:ext>
                  </a:extLst>
                </a:gridCol>
              </a:tblGrid>
              <a:tr h="274320">
                <a:tc>
                  <a:txBody>
                    <a:bodyPr/>
                    <a:lstStyle/>
                    <a:p>
                      <a:pPr marL="0">
                        <a:lnSpc>
                          <a:spcPct val="100000"/>
                        </a:lnSpc>
                        <a:spcBef>
                          <a:spcPts val="0"/>
                        </a:spcBef>
                      </a:pPr>
                      <a:endParaRPr sz="1000" dirty="0">
                        <a:latin typeface="Helvetica"/>
                        <a:cs typeface="Helvetica"/>
                      </a:endParaRPr>
                    </a:p>
                  </a:txBody>
                  <a:tcPr marL="121920" marR="121920" marT="60960" marB="60960">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algn="ctr">
                        <a:lnSpc>
                          <a:spcPct val="100000"/>
                        </a:lnSpc>
                        <a:spcBef>
                          <a:spcPts val="0"/>
                        </a:spcBef>
                        <a:tabLst>
                          <a:tab pos="922655" algn="l"/>
                        </a:tabLst>
                      </a:pPr>
                      <a:r>
                        <a:rPr lang="tr-TR" sz="1000" dirty="0">
                          <a:latin typeface="Helvetica"/>
                        </a:rPr>
                        <a:t>Olaparib</a:t>
                      </a:r>
                      <a:endParaRPr lang="tr-TR" sz="1000" dirty="0">
                        <a:latin typeface="Helvetica"/>
                        <a:cs typeface="Helvetica"/>
                      </a:endParaRPr>
                    </a:p>
                  </a:txBody>
                  <a:tcPr marL="121920" marR="121920" marT="60960" marB="60960">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indent="0" algn="ctr" defTabSz="685800" rtl="0" eaLnBrk="1" fontAlgn="auto" latinLnBrk="0" hangingPunct="1">
                        <a:lnSpc>
                          <a:spcPct val="100000"/>
                        </a:lnSpc>
                        <a:spcBef>
                          <a:spcPts val="0"/>
                        </a:spcBef>
                        <a:spcAft>
                          <a:spcPts val="0"/>
                        </a:spcAft>
                        <a:buClrTx/>
                        <a:buSzTx/>
                        <a:buFontTx/>
                        <a:buNone/>
                        <a:tabLst>
                          <a:tab pos="922655" algn="l"/>
                        </a:tabLst>
                        <a:defRPr/>
                      </a:pPr>
                      <a:r>
                        <a:rPr lang="tr-TR" sz="1000" dirty="0">
                          <a:latin typeface="Helvetica"/>
                        </a:rPr>
                        <a:t>TPC</a:t>
                      </a:r>
                      <a:endParaRPr lang="tr-TR" sz="1000" dirty="0">
                        <a:latin typeface="Helvetica"/>
                        <a:cs typeface="Helvetica"/>
                      </a:endParaRPr>
                    </a:p>
                  </a:txBody>
                  <a:tcPr marL="121920" marR="121920" marT="60960" marB="60960">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xmlns="" val="10004"/>
                  </a:ext>
                </a:extLst>
              </a:tr>
              <a:tr h="274320">
                <a:tc>
                  <a:txBody>
                    <a:bodyPr/>
                    <a:lstStyle/>
                    <a:p>
                      <a:pPr marL="0">
                        <a:lnSpc>
                          <a:spcPct val="100000"/>
                        </a:lnSpc>
                        <a:spcBef>
                          <a:spcPts val="0"/>
                        </a:spcBef>
                      </a:pPr>
                      <a:r>
                        <a:rPr sz="1000" dirty="0"/>
                        <a:t>n</a:t>
                      </a:r>
                      <a:endParaRPr lang="tr-TR" sz="1000" dirty="0">
                        <a:latin typeface="Helvetica"/>
                        <a:cs typeface="Helvetica"/>
                      </a:endParaRPr>
                    </a:p>
                  </a:txBody>
                  <a:tcPr marL="121920" marR="121920" marT="60960" marB="60960">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algn="ctr">
                        <a:lnSpc>
                          <a:spcPct val="100000"/>
                        </a:lnSpc>
                        <a:spcBef>
                          <a:spcPts val="0"/>
                        </a:spcBef>
                        <a:tabLst>
                          <a:tab pos="922655" algn="l"/>
                        </a:tabLst>
                      </a:pPr>
                      <a:r>
                        <a:rPr sz="1000" spc="-5" dirty="0"/>
                        <a:t>205</a:t>
                      </a:r>
                      <a:endParaRPr lang="tr-TR" sz="1000" dirty="0">
                        <a:latin typeface="Helvetica"/>
                        <a:cs typeface="Helvetica"/>
                      </a:endParaRPr>
                    </a:p>
                  </a:txBody>
                  <a:tcPr marL="121920" marR="121920" marT="60960" marB="60960">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indent="0" algn="ctr" defTabSz="685800" rtl="0" eaLnBrk="1" fontAlgn="auto" latinLnBrk="0" hangingPunct="1">
                        <a:lnSpc>
                          <a:spcPct val="100000"/>
                        </a:lnSpc>
                        <a:spcBef>
                          <a:spcPts val="0"/>
                        </a:spcBef>
                        <a:spcAft>
                          <a:spcPts val="0"/>
                        </a:spcAft>
                        <a:buClrTx/>
                        <a:buSzTx/>
                        <a:buFontTx/>
                        <a:buNone/>
                        <a:tabLst>
                          <a:tab pos="922655" algn="l"/>
                        </a:tabLst>
                        <a:defRPr/>
                      </a:pPr>
                      <a:r>
                        <a:rPr lang="cs-CZ" sz="1000" spc="-5" dirty="0"/>
                        <a:t>97</a:t>
                      </a:r>
                      <a:endParaRPr lang="tr-TR" sz="1000" dirty="0">
                        <a:latin typeface="Helvetica"/>
                        <a:cs typeface="Helvetica"/>
                      </a:endParaRPr>
                    </a:p>
                  </a:txBody>
                  <a:tcPr marL="121920" marR="121920" marT="60960" marB="60960">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xmlns="" val="10000"/>
                  </a:ext>
                </a:extLst>
              </a:tr>
              <a:tr h="274320">
                <a:tc>
                  <a:txBody>
                    <a:bodyPr/>
                    <a:lstStyle/>
                    <a:p>
                      <a:pPr marL="0">
                        <a:lnSpc>
                          <a:spcPct val="100000"/>
                        </a:lnSpc>
                        <a:spcBef>
                          <a:spcPts val="0"/>
                        </a:spcBef>
                      </a:pPr>
                      <a:r>
                        <a:rPr sz="1000" spc="-5" dirty="0"/>
                        <a:t>Olaylar</a:t>
                      </a:r>
                      <a:r>
                        <a:rPr sz="1000"/>
                        <a:t> </a:t>
                      </a:r>
                      <a:r>
                        <a:rPr sz="1000" spc="-5" dirty="0"/>
                        <a:t>(%)</a:t>
                      </a:r>
                      <a:endParaRPr lang="tr-TR" sz="1000" dirty="0">
                        <a:latin typeface="Helvetica"/>
                        <a:cs typeface="Helvetica"/>
                      </a:endParaRPr>
                    </a:p>
                  </a:txBody>
                  <a:tcPr marL="121920" marR="121920" marT="60960" marB="60960">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algn="ctr">
                        <a:lnSpc>
                          <a:spcPct val="100000"/>
                        </a:lnSpc>
                        <a:spcBef>
                          <a:spcPts val="0"/>
                        </a:spcBef>
                        <a:tabLst>
                          <a:tab pos="923925" algn="l"/>
                        </a:tabLst>
                      </a:pPr>
                      <a:r>
                        <a:rPr sz="1000" spc="-5" dirty="0"/>
                        <a:t>163 (%79.5)</a:t>
                      </a:r>
                      <a:endParaRPr lang="tr-TR" sz="1000" dirty="0">
                        <a:latin typeface="Helvetica"/>
                        <a:cs typeface="Helvetica"/>
                      </a:endParaRPr>
                    </a:p>
                  </a:txBody>
                  <a:tcPr marL="121920" marR="121920" marT="60960" marB="60960">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indent="0" algn="ctr" defTabSz="685800" rtl="0" eaLnBrk="1" fontAlgn="auto" latinLnBrk="0" hangingPunct="1">
                        <a:lnSpc>
                          <a:spcPct val="100000"/>
                        </a:lnSpc>
                        <a:spcBef>
                          <a:spcPts val="0"/>
                        </a:spcBef>
                        <a:spcAft>
                          <a:spcPts val="0"/>
                        </a:spcAft>
                        <a:buClrTx/>
                        <a:buSzTx/>
                        <a:buFontTx/>
                        <a:buNone/>
                        <a:tabLst>
                          <a:tab pos="923925" algn="l"/>
                        </a:tabLst>
                        <a:defRPr/>
                      </a:pPr>
                      <a:r>
                        <a:rPr lang="tr-TR" sz="1000" spc="-5" dirty="0">
                          <a:latin typeface="Arial"/>
                        </a:rPr>
                        <a:t>71</a:t>
                      </a:r>
                      <a:r>
                        <a:rPr sz="1000"/>
                        <a:t> </a:t>
                      </a:r>
                      <a:r>
                        <a:rPr lang="tr-TR" sz="1000" spc="-5" dirty="0">
                          <a:latin typeface="Arial"/>
                        </a:rPr>
                        <a:t>(%73.2)</a:t>
                      </a:r>
                      <a:endParaRPr lang="tr-TR" sz="1000" dirty="0">
                        <a:latin typeface="Arial"/>
                        <a:cs typeface="Arial"/>
                      </a:endParaRPr>
                    </a:p>
                  </a:txBody>
                  <a:tcPr marL="121920" marR="121920" marT="60960" marB="60960">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xmlns="" val="10001"/>
                  </a:ext>
                </a:extLst>
              </a:tr>
              <a:tr h="274320">
                <a:tc>
                  <a:txBody>
                    <a:bodyPr/>
                    <a:lstStyle/>
                    <a:p>
                      <a:pPr marL="0">
                        <a:lnSpc>
                          <a:spcPct val="100000"/>
                        </a:lnSpc>
                        <a:spcBef>
                          <a:spcPts val="0"/>
                        </a:spcBef>
                      </a:pPr>
                      <a:r>
                        <a:rPr sz="1000" dirty="0"/>
                        <a:t>Medyan</a:t>
                      </a:r>
                      <a:r>
                        <a:rPr sz="1000"/>
                        <a:t> </a:t>
                      </a:r>
                      <a:r>
                        <a:rPr sz="1000" dirty="0"/>
                        <a:t>(a)</a:t>
                      </a:r>
                      <a:endParaRPr lang="tr-TR" sz="1000" dirty="0">
                        <a:latin typeface="Helvetica"/>
                        <a:cs typeface="Helvetica"/>
                      </a:endParaRPr>
                    </a:p>
                  </a:txBody>
                  <a:tcPr marL="121920" marR="121920" marT="60960" marB="6096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algn="ctr">
                        <a:lnSpc>
                          <a:spcPct val="100000"/>
                        </a:lnSpc>
                        <a:spcBef>
                          <a:spcPts val="0"/>
                        </a:spcBef>
                        <a:tabLst>
                          <a:tab pos="924560" algn="l"/>
                        </a:tabLst>
                      </a:pPr>
                      <a:r>
                        <a:rPr sz="1000" spc="-5" dirty="0"/>
                        <a:t>7.0</a:t>
                      </a:r>
                      <a:endParaRPr lang="tr-TR" sz="1000" dirty="0">
                        <a:latin typeface="Helvetica"/>
                        <a:cs typeface="Helvetica"/>
                      </a:endParaRPr>
                    </a:p>
                  </a:txBody>
                  <a:tcPr marL="121920" marR="121920" marT="60960" marB="60960">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indent="0" algn="ctr" defTabSz="685800" rtl="0" eaLnBrk="1" fontAlgn="auto" latinLnBrk="0" hangingPunct="1">
                        <a:lnSpc>
                          <a:spcPct val="100000"/>
                        </a:lnSpc>
                        <a:spcBef>
                          <a:spcPts val="0"/>
                        </a:spcBef>
                        <a:spcAft>
                          <a:spcPts val="0"/>
                        </a:spcAft>
                        <a:buClrTx/>
                        <a:buSzTx/>
                        <a:buFontTx/>
                        <a:buNone/>
                        <a:tabLst>
                          <a:tab pos="924560" algn="l"/>
                        </a:tabLst>
                        <a:defRPr/>
                      </a:pPr>
                      <a:r>
                        <a:rPr lang="hr-HR" sz="1000" spc="-5" dirty="0"/>
                        <a:t>4.2</a:t>
                      </a:r>
                      <a:endParaRPr lang="tr-TR" sz="1000" dirty="0">
                        <a:latin typeface="Helvetica"/>
                        <a:cs typeface="Helvetica"/>
                      </a:endParaRPr>
                    </a:p>
                  </a:txBody>
                  <a:tcPr marL="121920" marR="121920" marT="60960" marB="60960">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xmlns="" val="10002"/>
                  </a:ext>
                </a:extLst>
              </a:tr>
              <a:tr h="615555">
                <a:tc>
                  <a:txBody>
                    <a:bodyPr/>
                    <a:lstStyle/>
                    <a:p>
                      <a:pPr marL="0">
                        <a:lnSpc>
                          <a:spcPct val="100000"/>
                        </a:lnSpc>
                        <a:spcBef>
                          <a:spcPts val="0"/>
                        </a:spcBef>
                      </a:pPr>
                      <a:endParaRPr sz="1000" dirty="0">
                        <a:latin typeface="Helvetica"/>
                        <a:cs typeface="Helvetica"/>
                      </a:endParaRPr>
                    </a:p>
                  </a:txBody>
                  <a:tcPr marL="121920" marR="121920" marT="60960" marB="60960">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marL="0" algn="ctr">
                        <a:lnSpc>
                          <a:spcPct val="100000"/>
                        </a:lnSpc>
                        <a:spcBef>
                          <a:spcPts val="0"/>
                        </a:spcBef>
                      </a:pPr>
                      <a:r>
                        <a:rPr lang="en-GB" sz="1000" b="1" spc="-5" dirty="0"/>
                        <a:t>HR=0.58 </a:t>
                      </a:r>
                      <a:endParaRPr lang="tr-TR" sz="1000" b="1" spc="-5" dirty="0"/>
                    </a:p>
                    <a:p>
                      <a:pPr marL="0" algn="ctr">
                        <a:lnSpc>
                          <a:spcPct val="100000"/>
                        </a:lnSpc>
                        <a:spcBef>
                          <a:spcPts val="0"/>
                        </a:spcBef>
                      </a:pPr>
                      <a:r>
                        <a:rPr lang="en-GB" sz="1000" spc="-5" dirty="0"/>
                        <a:t>%95 GA (0.43,</a:t>
                      </a:r>
                      <a:r>
                        <a:rPr sz="1000" dirty="0"/>
                        <a:t> </a:t>
                      </a:r>
                      <a:r>
                        <a:rPr sz="1000" spc="-5" dirty="0"/>
                        <a:t>0.80)</a:t>
                      </a:r>
                      <a:endParaRPr lang="tr-TR" sz="1000" spc="-5" dirty="0"/>
                    </a:p>
                    <a:p>
                      <a:pPr marL="0" algn="ctr">
                        <a:lnSpc>
                          <a:spcPct val="100000"/>
                        </a:lnSpc>
                        <a:spcBef>
                          <a:spcPts val="0"/>
                        </a:spcBef>
                      </a:pPr>
                      <a:r>
                        <a:rPr lang="tr-TR" sz="1000" spc="-5" dirty="0">
                          <a:latin typeface="Helvetica"/>
                        </a:rPr>
                        <a:t>p=0.0009</a:t>
                      </a:r>
                      <a:endParaRPr lang="tr-TR" sz="1000" dirty="0">
                        <a:latin typeface="Helvetica"/>
                        <a:cs typeface="Helvetica"/>
                      </a:endParaRPr>
                    </a:p>
                  </a:txBody>
                  <a:tcPr marL="121920" marR="121920" marT="60960" marB="60960">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hMerge="1">
                  <a:txBody>
                    <a:bodyPr/>
                    <a:lstStyle/>
                    <a:p>
                      <a:pPr marL="0" algn="ctr">
                        <a:lnSpc>
                          <a:spcPct val="100000"/>
                        </a:lnSpc>
                        <a:spcBef>
                          <a:spcPts val="0"/>
                        </a:spcBef>
                      </a:pPr>
                      <a:endParaRPr sz="1000" dirty="0">
                        <a:latin typeface="Helvetica"/>
                        <a:cs typeface="Helvetica"/>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graphicFrame>
        <p:nvGraphicFramePr>
          <p:cNvPr id="97" name="object 3"/>
          <p:cNvGraphicFramePr>
            <a:graphicFrameLocks noGrp="1"/>
          </p:cNvGraphicFramePr>
          <p:nvPr>
            <p:extLst/>
          </p:nvPr>
        </p:nvGraphicFramePr>
        <p:xfrm>
          <a:off x="5446491" y="3714991"/>
          <a:ext cx="3516885" cy="853440"/>
        </p:xfrm>
        <a:graphic>
          <a:graphicData uri="http://schemas.openxmlformats.org/drawingml/2006/table">
            <a:tbl>
              <a:tblPr bandRow="1">
                <a:tableStyleId>{F2DE63D5-997A-4646-A377-4702673A728D}</a:tableStyleId>
              </a:tblPr>
              <a:tblGrid>
                <a:gridCol w="1361787">
                  <a:extLst>
                    <a:ext uri="{9D8B030D-6E8A-4147-A177-3AD203B41FA5}">
                      <a16:colId xmlns:a16="http://schemas.microsoft.com/office/drawing/2014/main" xmlns="" val="20000"/>
                    </a:ext>
                  </a:extLst>
                </a:gridCol>
                <a:gridCol w="1077549">
                  <a:extLst>
                    <a:ext uri="{9D8B030D-6E8A-4147-A177-3AD203B41FA5}">
                      <a16:colId xmlns:a16="http://schemas.microsoft.com/office/drawing/2014/main" xmlns="" val="20001"/>
                    </a:ext>
                  </a:extLst>
                </a:gridCol>
                <a:gridCol w="1077549">
                  <a:extLst>
                    <a:ext uri="{9D8B030D-6E8A-4147-A177-3AD203B41FA5}">
                      <a16:colId xmlns:a16="http://schemas.microsoft.com/office/drawing/2014/main" xmlns="" val="20002"/>
                    </a:ext>
                  </a:extLst>
                </a:gridCol>
              </a:tblGrid>
              <a:tr h="426720">
                <a:tc>
                  <a:txBody>
                    <a:bodyPr/>
                    <a:lstStyle/>
                    <a:p>
                      <a:pPr marL="0">
                        <a:lnSpc>
                          <a:spcPct val="100000"/>
                        </a:lnSpc>
                        <a:spcBef>
                          <a:spcPts val="0"/>
                        </a:spcBef>
                      </a:pPr>
                      <a:r>
                        <a:rPr sz="1000" dirty="0"/>
                        <a:t>6. ayda </a:t>
                      </a:r>
                      <a:r>
                        <a:rPr sz="1000" spc="-5" dirty="0"/>
                        <a:t>PFS </a:t>
                      </a:r>
                      <a:r>
                        <a:rPr sz="1000" dirty="0"/>
                        <a:t>olmayan </a:t>
                      </a:r>
                      <a:r>
                        <a:rPr sz="1000" spc="-5" dirty="0"/>
                        <a:t>(%)</a:t>
                      </a:r>
                      <a:endParaRPr lang="tr-TR" sz="1000" dirty="0">
                        <a:latin typeface="Helvetica"/>
                        <a:cs typeface="Helvetica"/>
                      </a:endParaRPr>
                    </a:p>
                  </a:txBody>
                  <a:tcPr marL="121920" marR="72000" marT="60960" marB="60960">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algn="ctr">
                        <a:lnSpc>
                          <a:spcPct val="100000"/>
                        </a:lnSpc>
                        <a:spcBef>
                          <a:spcPts val="0"/>
                        </a:spcBef>
                        <a:tabLst>
                          <a:tab pos="923290" algn="l"/>
                        </a:tabLst>
                      </a:pPr>
                      <a:r>
                        <a:rPr sz="1000" spc="-5" dirty="0"/>
                        <a:t>54.1</a:t>
                      </a:r>
                      <a:endParaRPr lang="tr-TR" sz="1000" dirty="0">
                        <a:latin typeface="Helvetica"/>
                        <a:cs typeface="Helvetica"/>
                      </a:endParaRPr>
                    </a:p>
                  </a:txBody>
                  <a:tcPr marL="121920" marR="121920" marT="60960" marB="60960">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tab pos="923290" algn="l"/>
                        </a:tabLst>
                        <a:defRPr/>
                      </a:pPr>
                      <a:r>
                        <a:rPr lang="hr-HR" sz="1000" spc="-5" dirty="0"/>
                        <a:t>32.9</a:t>
                      </a:r>
                      <a:endParaRPr lang="tr-TR" sz="1000" dirty="0">
                        <a:latin typeface="Helvetica"/>
                        <a:cs typeface="Helvetica"/>
                      </a:endParaRPr>
                    </a:p>
                  </a:txBody>
                  <a:tcPr marL="121920" marR="121920" marT="60960" marB="60960">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xmlns="" val="10005"/>
                  </a:ext>
                </a:extLst>
              </a:tr>
              <a:tr h="426720">
                <a:tc>
                  <a:txBody>
                    <a:bodyPr/>
                    <a:lstStyle/>
                    <a:p>
                      <a:pPr marL="0">
                        <a:lnSpc>
                          <a:spcPct val="100000"/>
                        </a:lnSpc>
                        <a:spcBef>
                          <a:spcPts val="0"/>
                        </a:spcBef>
                      </a:pPr>
                      <a:r>
                        <a:rPr sz="1000" dirty="0"/>
                        <a:t>12. ayda </a:t>
                      </a:r>
                      <a:r>
                        <a:rPr sz="1000" spc="-5" dirty="0"/>
                        <a:t>PFS olmayan</a:t>
                      </a:r>
                      <a:r>
                        <a:rPr sz="1000"/>
                        <a:t> </a:t>
                      </a:r>
                      <a:r>
                        <a:rPr sz="1000" spc="-5" dirty="0"/>
                        <a:t>(%)</a:t>
                      </a:r>
                      <a:endParaRPr lang="tr-TR" sz="1000" dirty="0">
                        <a:latin typeface="Helvetica"/>
                        <a:cs typeface="Helvetica"/>
                      </a:endParaRPr>
                    </a:p>
                  </a:txBody>
                  <a:tcPr marL="121920" marR="72000" marT="60960" marB="60960">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algn="ctr">
                        <a:lnSpc>
                          <a:spcPct val="100000"/>
                        </a:lnSpc>
                        <a:spcBef>
                          <a:spcPts val="0"/>
                        </a:spcBef>
                        <a:tabLst>
                          <a:tab pos="923290" algn="l"/>
                        </a:tabLst>
                      </a:pPr>
                      <a:r>
                        <a:rPr sz="1000" spc="-5" dirty="0"/>
                        <a:t>25.9</a:t>
                      </a:r>
                      <a:endParaRPr lang="tr-TR" sz="1000" dirty="0">
                        <a:latin typeface="Helvetica"/>
                        <a:cs typeface="Helvetica"/>
                      </a:endParaRPr>
                    </a:p>
                  </a:txBody>
                  <a:tcPr marL="121920" marR="121920" marT="60960" marB="60960">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marL="0" algn="ctr">
                        <a:lnSpc>
                          <a:spcPct val="100000"/>
                        </a:lnSpc>
                        <a:spcBef>
                          <a:spcPts val="0"/>
                        </a:spcBef>
                        <a:tabLst>
                          <a:tab pos="923290" algn="l"/>
                        </a:tabLst>
                      </a:pPr>
                      <a:r>
                        <a:rPr lang="nb-NO" sz="1000" spc="-5" dirty="0"/>
                        <a:t>15.0</a:t>
                      </a:r>
                      <a:endParaRPr lang="tr-TR" sz="1000" dirty="0">
                        <a:latin typeface="Helvetica"/>
                        <a:cs typeface="Helvetica"/>
                      </a:endParaRPr>
                    </a:p>
                  </a:txBody>
                  <a:tcPr marL="121920" marR="121920" marT="60960" marB="60960">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xmlns="" val="10006"/>
                  </a:ext>
                </a:extLst>
              </a:tr>
            </a:tbl>
          </a:graphicData>
        </a:graphic>
      </p:graphicFrame>
      <p:sp>
        <p:nvSpPr>
          <p:cNvPr id="3" name="Content Placeholder 2"/>
          <p:cNvSpPr>
            <a:spLocks noGrp="1"/>
          </p:cNvSpPr>
          <p:nvPr>
            <p:ph sz="quarter" idx="13"/>
          </p:nvPr>
        </p:nvSpPr>
        <p:spPr/>
        <p:txBody>
          <a:bodyPr/>
          <a:lstStyle/>
          <a:p>
            <a:endParaRPr lang="en-US" dirty="0"/>
          </a:p>
        </p:txBody>
      </p:sp>
    </p:spTree>
    <p:extLst>
      <p:ext uri="{BB962C8B-B14F-4D97-AF65-F5344CB8AC3E}">
        <p14:creationId xmlns:p14="http://schemas.microsoft.com/office/powerpoint/2010/main" val="244363031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tr-TR" sz="3200" dirty="0" smtClean="0"/>
              <a:t>ORR ve PFS: HR+ ve TNBC</a:t>
            </a:r>
            <a:endParaRPr lang="tr-TR" sz="3200" baseline="30000" dirty="0"/>
          </a:p>
        </p:txBody>
      </p:sp>
      <p:sp>
        <p:nvSpPr>
          <p:cNvPr id="7" name="Text Placeholder 6"/>
          <p:cNvSpPr>
            <a:spLocks noGrp="1"/>
          </p:cNvSpPr>
          <p:nvPr>
            <p:ph type="body" sz="quarter" idx="10"/>
          </p:nvPr>
        </p:nvSpPr>
        <p:spPr/>
        <p:txBody>
          <a:bodyPr/>
          <a:lstStyle/>
          <a:p>
            <a:r>
              <a:rPr lang="tr-TR" dirty="0">
                <a:latin typeface="Arial" charset="0"/>
              </a:rPr>
              <a:t>1. Robson et al. NEJM 2017; 2. Robson et al. </a:t>
            </a:r>
            <a:r>
              <a:rPr lang="tr-TR" dirty="0">
                <a:solidFill>
                  <a:schemeClr val="tx1">
                    <a:lumMod val="50000"/>
                    <a:lumOff val="50000"/>
                  </a:schemeClr>
                </a:solidFill>
              </a:rPr>
              <a:t>J Clin Oncol 35, 2017 (presentation associated with abstr LBA4)   3.  </a:t>
            </a:r>
            <a:r>
              <a:rPr lang="tr-TR"/>
              <a:t>AZ data on fiile (2017)</a:t>
            </a:r>
            <a:endParaRPr lang="tr-TR" dirty="0">
              <a:solidFill>
                <a:schemeClr val="tx1">
                  <a:lumMod val="50000"/>
                  <a:lumOff val="50000"/>
                </a:schemeClr>
              </a:solidFill>
            </a:endParaRPr>
          </a:p>
        </p:txBody>
      </p:sp>
      <p:sp>
        <p:nvSpPr>
          <p:cNvPr id="258" name="Rectangle 257"/>
          <p:cNvSpPr/>
          <p:nvPr/>
        </p:nvSpPr>
        <p:spPr>
          <a:xfrm>
            <a:off x="173482" y="1101640"/>
            <a:ext cx="4120208" cy="82410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lIns="64291" tIns="32146" rIns="64291" bIns="32146">
            <a:spAutoFit/>
          </a:bodyPr>
          <a:lstStyle/>
          <a:p>
            <a:pPr algn="ctr" defTabSz="457177"/>
            <a:r>
              <a:rPr lang="tr-TR" sz="1400" b="1" dirty="0">
                <a:solidFill>
                  <a:srgbClr val="000000"/>
                </a:solidFill>
                <a:latin typeface="Arial"/>
              </a:rPr>
              <a:t>HR+ MBC tanılı </a:t>
            </a:r>
            <a:r>
              <a:rPr lang="tr-TR" sz="1400" b="1" dirty="0" smtClean="0">
                <a:solidFill>
                  <a:srgbClr val="000000"/>
                </a:solidFill>
                <a:latin typeface="Arial"/>
              </a:rPr>
              <a:t>hastalar</a:t>
            </a:r>
            <a:r>
              <a:rPr lang="tr-TR" sz="1400" b="1" baseline="30000" dirty="0" smtClean="0">
                <a:solidFill>
                  <a:srgbClr val="000000"/>
                </a:solidFill>
                <a:latin typeface="Arial"/>
              </a:rPr>
              <a:t>2</a:t>
            </a:r>
          </a:p>
          <a:p>
            <a:pPr algn="ctr" defTabSz="457177"/>
            <a:r>
              <a:rPr lang="tr-TR" sz="1400" b="1" dirty="0" smtClean="0">
                <a:solidFill>
                  <a:srgbClr val="000000"/>
                </a:solidFill>
                <a:latin typeface="Arial"/>
              </a:rPr>
              <a:t>ORR %54 </a:t>
            </a:r>
            <a:r>
              <a:rPr lang="tr-TR" sz="1400" b="1" dirty="0" err="1" smtClean="0">
                <a:solidFill>
                  <a:srgbClr val="000000"/>
                </a:solidFill>
                <a:latin typeface="Arial"/>
              </a:rPr>
              <a:t>vs</a:t>
            </a:r>
            <a:r>
              <a:rPr lang="tr-TR" sz="1400" b="1" dirty="0" smtClean="0">
                <a:solidFill>
                  <a:srgbClr val="000000"/>
                </a:solidFill>
                <a:latin typeface="Arial"/>
              </a:rPr>
              <a:t> 22</a:t>
            </a:r>
          </a:p>
          <a:p>
            <a:pPr algn="ctr" defTabSz="457177"/>
            <a:r>
              <a:rPr lang="tr-TR" sz="1400" b="1" dirty="0" err="1" smtClean="0">
                <a:solidFill>
                  <a:srgbClr val="000000"/>
                </a:solidFill>
                <a:latin typeface="Arial"/>
              </a:rPr>
              <a:t>mPFS</a:t>
            </a:r>
            <a:r>
              <a:rPr lang="tr-TR" sz="1400" b="1" dirty="0" smtClean="0">
                <a:solidFill>
                  <a:srgbClr val="000000"/>
                </a:solidFill>
                <a:latin typeface="Arial"/>
              </a:rPr>
              <a:t> 8.3 </a:t>
            </a:r>
            <a:r>
              <a:rPr lang="tr-TR" sz="1400" b="1" dirty="0" err="1" smtClean="0">
                <a:solidFill>
                  <a:srgbClr val="000000"/>
                </a:solidFill>
                <a:latin typeface="Arial"/>
              </a:rPr>
              <a:t>vs</a:t>
            </a:r>
            <a:r>
              <a:rPr lang="tr-TR" sz="1400" b="1" dirty="0" smtClean="0">
                <a:solidFill>
                  <a:srgbClr val="000000"/>
                </a:solidFill>
                <a:latin typeface="Arial"/>
              </a:rPr>
              <a:t> 5.1 ay </a:t>
            </a:r>
          </a:p>
          <a:p>
            <a:pPr algn="ctr" defTabSz="457177"/>
            <a:endParaRPr lang="tr-TR" sz="1100" b="1" baseline="30000" dirty="0">
              <a:solidFill>
                <a:srgbClr val="000000"/>
              </a:solidFill>
              <a:latin typeface="Arial"/>
            </a:endParaRPr>
          </a:p>
        </p:txBody>
      </p:sp>
      <p:sp>
        <p:nvSpPr>
          <p:cNvPr id="259" name="Rectangle 258"/>
          <p:cNvSpPr/>
          <p:nvPr/>
        </p:nvSpPr>
        <p:spPr>
          <a:xfrm>
            <a:off x="4586188" y="1107436"/>
            <a:ext cx="4380445" cy="88052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lIns="64291" tIns="32146" rIns="64291" bIns="32146">
            <a:spAutoFit/>
          </a:bodyPr>
          <a:lstStyle/>
          <a:p>
            <a:pPr algn="ctr" defTabSz="457177"/>
            <a:r>
              <a:rPr lang="tr-TR" sz="1400" b="1" dirty="0">
                <a:solidFill>
                  <a:srgbClr val="000000"/>
                </a:solidFill>
                <a:latin typeface="Arial"/>
              </a:rPr>
              <a:t>TNBC </a:t>
            </a:r>
            <a:r>
              <a:rPr lang="tr-TR" sz="1400" b="1" dirty="0" smtClean="0">
                <a:solidFill>
                  <a:srgbClr val="000000"/>
                </a:solidFill>
                <a:latin typeface="Arial"/>
              </a:rPr>
              <a:t>hastaları</a:t>
            </a:r>
            <a:r>
              <a:rPr lang="tr-TR" sz="1400" b="1" baseline="30000" dirty="0" smtClean="0">
                <a:solidFill>
                  <a:srgbClr val="000000"/>
                </a:solidFill>
                <a:latin typeface="Arial"/>
              </a:rPr>
              <a:t>2</a:t>
            </a:r>
          </a:p>
          <a:p>
            <a:pPr algn="ctr" defTabSz="457177"/>
            <a:r>
              <a:rPr lang="tr-TR" sz="1400" b="1" dirty="0" smtClean="0">
                <a:solidFill>
                  <a:srgbClr val="000000"/>
                </a:solidFill>
                <a:latin typeface="Arial"/>
              </a:rPr>
              <a:t> ORR %65 </a:t>
            </a:r>
            <a:r>
              <a:rPr lang="tr-TR" sz="1400" b="1" dirty="0" err="1" smtClean="0">
                <a:solidFill>
                  <a:srgbClr val="000000"/>
                </a:solidFill>
                <a:latin typeface="Arial"/>
              </a:rPr>
              <a:t>vs</a:t>
            </a:r>
            <a:r>
              <a:rPr lang="tr-TR" sz="1400" b="1" dirty="0" smtClean="0">
                <a:solidFill>
                  <a:srgbClr val="000000"/>
                </a:solidFill>
                <a:latin typeface="Arial"/>
              </a:rPr>
              <a:t> 36</a:t>
            </a:r>
          </a:p>
          <a:p>
            <a:pPr algn="ctr" defTabSz="457177"/>
            <a:r>
              <a:rPr lang="tr-TR" sz="1400" b="1" dirty="0" err="1" smtClean="0">
                <a:solidFill>
                  <a:srgbClr val="000000"/>
                </a:solidFill>
                <a:latin typeface="Arial"/>
              </a:rPr>
              <a:t>mPFS</a:t>
            </a:r>
            <a:r>
              <a:rPr lang="tr-TR" sz="1400" b="1" dirty="0" smtClean="0">
                <a:solidFill>
                  <a:srgbClr val="000000"/>
                </a:solidFill>
                <a:latin typeface="Arial"/>
              </a:rPr>
              <a:t> 5.6 </a:t>
            </a:r>
            <a:r>
              <a:rPr lang="tr-TR" sz="1400" b="1" dirty="0" err="1" smtClean="0">
                <a:solidFill>
                  <a:srgbClr val="000000"/>
                </a:solidFill>
                <a:latin typeface="Arial"/>
              </a:rPr>
              <a:t>vs</a:t>
            </a:r>
            <a:r>
              <a:rPr lang="tr-TR" sz="1400" b="1" dirty="0" smtClean="0">
                <a:solidFill>
                  <a:srgbClr val="000000"/>
                </a:solidFill>
                <a:latin typeface="Arial"/>
              </a:rPr>
              <a:t> 2.9 ay </a:t>
            </a:r>
          </a:p>
          <a:p>
            <a:pPr algn="ctr" defTabSz="457177"/>
            <a:endParaRPr lang="tr-TR" sz="1100" b="1" dirty="0">
              <a:solidFill>
                <a:srgbClr val="000000"/>
              </a:solidFill>
              <a:latin typeface="Arial"/>
            </a:endParaRPr>
          </a:p>
        </p:txBody>
      </p:sp>
      <p:sp>
        <p:nvSpPr>
          <p:cNvPr id="261" name="TextBox 260"/>
          <p:cNvSpPr txBox="1"/>
          <p:nvPr/>
        </p:nvSpPr>
        <p:spPr>
          <a:xfrm>
            <a:off x="2100490" y="5081506"/>
            <a:ext cx="186199"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39</a:t>
            </a:r>
          </a:p>
          <a:p>
            <a:pPr algn="ctr" defTabSz="457177"/>
            <a:r>
              <a:rPr lang="tr-TR" sz="400" dirty="0">
                <a:solidFill>
                  <a:srgbClr val="000000"/>
                </a:solidFill>
                <a:latin typeface="Arial"/>
              </a:rPr>
              <a:t>10</a:t>
            </a:r>
          </a:p>
        </p:txBody>
      </p:sp>
      <p:sp>
        <p:nvSpPr>
          <p:cNvPr id="262" name="TextBox 261"/>
          <p:cNvSpPr txBox="1"/>
          <p:nvPr/>
        </p:nvSpPr>
        <p:spPr>
          <a:xfrm>
            <a:off x="1620845" y="5081506"/>
            <a:ext cx="186199"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63</a:t>
            </a:r>
          </a:p>
          <a:p>
            <a:pPr algn="ctr" defTabSz="457177"/>
            <a:r>
              <a:rPr lang="tr-TR" sz="400" dirty="0">
                <a:solidFill>
                  <a:srgbClr val="000000"/>
                </a:solidFill>
                <a:latin typeface="Arial"/>
              </a:rPr>
              <a:t>17</a:t>
            </a:r>
          </a:p>
        </p:txBody>
      </p:sp>
      <p:sp>
        <p:nvSpPr>
          <p:cNvPr id="263" name="TextBox 262"/>
          <p:cNvSpPr txBox="1"/>
          <p:nvPr/>
        </p:nvSpPr>
        <p:spPr>
          <a:xfrm>
            <a:off x="1258670" y="5081506"/>
            <a:ext cx="186199"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85</a:t>
            </a:r>
          </a:p>
          <a:p>
            <a:pPr algn="ctr" defTabSz="457177"/>
            <a:r>
              <a:rPr lang="tr-TR" sz="400" dirty="0">
                <a:solidFill>
                  <a:srgbClr val="000000"/>
                </a:solidFill>
                <a:latin typeface="Arial"/>
              </a:rPr>
              <a:t>26</a:t>
            </a:r>
          </a:p>
        </p:txBody>
      </p:sp>
      <p:sp>
        <p:nvSpPr>
          <p:cNvPr id="264" name="TextBox 263"/>
          <p:cNvSpPr txBox="1"/>
          <p:nvPr/>
        </p:nvSpPr>
        <p:spPr>
          <a:xfrm>
            <a:off x="1141201" y="5081506"/>
            <a:ext cx="186199"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86</a:t>
            </a:r>
          </a:p>
          <a:p>
            <a:pPr algn="ctr" defTabSz="457177"/>
            <a:r>
              <a:rPr lang="tr-TR" sz="400" dirty="0">
                <a:solidFill>
                  <a:srgbClr val="000000"/>
                </a:solidFill>
                <a:latin typeface="Arial"/>
              </a:rPr>
              <a:t>27</a:t>
            </a:r>
          </a:p>
        </p:txBody>
      </p:sp>
      <p:cxnSp>
        <p:nvCxnSpPr>
          <p:cNvPr id="265" name="Straight Connector 264"/>
          <p:cNvCxnSpPr/>
          <p:nvPr/>
        </p:nvCxnSpPr>
        <p:spPr bwMode="auto">
          <a:xfrm>
            <a:off x="856363" y="2649008"/>
            <a:ext cx="0" cy="1938412"/>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bwMode="auto">
          <a:xfrm>
            <a:off x="856363" y="4587420"/>
            <a:ext cx="3374756" cy="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67" name="Group 266"/>
          <p:cNvGrpSpPr/>
          <p:nvPr/>
        </p:nvGrpSpPr>
        <p:grpSpPr>
          <a:xfrm>
            <a:off x="824340" y="2651622"/>
            <a:ext cx="35471" cy="1886163"/>
            <a:chOff x="606425" y="1092200"/>
            <a:chExt cx="4349750" cy="2292350"/>
          </a:xfrm>
        </p:grpSpPr>
        <p:cxnSp>
          <p:nvCxnSpPr>
            <p:cNvPr id="333" name="Straight Connector 332"/>
            <p:cNvCxnSpPr/>
            <p:nvPr/>
          </p:nvCxnSpPr>
          <p:spPr bwMode="auto">
            <a:xfrm>
              <a:off x="606425" y="3384550"/>
              <a:ext cx="4349750" cy="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bwMode="auto">
            <a:xfrm>
              <a:off x="606425" y="3155315"/>
              <a:ext cx="4349750" cy="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bwMode="auto">
            <a:xfrm>
              <a:off x="606425" y="2926080"/>
              <a:ext cx="4349750" cy="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bwMode="auto">
            <a:xfrm>
              <a:off x="606425" y="2696845"/>
              <a:ext cx="4349750" cy="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bwMode="auto">
            <a:xfrm>
              <a:off x="606425" y="2467610"/>
              <a:ext cx="4349750" cy="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p:nvCxnSpPr>
          <p:spPr bwMode="auto">
            <a:xfrm>
              <a:off x="606425" y="2238375"/>
              <a:ext cx="4349750" cy="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bwMode="auto">
            <a:xfrm>
              <a:off x="606425" y="2009140"/>
              <a:ext cx="4349750" cy="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bwMode="auto">
            <a:xfrm>
              <a:off x="606425" y="1779905"/>
              <a:ext cx="4349750" cy="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p:nvCxnSpPr>
          <p:spPr bwMode="auto">
            <a:xfrm>
              <a:off x="606425" y="1550670"/>
              <a:ext cx="4349750" cy="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p:nvCxnSpPr>
          <p:spPr bwMode="auto">
            <a:xfrm>
              <a:off x="606425" y="1321435"/>
              <a:ext cx="4349750" cy="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p:nvPr/>
          </p:nvCxnSpPr>
          <p:spPr bwMode="auto">
            <a:xfrm>
              <a:off x="606425" y="1092200"/>
              <a:ext cx="4349750" cy="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68" name="Group 267"/>
          <p:cNvGrpSpPr/>
          <p:nvPr/>
        </p:nvGrpSpPr>
        <p:grpSpPr>
          <a:xfrm>
            <a:off x="872128" y="4586376"/>
            <a:ext cx="3357513" cy="37618"/>
            <a:chOff x="668019" y="1133475"/>
            <a:chExt cx="4327525" cy="2355850"/>
          </a:xfrm>
        </p:grpSpPr>
        <p:cxnSp>
          <p:nvCxnSpPr>
            <p:cNvPr id="318" name="Straight Connector 317"/>
            <p:cNvCxnSpPr/>
            <p:nvPr/>
          </p:nvCxnSpPr>
          <p:spPr bwMode="auto">
            <a:xfrm>
              <a:off x="668019" y="1133475"/>
              <a:ext cx="0" cy="235585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bwMode="auto">
            <a:xfrm>
              <a:off x="977128" y="1133475"/>
              <a:ext cx="0" cy="235585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0" name="Straight Connector 319"/>
            <p:cNvCxnSpPr/>
            <p:nvPr/>
          </p:nvCxnSpPr>
          <p:spPr bwMode="auto">
            <a:xfrm>
              <a:off x="1286237" y="1133475"/>
              <a:ext cx="0" cy="235585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bwMode="auto">
            <a:xfrm>
              <a:off x="1595346" y="1133475"/>
              <a:ext cx="0" cy="235585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p:nvCxnSpPr>
          <p:spPr bwMode="auto">
            <a:xfrm>
              <a:off x="1904455" y="1133475"/>
              <a:ext cx="0" cy="235585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3" name="Straight Connector 322"/>
            <p:cNvCxnSpPr/>
            <p:nvPr/>
          </p:nvCxnSpPr>
          <p:spPr bwMode="auto">
            <a:xfrm>
              <a:off x="2213564" y="1133475"/>
              <a:ext cx="0" cy="235585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bwMode="auto">
            <a:xfrm>
              <a:off x="2522673" y="1133475"/>
              <a:ext cx="0" cy="235585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5" name="Straight Connector 324"/>
            <p:cNvCxnSpPr/>
            <p:nvPr/>
          </p:nvCxnSpPr>
          <p:spPr bwMode="auto">
            <a:xfrm>
              <a:off x="2831782" y="1133475"/>
              <a:ext cx="0" cy="235585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6" name="Straight Connector 325"/>
            <p:cNvCxnSpPr/>
            <p:nvPr/>
          </p:nvCxnSpPr>
          <p:spPr bwMode="auto">
            <a:xfrm>
              <a:off x="3140891" y="1133475"/>
              <a:ext cx="0" cy="235585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p:nvPr/>
          </p:nvCxnSpPr>
          <p:spPr bwMode="auto">
            <a:xfrm>
              <a:off x="3450000" y="1133475"/>
              <a:ext cx="0" cy="235585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bwMode="auto">
            <a:xfrm>
              <a:off x="3759109" y="1133475"/>
              <a:ext cx="0" cy="235585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bwMode="auto">
            <a:xfrm>
              <a:off x="4068218" y="1133475"/>
              <a:ext cx="0" cy="235585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bwMode="auto">
            <a:xfrm>
              <a:off x="4377327" y="1133475"/>
              <a:ext cx="0" cy="235585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bwMode="auto">
            <a:xfrm>
              <a:off x="4686436" y="1133475"/>
              <a:ext cx="0" cy="235585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bwMode="auto">
            <a:xfrm>
              <a:off x="4995544" y="1133475"/>
              <a:ext cx="0" cy="235585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69" name="TextBox 268"/>
          <p:cNvSpPr txBox="1"/>
          <p:nvPr/>
        </p:nvSpPr>
        <p:spPr>
          <a:xfrm>
            <a:off x="567061" y="2543298"/>
            <a:ext cx="283726" cy="2188578"/>
          </a:xfrm>
          <a:prstGeom prst="rect">
            <a:avLst/>
          </a:prstGeom>
          <a:noFill/>
        </p:spPr>
        <p:txBody>
          <a:bodyPr wrap="none" lIns="64291" tIns="32146" rIns="64291" bIns="32146" rtlCol="0">
            <a:spAutoFit/>
          </a:bodyPr>
          <a:lstStyle/>
          <a:p>
            <a:pPr defTabSz="457177">
              <a:spcAft>
                <a:spcPts val="600"/>
              </a:spcAft>
            </a:pPr>
            <a:r>
              <a:rPr lang="tr-TR" sz="800" dirty="0">
                <a:solidFill>
                  <a:srgbClr val="000000"/>
                </a:solidFill>
                <a:latin typeface="Arial"/>
              </a:rPr>
              <a:t>1.0</a:t>
            </a:r>
          </a:p>
          <a:p>
            <a:pPr defTabSz="457177">
              <a:spcAft>
                <a:spcPts val="600"/>
              </a:spcAft>
            </a:pPr>
            <a:r>
              <a:rPr lang="tr-TR" sz="800" dirty="0">
                <a:solidFill>
                  <a:srgbClr val="000000"/>
                </a:solidFill>
                <a:latin typeface="Arial"/>
              </a:rPr>
              <a:t>0.9</a:t>
            </a:r>
          </a:p>
          <a:p>
            <a:pPr defTabSz="457177">
              <a:spcAft>
                <a:spcPts val="600"/>
              </a:spcAft>
            </a:pPr>
            <a:r>
              <a:rPr lang="tr-TR" sz="800" dirty="0">
                <a:solidFill>
                  <a:srgbClr val="000000"/>
                </a:solidFill>
                <a:latin typeface="Arial"/>
              </a:rPr>
              <a:t>0.8</a:t>
            </a:r>
          </a:p>
          <a:p>
            <a:pPr defTabSz="457177">
              <a:spcAft>
                <a:spcPts val="600"/>
              </a:spcAft>
            </a:pPr>
            <a:r>
              <a:rPr lang="tr-TR" sz="800" dirty="0">
                <a:solidFill>
                  <a:srgbClr val="000000"/>
                </a:solidFill>
                <a:latin typeface="Arial"/>
              </a:rPr>
              <a:t>0.7</a:t>
            </a:r>
          </a:p>
          <a:p>
            <a:pPr defTabSz="457177">
              <a:spcAft>
                <a:spcPts val="600"/>
              </a:spcAft>
            </a:pPr>
            <a:r>
              <a:rPr lang="tr-TR" sz="800" dirty="0">
                <a:solidFill>
                  <a:srgbClr val="000000"/>
                </a:solidFill>
                <a:latin typeface="Arial"/>
              </a:rPr>
              <a:t>0.6</a:t>
            </a:r>
          </a:p>
          <a:p>
            <a:pPr defTabSz="457177">
              <a:spcAft>
                <a:spcPts val="600"/>
              </a:spcAft>
            </a:pPr>
            <a:r>
              <a:rPr lang="tr-TR" sz="800" dirty="0">
                <a:solidFill>
                  <a:srgbClr val="000000"/>
                </a:solidFill>
                <a:latin typeface="Arial"/>
              </a:rPr>
              <a:t>0.5</a:t>
            </a:r>
          </a:p>
          <a:p>
            <a:pPr defTabSz="457177">
              <a:spcAft>
                <a:spcPts val="600"/>
              </a:spcAft>
            </a:pPr>
            <a:r>
              <a:rPr lang="tr-TR" sz="800" dirty="0">
                <a:solidFill>
                  <a:srgbClr val="000000"/>
                </a:solidFill>
                <a:latin typeface="Arial"/>
              </a:rPr>
              <a:t>0.4</a:t>
            </a:r>
          </a:p>
          <a:p>
            <a:pPr defTabSz="457177">
              <a:spcAft>
                <a:spcPts val="600"/>
              </a:spcAft>
            </a:pPr>
            <a:r>
              <a:rPr lang="tr-TR" sz="800" dirty="0">
                <a:solidFill>
                  <a:srgbClr val="000000"/>
                </a:solidFill>
                <a:latin typeface="Arial"/>
              </a:rPr>
              <a:t>0.3</a:t>
            </a:r>
          </a:p>
          <a:p>
            <a:pPr defTabSz="457177">
              <a:spcAft>
                <a:spcPts val="600"/>
              </a:spcAft>
            </a:pPr>
            <a:r>
              <a:rPr lang="tr-TR" sz="800" dirty="0">
                <a:solidFill>
                  <a:srgbClr val="000000"/>
                </a:solidFill>
                <a:latin typeface="Arial"/>
              </a:rPr>
              <a:t>0.2</a:t>
            </a:r>
          </a:p>
          <a:p>
            <a:pPr defTabSz="457177">
              <a:spcAft>
                <a:spcPts val="600"/>
              </a:spcAft>
            </a:pPr>
            <a:r>
              <a:rPr lang="tr-TR" sz="800" dirty="0">
                <a:solidFill>
                  <a:srgbClr val="000000"/>
                </a:solidFill>
                <a:latin typeface="Arial"/>
              </a:rPr>
              <a:t>0.1</a:t>
            </a:r>
          </a:p>
          <a:p>
            <a:pPr defTabSz="457177">
              <a:spcAft>
                <a:spcPts val="600"/>
              </a:spcAft>
            </a:pPr>
            <a:r>
              <a:rPr lang="tr-TR" sz="800" dirty="0">
                <a:solidFill>
                  <a:srgbClr val="000000"/>
                </a:solidFill>
                <a:latin typeface="Arial"/>
              </a:rPr>
              <a:t>0.0</a:t>
            </a:r>
          </a:p>
        </p:txBody>
      </p:sp>
      <p:sp>
        <p:nvSpPr>
          <p:cNvPr id="270" name="TextBox 269"/>
          <p:cNvSpPr txBox="1"/>
          <p:nvPr/>
        </p:nvSpPr>
        <p:spPr>
          <a:xfrm rot="16200000">
            <a:off x="-418766" y="3500680"/>
            <a:ext cx="1754011" cy="188048"/>
          </a:xfrm>
          <a:prstGeom prst="rect">
            <a:avLst/>
          </a:prstGeom>
          <a:noFill/>
        </p:spPr>
        <p:txBody>
          <a:bodyPr wrap="none" lIns="64291" tIns="32146" rIns="64291" bIns="32146" rtlCol="0">
            <a:spAutoFit/>
          </a:bodyPr>
          <a:lstStyle/>
          <a:p>
            <a:pPr algn="ctr" defTabSz="457177"/>
            <a:r>
              <a:rPr lang="tr-TR" sz="800" b="1" dirty="0">
                <a:solidFill>
                  <a:srgbClr val="000000"/>
                </a:solidFill>
                <a:latin typeface="Arial"/>
              </a:rPr>
              <a:t>Progresyonsuz sağkalım olasılığı</a:t>
            </a:r>
          </a:p>
        </p:txBody>
      </p:sp>
      <p:sp>
        <p:nvSpPr>
          <p:cNvPr id="271" name="TextBox 270"/>
          <p:cNvSpPr txBox="1"/>
          <p:nvPr/>
        </p:nvSpPr>
        <p:spPr>
          <a:xfrm>
            <a:off x="1407584" y="4761809"/>
            <a:ext cx="2287135" cy="188048"/>
          </a:xfrm>
          <a:prstGeom prst="rect">
            <a:avLst/>
          </a:prstGeom>
          <a:noFill/>
        </p:spPr>
        <p:txBody>
          <a:bodyPr wrap="none" lIns="64291" tIns="32146" rIns="64291" bIns="32146" rtlCol="0">
            <a:spAutoFit/>
          </a:bodyPr>
          <a:lstStyle/>
          <a:p>
            <a:pPr algn="ctr" defTabSz="457177"/>
            <a:r>
              <a:rPr lang="tr-TR" sz="800" b="1" dirty="0">
                <a:solidFill>
                  <a:srgbClr val="000000"/>
                </a:solidFill>
                <a:latin typeface="Arial"/>
              </a:rPr>
              <a:t>Randomizasyondan itibaren geçen süre (ay)</a:t>
            </a:r>
          </a:p>
        </p:txBody>
      </p:sp>
      <p:sp>
        <p:nvSpPr>
          <p:cNvPr id="272" name="TextBox 271"/>
          <p:cNvSpPr txBox="1"/>
          <p:nvPr/>
        </p:nvSpPr>
        <p:spPr>
          <a:xfrm>
            <a:off x="2428746" y="4579577"/>
            <a:ext cx="244808" cy="188048"/>
          </a:xfrm>
          <a:prstGeom prst="rect">
            <a:avLst/>
          </a:prstGeom>
          <a:noFill/>
        </p:spPr>
        <p:txBody>
          <a:bodyPr wrap="none" lIns="64291" tIns="32146" rIns="64291" bIns="32146" rtlCol="0">
            <a:spAutoFit/>
          </a:bodyPr>
          <a:lstStyle/>
          <a:p>
            <a:pPr algn="ctr" defTabSz="457177"/>
            <a:r>
              <a:rPr lang="tr-TR" sz="800" dirty="0">
                <a:solidFill>
                  <a:srgbClr val="000000"/>
                </a:solidFill>
                <a:latin typeface="Arial"/>
              </a:rPr>
              <a:t>14</a:t>
            </a:r>
          </a:p>
        </p:txBody>
      </p:sp>
      <p:sp>
        <p:nvSpPr>
          <p:cNvPr id="273" name="TextBox 272"/>
          <p:cNvSpPr txBox="1"/>
          <p:nvPr/>
        </p:nvSpPr>
        <p:spPr>
          <a:xfrm>
            <a:off x="2188656" y="4579577"/>
            <a:ext cx="244808" cy="188048"/>
          </a:xfrm>
          <a:prstGeom prst="rect">
            <a:avLst/>
          </a:prstGeom>
          <a:noFill/>
        </p:spPr>
        <p:txBody>
          <a:bodyPr wrap="none" lIns="64291" tIns="32146" rIns="64291" bIns="32146" rtlCol="0">
            <a:spAutoFit/>
          </a:bodyPr>
          <a:lstStyle/>
          <a:p>
            <a:pPr algn="ctr" defTabSz="457177"/>
            <a:r>
              <a:rPr lang="tr-TR" sz="800" dirty="0">
                <a:solidFill>
                  <a:srgbClr val="000000"/>
                </a:solidFill>
                <a:latin typeface="Arial"/>
              </a:rPr>
              <a:t>12</a:t>
            </a:r>
          </a:p>
        </p:txBody>
      </p:sp>
      <p:sp>
        <p:nvSpPr>
          <p:cNvPr id="274" name="TextBox 273"/>
          <p:cNvSpPr txBox="1"/>
          <p:nvPr/>
        </p:nvSpPr>
        <p:spPr>
          <a:xfrm>
            <a:off x="1948835" y="4579577"/>
            <a:ext cx="244808" cy="188048"/>
          </a:xfrm>
          <a:prstGeom prst="rect">
            <a:avLst/>
          </a:prstGeom>
          <a:noFill/>
        </p:spPr>
        <p:txBody>
          <a:bodyPr wrap="none" lIns="64291" tIns="32146" rIns="64291" bIns="32146" rtlCol="0">
            <a:spAutoFit/>
          </a:bodyPr>
          <a:lstStyle/>
          <a:p>
            <a:pPr algn="ctr" defTabSz="457177"/>
            <a:r>
              <a:rPr lang="tr-TR" sz="800" dirty="0">
                <a:solidFill>
                  <a:srgbClr val="000000"/>
                </a:solidFill>
                <a:latin typeface="Arial"/>
              </a:rPr>
              <a:t>10</a:t>
            </a:r>
          </a:p>
        </p:txBody>
      </p:sp>
      <p:sp>
        <p:nvSpPr>
          <p:cNvPr id="275" name="TextBox 274"/>
          <p:cNvSpPr txBox="1"/>
          <p:nvPr/>
        </p:nvSpPr>
        <p:spPr>
          <a:xfrm>
            <a:off x="1737753" y="4579577"/>
            <a:ext cx="187327" cy="188048"/>
          </a:xfrm>
          <a:prstGeom prst="rect">
            <a:avLst/>
          </a:prstGeom>
          <a:noFill/>
        </p:spPr>
        <p:txBody>
          <a:bodyPr wrap="none" lIns="64291" tIns="32146" rIns="64291" bIns="32146" rtlCol="0">
            <a:spAutoFit/>
          </a:bodyPr>
          <a:lstStyle/>
          <a:p>
            <a:pPr algn="ctr" defTabSz="457177"/>
            <a:r>
              <a:rPr lang="tr-TR" sz="800" dirty="0">
                <a:solidFill>
                  <a:srgbClr val="000000"/>
                </a:solidFill>
                <a:latin typeface="Arial"/>
              </a:rPr>
              <a:t>8</a:t>
            </a:r>
          </a:p>
        </p:txBody>
      </p:sp>
      <p:sp>
        <p:nvSpPr>
          <p:cNvPr id="276" name="TextBox 275"/>
          <p:cNvSpPr txBox="1"/>
          <p:nvPr/>
        </p:nvSpPr>
        <p:spPr>
          <a:xfrm>
            <a:off x="1497930" y="4579577"/>
            <a:ext cx="187327" cy="188048"/>
          </a:xfrm>
          <a:prstGeom prst="rect">
            <a:avLst/>
          </a:prstGeom>
          <a:noFill/>
        </p:spPr>
        <p:txBody>
          <a:bodyPr wrap="none" lIns="64291" tIns="32146" rIns="64291" bIns="32146" rtlCol="0">
            <a:spAutoFit/>
          </a:bodyPr>
          <a:lstStyle/>
          <a:p>
            <a:pPr algn="ctr" defTabSz="457177"/>
            <a:r>
              <a:rPr lang="tr-TR" sz="800" dirty="0">
                <a:solidFill>
                  <a:srgbClr val="000000"/>
                </a:solidFill>
                <a:latin typeface="Arial"/>
              </a:rPr>
              <a:t>6</a:t>
            </a:r>
          </a:p>
        </p:txBody>
      </p:sp>
      <p:sp>
        <p:nvSpPr>
          <p:cNvPr id="277" name="TextBox 276"/>
          <p:cNvSpPr txBox="1"/>
          <p:nvPr/>
        </p:nvSpPr>
        <p:spPr>
          <a:xfrm>
            <a:off x="1258108" y="4579577"/>
            <a:ext cx="187327" cy="188048"/>
          </a:xfrm>
          <a:prstGeom prst="rect">
            <a:avLst/>
          </a:prstGeom>
          <a:noFill/>
        </p:spPr>
        <p:txBody>
          <a:bodyPr wrap="none" lIns="64291" tIns="32146" rIns="64291" bIns="32146" rtlCol="0">
            <a:spAutoFit/>
          </a:bodyPr>
          <a:lstStyle/>
          <a:p>
            <a:pPr algn="ctr" defTabSz="457177"/>
            <a:r>
              <a:rPr lang="tr-TR" sz="800" dirty="0">
                <a:solidFill>
                  <a:srgbClr val="000000"/>
                </a:solidFill>
                <a:latin typeface="Arial"/>
              </a:rPr>
              <a:t>4</a:t>
            </a:r>
          </a:p>
        </p:txBody>
      </p:sp>
      <p:sp>
        <p:nvSpPr>
          <p:cNvPr id="278" name="TextBox 277"/>
          <p:cNvSpPr txBox="1"/>
          <p:nvPr/>
        </p:nvSpPr>
        <p:spPr>
          <a:xfrm>
            <a:off x="1018284" y="4579577"/>
            <a:ext cx="187327" cy="188048"/>
          </a:xfrm>
          <a:prstGeom prst="rect">
            <a:avLst/>
          </a:prstGeom>
          <a:noFill/>
        </p:spPr>
        <p:txBody>
          <a:bodyPr wrap="none" lIns="64291" tIns="32146" rIns="64291" bIns="32146" rtlCol="0">
            <a:spAutoFit/>
          </a:bodyPr>
          <a:lstStyle/>
          <a:p>
            <a:pPr algn="ctr" defTabSz="457177"/>
            <a:r>
              <a:rPr lang="tr-TR" sz="800" dirty="0">
                <a:solidFill>
                  <a:srgbClr val="000000"/>
                </a:solidFill>
                <a:latin typeface="Arial"/>
              </a:rPr>
              <a:t>2</a:t>
            </a:r>
          </a:p>
        </p:txBody>
      </p:sp>
      <p:sp>
        <p:nvSpPr>
          <p:cNvPr id="279" name="TextBox 278"/>
          <p:cNvSpPr txBox="1"/>
          <p:nvPr/>
        </p:nvSpPr>
        <p:spPr>
          <a:xfrm>
            <a:off x="778463" y="4579577"/>
            <a:ext cx="187327" cy="188048"/>
          </a:xfrm>
          <a:prstGeom prst="rect">
            <a:avLst/>
          </a:prstGeom>
          <a:noFill/>
        </p:spPr>
        <p:txBody>
          <a:bodyPr wrap="none" lIns="64291" tIns="32146" rIns="64291" bIns="32146" rtlCol="0">
            <a:spAutoFit/>
          </a:bodyPr>
          <a:lstStyle/>
          <a:p>
            <a:pPr algn="ctr" defTabSz="457177"/>
            <a:r>
              <a:rPr lang="tr-TR" sz="800" dirty="0">
                <a:solidFill>
                  <a:srgbClr val="000000"/>
                </a:solidFill>
                <a:latin typeface="Arial"/>
              </a:rPr>
              <a:t>0</a:t>
            </a:r>
          </a:p>
        </p:txBody>
      </p:sp>
      <p:sp>
        <p:nvSpPr>
          <p:cNvPr id="280" name="TextBox 279"/>
          <p:cNvSpPr txBox="1"/>
          <p:nvPr/>
        </p:nvSpPr>
        <p:spPr>
          <a:xfrm>
            <a:off x="2668303" y="4579577"/>
            <a:ext cx="244808" cy="188048"/>
          </a:xfrm>
          <a:prstGeom prst="rect">
            <a:avLst/>
          </a:prstGeom>
          <a:noFill/>
        </p:spPr>
        <p:txBody>
          <a:bodyPr wrap="none" lIns="64291" tIns="32146" rIns="64291" bIns="32146" rtlCol="0">
            <a:spAutoFit/>
          </a:bodyPr>
          <a:lstStyle/>
          <a:p>
            <a:pPr algn="ctr" defTabSz="457177"/>
            <a:r>
              <a:rPr lang="tr-TR" sz="800" dirty="0">
                <a:solidFill>
                  <a:srgbClr val="000000"/>
                </a:solidFill>
                <a:latin typeface="Arial"/>
              </a:rPr>
              <a:t>16</a:t>
            </a:r>
          </a:p>
        </p:txBody>
      </p:sp>
      <p:sp>
        <p:nvSpPr>
          <p:cNvPr id="281" name="TextBox 280"/>
          <p:cNvSpPr txBox="1"/>
          <p:nvPr/>
        </p:nvSpPr>
        <p:spPr>
          <a:xfrm>
            <a:off x="2908124" y="4579577"/>
            <a:ext cx="244808" cy="188048"/>
          </a:xfrm>
          <a:prstGeom prst="rect">
            <a:avLst/>
          </a:prstGeom>
          <a:noFill/>
        </p:spPr>
        <p:txBody>
          <a:bodyPr wrap="none" lIns="64291" tIns="32146" rIns="64291" bIns="32146" rtlCol="0">
            <a:spAutoFit/>
          </a:bodyPr>
          <a:lstStyle/>
          <a:p>
            <a:pPr algn="ctr" defTabSz="457177"/>
            <a:r>
              <a:rPr lang="tr-TR" sz="800" dirty="0">
                <a:solidFill>
                  <a:srgbClr val="000000"/>
                </a:solidFill>
                <a:latin typeface="Arial"/>
              </a:rPr>
              <a:t>18</a:t>
            </a:r>
          </a:p>
        </p:txBody>
      </p:sp>
      <p:sp>
        <p:nvSpPr>
          <p:cNvPr id="282" name="TextBox 281"/>
          <p:cNvSpPr txBox="1"/>
          <p:nvPr/>
        </p:nvSpPr>
        <p:spPr>
          <a:xfrm>
            <a:off x="3147947" y="4579577"/>
            <a:ext cx="244808" cy="188048"/>
          </a:xfrm>
          <a:prstGeom prst="rect">
            <a:avLst/>
          </a:prstGeom>
          <a:noFill/>
        </p:spPr>
        <p:txBody>
          <a:bodyPr wrap="none" lIns="64291" tIns="32146" rIns="64291" bIns="32146" rtlCol="0">
            <a:spAutoFit/>
          </a:bodyPr>
          <a:lstStyle/>
          <a:p>
            <a:pPr algn="ctr" defTabSz="457177"/>
            <a:r>
              <a:rPr lang="tr-TR" sz="800" dirty="0">
                <a:solidFill>
                  <a:srgbClr val="000000"/>
                </a:solidFill>
                <a:latin typeface="Arial"/>
              </a:rPr>
              <a:t>20</a:t>
            </a:r>
          </a:p>
        </p:txBody>
      </p:sp>
      <p:sp>
        <p:nvSpPr>
          <p:cNvPr id="283" name="TextBox 282"/>
          <p:cNvSpPr txBox="1"/>
          <p:nvPr/>
        </p:nvSpPr>
        <p:spPr>
          <a:xfrm>
            <a:off x="3387769" y="4579577"/>
            <a:ext cx="244808" cy="188048"/>
          </a:xfrm>
          <a:prstGeom prst="rect">
            <a:avLst/>
          </a:prstGeom>
          <a:noFill/>
        </p:spPr>
        <p:txBody>
          <a:bodyPr wrap="none" lIns="64291" tIns="32146" rIns="64291" bIns="32146" rtlCol="0">
            <a:spAutoFit/>
          </a:bodyPr>
          <a:lstStyle/>
          <a:p>
            <a:pPr algn="ctr" defTabSz="457177"/>
            <a:r>
              <a:rPr lang="tr-TR" sz="800" dirty="0">
                <a:solidFill>
                  <a:srgbClr val="000000"/>
                </a:solidFill>
                <a:latin typeface="Arial"/>
              </a:rPr>
              <a:t>22</a:t>
            </a:r>
          </a:p>
        </p:txBody>
      </p:sp>
      <p:sp>
        <p:nvSpPr>
          <p:cNvPr id="284" name="TextBox 283"/>
          <p:cNvSpPr txBox="1"/>
          <p:nvPr/>
        </p:nvSpPr>
        <p:spPr>
          <a:xfrm>
            <a:off x="3627591" y="4579577"/>
            <a:ext cx="244808" cy="188048"/>
          </a:xfrm>
          <a:prstGeom prst="rect">
            <a:avLst/>
          </a:prstGeom>
          <a:noFill/>
        </p:spPr>
        <p:txBody>
          <a:bodyPr wrap="none" lIns="64291" tIns="32146" rIns="64291" bIns="32146" rtlCol="0">
            <a:spAutoFit/>
          </a:bodyPr>
          <a:lstStyle/>
          <a:p>
            <a:pPr algn="ctr" defTabSz="457177"/>
            <a:r>
              <a:rPr lang="tr-TR" sz="800" dirty="0">
                <a:solidFill>
                  <a:srgbClr val="000000"/>
                </a:solidFill>
                <a:latin typeface="Arial"/>
              </a:rPr>
              <a:t>24</a:t>
            </a:r>
          </a:p>
        </p:txBody>
      </p:sp>
      <p:sp>
        <p:nvSpPr>
          <p:cNvPr id="285" name="TextBox 284"/>
          <p:cNvSpPr txBox="1"/>
          <p:nvPr/>
        </p:nvSpPr>
        <p:spPr>
          <a:xfrm>
            <a:off x="3867414" y="4579577"/>
            <a:ext cx="244808" cy="188048"/>
          </a:xfrm>
          <a:prstGeom prst="rect">
            <a:avLst/>
          </a:prstGeom>
          <a:noFill/>
        </p:spPr>
        <p:txBody>
          <a:bodyPr wrap="none" lIns="64291" tIns="32146" rIns="64291" bIns="32146" rtlCol="0">
            <a:spAutoFit/>
          </a:bodyPr>
          <a:lstStyle/>
          <a:p>
            <a:pPr algn="ctr" defTabSz="457177"/>
            <a:r>
              <a:rPr lang="tr-TR" sz="800" dirty="0">
                <a:solidFill>
                  <a:srgbClr val="000000"/>
                </a:solidFill>
                <a:latin typeface="Arial"/>
              </a:rPr>
              <a:t>26</a:t>
            </a:r>
          </a:p>
        </p:txBody>
      </p:sp>
      <p:sp>
        <p:nvSpPr>
          <p:cNvPr id="286" name="TextBox 285"/>
          <p:cNvSpPr txBox="1"/>
          <p:nvPr/>
        </p:nvSpPr>
        <p:spPr>
          <a:xfrm>
            <a:off x="4108714" y="4579577"/>
            <a:ext cx="244808" cy="188048"/>
          </a:xfrm>
          <a:prstGeom prst="rect">
            <a:avLst/>
          </a:prstGeom>
          <a:noFill/>
        </p:spPr>
        <p:txBody>
          <a:bodyPr wrap="none" lIns="64291" tIns="32146" rIns="64291" bIns="32146" rtlCol="0">
            <a:spAutoFit/>
          </a:bodyPr>
          <a:lstStyle/>
          <a:p>
            <a:pPr algn="ctr" defTabSz="457177"/>
            <a:r>
              <a:rPr lang="tr-TR" sz="800" dirty="0">
                <a:solidFill>
                  <a:srgbClr val="000000"/>
                </a:solidFill>
                <a:latin typeface="Arial"/>
              </a:rPr>
              <a:t>28</a:t>
            </a:r>
          </a:p>
        </p:txBody>
      </p:sp>
      <p:sp>
        <p:nvSpPr>
          <p:cNvPr id="287" name="TextBox 286"/>
          <p:cNvSpPr txBox="1"/>
          <p:nvPr/>
        </p:nvSpPr>
        <p:spPr>
          <a:xfrm>
            <a:off x="2458051" y="5081506"/>
            <a:ext cx="186199"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13</a:t>
            </a:r>
          </a:p>
          <a:p>
            <a:pPr algn="ctr" defTabSz="457177"/>
            <a:r>
              <a:rPr lang="tr-TR" sz="400" dirty="0">
                <a:solidFill>
                  <a:srgbClr val="000000"/>
                </a:solidFill>
                <a:latin typeface="Arial"/>
              </a:rPr>
              <a:t>4</a:t>
            </a:r>
          </a:p>
        </p:txBody>
      </p:sp>
      <p:sp>
        <p:nvSpPr>
          <p:cNvPr id="288" name="TextBox 287"/>
          <p:cNvSpPr txBox="1"/>
          <p:nvPr/>
        </p:nvSpPr>
        <p:spPr>
          <a:xfrm>
            <a:off x="2217960" y="5081506"/>
            <a:ext cx="186199"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23</a:t>
            </a:r>
          </a:p>
          <a:p>
            <a:pPr algn="ctr" defTabSz="457177"/>
            <a:r>
              <a:rPr lang="tr-TR" sz="400" dirty="0">
                <a:solidFill>
                  <a:srgbClr val="000000"/>
                </a:solidFill>
                <a:latin typeface="Arial"/>
              </a:rPr>
              <a:t>8</a:t>
            </a:r>
          </a:p>
        </p:txBody>
      </p:sp>
      <p:sp>
        <p:nvSpPr>
          <p:cNvPr id="289" name="TextBox 288"/>
          <p:cNvSpPr txBox="1"/>
          <p:nvPr/>
        </p:nvSpPr>
        <p:spPr>
          <a:xfrm>
            <a:off x="1978138" y="5081506"/>
            <a:ext cx="186199"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43</a:t>
            </a:r>
          </a:p>
          <a:p>
            <a:pPr algn="ctr" defTabSz="457177"/>
            <a:r>
              <a:rPr lang="tr-TR" sz="400" dirty="0">
                <a:solidFill>
                  <a:srgbClr val="000000"/>
                </a:solidFill>
                <a:latin typeface="Arial"/>
              </a:rPr>
              <a:t>10</a:t>
            </a:r>
          </a:p>
        </p:txBody>
      </p:sp>
      <p:sp>
        <p:nvSpPr>
          <p:cNvPr id="290" name="TextBox 289"/>
          <p:cNvSpPr txBox="1"/>
          <p:nvPr/>
        </p:nvSpPr>
        <p:spPr>
          <a:xfrm>
            <a:off x="1738316" y="5081506"/>
            <a:ext cx="186199"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58</a:t>
            </a:r>
          </a:p>
          <a:p>
            <a:pPr algn="ctr" defTabSz="457177"/>
            <a:r>
              <a:rPr lang="tr-TR" sz="400" dirty="0">
                <a:solidFill>
                  <a:srgbClr val="000000"/>
                </a:solidFill>
                <a:latin typeface="Arial"/>
              </a:rPr>
              <a:t>15</a:t>
            </a:r>
          </a:p>
        </p:txBody>
      </p:sp>
      <p:sp>
        <p:nvSpPr>
          <p:cNvPr id="291" name="TextBox 290"/>
          <p:cNvSpPr txBox="1"/>
          <p:nvPr/>
        </p:nvSpPr>
        <p:spPr>
          <a:xfrm>
            <a:off x="1498493" y="5081506"/>
            <a:ext cx="186199"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66</a:t>
            </a:r>
          </a:p>
          <a:p>
            <a:pPr algn="ctr" defTabSz="457177"/>
            <a:r>
              <a:rPr lang="tr-TR" sz="400" dirty="0">
                <a:solidFill>
                  <a:srgbClr val="000000"/>
                </a:solidFill>
                <a:latin typeface="Arial"/>
              </a:rPr>
              <a:t>17</a:t>
            </a:r>
          </a:p>
        </p:txBody>
      </p:sp>
      <p:sp>
        <p:nvSpPr>
          <p:cNvPr id="292" name="TextBox 291"/>
          <p:cNvSpPr txBox="1"/>
          <p:nvPr/>
        </p:nvSpPr>
        <p:spPr>
          <a:xfrm>
            <a:off x="1018849" y="5081506"/>
            <a:ext cx="186199"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91</a:t>
            </a:r>
          </a:p>
          <a:p>
            <a:pPr algn="ctr" defTabSz="457177"/>
            <a:r>
              <a:rPr lang="tr-TR" sz="400" dirty="0">
                <a:solidFill>
                  <a:srgbClr val="000000"/>
                </a:solidFill>
                <a:latin typeface="Arial"/>
              </a:rPr>
              <a:t>37</a:t>
            </a:r>
          </a:p>
        </p:txBody>
      </p:sp>
      <p:sp>
        <p:nvSpPr>
          <p:cNvPr id="293" name="TextBox 292"/>
          <p:cNvSpPr txBox="1"/>
          <p:nvPr/>
        </p:nvSpPr>
        <p:spPr>
          <a:xfrm>
            <a:off x="764940" y="5081506"/>
            <a:ext cx="214376"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103</a:t>
            </a:r>
          </a:p>
          <a:p>
            <a:pPr algn="ctr" defTabSz="457177"/>
            <a:r>
              <a:rPr lang="tr-TR" sz="400" dirty="0">
                <a:solidFill>
                  <a:srgbClr val="000000"/>
                </a:solidFill>
                <a:latin typeface="Arial"/>
              </a:rPr>
              <a:t>49</a:t>
            </a:r>
          </a:p>
        </p:txBody>
      </p:sp>
      <p:sp>
        <p:nvSpPr>
          <p:cNvPr id="294" name="TextBox 293"/>
          <p:cNvSpPr txBox="1"/>
          <p:nvPr/>
        </p:nvSpPr>
        <p:spPr>
          <a:xfrm>
            <a:off x="2697605" y="5081506"/>
            <a:ext cx="186199"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12</a:t>
            </a:r>
          </a:p>
          <a:p>
            <a:pPr algn="ctr" defTabSz="457177"/>
            <a:r>
              <a:rPr lang="tr-TR" sz="400" dirty="0">
                <a:solidFill>
                  <a:srgbClr val="000000"/>
                </a:solidFill>
                <a:latin typeface="Arial"/>
              </a:rPr>
              <a:t>4</a:t>
            </a:r>
          </a:p>
        </p:txBody>
      </p:sp>
      <p:sp>
        <p:nvSpPr>
          <p:cNvPr id="295" name="TextBox 294"/>
          <p:cNvSpPr txBox="1"/>
          <p:nvPr/>
        </p:nvSpPr>
        <p:spPr>
          <a:xfrm>
            <a:off x="2951517" y="5081506"/>
            <a:ext cx="158022"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6</a:t>
            </a:r>
          </a:p>
          <a:p>
            <a:pPr algn="ctr" defTabSz="457177"/>
            <a:r>
              <a:rPr lang="tr-TR" sz="400" dirty="0">
                <a:solidFill>
                  <a:srgbClr val="000000"/>
                </a:solidFill>
                <a:latin typeface="Arial"/>
              </a:rPr>
              <a:t>1</a:t>
            </a:r>
          </a:p>
        </p:txBody>
      </p:sp>
      <p:sp>
        <p:nvSpPr>
          <p:cNvPr id="296" name="TextBox 295"/>
          <p:cNvSpPr txBox="1"/>
          <p:nvPr/>
        </p:nvSpPr>
        <p:spPr>
          <a:xfrm>
            <a:off x="3191339" y="5081506"/>
            <a:ext cx="158022"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2</a:t>
            </a:r>
          </a:p>
          <a:p>
            <a:pPr algn="ctr" defTabSz="457177"/>
            <a:r>
              <a:rPr lang="tr-TR" sz="400" dirty="0">
                <a:solidFill>
                  <a:srgbClr val="000000"/>
                </a:solidFill>
                <a:latin typeface="Arial"/>
              </a:rPr>
              <a:t>1</a:t>
            </a:r>
          </a:p>
        </p:txBody>
      </p:sp>
      <p:sp>
        <p:nvSpPr>
          <p:cNvPr id="297" name="TextBox 296"/>
          <p:cNvSpPr txBox="1"/>
          <p:nvPr/>
        </p:nvSpPr>
        <p:spPr>
          <a:xfrm>
            <a:off x="3431162" y="5081506"/>
            <a:ext cx="158022"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2</a:t>
            </a:r>
          </a:p>
          <a:p>
            <a:pPr algn="ctr" defTabSz="457177"/>
            <a:r>
              <a:rPr lang="tr-TR" sz="400" dirty="0">
                <a:solidFill>
                  <a:srgbClr val="000000"/>
                </a:solidFill>
                <a:latin typeface="Arial"/>
              </a:rPr>
              <a:t>1</a:t>
            </a:r>
          </a:p>
        </p:txBody>
      </p:sp>
      <p:sp>
        <p:nvSpPr>
          <p:cNvPr id="298" name="TextBox 297"/>
          <p:cNvSpPr txBox="1"/>
          <p:nvPr/>
        </p:nvSpPr>
        <p:spPr>
          <a:xfrm>
            <a:off x="3670984" y="5081506"/>
            <a:ext cx="158022"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1</a:t>
            </a:r>
          </a:p>
          <a:p>
            <a:pPr algn="ctr" defTabSz="457177"/>
            <a:r>
              <a:rPr lang="tr-TR" sz="400" dirty="0">
                <a:solidFill>
                  <a:srgbClr val="000000"/>
                </a:solidFill>
                <a:latin typeface="Arial"/>
              </a:rPr>
              <a:t>1</a:t>
            </a:r>
          </a:p>
        </p:txBody>
      </p:sp>
      <p:sp>
        <p:nvSpPr>
          <p:cNvPr id="299" name="TextBox 298"/>
          <p:cNvSpPr txBox="1"/>
          <p:nvPr/>
        </p:nvSpPr>
        <p:spPr>
          <a:xfrm>
            <a:off x="3910806" y="5081506"/>
            <a:ext cx="158022"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0</a:t>
            </a:r>
          </a:p>
          <a:p>
            <a:pPr algn="ctr" defTabSz="457177"/>
            <a:r>
              <a:rPr lang="tr-TR" sz="400" dirty="0">
                <a:solidFill>
                  <a:srgbClr val="000000"/>
                </a:solidFill>
                <a:latin typeface="Arial"/>
              </a:rPr>
              <a:t>0</a:t>
            </a:r>
          </a:p>
        </p:txBody>
      </p:sp>
      <p:sp>
        <p:nvSpPr>
          <p:cNvPr id="300" name="TextBox 299"/>
          <p:cNvSpPr txBox="1"/>
          <p:nvPr/>
        </p:nvSpPr>
        <p:spPr>
          <a:xfrm>
            <a:off x="4152106" y="5081506"/>
            <a:ext cx="158022"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0</a:t>
            </a:r>
          </a:p>
          <a:p>
            <a:pPr algn="ctr" defTabSz="457177"/>
            <a:r>
              <a:rPr lang="tr-TR" sz="400" dirty="0">
                <a:solidFill>
                  <a:srgbClr val="000000"/>
                </a:solidFill>
                <a:latin typeface="Arial"/>
              </a:rPr>
              <a:t>0</a:t>
            </a:r>
          </a:p>
        </p:txBody>
      </p:sp>
      <p:sp>
        <p:nvSpPr>
          <p:cNvPr id="301" name="TextBox 300"/>
          <p:cNvSpPr txBox="1"/>
          <p:nvPr/>
        </p:nvSpPr>
        <p:spPr>
          <a:xfrm>
            <a:off x="2580403" y="5081506"/>
            <a:ext cx="186199"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12</a:t>
            </a:r>
          </a:p>
          <a:p>
            <a:pPr algn="ctr" defTabSz="457177"/>
            <a:r>
              <a:rPr lang="tr-TR" sz="400" dirty="0">
                <a:solidFill>
                  <a:srgbClr val="000000"/>
                </a:solidFill>
                <a:latin typeface="Arial"/>
              </a:rPr>
              <a:t>4</a:t>
            </a:r>
          </a:p>
        </p:txBody>
      </p:sp>
      <p:sp>
        <p:nvSpPr>
          <p:cNvPr id="302" name="TextBox 301"/>
          <p:cNvSpPr txBox="1"/>
          <p:nvPr/>
        </p:nvSpPr>
        <p:spPr>
          <a:xfrm>
            <a:off x="2340313" y="5081506"/>
            <a:ext cx="186199"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20</a:t>
            </a:r>
          </a:p>
          <a:p>
            <a:pPr algn="ctr" defTabSz="457177"/>
            <a:r>
              <a:rPr lang="tr-TR" sz="400" dirty="0">
                <a:solidFill>
                  <a:srgbClr val="000000"/>
                </a:solidFill>
                <a:latin typeface="Arial"/>
              </a:rPr>
              <a:t>7</a:t>
            </a:r>
          </a:p>
        </p:txBody>
      </p:sp>
      <p:sp>
        <p:nvSpPr>
          <p:cNvPr id="303" name="TextBox 302"/>
          <p:cNvSpPr txBox="1"/>
          <p:nvPr/>
        </p:nvSpPr>
        <p:spPr>
          <a:xfrm>
            <a:off x="1860668" y="5081506"/>
            <a:ext cx="186199"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46</a:t>
            </a:r>
          </a:p>
          <a:p>
            <a:pPr algn="ctr" defTabSz="457177"/>
            <a:r>
              <a:rPr lang="tr-TR" sz="400" dirty="0">
                <a:solidFill>
                  <a:srgbClr val="000000"/>
                </a:solidFill>
                <a:latin typeface="Arial"/>
              </a:rPr>
              <a:t>11</a:t>
            </a:r>
          </a:p>
        </p:txBody>
      </p:sp>
      <p:sp>
        <p:nvSpPr>
          <p:cNvPr id="304" name="TextBox 303"/>
          <p:cNvSpPr txBox="1"/>
          <p:nvPr/>
        </p:nvSpPr>
        <p:spPr>
          <a:xfrm>
            <a:off x="1381023" y="5081506"/>
            <a:ext cx="186199"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75</a:t>
            </a:r>
          </a:p>
          <a:p>
            <a:pPr algn="ctr" defTabSz="457177"/>
            <a:r>
              <a:rPr lang="tr-TR" sz="400" dirty="0">
                <a:solidFill>
                  <a:srgbClr val="000000"/>
                </a:solidFill>
                <a:latin typeface="Arial"/>
              </a:rPr>
              <a:t>20</a:t>
            </a:r>
          </a:p>
        </p:txBody>
      </p:sp>
      <p:sp>
        <p:nvSpPr>
          <p:cNvPr id="305" name="TextBox 304"/>
          <p:cNvSpPr txBox="1"/>
          <p:nvPr/>
        </p:nvSpPr>
        <p:spPr>
          <a:xfrm>
            <a:off x="887292" y="5081506"/>
            <a:ext cx="214376"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102</a:t>
            </a:r>
          </a:p>
          <a:p>
            <a:pPr algn="ctr" defTabSz="457177"/>
            <a:r>
              <a:rPr lang="tr-TR" sz="400" dirty="0">
                <a:solidFill>
                  <a:srgbClr val="000000"/>
                </a:solidFill>
                <a:latin typeface="Arial"/>
              </a:rPr>
              <a:t>45</a:t>
            </a:r>
          </a:p>
        </p:txBody>
      </p:sp>
      <p:sp>
        <p:nvSpPr>
          <p:cNvPr id="306" name="TextBox 305"/>
          <p:cNvSpPr txBox="1"/>
          <p:nvPr/>
        </p:nvSpPr>
        <p:spPr>
          <a:xfrm>
            <a:off x="2834046" y="5081506"/>
            <a:ext cx="158022"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6</a:t>
            </a:r>
          </a:p>
          <a:p>
            <a:pPr algn="ctr" defTabSz="457177"/>
            <a:r>
              <a:rPr lang="tr-TR" sz="400" dirty="0">
                <a:solidFill>
                  <a:srgbClr val="000000"/>
                </a:solidFill>
                <a:latin typeface="Arial"/>
              </a:rPr>
              <a:t>1</a:t>
            </a:r>
          </a:p>
        </p:txBody>
      </p:sp>
      <p:sp>
        <p:nvSpPr>
          <p:cNvPr id="307" name="TextBox 306"/>
          <p:cNvSpPr txBox="1"/>
          <p:nvPr/>
        </p:nvSpPr>
        <p:spPr>
          <a:xfrm>
            <a:off x="3073869" y="5081506"/>
            <a:ext cx="158022"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6</a:t>
            </a:r>
          </a:p>
          <a:p>
            <a:pPr algn="ctr" defTabSz="457177"/>
            <a:r>
              <a:rPr lang="tr-TR" sz="400" dirty="0">
                <a:solidFill>
                  <a:srgbClr val="000000"/>
                </a:solidFill>
                <a:latin typeface="Arial"/>
              </a:rPr>
              <a:t>1</a:t>
            </a:r>
          </a:p>
        </p:txBody>
      </p:sp>
      <p:sp>
        <p:nvSpPr>
          <p:cNvPr id="308" name="TextBox 307"/>
          <p:cNvSpPr txBox="1"/>
          <p:nvPr/>
        </p:nvSpPr>
        <p:spPr>
          <a:xfrm>
            <a:off x="3313691" y="5081506"/>
            <a:ext cx="158022"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2</a:t>
            </a:r>
          </a:p>
          <a:p>
            <a:pPr algn="ctr" defTabSz="457177"/>
            <a:r>
              <a:rPr lang="tr-TR" sz="400" dirty="0">
                <a:solidFill>
                  <a:srgbClr val="000000"/>
                </a:solidFill>
                <a:latin typeface="Arial"/>
              </a:rPr>
              <a:t>1</a:t>
            </a:r>
          </a:p>
        </p:txBody>
      </p:sp>
      <p:sp>
        <p:nvSpPr>
          <p:cNvPr id="309" name="TextBox 308"/>
          <p:cNvSpPr txBox="1"/>
          <p:nvPr/>
        </p:nvSpPr>
        <p:spPr>
          <a:xfrm>
            <a:off x="3553513" y="5081506"/>
            <a:ext cx="158022"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1</a:t>
            </a:r>
          </a:p>
          <a:p>
            <a:pPr algn="ctr" defTabSz="457177"/>
            <a:r>
              <a:rPr lang="tr-TR" sz="400" dirty="0">
                <a:solidFill>
                  <a:srgbClr val="000000"/>
                </a:solidFill>
                <a:latin typeface="Arial"/>
              </a:rPr>
              <a:t>1</a:t>
            </a:r>
          </a:p>
        </p:txBody>
      </p:sp>
      <p:sp>
        <p:nvSpPr>
          <p:cNvPr id="310" name="TextBox 309"/>
          <p:cNvSpPr txBox="1"/>
          <p:nvPr/>
        </p:nvSpPr>
        <p:spPr>
          <a:xfrm>
            <a:off x="3793337" y="5081506"/>
            <a:ext cx="158022"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0</a:t>
            </a:r>
          </a:p>
          <a:p>
            <a:pPr algn="ctr" defTabSz="457177"/>
            <a:r>
              <a:rPr lang="tr-TR" sz="400" dirty="0">
                <a:solidFill>
                  <a:srgbClr val="000000"/>
                </a:solidFill>
                <a:latin typeface="Arial"/>
              </a:rPr>
              <a:t>0</a:t>
            </a:r>
          </a:p>
        </p:txBody>
      </p:sp>
      <p:sp>
        <p:nvSpPr>
          <p:cNvPr id="311" name="TextBox 310"/>
          <p:cNvSpPr txBox="1"/>
          <p:nvPr/>
        </p:nvSpPr>
        <p:spPr>
          <a:xfrm>
            <a:off x="4033159" y="5081506"/>
            <a:ext cx="158022"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0</a:t>
            </a:r>
          </a:p>
          <a:p>
            <a:pPr algn="ctr" defTabSz="457177"/>
            <a:r>
              <a:rPr lang="tr-TR" sz="400" dirty="0">
                <a:solidFill>
                  <a:srgbClr val="000000"/>
                </a:solidFill>
                <a:latin typeface="Arial"/>
              </a:rPr>
              <a:t>0</a:t>
            </a:r>
          </a:p>
        </p:txBody>
      </p:sp>
      <p:sp>
        <p:nvSpPr>
          <p:cNvPr id="312" name="TextBox 311"/>
          <p:cNvSpPr txBox="1"/>
          <p:nvPr/>
        </p:nvSpPr>
        <p:spPr>
          <a:xfrm>
            <a:off x="244109" y="5091436"/>
            <a:ext cx="390206" cy="188092"/>
          </a:xfrm>
          <a:prstGeom prst="rect">
            <a:avLst/>
          </a:prstGeom>
          <a:noFill/>
        </p:spPr>
        <p:txBody>
          <a:bodyPr wrap="none" lIns="64291" tIns="32146" rIns="64291" bIns="32146" rtlCol="0">
            <a:spAutoFit/>
          </a:bodyPr>
          <a:lstStyle/>
          <a:p>
            <a:pPr defTabSz="457177"/>
            <a:r>
              <a:rPr lang="tr-TR" sz="400" dirty="0">
                <a:solidFill>
                  <a:srgbClr val="000000"/>
                </a:solidFill>
                <a:latin typeface="Arial"/>
              </a:rPr>
              <a:t>Olaparib</a:t>
            </a:r>
          </a:p>
          <a:p>
            <a:pPr defTabSz="457177"/>
            <a:r>
              <a:rPr lang="tr-TR" sz="400" dirty="0">
                <a:solidFill>
                  <a:srgbClr val="000000"/>
                </a:solidFill>
                <a:latin typeface="Arial"/>
              </a:rPr>
              <a:t>Kemoterapi</a:t>
            </a:r>
          </a:p>
        </p:txBody>
      </p:sp>
      <p:sp>
        <p:nvSpPr>
          <p:cNvPr id="313" name="TextBox 312"/>
          <p:cNvSpPr txBox="1"/>
          <p:nvPr/>
        </p:nvSpPr>
        <p:spPr>
          <a:xfrm>
            <a:off x="750690" y="4991601"/>
            <a:ext cx="765534" cy="126507"/>
          </a:xfrm>
          <a:prstGeom prst="rect">
            <a:avLst/>
          </a:prstGeom>
          <a:noFill/>
        </p:spPr>
        <p:txBody>
          <a:bodyPr wrap="none" lIns="64291" tIns="32146" rIns="64291" bIns="32146" rtlCol="0">
            <a:spAutoFit/>
          </a:bodyPr>
          <a:lstStyle/>
          <a:p>
            <a:pPr defTabSz="457177"/>
            <a:r>
              <a:rPr lang="tr-TR" sz="400" b="1" dirty="0">
                <a:solidFill>
                  <a:srgbClr val="000000"/>
                </a:solidFill>
                <a:latin typeface="Arial"/>
              </a:rPr>
              <a:t>Risk altındaki hasta sayısı</a:t>
            </a:r>
          </a:p>
        </p:txBody>
      </p:sp>
      <p:grpSp>
        <p:nvGrpSpPr>
          <p:cNvPr id="4" name="Group 3"/>
          <p:cNvGrpSpPr/>
          <p:nvPr/>
        </p:nvGrpSpPr>
        <p:grpSpPr>
          <a:xfrm>
            <a:off x="2459183" y="3577498"/>
            <a:ext cx="1683843" cy="383695"/>
            <a:chOff x="2468667" y="2563004"/>
            <a:chExt cx="1683843" cy="383695"/>
          </a:xfrm>
        </p:grpSpPr>
        <p:cxnSp>
          <p:nvCxnSpPr>
            <p:cNvPr id="314" name="Straight Connector 313"/>
            <p:cNvCxnSpPr/>
            <p:nvPr/>
          </p:nvCxnSpPr>
          <p:spPr bwMode="auto">
            <a:xfrm flipH="1">
              <a:off x="2468667" y="2678624"/>
              <a:ext cx="200369" cy="0"/>
            </a:xfrm>
            <a:prstGeom prst="line">
              <a:avLst/>
            </a:prstGeom>
            <a:ln w="19050" cmpd="sng">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bwMode="auto">
            <a:xfrm flipH="1">
              <a:off x="2468667" y="2852228"/>
              <a:ext cx="200369" cy="0"/>
            </a:xfrm>
            <a:prstGeom prst="line">
              <a:avLst/>
            </a:prstGeom>
            <a:ln w="19050" cmpd="sng">
              <a:solidFill>
                <a:srgbClr val="F0990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16" name="TextBox 315"/>
            <p:cNvSpPr txBox="1"/>
            <p:nvPr/>
          </p:nvSpPr>
          <p:spPr>
            <a:xfrm>
              <a:off x="2659794" y="2563004"/>
              <a:ext cx="1492716" cy="383695"/>
            </a:xfrm>
            <a:prstGeom prst="rect">
              <a:avLst/>
            </a:prstGeom>
            <a:noFill/>
          </p:spPr>
          <p:txBody>
            <a:bodyPr wrap="none" rtlCol="0">
              <a:spAutoFit/>
            </a:bodyPr>
            <a:lstStyle/>
            <a:p>
              <a:pPr defTabSz="457177">
                <a:lnSpc>
                  <a:spcPct val="120000"/>
                </a:lnSpc>
              </a:pPr>
              <a:r>
                <a:rPr lang="tr-TR" sz="800" dirty="0">
                  <a:solidFill>
                    <a:srgbClr val="000000"/>
                  </a:solidFill>
                  <a:latin typeface="Arial"/>
                </a:rPr>
                <a:t>Olaparib 300 mg bd (N=103)</a:t>
              </a:r>
            </a:p>
            <a:p>
              <a:pPr defTabSz="457177">
                <a:lnSpc>
                  <a:spcPct val="120000"/>
                </a:lnSpc>
              </a:pPr>
              <a:r>
                <a:rPr lang="tr-TR" sz="800" dirty="0">
                  <a:solidFill>
                    <a:srgbClr val="000000"/>
                  </a:solidFill>
                  <a:latin typeface="Arial"/>
                </a:rPr>
                <a:t>Kemoterapi (N=49)</a:t>
              </a:r>
            </a:p>
          </p:txBody>
        </p:sp>
      </p:grpSp>
      <p:pic>
        <p:nvPicPr>
          <p:cNvPr id="317" name="Picture 316" descr="line fig 3.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993" y="2627502"/>
            <a:ext cx="3029300" cy="1868399"/>
          </a:xfrm>
          <a:prstGeom prst="rect">
            <a:avLst/>
          </a:prstGeom>
        </p:spPr>
      </p:pic>
      <p:sp>
        <p:nvSpPr>
          <p:cNvPr id="345" name="TextBox 344"/>
          <p:cNvSpPr txBox="1"/>
          <p:nvPr/>
        </p:nvSpPr>
        <p:spPr>
          <a:xfrm>
            <a:off x="6312490" y="5081506"/>
            <a:ext cx="186199"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22</a:t>
            </a:r>
          </a:p>
          <a:p>
            <a:pPr algn="ctr" defTabSz="457177"/>
            <a:r>
              <a:rPr lang="tr-TR" sz="400" dirty="0">
                <a:solidFill>
                  <a:srgbClr val="000000"/>
                </a:solidFill>
                <a:latin typeface="Arial"/>
              </a:rPr>
              <a:t>1</a:t>
            </a:r>
          </a:p>
        </p:txBody>
      </p:sp>
      <p:sp>
        <p:nvSpPr>
          <p:cNvPr id="346" name="TextBox 345"/>
          <p:cNvSpPr txBox="1"/>
          <p:nvPr/>
        </p:nvSpPr>
        <p:spPr>
          <a:xfrm>
            <a:off x="5832845" y="5081506"/>
            <a:ext cx="186199"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37</a:t>
            </a:r>
          </a:p>
          <a:p>
            <a:pPr algn="ctr" defTabSz="457177"/>
            <a:r>
              <a:rPr lang="tr-TR" sz="400" dirty="0">
                <a:solidFill>
                  <a:srgbClr val="000000"/>
                </a:solidFill>
                <a:latin typeface="Arial"/>
              </a:rPr>
              <a:t>7</a:t>
            </a:r>
          </a:p>
        </p:txBody>
      </p:sp>
      <p:sp>
        <p:nvSpPr>
          <p:cNvPr id="347" name="TextBox 346"/>
          <p:cNvSpPr txBox="1"/>
          <p:nvPr/>
        </p:nvSpPr>
        <p:spPr>
          <a:xfrm>
            <a:off x="5470670" y="5081506"/>
            <a:ext cx="186199"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69</a:t>
            </a:r>
          </a:p>
          <a:p>
            <a:pPr algn="ctr" defTabSz="457177"/>
            <a:r>
              <a:rPr lang="tr-TR" sz="400" dirty="0">
                <a:solidFill>
                  <a:srgbClr val="000000"/>
                </a:solidFill>
                <a:latin typeface="Arial"/>
              </a:rPr>
              <a:t>18</a:t>
            </a:r>
          </a:p>
        </p:txBody>
      </p:sp>
      <p:sp>
        <p:nvSpPr>
          <p:cNvPr id="348" name="TextBox 347"/>
          <p:cNvSpPr txBox="1"/>
          <p:nvPr/>
        </p:nvSpPr>
        <p:spPr>
          <a:xfrm>
            <a:off x="5353201" y="5081506"/>
            <a:ext cx="186199"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73</a:t>
            </a:r>
          </a:p>
          <a:p>
            <a:pPr algn="ctr" defTabSz="457177"/>
            <a:r>
              <a:rPr lang="tr-TR" sz="400" dirty="0">
                <a:solidFill>
                  <a:srgbClr val="000000"/>
                </a:solidFill>
                <a:latin typeface="Arial"/>
              </a:rPr>
              <a:t>19</a:t>
            </a:r>
          </a:p>
        </p:txBody>
      </p:sp>
      <p:cxnSp>
        <p:nvCxnSpPr>
          <p:cNvPr id="349" name="Straight Connector 348"/>
          <p:cNvCxnSpPr/>
          <p:nvPr/>
        </p:nvCxnSpPr>
        <p:spPr bwMode="auto">
          <a:xfrm>
            <a:off x="5068363" y="2649008"/>
            <a:ext cx="0" cy="1938412"/>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bwMode="auto">
          <a:xfrm>
            <a:off x="5068363" y="4587420"/>
            <a:ext cx="3374756" cy="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51" name="Group 350"/>
          <p:cNvGrpSpPr/>
          <p:nvPr/>
        </p:nvGrpSpPr>
        <p:grpSpPr>
          <a:xfrm>
            <a:off x="5036340" y="2651622"/>
            <a:ext cx="35471" cy="1886163"/>
            <a:chOff x="606425" y="1092200"/>
            <a:chExt cx="4349750" cy="2292350"/>
          </a:xfrm>
        </p:grpSpPr>
        <p:cxnSp>
          <p:nvCxnSpPr>
            <p:cNvPr id="417" name="Straight Connector 416"/>
            <p:cNvCxnSpPr/>
            <p:nvPr/>
          </p:nvCxnSpPr>
          <p:spPr bwMode="auto">
            <a:xfrm>
              <a:off x="606425" y="3384550"/>
              <a:ext cx="4349750" cy="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8" name="Straight Connector 417"/>
            <p:cNvCxnSpPr/>
            <p:nvPr/>
          </p:nvCxnSpPr>
          <p:spPr bwMode="auto">
            <a:xfrm>
              <a:off x="606425" y="3155315"/>
              <a:ext cx="4349750" cy="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9" name="Straight Connector 418"/>
            <p:cNvCxnSpPr/>
            <p:nvPr/>
          </p:nvCxnSpPr>
          <p:spPr bwMode="auto">
            <a:xfrm>
              <a:off x="606425" y="2926080"/>
              <a:ext cx="4349750" cy="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0" name="Straight Connector 419"/>
            <p:cNvCxnSpPr/>
            <p:nvPr/>
          </p:nvCxnSpPr>
          <p:spPr bwMode="auto">
            <a:xfrm>
              <a:off x="606425" y="2696845"/>
              <a:ext cx="4349750" cy="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1" name="Straight Connector 420"/>
            <p:cNvCxnSpPr/>
            <p:nvPr/>
          </p:nvCxnSpPr>
          <p:spPr bwMode="auto">
            <a:xfrm>
              <a:off x="606425" y="2467610"/>
              <a:ext cx="4349750" cy="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2" name="Straight Connector 421"/>
            <p:cNvCxnSpPr/>
            <p:nvPr/>
          </p:nvCxnSpPr>
          <p:spPr bwMode="auto">
            <a:xfrm>
              <a:off x="606425" y="2238375"/>
              <a:ext cx="4349750" cy="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3" name="Straight Connector 422"/>
            <p:cNvCxnSpPr/>
            <p:nvPr/>
          </p:nvCxnSpPr>
          <p:spPr bwMode="auto">
            <a:xfrm>
              <a:off x="606425" y="2009140"/>
              <a:ext cx="4349750" cy="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4" name="Straight Connector 423"/>
            <p:cNvCxnSpPr/>
            <p:nvPr/>
          </p:nvCxnSpPr>
          <p:spPr bwMode="auto">
            <a:xfrm>
              <a:off x="606425" y="1779905"/>
              <a:ext cx="4349750" cy="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5" name="Straight Connector 424"/>
            <p:cNvCxnSpPr/>
            <p:nvPr/>
          </p:nvCxnSpPr>
          <p:spPr bwMode="auto">
            <a:xfrm>
              <a:off x="606425" y="1550670"/>
              <a:ext cx="4349750" cy="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6" name="Straight Connector 425"/>
            <p:cNvCxnSpPr/>
            <p:nvPr/>
          </p:nvCxnSpPr>
          <p:spPr bwMode="auto">
            <a:xfrm>
              <a:off x="606425" y="1321435"/>
              <a:ext cx="4349750" cy="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7" name="Straight Connector 426"/>
            <p:cNvCxnSpPr/>
            <p:nvPr/>
          </p:nvCxnSpPr>
          <p:spPr bwMode="auto">
            <a:xfrm>
              <a:off x="606425" y="1092200"/>
              <a:ext cx="4349750" cy="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52" name="Group 351"/>
          <p:cNvGrpSpPr/>
          <p:nvPr/>
        </p:nvGrpSpPr>
        <p:grpSpPr>
          <a:xfrm>
            <a:off x="5084128" y="4586376"/>
            <a:ext cx="3357513" cy="37618"/>
            <a:chOff x="668019" y="1133475"/>
            <a:chExt cx="4327525" cy="2355850"/>
          </a:xfrm>
        </p:grpSpPr>
        <p:cxnSp>
          <p:nvCxnSpPr>
            <p:cNvPr id="402" name="Straight Connector 401"/>
            <p:cNvCxnSpPr/>
            <p:nvPr/>
          </p:nvCxnSpPr>
          <p:spPr bwMode="auto">
            <a:xfrm>
              <a:off x="668019" y="1133475"/>
              <a:ext cx="0" cy="235585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3" name="Straight Connector 402"/>
            <p:cNvCxnSpPr/>
            <p:nvPr/>
          </p:nvCxnSpPr>
          <p:spPr bwMode="auto">
            <a:xfrm>
              <a:off x="977128" y="1133475"/>
              <a:ext cx="0" cy="235585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4" name="Straight Connector 403"/>
            <p:cNvCxnSpPr/>
            <p:nvPr/>
          </p:nvCxnSpPr>
          <p:spPr bwMode="auto">
            <a:xfrm>
              <a:off x="1286237" y="1133475"/>
              <a:ext cx="0" cy="235585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5" name="Straight Connector 404"/>
            <p:cNvCxnSpPr/>
            <p:nvPr/>
          </p:nvCxnSpPr>
          <p:spPr bwMode="auto">
            <a:xfrm>
              <a:off x="1595346" y="1133475"/>
              <a:ext cx="0" cy="235585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6" name="Straight Connector 405"/>
            <p:cNvCxnSpPr/>
            <p:nvPr/>
          </p:nvCxnSpPr>
          <p:spPr bwMode="auto">
            <a:xfrm>
              <a:off x="1904455" y="1133475"/>
              <a:ext cx="0" cy="235585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7" name="Straight Connector 406"/>
            <p:cNvCxnSpPr/>
            <p:nvPr/>
          </p:nvCxnSpPr>
          <p:spPr bwMode="auto">
            <a:xfrm>
              <a:off x="2213564" y="1133475"/>
              <a:ext cx="0" cy="235585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8" name="Straight Connector 407"/>
            <p:cNvCxnSpPr/>
            <p:nvPr/>
          </p:nvCxnSpPr>
          <p:spPr bwMode="auto">
            <a:xfrm>
              <a:off x="2522673" y="1133475"/>
              <a:ext cx="0" cy="235585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9" name="Straight Connector 408"/>
            <p:cNvCxnSpPr/>
            <p:nvPr/>
          </p:nvCxnSpPr>
          <p:spPr bwMode="auto">
            <a:xfrm>
              <a:off x="2831782" y="1133475"/>
              <a:ext cx="0" cy="235585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0" name="Straight Connector 409"/>
            <p:cNvCxnSpPr/>
            <p:nvPr/>
          </p:nvCxnSpPr>
          <p:spPr bwMode="auto">
            <a:xfrm>
              <a:off x="3140891" y="1133475"/>
              <a:ext cx="0" cy="235585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1" name="Straight Connector 410"/>
            <p:cNvCxnSpPr/>
            <p:nvPr/>
          </p:nvCxnSpPr>
          <p:spPr bwMode="auto">
            <a:xfrm>
              <a:off x="3450000" y="1133475"/>
              <a:ext cx="0" cy="235585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2" name="Straight Connector 411"/>
            <p:cNvCxnSpPr/>
            <p:nvPr/>
          </p:nvCxnSpPr>
          <p:spPr bwMode="auto">
            <a:xfrm>
              <a:off x="3759109" y="1133475"/>
              <a:ext cx="0" cy="235585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3" name="Straight Connector 412"/>
            <p:cNvCxnSpPr/>
            <p:nvPr/>
          </p:nvCxnSpPr>
          <p:spPr bwMode="auto">
            <a:xfrm>
              <a:off x="4068218" y="1133475"/>
              <a:ext cx="0" cy="235585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4" name="Straight Connector 413"/>
            <p:cNvCxnSpPr/>
            <p:nvPr/>
          </p:nvCxnSpPr>
          <p:spPr bwMode="auto">
            <a:xfrm>
              <a:off x="4377327" y="1133475"/>
              <a:ext cx="0" cy="235585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5" name="Straight Connector 414"/>
            <p:cNvCxnSpPr/>
            <p:nvPr/>
          </p:nvCxnSpPr>
          <p:spPr bwMode="auto">
            <a:xfrm>
              <a:off x="4686436" y="1133475"/>
              <a:ext cx="0" cy="235585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6" name="Straight Connector 415"/>
            <p:cNvCxnSpPr/>
            <p:nvPr/>
          </p:nvCxnSpPr>
          <p:spPr bwMode="auto">
            <a:xfrm>
              <a:off x="4995544" y="1133475"/>
              <a:ext cx="0" cy="2355850"/>
            </a:xfrm>
            <a:prstGeom prst="line">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53" name="TextBox 352"/>
          <p:cNvSpPr txBox="1"/>
          <p:nvPr/>
        </p:nvSpPr>
        <p:spPr>
          <a:xfrm>
            <a:off x="4779062" y="2543298"/>
            <a:ext cx="283726" cy="2188578"/>
          </a:xfrm>
          <a:prstGeom prst="rect">
            <a:avLst/>
          </a:prstGeom>
          <a:noFill/>
        </p:spPr>
        <p:txBody>
          <a:bodyPr wrap="none" lIns="64291" tIns="32146" rIns="64291" bIns="32146" rtlCol="0">
            <a:spAutoFit/>
          </a:bodyPr>
          <a:lstStyle/>
          <a:p>
            <a:pPr defTabSz="457177">
              <a:spcAft>
                <a:spcPts val="600"/>
              </a:spcAft>
            </a:pPr>
            <a:r>
              <a:rPr lang="tr-TR" sz="800" dirty="0">
                <a:solidFill>
                  <a:srgbClr val="000000"/>
                </a:solidFill>
                <a:latin typeface="Arial"/>
              </a:rPr>
              <a:t>1.0</a:t>
            </a:r>
          </a:p>
          <a:p>
            <a:pPr defTabSz="457177">
              <a:spcAft>
                <a:spcPts val="600"/>
              </a:spcAft>
            </a:pPr>
            <a:r>
              <a:rPr lang="tr-TR" sz="800" dirty="0">
                <a:solidFill>
                  <a:srgbClr val="000000"/>
                </a:solidFill>
                <a:latin typeface="Arial"/>
              </a:rPr>
              <a:t>0.9</a:t>
            </a:r>
          </a:p>
          <a:p>
            <a:pPr defTabSz="457177">
              <a:spcAft>
                <a:spcPts val="600"/>
              </a:spcAft>
            </a:pPr>
            <a:r>
              <a:rPr lang="tr-TR" sz="800" dirty="0">
                <a:solidFill>
                  <a:srgbClr val="000000"/>
                </a:solidFill>
                <a:latin typeface="Arial"/>
              </a:rPr>
              <a:t>0.8</a:t>
            </a:r>
          </a:p>
          <a:p>
            <a:pPr defTabSz="457177">
              <a:spcAft>
                <a:spcPts val="600"/>
              </a:spcAft>
            </a:pPr>
            <a:r>
              <a:rPr lang="tr-TR" sz="800" dirty="0">
                <a:solidFill>
                  <a:srgbClr val="000000"/>
                </a:solidFill>
                <a:latin typeface="Arial"/>
              </a:rPr>
              <a:t>0.7</a:t>
            </a:r>
          </a:p>
          <a:p>
            <a:pPr defTabSz="457177">
              <a:spcAft>
                <a:spcPts val="600"/>
              </a:spcAft>
            </a:pPr>
            <a:r>
              <a:rPr lang="tr-TR" sz="800" dirty="0">
                <a:solidFill>
                  <a:srgbClr val="000000"/>
                </a:solidFill>
                <a:latin typeface="Arial"/>
              </a:rPr>
              <a:t>0.6</a:t>
            </a:r>
          </a:p>
          <a:p>
            <a:pPr defTabSz="457177">
              <a:spcAft>
                <a:spcPts val="600"/>
              </a:spcAft>
            </a:pPr>
            <a:r>
              <a:rPr lang="tr-TR" sz="800" dirty="0">
                <a:solidFill>
                  <a:srgbClr val="000000"/>
                </a:solidFill>
                <a:latin typeface="Arial"/>
              </a:rPr>
              <a:t>0.5</a:t>
            </a:r>
          </a:p>
          <a:p>
            <a:pPr defTabSz="457177">
              <a:spcAft>
                <a:spcPts val="600"/>
              </a:spcAft>
            </a:pPr>
            <a:r>
              <a:rPr lang="tr-TR" sz="800" dirty="0">
                <a:solidFill>
                  <a:srgbClr val="000000"/>
                </a:solidFill>
                <a:latin typeface="Arial"/>
              </a:rPr>
              <a:t>0.4</a:t>
            </a:r>
          </a:p>
          <a:p>
            <a:pPr defTabSz="457177">
              <a:spcAft>
                <a:spcPts val="600"/>
              </a:spcAft>
            </a:pPr>
            <a:r>
              <a:rPr lang="tr-TR" sz="800" dirty="0">
                <a:solidFill>
                  <a:srgbClr val="000000"/>
                </a:solidFill>
                <a:latin typeface="Arial"/>
              </a:rPr>
              <a:t>0.3</a:t>
            </a:r>
          </a:p>
          <a:p>
            <a:pPr defTabSz="457177">
              <a:spcAft>
                <a:spcPts val="600"/>
              </a:spcAft>
            </a:pPr>
            <a:r>
              <a:rPr lang="tr-TR" sz="800" dirty="0">
                <a:solidFill>
                  <a:srgbClr val="000000"/>
                </a:solidFill>
                <a:latin typeface="Arial"/>
              </a:rPr>
              <a:t>0.2</a:t>
            </a:r>
          </a:p>
          <a:p>
            <a:pPr defTabSz="457177">
              <a:spcAft>
                <a:spcPts val="600"/>
              </a:spcAft>
            </a:pPr>
            <a:r>
              <a:rPr lang="tr-TR" sz="800" dirty="0">
                <a:solidFill>
                  <a:srgbClr val="000000"/>
                </a:solidFill>
                <a:latin typeface="Arial"/>
              </a:rPr>
              <a:t>0.1</a:t>
            </a:r>
          </a:p>
          <a:p>
            <a:pPr defTabSz="457177">
              <a:spcAft>
                <a:spcPts val="600"/>
              </a:spcAft>
            </a:pPr>
            <a:r>
              <a:rPr lang="tr-TR" sz="800" dirty="0">
                <a:solidFill>
                  <a:srgbClr val="000000"/>
                </a:solidFill>
                <a:latin typeface="Arial"/>
              </a:rPr>
              <a:t>0.0</a:t>
            </a:r>
          </a:p>
        </p:txBody>
      </p:sp>
      <p:sp>
        <p:nvSpPr>
          <p:cNvPr id="354" name="TextBox 353"/>
          <p:cNvSpPr txBox="1"/>
          <p:nvPr/>
        </p:nvSpPr>
        <p:spPr>
          <a:xfrm rot="16200000">
            <a:off x="3793234" y="3500680"/>
            <a:ext cx="1754011" cy="188048"/>
          </a:xfrm>
          <a:prstGeom prst="rect">
            <a:avLst/>
          </a:prstGeom>
          <a:noFill/>
        </p:spPr>
        <p:txBody>
          <a:bodyPr wrap="none" lIns="64291" tIns="32146" rIns="64291" bIns="32146" rtlCol="0">
            <a:spAutoFit/>
          </a:bodyPr>
          <a:lstStyle/>
          <a:p>
            <a:pPr algn="ctr" defTabSz="457177"/>
            <a:r>
              <a:rPr lang="tr-TR" sz="800" b="1" dirty="0">
                <a:solidFill>
                  <a:srgbClr val="000000"/>
                </a:solidFill>
                <a:latin typeface="Arial"/>
              </a:rPr>
              <a:t>Progresyonsuz sağkalım olasılığı</a:t>
            </a:r>
          </a:p>
        </p:txBody>
      </p:sp>
      <p:sp>
        <p:nvSpPr>
          <p:cNvPr id="355" name="TextBox 354"/>
          <p:cNvSpPr txBox="1"/>
          <p:nvPr/>
        </p:nvSpPr>
        <p:spPr>
          <a:xfrm>
            <a:off x="5619584" y="4761809"/>
            <a:ext cx="2287135" cy="188048"/>
          </a:xfrm>
          <a:prstGeom prst="rect">
            <a:avLst/>
          </a:prstGeom>
          <a:noFill/>
        </p:spPr>
        <p:txBody>
          <a:bodyPr wrap="none" lIns="64291" tIns="32146" rIns="64291" bIns="32146" rtlCol="0">
            <a:spAutoFit/>
          </a:bodyPr>
          <a:lstStyle/>
          <a:p>
            <a:pPr algn="ctr" defTabSz="457177"/>
            <a:r>
              <a:rPr lang="tr-TR" sz="800" b="1" dirty="0">
                <a:solidFill>
                  <a:srgbClr val="000000"/>
                </a:solidFill>
                <a:latin typeface="Arial"/>
              </a:rPr>
              <a:t>Randomizasyondan itibaren geçen süre (ay)</a:t>
            </a:r>
          </a:p>
        </p:txBody>
      </p:sp>
      <p:sp>
        <p:nvSpPr>
          <p:cNvPr id="356" name="TextBox 355"/>
          <p:cNvSpPr txBox="1"/>
          <p:nvPr/>
        </p:nvSpPr>
        <p:spPr>
          <a:xfrm>
            <a:off x="6640746" y="4579577"/>
            <a:ext cx="244808" cy="188048"/>
          </a:xfrm>
          <a:prstGeom prst="rect">
            <a:avLst/>
          </a:prstGeom>
          <a:noFill/>
        </p:spPr>
        <p:txBody>
          <a:bodyPr wrap="none" lIns="64291" tIns="32146" rIns="64291" bIns="32146" rtlCol="0">
            <a:spAutoFit/>
          </a:bodyPr>
          <a:lstStyle/>
          <a:p>
            <a:pPr algn="ctr" defTabSz="457177"/>
            <a:r>
              <a:rPr lang="tr-TR" sz="800" dirty="0">
                <a:solidFill>
                  <a:srgbClr val="000000"/>
                </a:solidFill>
                <a:latin typeface="Arial"/>
              </a:rPr>
              <a:t>14</a:t>
            </a:r>
          </a:p>
        </p:txBody>
      </p:sp>
      <p:sp>
        <p:nvSpPr>
          <p:cNvPr id="357" name="TextBox 356"/>
          <p:cNvSpPr txBox="1"/>
          <p:nvPr/>
        </p:nvSpPr>
        <p:spPr>
          <a:xfrm>
            <a:off x="6400656" y="4579577"/>
            <a:ext cx="244808" cy="188048"/>
          </a:xfrm>
          <a:prstGeom prst="rect">
            <a:avLst/>
          </a:prstGeom>
          <a:noFill/>
        </p:spPr>
        <p:txBody>
          <a:bodyPr wrap="none" lIns="64291" tIns="32146" rIns="64291" bIns="32146" rtlCol="0">
            <a:spAutoFit/>
          </a:bodyPr>
          <a:lstStyle/>
          <a:p>
            <a:pPr algn="ctr" defTabSz="457177"/>
            <a:r>
              <a:rPr lang="tr-TR" sz="800" dirty="0">
                <a:solidFill>
                  <a:srgbClr val="000000"/>
                </a:solidFill>
                <a:latin typeface="Arial"/>
              </a:rPr>
              <a:t>12</a:t>
            </a:r>
          </a:p>
        </p:txBody>
      </p:sp>
      <p:sp>
        <p:nvSpPr>
          <p:cNvPr id="358" name="TextBox 357"/>
          <p:cNvSpPr txBox="1"/>
          <p:nvPr/>
        </p:nvSpPr>
        <p:spPr>
          <a:xfrm>
            <a:off x="6160835" y="4579577"/>
            <a:ext cx="244808" cy="188048"/>
          </a:xfrm>
          <a:prstGeom prst="rect">
            <a:avLst/>
          </a:prstGeom>
          <a:noFill/>
        </p:spPr>
        <p:txBody>
          <a:bodyPr wrap="none" lIns="64291" tIns="32146" rIns="64291" bIns="32146" rtlCol="0">
            <a:spAutoFit/>
          </a:bodyPr>
          <a:lstStyle/>
          <a:p>
            <a:pPr algn="ctr" defTabSz="457177"/>
            <a:r>
              <a:rPr lang="tr-TR" sz="800" dirty="0">
                <a:solidFill>
                  <a:srgbClr val="000000"/>
                </a:solidFill>
                <a:latin typeface="Arial"/>
              </a:rPr>
              <a:t>10</a:t>
            </a:r>
          </a:p>
        </p:txBody>
      </p:sp>
      <p:sp>
        <p:nvSpPr>
          <p:cNvPr id="359" name="TextBox 358"/>
          <p:cNvSpPr txBox="1"/>
          <p:nvPr/>
        </p:nvSpPr>
        <p:spPr>
          <a:xfrm>
            <a:off x="5949753" y="4579577"/>
            <a:ext cx="187327" cy="188048"/>
          </a:xfrm>
          <a:prstGeom prst="rect">
            <a:avLst/>
          </a:prstGeom>
          <a:noFill/>
        </p:spPr>
        <p:txBody>
          <a:bodyPr wrap="none" lIns="64291" tIns="32146" rIns="64291" bIns="32146" rtlCol="0">
            <a:spAutoFit/>
          </a:bodyPr>
          <a:lstStyle/>
          <a:p>
            <a:pPr algn="ctr" defTabSz="457177"/>
            <a:r>
              <a:rPr lang="tr-TR" sz="800" dirty="0">
                <a:solidFill>
                  <a:srgbClr val="000000"/>
                </a:solidFill>
                <a:latin typeface="Arial"/>
              </a:rPr>
              <a:t>8</a:t>
            </a:r>
          </a:p>
        </p:txBody>
      </p:sp>
      <p:sp>
        <p:nvSpPr>
          <p:cNvPr id="360" name="TextBox 359"/>
          <p:cNvSpPr txBox="1"/>
          <p:nvPr/>
        </p:nvSpPr>
        <p:spPr>
          <a:xfrm>
            <a:off x="5709930" y="4579577"/>
            <a:ext cx="187327" cy="188048"/>
          </a:xfrm>
          <a:prstGeom prst="rect">
            <a:avLst/>
          </a:prstGeom>
          <a:noFill/>
        </p:spPr>
        <p:txBody>
          <a:bodyPr wrap="none" lIns="64291" tIns="32146" rIns="64291" bIns="32146" rtlCol="0">
            <a:spAutoFit/>
          </a:bodyPr>
          <a:lstStyle/>
          <a:p>
            <a:pPr algn="ctr" defTabSz="457177"/>
            <a:r>
              <a:rPr lang="tr-TR" sz="800" dirty="0">
                <a:solidFill>
                  <a:srgbClr val="000000"/>
                </a:solidFill>
                <a:latin typeface="Arial"/>
              </a:rPr>
              <a:t>6</a:t>
            </a:r>
          </a:p>
        </p:txBody>
      </p:sp>
      <p:sp>
        <p:nvSpPr>
          <p:cNvPr id="361" name="TextBox 360"/>
          <p:cNvSpPr txBox="1"/>
          <p:nvPr/>
        </p:nvSpPr>
        <p:spPr>
          <a:xfrm>
            <a:off x="5470108" y="4579577"/>
            <a:ext cx="187327" cy="188048"/>
          </a:xfrm>
          <a:prstGeom prst="rect">
            <a:avLst/>
          </a:prstGeom>
          <a:noFill/>
        </p:spPr>
        <p:txBody>
          <a:bodyPr wrap="none" lIns="64291" tIns="32146" rIns="64291" bIns="32146" rtlCol="0">
            <a:spAutoFit/>
          </a:bodyPr>
          <a:lstStyle/>
          <a:p>
            <a:pPr algn="ctr" defTabSz="457177"/>
            <a:r>
              <a:rPr lang="tr-TR" sz="800" dirty="0">
                <a:solidFill>
                  <a:srgbClr val="000000"/>
                </a:solidFill>
                <a:latin typeface="Arial"/>
              </a:rPr>
              <a:t>4</a:t>
            </a:r>
          </a:p>
        </p:txBody>
      </p:sp>
      <p:sp>
        <p:nvSpPr>
          <p:cNvPr id="362" name="TextBox 361"/>
          <p:cNvSpPr txBox="1"/>
          <p:nvPr/>
        </p:nvSpPr>
        <p:spPr>
          <a:xfrm>
            <a:off x="5230284" y="4579577"/>
            <a:ext cx="187327" cy="188048"/>
          </a:xfrm>
          <a:prstGeom prst="rect">
            <a:avLst/>
          </a:prstGeom>
          <a:noFill/>
        </p:spPr>
        <p:txBody>
          <a:bodyPr wrap="none" lIns="64291" tIns="32146" rIns="64291" bIns="32146" rtlCol="0">
            <a:spAutoFit/>
          </a:bodyPr>
          <a:lstStyle/>
          <a:p>
            <a:pPr algn="ctr" defTabSz="457177"/>
            <a:r>
              <a:rPr lang="tr-TR" sz="800" dirty="0">
                <a:solidFill>
                  <a:srgbClr val="000000"/>
                </a:solidFill>
                <a:latin typeface="Arial"/>
              </a:rPr>
              <a:t>2</a:t>
            </a:r>
          </a:p>
        </p:txBody>
      </p:sp>
      <p:sp>
        <p:nvSpPr>
          <p:cNvPr id="363" name="TextBox 362"/>
          <p:cNvSpPr txBox="1"/>
          <p:nvPr/>
        </p:nvSpPr>
        <p:spPr>
          <a:xfrm>
            <a:off x="4990463" y="4579577"/>
            <a:ext cx="187327" cy="188048"/>
          </a:xfrm>
          <a:prstGeom prst="rect">
            <a:avLst/>
          </a:prstGeom>
          <a:noFill/>
        </p:spPr>
        <p:txBody>
          <a:bodyPr wrap="none" lIns="64291" tIns="32146" rIns="64291" bIns="32146" rtlCol="0">
            <a:spAutoFit/>
          </a:bodyPr>
          <a:lstStyle/>
          <a:p>
            <a:pPr algn="ctr" defTabSz="457177"/>
            <a:r>
              <a:rPr lang="tr-TR" sz="800" dirty="0">
                <a:solidFill>
                  <a:srgbClr val="000000"/>
                </a:solidFill>
                <a:latin typeface="Arial"/>
              </a:rPr>
              <a:t>0</a:t>
            </a:r>
          </a:p>
        </p:txBody>
      </p:sp>
      <p:sp>
        <p:nvSpPr>
          <p:cNvPr id="364" name="TextBox 363"/>
          <p:cNvSpPr txBox="1"/>
          <p:nvPr/>
        </p:nvSpPr>
        <p:spPr>
          <a:xfrm>
            <a:off x="6880303" y="4579577"/>
            <a:ext cx="244808" cy="188048"/>
          </a:xfrm>
          <a:prstGeom prst="rect">
            <a:avLst/>
          </a:prstGeom>
          <a:noFill/>
        </p:spPr>
        <p:txBody>
          <a:bodyPr wrap="none" lIns="64291" tIns="32146" rIns="64291" bIns="32146" rtlCol="0">
            <a:spAutoFit/>
          </a:bodyPr>
          <a:lstStyle/>
          <a:p>
            <a:pPr algn="ctr" defTabSz="457177"/>
            <a:r>
              <a:rPr lang="tr-TR" sz="800" dirty="0">
                <a:solidFill>
                  <a:srgbClr val="000000"/>
                </a:solidFill>
                <a:latin typeface="Arial"/>
              </a:rPr>
              <a:t>16</a:t>
            </a:r>
          </a:p>
        </p:txBody>
      </p:sp>
      <p:sp>
        <p:nvSpPr>
          <p:cNvPr id="365" name="TextBox 364"/>
          <p:cNvSpPr txBox="1"/>
          <p:nvPr/>
        </p:nvSpPr>
        <p:spPr>
          <a:xfrm>
            <a:off x="7120124" y="4579577"/>
            <a:ext cx="244808" cy="188048"/>
          </a:xfrm>
          <a:prstGeom prst="rect">
            <a:avLst/>
          </a:prstGeom>
          <a:noFill/>
        </p:spPr>
        <p:txBody>
          <a:bodyPr wrap="none" lIns="64291" tIns="32146" rIns="64291" bIns="32146" rtlCol="0">
            <a:spAutoFit/>
          </a:bodyPr>
          <a:lstStyle/>
          <a:p>
            <a:pPr algn="ctr" defTabSz="457177"/>
            <a:r>
              <a:rPr lang="tr-TR" sz="800" dirty="0">
                <a:solidFill>
                  <a:srgbClr val="000000"/>
                </a:solidFill>
                <a:latin typeface="Arial"/>
              </a:rPr>
              <a:t>18</a:t>
            </a:r>
          </a:p>
        </p:txBody>
      </p:sp>
      <p:sp>
        <p:nvSpPr>
          <p:cNvPr id="366" name="TextBox 365"/>
          <p:cNvSpPr txBox="1"/>
          <p:nvPr/>
        </p:nvSpPr>
        <p:spPr>
          <a:xfrm>
            <a:off x="7359947" y="4579577"/>
            <a:ext cx="244808" cy="188048"/>
          </a:xfrm>
          <a:prstGeom prst="rect">
            <a:avLst/>
          </a:prstGeom>
          <a:noFill/>
        </p:spPr>
        <p:txBody>
          <a:bodyPr wrap="none" lIns="64291" tIns="32146" rIns="64291" bIns="32146" rtlCol="0">
            <a:spAutoFit/>
          </a:bodyPr>
          <a:lstStyle/>
          <a:p>
            <a:pPr algn="ctr" defTabSz="457177"/>
            <a:r>
              <a:rPr lang="tr-TR" sz="800" dirty="0">
                <a:solidFill>
                  <a:srgbClr val="000000"/>
                </a:solidFill>
                <a:latin typeface="Arial"/>
              </a:rPr>
              <a:t>20</a:t>
            </a:r>
          </a:p>
        </p:txBody>
      </p:sp>
      <p:sp>
        <p:nvSpPr>
          <p:cNvPr id="367" name="TextBox 366"/>
          <p:cNvSpPr txBox="1"/>
          <p:nvPr/>
        </p:nvSpPr>
        <p:spPr>
          <a:xfrm>
            <a:off x="7599769" y="4579577"/>
            <a:ext cx="244808" cy="188048"/>
          </a:xfrm>
          <a:prstGeom prst="rect">
            <a:avLst/>
          </a:prstGeom>
          <a:noFill/>
        </p:spPr>
        <p:txBody>
          <a:bodyPr wrap="none" lIns="64291" tIns="32146" rIns="64291" bIns="32146" rtlCol="0">
            <a:spAutoFit/>
          </a:bodyPr>
          <a:lstStyle/>
          <a:p>
            <a:pPr algn="ctr" defTabSz="457177"/>
            <a:r>
              <a:rPr lang="tr-TR" sz="800" dirty="0">
                <a:solidFill>
                  <a:srgbClr val="000000"/>
                </a:solidFill>
                <a:latin typeface="Arial"/>
              </a:rPr>
              <a:t>22</a:t>
            </a:r>
          </a:p>
        </p:txBody>
      </p:sp>
      <p:sp>
        <p:nvSpPr>
          <p:cNvPr id="368" name="TextBox 367"/>
          <p:cNvSpPr txBox="1"/>
          <p:nvPr/>
        </p:nvSpPr>
        <p:spPr>
          <a:xfrm>
            <a:off x="7839591" y="4579577"/>
            <a:ext cx="244808" cy="188048"/>
          </a:xfrm>
          <a:prstGeom prst="rect">
            <a:avLst/>
          </a:prstGeom>
          <a:noFill/>
        </p:spPr>
        <p:txBody>
          <a:bodyPr wrap="none" lIns="64291" tIns="32146" rIns="64291" bIns="32146" rtlCol="0">
            <a:spAutoFit/>
          </a:bodyPr>
          <a:lstStyle/>
          <a:p>
            <a:pPr algn="ctr" defTabSz="457177"/>
            <a:r>
              <a:rPr lang="tr-TR" sz="800" dirty="0">
                <a:solidFill>
                  <a:srgbClr val="000000"/>
                </a:solidFill>
                <a:latin typeface="Arial"/>
              </a:rPr>
              <a:t>24</a:t>
            </a:r>
          </a:p>
        </p:txBody>
      </p:sp>
      <p:sp>
        <p:nvSpPr>
          <p:cNvPr id="369" name="TextBox 368"/>
          <p:cNvSpPr txBox="1"/>
          <p:nvPr/>
        </p:nvSpPr>
        <p:spPr>
          <a:xfrm>
            <a:off x="8079414" y="4579577"/>
            <a:ext cx="244808" cy="188048"/>
          </a:xfrm>
          <a:prstGeom prst="rect">
            <a:avLst/>
          </a:prstGeom>
          <a:noFill/>
        </p:spPr>
        <p:txBody>
          <a:bodyPr wrap="none" lIns="64291" tIns="32146" rIns="64291" bIns="32146" rtlCol="0">
            <a:spAutoFit/>
          </a:bodyPr>
          <a:lstStyle/>
          <a:p>
            <a:pPr algn="ctr" defTabSz="457177"/>
            <a:r>
              <a:rPr lang="tr-TR" sz="800" dirty="0">
                <a:solidFill>
                  <a:srgbClr val="000000"/>
                </a:solidFill>
                <a:latin typeface="Arial"/>
              </a:rPr>
              <a:t>26</a:t>
            </a:r>
          </a:p>
        </p:txBody>
      </p:sp>
      <p:sp>
        <p:nvSpPr>
          <p:cNvPr id="370" name="TextBox 369"/>
          <p:cNvSpPr txBox="1"/>
          <p:nvPr/>
        </p:nvSpPr>
        <p:spPr>
          <a:xfrm>
            <a:off x="8320714" y="4579577"/>
            <a:ext cx="244808" cy="188048"/>
          </a:xfrm>
          <a:prstGeom prst="rect">
            <a:avLst/>
          </a:prstGeom>
          <a:noFill/>
        </p:spPr>
        <p:txBody>
          <a:bodyPr wrap="none" lIns="64291" tIns="32146" rIns="64291" bIns="32146" rtlCol="0">
            <a:spAutoFit/>
          </a:bodyPr>
          <a:lstStyle/>
          <a:p>
            <a:pPr algn="ctr" defTabSz="457177"/>
            <a:r>
              <a:rPr lang="tr-TR" sz="800" dirty="0">
                <a:solidFill>
                  <a:srgbClr val="000000"/>
                </a:solidFill>
                <a:latin typeface="Arial"/>
              </a:rPr>
              <a:t>28</a:t>
            </a:r>
          </a:p>
        </p:txBody>
      </p:sp>
      <p:sp>
        <p:nvSpPr>
          <p:cNvPr id="371" name="TextBox 370"/>
          <p:cNvSpPr txBox="1"/>
          <p:nvPr/>
        </p:nvSpPr>
        <p:spPr>
          <a:xfrm>
            <a:off x="6670050" y="5081506"/>
            <a:ext cx="186199"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10</a:t>
            </a:r>
          </a:p>
          <a:p>
            <a:pPr algn="ctr" defTabSz="457177"/>
            <a:r>
              <a:rPr lang="tr-TR" sz="400" dirty="0">
                <a:solidFill>
                  <a:srgbClr val="000000"/>
                </a:solidFill>
                <a:latin typeface="Arial"/>
              </a:rPr>
              <a:t>0</a:t>
            </a:r>
          </a:p>
        </p:txBody>
      </p:sp>
      <p:sp>
        <p:nvSpPr>
          <p:cNvPr id="372" name="TextBox 371"/>
          <p:cNvSpPr txBox="1"/>
          <p:nvPr/>
        </p:nvSpPr>
        <p:spPr>
          <a:xfrm>
            <a:off x="6429960" y="5081506"/>
            <a:ext cx="186199"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17</a:t>
            </a:r>
          </a:p>
          <a:p>
            <a:pPr algn="ctr" defTabSz="457177"/>
            <a:r>
              <a:rPr lang="tr-TR" sz="400" dirty="0">
                <a:solidFill>
                  <a:srgbClr val="000000"/>
                </a:solidFill>
                <a:latin typeface="Arial"/>
              </a:rPr>
              <a:t>0</a:t>
            </a:r>
          </a:p>
        </p:txBody>
      </p:sp>
      <p:sp>
        <p:nvSpPr>
          <p:cNvPr id="373" name="TextBox 372"/>
          <p:cNvSpPr txBox="1"/>
          <p:nvPr/>
        </p:nvSpPr>
        <p:spPr>
          <a:xfrm>
            <a:off x="6190139" y="5081506"/>
            <a:ext cx="186199"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26</a:t>
            </a:r>
          </a:p>
          <a:p>
            <a:pPr algn="ctr" defTabSz="457177"/>
            <a:r>
              <a:rPr lang="tr-TR" sz="400" dirty="0">
                <a:solidFill>
                  <a:srgbClr val="000000"/>
                </a:solidFill>
                <a:latin typeface="Arial"/>
              </a:rPr>
              <a:t>1</a:t>
            </a:r>
          </a:p>
        </p:txBody>
      </p:sp>
      <p:sp>
        <p:nvSpPr>
          <p:cNvPr id="374" name="TextBox 373"/>
          <p:cNvSpPr txBox="1"/>
          <p:nvPr/>
        </p:nvSpPr>
        <p:spPr>
          <a:xfrm>
            <a:off x="5950316" y="5081506"/>
            <a:ext cx="186199"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36</a:t>
            </a:r>
          </a:p>
          <a:p>
            <a:pPr algn="ctr" defTabSz="457177"/>
            <a:r>
              <a:rPr lang="tr-TR" sz="400" dirty="0">
                <a:solidFill>
                  <a:srgbClr val="000000"/>
                </a:solidFill>
                <a:latin typeface="Arial"/>
              </a:rPr>
              <a:t>6</a:t>
            </a:r>
          </a:p>
        </p:txBody>
      </p:sp>
      <p:sp>
        <p:nvSpPr>
          <p:cNvPr id="375" name="TextBox 374"/>
          <p:cNvSpPr txBox="1"/>
          <p:nvPr/>
        </p:nvSpPr>
        <p:spPr>
          <a:xfrm>
            <a:off x="5710493" y="5081506"/>
            <a:ext cx="186199"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41</a:t>
            </a:r>
          </a:p>
          <a:p>
            <a:pPr algn="ctr" defTabSz="457177"/>
            <a:r>
              <a:rPr lang="tr-TR" sz="400" dirty="0">
                <a:solidFill>
                  <a:srgbClr val="000000"/>
                </a:solidFill>
                <a:latin typeface="Arial"/>
              </a:rPr>
              <a:t>8</a:t>
            </a:r>
          </a:p>
        </p:txBody>
      </p:sp>
      <p:sp>
        <p:nvSpPr>
          <p:cNvPr id="376" name="TextBox 375"/>
          <p:cNvSpPr txBox="1"/>
          <p:nvPr/>
        </p:nvSpPr>
        <p:spPr>
          <a:xfrm>
            <a:off x="5230849" y="5081506"/>
            <a:ext cx="186199"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86</a:t>
            </a:r>
          </a:p>
          <a:p>
            <a:pPr algn="ctr" defTabSz="457177"/>
            <a:r>
              <a:rPr lang="tr-TR" sz="400" dirty="0">
                <a:solidFill>
                  <a:srgbClr val="000000"/>
                </a:solidFill>
                <a:latin typeface="Arial"/>
              </a:rPr>
              <a:t>26</a:t>
            </a:r>
          </a:p>
        </p:txBody>
      </p:sp>
      <p:sp>
        <p:nvSpPr>
          <p:cNvPr id="377" name="TextBox 376"/>
          <p:cNvSpPr txBox="1"/>
          <p:nvPr/>
        </p:nvSpPr>
        <p:spPr>
          <a:xfrm>
            <a:off x="4976940" y="5081506"/>
            <a:ext cx="214376"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102</a:t>
            </a:r>
          </a:p>
          <a:p>
            <a:pPr algn="ctr" defTabSz="457177"/>
            <a:r>
              <a:rPr lang="tr-TR" sz="400" dirty="0">
                <a:solidFill>
                  <a:srgbClr val="000000"/>
                </a:solidFill>
                <a:latin typeface="Arial"/>
              </a:rPr>
              <a:t>48</a:t>
            </a:r>
          </a:p>
        </p:txBody>
      </p:sp>
      <p:sp>
        <p:nvSpPr>
          <p:cNvPr id="378" name="TextBox 377"/>
          <p:cNvSpPr txBox="1"/>
          <p:nvPr/>
        </p:nvSpPr>
        <p:spPr>
          <a:xfrm>
            <a:off x="6923695" y="5081506"/>
            <a:ext cx="158022"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9</a:t>
            </a:r>
          </a:p>
          <a:p>
            <a:pPr algn="ctr" defTabSz="457177"/>
            <a:r>
              <a:rPr lang="tr-TR" sz="400" dirty="0">
                <a:solidFill>
                  <a:srgbClr val="000000"/>
                </a:solidFill>
                <a:latin typeface="Arial"/>
              </a:rPr>
              <a:t>0</a:t>
            </a:r>
          </a:p>
        </p:txBody>
      </p:sp>
      <p:sp>
        <p:nvSpPr>
          <p:cNvPr id="379" name="TextBox 378"/>
          <p:cNvSpPr txBox="1"/>
          <p:nvPr/>
        </p:nvSpPr>
        <p:spPr>
          <a:xfrm>
            <a:off x="7163517" y="5081506"/>
            <a:ext cx="158022"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5</a:t>
            </a:r>
          </a:p>
          <a:p>
            <a:pPr algn="ctr" defTabSz="457177"/>
            <a:r>
              <a:rPr lang="tr-TR" sz="400" dirty="0">
                <a:solidFill>
                  <a:srgbClr val="000000"/>
                </a:solidFill>
                <a:latin typeface="Arial"/>
              </a:rPr>
              <a:t>0</a:t>
            </a:r>
          </a:p>
        </p:txBody>
      </p:sp>
      <p:sp>
        <p:nvSpPr>
          <p:cNvPr id="380" name="TextBox 379"/>
          <p:cNvSpPr txBox="1"/>
          <p:nvPr/>
        </p:nvSpPr>
        <p:spPr>
          <a:xfrm>
            <a:off x="7403339" y="5081506"/>
            <a:ext cx="158022"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2</a:t>
            </a:r>
          </a:p>
          <a:p>
            <a:pPr algn="ctr" defTabSz="457177"/>
            <a:r>
              <a:rPr lang="tr-TR" sz="400" dirty="0">
                <a:solidFill>
                  <a:srgbClr val="000000"/>
                </a:solidFill>
                <a:latin typeface="Arial"/>
              </a:rPr>
              <a:t>0</a:t>
            </a:r>
          </a:p>
        </p:txBody>
      </p:sp>
      <p:sp>
        <p:nvSpPr>
          <p:cNvPr id="381" name="TextBox 380"/>
          <p:cNvSpPr txBox="1"/>
          <p:nvPr/>
        </p:nvSpPr>
        <p:spPr>
          <a:xfrm>
            <a:off x="7643161" y="5081506"/>
            <a:ext cx="158022"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1</a:t>
            </a:r>
          </a:p>
          <a:p>
            <a:pPr algn="ctr" defTabSz="457177"/>
            <a:r>
              <a:rPr lang="tr-TR" sz="400" dirty="0">
                <a:solidFill>
                  <a:srgbClr val="000000"/>
                </a:solidFill>
                <a:latin typeface="Arial"/>
              </a:rPr>
              <a:t>0</a:t>
            </a:r>
          </a:p>
        </p:txBody>
      </p:sp>
      <p:sp>
        <p:nvSpPr>
          <p:cNvPr id="382" name="TextBox 381"/>
          <p:cNvSpPr txBox="1"/>
          <p:nvPr/>
        </p:nvSpPr>
        <p:spPr>
          <a:xfrm>
            <a:off x="7882984" y="5081506"/>
            <a:ext cx="158022"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1</a:t>
            </a:r>
          </a:p>
          <a:p>
            <a:pPr algn="ctr" defTabSz="457177"/>
            <a:r>
              <a:rPr lang="tr-TR" sz="400" dirty="0">
                <a:solidFill>
                  <a:srgbClr val="000000"/>
                </a:solidFill>
                <a:latin typeface="Arial"/>
              </a:rPr>
              <a:t>0</a:t>
            </a:r>
          </a:p>
        </p:txBody>
      </p:sp>
      <p:sp>
        <p:nvSpPr>
          <p:cNvPr id="383" name="TextBox 382"/>
          <p:cNvSpPr txBox="1"/>
          <p:nvPr/>
        </p:nvSpPr>
        <p:spPr>
          <a:xfrm>
            <a:off x="8122806" y="5081506"/>
            <a:ext cx="158022"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1</a:t>
            </a:r>
          </a:p>
          <a:p>
            <a:pPr algn="ctr" defTabSz="457177"/>
            <a:r>
              <a:rPr lang="tr-TR" sz="400" dirty="0">
                <a:solidFill>
                  <a:srgbClr val="000000"/>
                </a:solidFill>
                <a:latin typeface="Arial"/>
              </a:rPr>
              <a:t>0</a:t>
            </a:r>
          </a:p>
        </p:txBody>
      </p:sp>
      <p:sp>
        <p:nvSpPr>
          <p:cNvPr id="384" name="TextBox 383"/>
          <p:cNvSpPr txBox="1"/>
          <p:nvPr/>
        </p:nvSpPr>
        <p:spPr>
          <a:xfrm>
            <a:off x="8364106" y="5081506"/>
            <a:ext cx="158022"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0</a:t>
            </a:r>
          </a:p>
          <a:p>
            <a:pPr algn="ctr" defTabSz="457177"/>
            <a:r>
              <a:rPr lang="tr-TR" sz="400" dirty="0">
                <a:solidFill>
                  <a:srgbClr val="000000"/>
                </a:solidFill>
                <a:latin typeface="Arial"/>
              </a:rPr>
              <a:t>0</a:t>
            </a:r>
          </a:p>
        </p:txBody>
      </p:sp>
      <p:sp>
        <p:nvSpPr>
          <p:cNvPr id="385" name="TextBox 384"/>
          <p:cNvSpPr txBox="1"/>
          <p:nvPr/>
        </p:nvSpPr>
        <p:spPr>
          <a:xfrm>
            <a:off x="6806492" y="5081506"/>
            <a:ext cx="158022"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9</a:t>
            </a:r>
          </a:p>
          <a:p>
            <a:pPr algn="ctr" defTabSz="457177"/>
            <a:r>
              <a:rPr lang="tr-TR" sz="400" dirty="0">
                <a:solidFill>
                  <a:srgbClr val="000000"/>
                </a:solidFill>
                <a:latin typeface="Arial"/>
              </a:rPr>
              <a:t>0</a:t>
            </a:r>
          </a:p>
        </p:txBody>
      </p:sp>
      <p:sp>
        <p:nvSpPr>
          <p:cNvPr id="386" name="TextBox 385"/>
          <p:cNvSpPr txBox="1"/>
          <p:nvPr/>
        </p:nvSpPr>
        <p:spPr>
          <a:xfrm>
            <a:off x="6552313" y="5081506"/>
            <a:ext cx="186199"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16</a:t>
            </a:r>
          </a:p>
          <a:p>
            <a:pPr algn="ctr" defTabSz="457177"/>
            <a:r>
              <a:rPr lang="tr-TR" sz="400" dirty="0">
                <a:solidFill>
                  <a:srgbClr val="000000"/>
                </a:solidFill>
                <a:latin typeface="Arial"/>
              </a:rPr>
              <a:t>0</a:t>
            </a:r>
          </a:p>
        </p:txBody>
      </p:sp>
      <p:sp>
        <p:nvSpPr>
          <p:cNvPr id="387" name="TextBox 386"/>
          <p:cNvSpPr txBox="1"/>
          <p:nvPr/>
        </p:nvSpPr>
        <p:spPr>
          <a:xfrm>
            <a:off x="6072668" y="5081506"/>
            <a:ext cx="186199"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27</a:t>
            </a:r>
          </a:p>
          <a:p>
            <a:pPr algn="ctr" defTabSz="457177"/>
            <a:r>
              <a:rPr lang="tr-TR" sz="400" dirty="0">
                <a:solidFill>
                  <a:srgbClr val="000000"/>
                </a:solidFill>
                <a:latin typeface="Arial"/>
              </a:rPr>
              <a:t>2</a:t>
            </a:r>
          </a:p>
        </p:txBody>
      </p:sp>
      <p:sp>
        <p:nvSpPr>
          <p:cNvPr id="388" name="TextBox 387"/>
          <p:cNvSpPr txBox="1"/>
          <p:nvPr/>
        </p:nvSpPr>
        <p:spPr>
          <a:xfrm>
            <a:off x="5593023" y="5081506"/>
            <a:ext cx="186199"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54</a:t>
            </a:r>
          </a:p>
          <a:p>
            <a:pPr algn="ctr" defTabSz="457177"/>
            <a:r>
              <a:rPr lang="tr-TR" sz="400" dirty="0">
                <a:solidFill>
                  <a:srgbClr val="000000"/>
                </a:solidFill>
                <a:latin typeface="Arial"/>
              </a:rPr>
              <a:t>9</a:t>
            </a:r>
          </a:p>
        </p:txBody>
      </p:sp>
      <p:sp>
        <p:nvSpPr>
          <p:cNvPr id="389" name="TextBox 388"/>
          <p:cNvSpPr txBox="1"/>
          <p:nvPr/>
        </p:nvSpPr>
        <p:spPr>
          <a:xfrm>
            <a:off x="5113379" y="5081506"/>
            <a:ext cx="186199"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99</a:t>
            </a:r>
          </a:p>
          <a:p>
            <a:pPr algn="ctr" defTabSz="457177"/>
            <a:r>
              <a:rPr lang="tr-TR" sz="400" dirty="0">
                <a:solidFill>
                  <a:srgbClr val="000000"/>
                </a:solidFill>
                <a:latin typeface="Arial"/>
              </a:rPr>
              <a:t>43</a:t>
            </a:r>
          </a:p>
        </p:txBody>
      </p:sp>
      <p:sp>
        <p:nvSpPr>
          <p:cNvPr id="390" name="TextBox 389"/>
          <p:cNvSpPr txBox="1"/>
          <p:nvPr/>
        </p:nvSpPr>
        <p:spPr>
          <a:xfrm>
            <a:off x="7046046" y="5081506"/>
            <a:ext cx="158022"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5</a:t>
            </a:r>
          </a:p>
          <a:p>
            <a:pPr algn="ctr" defTabSz="457177"/>
            <a:r>
              <a:rPr lang="tr-TR" sz="400" dirty="0">
                <a:solidFill>
                  <a:srgbClr val="000000"/>
                </a:solidFill>
                <a:latin typeface="Arial"/>
              </a:rPr>
              <a:t>0</a:t>
            </a:r>
          </a:p>
        </p:txBody>
      </p:sp>
      <p:sp>
        <p:nvSpPr>
          <p:cNvPr id="391" name="TextBox 390"/>
          <p:cNvSpPr txBox="1"/>
          <p:nvPr/>
        </p:nvSpPr>
        <p:spPr>
          <a:xfrm>
            <a:off x="7285869" y="5081506"/>
            <a:ext cx="158022"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5</a:t>
            </a:r>
          </a:p>
          <a:p>
            <a:pPr algn="ctr" defTabSz="457177"/>
            <a:r>
              <a:rPr lang="tr-TR" sz="400" dirty="0">
                <a:solidFill>
                  <a:srgbClr val="000000"/>
                </a:solidFill>
                <a:latin typeface="Arial"/>
              </a:rPr>
              <a:t>0</a:t>
            </a:r>
          </a:p>
        </p:txBody>
      </p:sp>
      <p:sp>
        <p:nvSpPr>
          <p:cNvPr id="392" name="TextBox 391"/>
          <p:cNvSpPr txBox="1"/>
          <p:nvPr/>
        </p:nvSpPr>
        <p:spPr>
          <a:xfrm>
            <a:off x="7525691" y="5081506"/>
            <a:ext cx="158022"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1</a:t>
            </a:r>
          </a:p>
          <a:p>
            <a:pPr algn="ctr" defTabSz="457177"/>
            <a:r>
              <a:rPr lang="tr-TR" sz="400" dirty="0">
                <a:solidFill>
                  <a:srgbClr val="000000"/>
                </a:solidFill>
                <a:latin typeface="Arial"/>
              </a:rPr>
              <a:t>0</a:t>
            </a:r>
          </a:p>
        </p:txBody>
      </p:sp>
      <p:sp>
        <p:nvSpPr>
          <p:cNvPr id="393" name="TextBox 392"/>
          <p:cNvSpPr txBox="1"/>
          <p:nvPr/>
        </p:nvSpPr>
        <p:spPr>
          <a:xfrm>
            <a:off x="7765513" y="5081506"/>
            <a:ext cx="158022"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1</a:t>
            </a:r>
          </a:p>
          <a:p>
            <a:pPr algn="ctr" defTabSz="457177"/>
            <a:r>
              <a:rPr lang="tr-TR" sz="400" dirty="0">
                <a:solidFill>
                  <a:srgbClr val="000000"/>
                </a:solidFill>
                <a:latin typeface="Arial"/>
              </a:rPr>
              <a:t>0</a:t>
            </a:r>
          </a:p>
        </p:txBody>
      </p:sp>
      <p:sp>
        <p:nvSpPr>
          <p:cNvPr id="394" name="TextBox 393"/>
          <p:cNvSpPr txBox="1"/>
          <p:nvPr/>
        </p:nvSpPr>
        <p:spPr>
          <a:xfrm>
            <a:off x="8005337" y="5081506"/>
            <a:ext cx="158022"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1</a:t>
            </a:r>
          </a:p>
          <a:p>
            <a:pPr algn="ctr" defTabSz="457177"/>
            <a:r>
              <a:rPr lang="tr-TR" sz="400" dirty="0">
                <a:solidFill>
                  <a:srgbClr val="000000"/>
                </a:solidFill>
                <a:latin typeface="Arial"/>
              </a:rPr>
              <a:t>0</a:t>
            </a:r>
          </a:p>
        </p:txBody>
      </p:sp>
      <p:sp>
        <p:nvSpPr>
          <p:cNvPr id="395" name="TextBox 394"/>
          <p:cNvSpPr txBox="1"/>
          <p:nvPr/>
        </p:nvSpPr>
        <p:spPr>
          <a:xfrm>
            <a:off x="8245158" y="5081506"/>
            <a:ext cx="158022" cy="188092"/>
          </a:xfrm>
          <a:prstGeom prst="rect">
            <a:avLst/>
          </a:prstGeom>
          <a:noFill/>
        </p:spPr>
        <p:txBody>
          <a:bodyPr wrap="none" lIns="64291" tIns="32146" rIns="64291" bIns="32146" rtlCol="0">
            <a:spAutoFit/>
          </a:bodyPr>
          <a:lstStyle/>
          <a:p>
            <a:pPr algn="ctr" defTabSz="457177"/>
            <a:r>
              <a:rPr lang="tr-TR" sz="400" dirty="0">
                <a:solidFill>
                  <a:srgbClr val="000000"/>
                </a:solidFill>
                <a:latin typeface="Arial"/>
              </a:rPr>
              <a:t>1</a:t>
            </a:r>
          </a:p>
          <a:p>
            <a:pPr algn="ctr" defTabSz="457177"/>
            <a:r>
              <a:rPr lang="tr-TR" sz="400" dirty="0">
                <a:solidFill>
                  <a:srgbClr val="000000"/>
                </a:solidFill>
                <a:latin typeface="Arial"/>
              </a:rPr>
              <a:t>0</a:t>
            </a:r>
          </a:p>
        </p:txBody>
      </p:sp>
      <p:sp>
        <p:nvSpPr>
          <p:cNvPr id="396" name="TextBox 395"/>
          <p:cNvSpPr txBox="1"/>
          <p:nvPr/>
        </p:nvSpPr>
        <p:spPr>
          <a:xfrm>
            <a:off x="4595928" y="5091436"/>
            <a:ext cx="390206" cy="188092"/>
          </a:xfrm>
          <a:prstGeom prst="rect">
            <a:avLst/>
          </a:prstGeom>
          <a:noFill/>
        </p:spPr>
        <p:txBody>
          <a:bodyPr wrap="none" lIns="64291" tIns="32146" rIns="64291" bIns="32146" rtlCol="0">
            <a:spAutoFit/>
          </a:bodyPr>
          <a:lstStyle/>
          <a:p>
            <a:pPr defTabSz="457177"/>
            <a:r>
              <a:rPr lang="tr-TR" sz="400" dirty="0">
                <a:solidFill>
                  <a:srgbClr val="000000"/>
                </a:solidFill>
                <a:latin typeface="Arial"/>
              </a:rPr>
              <a:t>Olaparib</a:t>
            </a:r>
          </a:p>
          <a:p>
            <a:pPr defTabSz="457177"/>
            <a:r>
              <a:rPr lang="tr-TR" sz="400" dirty="0">
                <a:solidFill>
                  <a:srgbClr val="000000"/>
                </a:solidFill>
                <a:latin typeface="Arial"/>
              </a:rPr>
              <a:t>Kemoterapi</a:t>
            </a:r>
          </a:p>
        </p:txBody>
      </p:sp>
      <p:sp>
        <p:nvSpPr>
          <p:cNvPr id="397" name="TextBox 396"/>
          <p:cNvSpPr txBox="1"/>
          <p:nvPr/>
        </p:nvSpPr>
        <p:spPr>
          <a:xfrm>
            <a:off x="4962690" y="4991601"/>
            <a:ext cx="765534" cy="126507"/>
          </a:xfrm>
          <a:prstGeom prst="rect">
            <a:avLst/>
          </a:prstGeom>
          <a:noFill/>
        </p:spPr>
        <p:txBody>
          <a:bodyPr wrap="none" lIns="64291" tIns="32146" rIns="64291" bIns="32146" rtlCol="0">
            <a:spAutoFit/>
          </a:bodyPr>
          <a:lstStyle/>
          <a:p>
            <a:pPr defTabSz="457177"/>
            <a:r>
              <a:rPr lang="tr-TR" sz="400" b="1" dirty="0">
                <a:solidFill>
                  <a:srgbClr val="000000"/>
                </a:solidFill>
                <a:latin typeface="Arial"/>
              </a:rPr>
              <a:t>Risk altındaki hasta sayısı</a:t>
            </a:r>
          </a:p>
        </p:txBody>
      </p:sp>
      <p:grpSp>
        <p:nvGrpSpPr>
          <p:cNvPr id="5" name="Group 4"/>
          <p:cNvGrpSpPr/>
          <p:nvPr/>
        </p:nvGrpSpPr>
        <p:grpSpPr>
          <a:xfrm>
            <a:off x="6671182" y="3577498"/>
            <a:ext cx="1683843" cy="383695"/>
            <a:chOff x="6680667" y="2563004"/>
            <a:chExt cx="1683843" cy="383695"/>
          </a:xfrm>
        </p:grpSpPr>
        <p:cxnSp>
          <p:nvCxnSpPr>
            <p:cNvPr id="398" name="Straight Connector 397"/>
            <p:cNvCxnSpPr/>
            <p:nvPr/>
          </p:nvCxnSpPr>
          <p:spPr bwMode="auto">
            <a:xfrm flipH="1">
              <a:off x="6680667" y="2678624"/>
              <a:ext cx="200369" cy="0"/>
            </a:xfrm>
            <a:prstGeom prst="line">
              <a:avLst/>
            </a:prstGeom>
            <a:ln w="19050" cmpd="sng">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9" name="Straight Connector 398"/>
            <p:cNvCxnSpPr/>
            <p:nvPr/>
          </p:nvCxnSpPr>
          <p:spPr bwMode="auto">
            <a:xfrm flipH="1">
              <a:off x="6680667" y="2852228"/>
              <a:ext cx="200369" cy="0"/>
            </a:xfrm>
            <a:prstGeom prst="line">
              <a:avLst/>
            </a:prstGeom>
            <a:ln w="19050" cmpd="sng">
              <a:solidFill>
                <a:srgbClr val="F0990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00" name="TextBox 399"/>
            <p:cNvSpPr txBox="1"/>
            <p:nvPr/>
          </p:nvSpPr>
          <p:spPr>
            <a:xfrm>
              <a:off x="6871794" y="2563004"/>
              <a:ext cx="1492716" cy="383695"/>
            </a:xfrm>
            <a:prstGeom prst="rect">
              <a:avLst/>
            </a:prstGeom>
            <a:noFill/>
          </p:spPr>
          <p:txBody>
            <a:bodyPr wrap="none" rtlCol="0">
              <a:spAutoFit/>
            </a:bodyPr>
            <a:lstStyle/>
            <a:p>
              <a:pPr defTabSz="457177">
                <a:lnSpc>
                  <a:spcPct val="120000"/>
                </a:lnSpc>
              </a:pPr>
              <a:r>
                <a:rPr lang="tr-TR" sz="800" dirty="0">
                  <a:solidFill>
                    <a:srgbClr val="000000"/>
                  </a:solidFill>
                  <a:latin typeface="Arial"/>
                </a:rPr>
                <a:t>Olaparib 300 mg bd (N=102)</a:t>
              </a:r>
            </a:p>
            <a:p>
              <a:pPr defTabSz="457177">
                <a:lnSpc>
                  <a:spcPct val="120000"/>
                </a:lnSpc>
              </a:pPr>
              <a:r>
                <a:rPr lang="tr-TR" sz="800" dirty="0">
                  <a:solidFill>
                    <a:srgbClr val="000000"/>
                  </a:solidFill>
                  <a:latin typeface="Arial"/>
                </a:rPr>
                <a:t>Kemoterapi (N=48)</a:t>
              </a:r>
            </a:p>
          </p:txBody>
        </p:sp>
      </p:grpSp>
      <p:pic>
        <p:nvPicPr>
          <p:cNvPr id="401" name="Picture 400" descr="line fig 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8006" y="2628662"/>
            <a:ext cx="3358005" cy="1921065"/>
          </a:xfrm>
          <a:prstGeom prst="rect">
            <a:avLst/>
          </a:prstGeom>
        </p:spPr>
      </p:pic>
      <p:graphicFrame>
        <p:nvGraphicFramePr>
          <p:cNvPr id="177" name="object 3"/>
          <p:cNvGraphicFramePr>
            <a:graphicFrameLocks noGrp="1"/>
          </p:cNvGraphicFramePr>
          <p:nvPr>
            <p:extLst/>
          </p:nvPr>
        </p:nvGraphicFramePr>
        <p:xfrm>
          <a:off x="6482924" y="2227202"/>
          <a:ext cx="2491723" cy="1177402"/>
        </p:xfrm>
        <a:graphic>
          <a:graphicData uri="http://schemas.openxmlformats.org/drawingml/2006/table">
            <a:tbl>
              <a:tblPr firstRow="1" bandRow="1">
                <a:tableStyleId>{F2DE63D5-997A-4646-A377-4702673A728D}</a:tableStyleId>
              </a:tblPr>
              <a:tblGrid>
                <a:gridCol w="964829">
                  <a:extLst>
                    <a:ext uri="{9D8B030D-6E8A-4147-A177-3AD203B41FA5}">
                      <a16:colId xmlns:a16="http://schemas.microsoft.com/office/drawing/2014/main" xmlns="" val="20000"/>
                    </a:ext>
                  </a:extLst>
                </a:gridCol>
                <a:gridCol w="763447">
                  <a:extLst>
                    <a:ext uri="{9D8B030D-6E8A-4147-A177-3AD203B41FA5}">
                      <a16:colId xmlns:a16="http://schemas.microsoft.com/office/drawing/2014/main" xmlns="" val="20001"/>
                    </a:ext>
                  </a:extLst>
                </a:gridCol>
                <a:gridCol w="763447">
                  <a:extLst>
                    <a:ext uri="{9D8B030D-6E8A-4147-A177-3AD203B41FA5}">
                      <a16:colId xmlns:a16="http://schemas.microsoft.com/office/drawing/2014/main" xmlns="" val="20002"/>
                    </a:ext>
                  </a:extLst>
                </a:gridCol>
              </a:tblGrid>
              <a:tr h="198596">
                <a:tc>
                  <a:txBody>
                    <a:bodyPr/>
                    <a:lstStyle/>
                    <a:p>
                      <a:pPr marL="0">
                        <a:lnSpc>
                          <a:spcPct val="100000"/>
                        </a:lnSpc>
                        <a:spcBef>
                          <a:spcPts val="0"/>
                        </a:spcBef>
                      </a:pPr>
                      <a:endParaRPr sz="700" dirty="0">
                        <a:latin typeface="Helvetica"/>
                        <a:cs typeface="Helvetica"/>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algn="ctr">
                        <a:lnSpc>
                          <a:spcPct val="100000"/>
                        </a:lnSpc>
                        <a:spcBef>
                          <a:spcPts val="0"/>
                        </a:spcBef>
                        <a:tabLst>
                          <a:tab pos="922655" algn="l"/>
                        </a:tabLst>
                      </a:pPr>
                      <a:r>
                        <a:rPr lang="tr-TR" sz="700" dirty="0">
                          <a:latin typeface="Helvetica"/>
                        </a:rPr>
                        <a:t>Olaparib</a:t>
                      </a:r>
                      <a:endParaRPr lang="tr-TR" sz="700" dirty="0">
                        <a:latin typeface="Helvetica"/>
                        <a:cs typeface="Helvetica"/>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indent="0" algn="ctr" defTabSz="685800" rtl="0" eaLnBrk="1" fontAlgn="auto" latinLnBrk="0" hangingPunct="1">
                        <a:lnSpc>
                          <a:spcPct val="100000"/>
                        </a:lnSpc>
                        <a:spcBef>
                          <a:spcPts val="0"/>
                        </a:spcBef>
                        <a:spcAft>
                          <a:spcPts val="0"/>
                        </a:spcAft>
                        <a:buClrTx/>
                        <a:buSzTx/>
                        <a:buFontTx/>
                        <a:buNone/>
                        <a:tabLst>
                          <a:tab pos="922655" algn="l"/>
                        </a:tabLst>
                        <a:defRPr/>
                      </a:pPr>
                      <a:r>
                        <a:rPr lang="tr-TR" sz="700" dirty="0">
                          <a:latin typeface="Helvetica"/>
                        </a:rPr>
                        <a:t>TPC</a:t>
                      </a:r>
                      <a:endParaRPr lang="tr-TR" sz="700" dirty="0">
                        <a:latin typeface="Helvetica"/>
                        <a:cs typeface="Helvetica"/>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xmlns="" val="10004"/>
                  </a:ext>
                </a:extLst>
              </a:tr>
              <a:tr h="198596">
                <a:tc>
                  <a:txBody>
                    <a:bodyPr/>
                    <a:lstStyle/>
                    <a:p>
                      <a:pPr marL="0">
                        <a:lnSpc>
                          <a:spcPct val="100000"/>
                        </a:lnSpc>
                        <a:spcBef>
                          <a:spcPts val="0"/>
                        </a:spcBef>
                      </a:pPr>
                      <a:r>
                        <a:rPr sz="700" dirty="0"/>
                        <a:t>n</a:t>
                      </a:r>
                      <a:endParaRPr lang="tr-TR" sz="700" dirty="0">
                        <a:latin typeface="Helvetica"/>
                        <a:cs typeface="Helvetica"/>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algn="ctr">
                        <a:lnSpc>
                          <a:spcPct val="100000"/>
                        </a:lnSpc>
                        <a:spcBef>
                          <a:spcPts val="0"/>
                        </a:spcBef>
                        <a:tabLst>
                          <a:tab pos="922655" algn="l"/>
                        </a:tabLst>
                      </a:pPr>
                      <a:r>
                        <a:rPr lang="tr-TR" sz="700" dirty="0">
                          <a:latin typeface="Helvetica"/>
                        </a:rPr>
                        <a:t>102</a:t>
                      </a:r>
                      <a:endParaRPr lang="tr-TR" sz="700" dirty="0">
                        <a:latin typeface="Helvetica"/>
                        <a:cs typeface="Helvetica"/>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indent="0" algn="ctr" defTabSz="685800" rtl="0" eaLnBrk="1" fontAlgn="auto" latinLnBrk="0" hangingPunct="1">
                        <a:lnSpc>
                          <a:spcPct val="100000"/>
                        </a:lnSpc>
                        <a:spcBef>
                          <a:spcPts val="0"/>
                        </a:spcBef>
                        <a:spcAft>
                          <a:spcPts val="0"/>
                        </a:spcAft>
                        <a:buClrTx/>
                        <a:buSzTx/>
                        <a:buFontTx/>
                        <a:buNone/>
                        <a:tabLst>
                          <a:tab pos="922655" algn="l"/>
                        </a:tabLst>
                        <a:defRPr/>
                      </a:pPr>
                      <a:r>
                        <a:rPr lang="tr-TR" sz="700" dirty="0">
                          <a:latin typeface="Helvetica"/>
                        </a:rPr>
                        <a:t>48</a:t>
                      </a:r>
                      <a:endParaRPr lang="tr-TR" sz="700" dirty="0">
                        <a:latin typeface="Helvetica"/>
                        <a:cs typeface="Helvetica"/>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xmlns="" val="10000"/>
                  </a:ext>
                </a:extLst>
              </a:tr>
              <a:tr h="198596">
                <a:tc>
                  <a:txBody>
                    <a:bodyPr/>
                    <a:lstStyle/>
                    <a:p>
                      <a:pPr marL="0">
                        <a:lnSpc>
                          <a:spcPct val="100000"/>
                        </a:lnSpc>
                        <a:spcBef>
                          <a:spcPts val="0"/>
                        </a:spcBef>
                      </a:pPr>
                      <a:r>
                        <a:rPr sz="700" spc="-5" dirty="0"/>
                        <a:t>Olaylar</a:t>
                      </a:r>
                      <a:r>
                        <a:rPr sz="700" dirty="0"/>
                        <a:t> </a:t>
                      </a:r>
                      <a:r>
                        <a:rPr sz="700" spc="-5" dirty="0"/>
                        <a:t>(%)</a:t>
                      </a:r>
                      <a:endParaRPr lang="tr-TR" sz="700" dirty="0">
                        <a:latin typeface="Helvetica"/>
                        <a:cs typeface="Helvetica"/>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algn="ctr">
                        <a:lnSpc>
                          <a:spcPct val="100000"/>
                        </a:lnSpc>
                        <a:spcBef>
                          <a:spcPts val="0"/>
                        </a:spcBef>
                        <a:tabLst>
                          <a:tab pos="923925" algn="l"/>
                        </a:tabLst>
                      </a:pPr>
                      <a:r>
                        <a:rPr lang="tr-TR" sz="700" b="0" dirty="0">
                          <a:latin typeface="Helvetica"/>
                        </a:rPr>
                        <a:t>81 (79.4)</a:t>
                      </a:r>
                      <a:endParaRPr lang="tr-TR" sz="700" b="0" dirty="0">
                        <a:latin typeface="Helvetica"/>
                        <a:cs typeface="Helvetica"/>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8890" algn="ctr">
                        <a:lnSpc>
                          <a:spcPct val="100000"/>
                        </a:lnSpc>
                        <a:spcBef>
                          <a:spcPts val="245"/>
                        </a:spcBef>
                        <a:tabLst>
                          <a:tab pos="864235" algn="l"/>
                        </a:tabLst>
                      </a:pPr>
                      <a:r>
                        <a:rPr lang="tr-TR" sz="700" b="0" dirty="0">
                          <a:latin typeface="Helvetica"/>
                        </a:rPr>
                        <a:t>40 (83.3)</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xmlns="" val="10001"/>
                  </a:ext>
                </a:extLst>
              </a:tr>
              <a:tr h="198596">
                <a:tc>
                  <a:txBody>
                    <a:bodyPr/>
                    <a:lstStyle/>
                    <a:p>
                      <a:pPr marL="0">
                        <a:lnSpc>
                          <a:spcPct val="100000"/>
                        </a:lnSpc>
                        <a:spcBef>
                          <a:spcPts val="0"/>
                        </a:spcBef>
                      </a:pPr>
                      <a:r>
                        <a:rPr sz="700" dirty="0"/>
                        <a:t>Medyan</a:t>
                      </a:r>
                      <a:r>
                        <a:rPr sz="700"/>
                        <a:t> </a:t>
                      </a:r>
                      <a:r>
                        <a:rPr sz="700" dirty="0"/>
                        <a:t>(a)</a:t>
                      </a:r>
                      <a:endParaRPr lang="tr-TR" sz="700" dirty="0">
                        <a:latin typeface="Helvetica"/>
                        <a:cs typeface="Helvetica"/>
                      </a:endParaRP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algn="ctr">
                        <a:lnSpc>
                          <a:spcPct val="100000"/>
                        </a:lnSpc>
                        <a:spcBef>
                          <a:spcPts val="0"/>
                        </a:spcBef>
                        <a:tabLst>
                          <a:tab pos="924560" algn="l"/>
                        </a:tabLst>
                      </a:pPr>
                      <a:r>
                        <a:rPr lang="tr-TR" sz="700" b="0" dirty="0">
                          <a:latin typeface="Helvetica"/>
                        </a:rPr>
                        <a:t>5.6</a:t>
                      </a:r>
                      <a:endParaRPr lang="tr-TR" sz="700" b="0" dirty="0">
                        <a:latin typeface="Helvetica"/>
                        <a:cs typeface="Helvetica"/>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9525" algn="ctr">
                        <a:lnSpc>
                          <a:spcPct val="100000"/>
                        </a:lnSpc>
                        <a:spcBef>
                          <a:spcPts val="245"/>
                        </a:spcBef>
                        <a:tabLst>
                          <a:tab pos="864869" algn="l"/>
                        </a:tabLst>
                      </a:pPr>
                      <a:r>
                        <a:rPr lang="tr-TR" sz="700" b="0" dirty="0">
                          <a:latin typeface="Helvetica"/>
                        </a:rPr>
                        <a:t>2.9</a:t>
                      </a:r>
                      <a:endParaRPr lang="tr-TR" sz="700" b="0" dirty="0">
                        <a:latin typeface="Helvetica"/>
                        <a:cs typeface="Helvetica"/>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xmlns="" val="10002"/>
                  </a:ext>
                </a:extLst>
              </a:tr>
              <a:tr h="383018">
                <a:tc>
                  <a:txBody>
                    <a:bodyPr/>
                    <a:lstStyle/>
                    <a:p>
                      <a:pPr marL="0">
                        <a:lnSpc>
                          <a:spcPct val="100000"/>
                        </a:lnSpc>
                        <a:spcBef>
                          <a:spcPts val="0"/>
                        </a:spcBef>
                      </a:pPr>
                      <a:endParaRPr sz="700" dirty="0">
                        <a:latin typeface="Helvetica"/>
                        <a:cs typeface="Helvetica"/>
                      </a:endParaRPr>
                    </a:p>
                  </a:txBody>
                  <a:tcP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marL="0" algn="ctr">
                        <a:lnSpc>
                          <a:spcPct val="100000"/>
                        </a:lnSpc>
                        <a:spcBef>
                          <a:spcPts val="0"/>
                        </a:spcBef>
                      </a:pPr>
                      <a:r>
                        <a:rPr lang="tr-TR" sz="700" b="1" dirty="0">
                          <a:latin typeface="Helvetica"/>
                        </a:rPr>
                        <a:t>HR=0.43</a:t>
                      </a:r>
                    </a:p>
                    <a:p>
                      <a:pPr marL="0" algn="ctr">
                        <a:lnSpc>
                          <a:spcPct val="100000"/>
                        </a:lnSpc>
                        <a:spcBef>
                          <a:spcPts val="0"/>
                        </a:spcBef>
                      </a:pPr>
                      <a:r>
                        <a:rPr lang="tr-TR" sz="700" dirty="0">
                          <a:latin typeface="Helvetica"/>
                        </a:rPr>
                        <a:t>%95 GA (0.29, 0.63)</a:t>
                      </a:r>
                      <a:endParaRPr lang="tr-TR" sz="700" dirty="0">
                        <a:latin typeface="Helvetica"/>
                        <a:cs typeface="Helvetica"/>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hMerge="1">
                  <a:txBody>
                    <a:bodyPr/>
                    <a:lstStyle/>
                    <a:p>
                      <a:pPr marL="0" algn="ctr">
                        <a:lnSpc>
                          <a:spcPct val="100000"/>
                        </a:lnSpc>
                        <a:spcBef>
                          <a:spcPts val="0"/>
                        </a:spcBef>
                      </a:pPr>
                      <a:endParaRPr sz="1000" dirty="0">
                        <a:latin typeface="Helvetica"/>
                        <a:cs typeface="Helvetica"/>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graphicFrame>
        <p:nvGraphicFramePr>
          <p:cNvPr id="178" name="object 3"/>
          <p:cNvGraphicFramePr>
            <a:graphicFrameLocks noGrp="1"/>
          </p:cNvGraphicFramePr>
          <p:nvPr>
            <p:extLst/>
          </p:nvPr>
        </p:nvGraphicFramePr>
        <p:xfrm>
          <a:off x="1801967" y="2227202"/>
          <a:ext cx="2491723" cy="1177402"/>
        </p:xfrm>
        <a:graphic>
          <a:graphicData uri="http://schemas.openxmlformats.org/drawingml/2006/table">
            <a:tbl>
              <a:tblPr firstRow="1" bandRow="1">
                <a:tableStyleId>{F2DE63D5-997A-4646-A377-4702673A728D}</a:tableStyleId>
              </a:tblPr>
              <a:tblGrid>
                <a:gridCol w="964829">
                  <a:extLst>
                    <a:ext uri="{9D8B030D-6E8A-4147-A177-3AD203B41FA5}">
                      <a16:colId xmlns:a16="http://schemas.microsoft.com/office/drawing/2014/main" xmlns="" val="20000"/>
                    </a:ext>
                  </a:extLst>
                </a:gridCol>
                <a:gridCol w="763447">
                  <a:extLst>
                    <a:ext uri="{9D8B030D-6E8A-4147-A177-3AD203B41FA5}">
                      <a16:colId xmlns:a16="http://schemas.microsoft.com/office/drawing/2014/main" xmlns="" val="20001"/>
                    </a:ext>
                  </a:extLst>
                </a:gridCol>
                <a:gridCol w="763447">
                  <a:extLst>
                    <a:ext uri="{9D8B030D-6E8A-4147-A177-3AD203B41FA5}">
                      <a16:colId xmlns:a16="http://schemas.microsoft.com/office/drawing/2014/main" xmlns="" val="20002"/>
                    </a:ext>
                  </a:extLst>
                </a:gridCol>
              </a:tblGrid>
              <a:tr h="198596">
                <a:tc>
                  <a:txBody>
                    <a:bodyPr/>
                    <a:lstStyle/>
                    <a:p>
                      <a:pPr marL="0">
                        <a:lnSpc>
                          <a:spcPct val="100000"/>
                        </a:lnSpc>
                        <a:spcBef>
                          <a:spcPts val="0"/>
                        </a:spcBef>
                      </a:pPr>
                      <a:endParaRPr sz="700" dirty="0">
                        <a:latin typeface="Helvetica"/>
                        <a:cs typeface="Helvetica"/>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algn="ctr">
                        <a:lnSpc>
                          <a:spcPct val="100000"/>
                        </a:lnSpc>
                        <a:spcBef>
                          <a:spcPts val="0"/>
                        </a:spcBef>
                        <a:tabLst>
                          <a:tab pos="922655" algn="l"/>
                        </a:tabLst>
                      </a:pPr>
                      <a:r>
                        <a:rPr lang="tr-TR" sz="700" dirty="0">
                          <a:latin typeface="Helvetica"/>
                        </a:rPr>
                        <a:t>Olaparib</a:t>
                      </a:r>
                      <a:endParaRPr lang="tr-TR" sz="700" dirty="0">
                        <a:latin typeface="Helvetica"/>
                        <a:cs typeface="Helvetica"/>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indent="0" algn="ctr" defTabSz="685800" rtl="0" eaLnBrk="1" fontAlgn="auto" latinLnBrk="0" hangingPunct="1">
                        <a:lnSpc>
                          <a:spcPct val="100000"/>
                        </a:lnSpc>
                        <a:spcBef>
                          <a:spcPts val="0"/>
                        </a:spcBef>
                        <a:spcAft>
                          <a:spcPts val="0"/>
                        </a:spcAft>
                        <a:buClrTx/>
                        <a:buSzTx/>
                        <a:buFontTx/>
                        <a:buNone/>
                        <a:tabLst>
                          <a:tab pos="922655" algn="l"/>
                        </a:tabLst>
                        <a:defRPr/>
                      </a:pPr>
                      <a:r>
                        <a:rPr lang="tr-TR" sz="700" dirty="0">
                          <a:latin typeface="Helvetica"/>
                        </a:rPr>
                        <a:t>TPC</a:t>
                      </a:r>
                      <a:endParaRPr lang="tr-TR" sz="700" dirty="0">
                        <a:latin typeface="Helvetica"/>
                        <a:cs typeface="Helvetica"/>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xmlns="" val="10004"/>
                  </a:ext>
                </a:extLst>
              </a:tr>
              <a:tr h="198596">
                <a:tc>
                  <a:txBody>
                    <a:bodyPr/>
                    <a:lstStyle/>
                    <a:p>
                      <a:pPr marL="0">
                        <a:lnSpc>
                          <a:spcPct val="100000"/>
                        </a:lnSpc>
                        <a:spcBef>
                          <a:spcPts val="0"/>
                        </a:spcBef>
                      </a:pPr>
                      <a:r>
                        <a:rPr sz="700" dirty="0"/>
                        <a:t>n</a:t>
                      </a:r>
                      <a:endParaRPr lang="tr-TR" sz="700" dirty="0">
                        <a:latin typeface="Helvetica"/>
                        <a:cs typeface="Helvetica"/>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algn="ctr">
                        <a:lnSpc>
                          <a:spcPct val="100000"/>
                        </a:lnSpc>
                        <a:spcBef>
                          <a:spcPts val="0"/>
                        </a:spcBef>
                        <a:tabLst>
                          <a:tab pos="922655" algn="l"/>
                        </a:tabLst>
                      </a:pPr>
                      <a:r>
                        <a:rPr lang="tr-TR" sz="700" dirty="0">
                          <a:latin typeface="Helvetica"/>
                        </a:rPr>
                        <a:t>103</a:t>
                      </a:r>
                      <a:endParaRPr lang="tr-TR" sz="700" dirty="0">
                        <a:latin typeface="Helvetica"/>
                        <a:cs typeface="Helvetica"/>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indent="0" algn="ctr" defTabSz="685800" rtl="0" eaLnBrk="1" fontAlgn="auto" latinLnBrk="0" hangingPunct="1">
                        <a:lnSpc>
                          <a:spcPct val="100000"/>
                        </a:lnSpc>
                        <a:spcBef>
                          <a:spcPts val="0"/>
                        </a:spcBef>
                        <a:spcAft>
                          <a:spcPts val="0"/>
                        </a:spcAft>
                        <a:buClrTx/>
                        <a:buSzTx/>
                        <a:buFontTx/>
                        <a:buNone/>
                        <a:tabLst>
                          <a:tab pos="922655" algn="l"/>
                        </a:tabLst>
                        <a:defRPr/>
                      </a:pPr>
                      <a:r>
                        <a:rPr lang="tr-TR" sz="700" dirty="0">
                          <a:latin typeface="Helvetica"/>
                        </a:rPr>
                        <a:t>49</a:t>
                      </a:r>
                      <a:endParaRPr lang="tr-TR" sz="700" dirty="0">
                        <a:latin typeface="Helvetica"/>
                        <a:cs typeface="Helvetica"/>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xmlns="" val="10000"/>
                  </a:ext>
                </a:extLst>
              </a:tr>
              <a:tr h="198596">
                <a:tc>
                  <a:txBody>
                    <a:bodyPr/>
                    <a:lstStyle/>
                    <a:p>
                      <a:pPr marL="0">
                        <a:lnSpc>
                          <a:spcPct val="100000"/>
                        </a:lnSpc>
                        <a:spcBef>
                          <a:spcPts val="0"/>
                        </a:spcBef>
                      </a:pPr>
                      <a:r>
                        <a:rPr sz="700" spc="-5" dirty="0"/>
                        <a:t>Olaylar</a:t>
                      </a:r>
                      <a:r>
                        <a:rPr sz="700"/>
                        <a:t> </a:t>
                      </a:r>
                      <a:r>
                        <a:rPr sz="700" spc="-5" dirty="0"/>
                        <a:t>(%)</a:t>
                      </a:r>
                      <a:endParaRPr lang="tr-TR" sz="700" dirty="0">
                        <a:latin typeface="Helvetica"/>
                        <a:cs typeface="Helvetica"/>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algn="ctr">
                        <a:lnSpc>
                          <a:spcPct val="100000"/>
                        </a:lnSpc>
                        <a:spcBef>
                          <a:spcPts val="0"/>
                        </a:spcBef>
                        <a:tabLst>
                          <a:tab pos="923925" algn="l"/>
                        </a:tabLst>
                      </a:pPr>
                      <a:r>
                        <a:rPr lang="tr-TR" sz="700" b="0" dirty="0">
                          <a:latin typeface="Helvetica"/>
                        </a:rPr>
                        <a:t>82 (79.6)</a:t>
                      </a:r>
                      <a:endParaRPr lang="tr-TR" sz="700" b="0" dirty="0">
                        <a:latin typeface="Helvetica"/>
                        <a:cs typeface="Helvetica"/>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8890" algn="ctr">
                        <a:lnSpc>
                          <a:spcPct val="100000"/>
                        </a:lnSpc>
                        <a:spcBef>
                          <a:spcPts val="245"/>
                        </a:spcBef>
                        <a:tabLst>
                          <a:tab pos="864235" algn="l"/>
                        </a:tabLst>
                      </a:pPr>
                      <a:r>
                        <a:rPr lang="tr-TR" sz="700" b="0" dirty="0">
                          <a:latin typeface="Helvetica"/>
                        </a:rPr>
                        <a:t>31 (63.3)</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xmlns="" val="10001"/>
                  </a:ext>
                </a:extLst>
              </a:tr>
              <a:tr h="198596">
                <a:tc>
                  <a:txBody>
                    <a:bodyPr/>
                    <a:lstStyle/>
                    <a:p>
                      <a:pPr marL="0">
                        <a:lnSpc>
                          <a:spcPct val="100000"/>
                        </a:lnSpc>
                        <a:spcBef>
                          <a:spcPts val="0"/>
                        </a:spcBef>
                      </a:pPr>
                      <a:r>
                        <a:rPr sz="700" dirty="0"/>
                        <a:t>Medyan</a:t>
                      </a:r>
                      <a:r>
                        <a:rPr sz="700"/>
                        <a:t> </a:t>
                      </a:r>
                      <a:r>
                        <a:rPr sz="700" dirty="0"/>
                        <a:t>(a)</a:t>
                      </a:r>
                      <a:endParaRPr lang="tr-TR" sz="700" dirty="0">
                        <a:latin typeface="Helvetica"/>
                        <a:cs typeface="Helvetica"/>
                      </a:endParaRP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algn="ctr">
                        <a:lnSpc>
                          <a:spcPct val="100000"/>
                        </a:lnSpc>
                        <a:spcBef>
                          <a:spcPts val="0"/>
                        </a:spcBef>
                        <a:tabLst>
                          <a:tab pos="924560" algn="l"/>
                        </a:tabLst>
                      </a:pPr>
                      <a:r>
                        <a:rPr lang="tr-TR" sz="700" b="0" dirty="0">
                          <a:latin typeface="Helvetica"/>
                        </a:rPr>
                        <a:t>8.3</a:t>
                      </a:r>
                      <a:endParaRPr lang="tr-TR" sz="700" b="0" dirty="0">
                        <a:latin typeface="Helvetica"/>
                        <a:cs typeface="Helvetica"/>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9525" algn="ctr">
                        <a:lnSpc>
                          <a:spcPct val="100000"/>
                        </a:lnSpc>
                        <a:spcBef>
                          <a:spcPts val="245"/>
                        </a:spcBef>
                        <a:tabLst>
                          <a:tab pos="864869" algn="l"/>
                        </a:tabLst>
                      </a:pPr>
                      <a:r>
                        <a:rPr lang="tr-TR" sz="700" b="0" dirty="0">
                          <a:latin typeface="Helvetica"/>
                        </a:rPr>
                        <a:t>5.1</a:t>
                      </a:r>
                      <a:endParaRPr lang="tr-TR" sz="700" b="0" dirty="0">
                        <a:latin typeface="Helvetica"/>
                        <a:cs typeface="Helvetica"/>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xmlns="" val="10002"/>
                  </a:ext>
                </a:extLst>
              </a:tr>
              <a:tr h="383018">
                <a:tc>
                  <a:txBody>
                    <a:bodyPr/>
                    <a:lstStyle/>
                    <a:p>
                      <a:pPr marL="0" algn="ctr">
                        <a:lnSpc>
                          <a:spcPct val="100000"/>
                        </a:lnSpc>
                        <a:spcBef>
                          <a:spcPts val="0"/>
                        </a:spcBef>
                      </a:pPr>
                      <a:endParaRPr sz="700" dirty="0">
                        <a:latin typeface="Helvetica"/>
                        <a:cs typeface="Helvetica"/>
                      </a:endParaRPr>
                    </a:p>
                  </a:txBody>
                  <a:tcP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algn="ctr"/>
                      <a:r>
                        <a:rPr lang="tr-TR" sz="700" b="1" i="0" u="none" strike="noStrike" kern="1200" baseline="0" dirty="0">
                          <a:solidFill>
                            <a:schemeClr val="tx1"/>
                          </a:solidFill>
                          <a:latin typeface="+mn-lt"/>
                        </a:rPr>
                        <a:t>HR=0.82</a:t>
                      </a:r>
                    </a:p>
                    <a:p>
                      <a:pPr algn="ctr"/>
                      <a:r>
                        <a:rPr lang="tr-TR" sz="700" b="0" i="0" u="none" strike="noStrike" kern="1200" baseline="0" dirty="0">
                          <a:solidFill>
                            <a:schemeClr val="tx1"/>
                          </a:solidFill>
                          <a:latin typeface="+mn-lt"/>
                        </a:rPr>
                        <a:t>%95 GA (0.55, 1.26)</a:t>
                      </a:r>
                      <a:endParaRPr lang="tr-TR" sz="700" dirty="0">
                        <a:latin typeface="Helvetica"/>
                        <a:cs typeface="Helvetica"/>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hMerge="1">
                  <a:txBody>
                    <a:bodyPr/>
                    <a:lstStyle/>
                    <a:p>
                      <a:pPr marL="0" algn="ctr">
                        <a:lnSpc>
                          <a:spcPct val="100000"/>
                        </a:lnSpc>
                        <a:spcBef>
                          <a:spcPts val="0"/>
                        </a:spcBef>
                      </a:pPr>
                      <a:endParaRPr sz="1000" dirty="0">
                        <a:latin typeface="Helvetica"/>
                        <a:cs typeface="Helvetica"/>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328449840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 name="Rectangle 111"/>
          <p:cNvSpPr/>
          <p:nvPr/>
        </p:nvSpPr>
        <p:spPr bwMode="auto">
          <a:xfrm>
            <a:off x="3452302" y="2015661"/>
            <a:ext cx="406748" cy="3275316"/>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37" tIns="45718" rIns="91437" bIns="45718" numCol="1" rtlCol="0" anchor="t" anchorCtr="0" compatLnSpc="1">
            <a:prstTxWarp prst="textNoShape">
              <a:avLst/>
            </a:prstTxWarp>
          </a:bodyPr>
          <a:lstStyle/>
          <a:p>
            <a:pPr defTabSz="914353"/>
            <a:endParaRPr lang="en-US" b="1">
              <a:solidFill>
                <a:srgbClr val="000000"/>
              </a:solidFill>
              <a:latin typeface="Arial" charset="0"/>
            </a:endParaRPr>
          </a:p>
        </p:txBody>
      </p:sp>
      <p:sp>
        <p:nvSpPr>
          <p:cNvPr id="3" name="Text Placeholder 2"/>
          <p:cNvSpPr>
            <a:spLocks noGrp="1"/>
          </p:cNvSpPr>
          <p:nvPr>
            <p:ph type="body" sz="quarter" idx="10"/>
          </p:nvPr>
        </p:nvSpPr>
        <p:spPr>
          <a:xfrm>
            <a:off x="0" y="6322219"/>
            <a:ext cx="1673352" cy="351138"/>
          </a:xfrm>
        </p:spPr>
        <p:txBody>
          <a:bodyPr>
            <a:normAutofit/>
          </a:bodyPr>
          <a:lstStyle/>
          <a:p>
            <a:r>
              <a:rPr lang="tr-TR" dirty="0">
                <a:solidFill>
                  <a:schemeClr val="tx1"/>
                </a:solidFill>
              </a:rPr>
              <a:t>IVRS, BICR</a:t>
            </a:r>
          </a:p>
          <a:p>
            <a:r>
              <a:rPr lang="tr-TR" dirty="0">
                <a:latin typeface="Arial" charset="0"/>
              </a:rPr>
              <a:t>1. Robson et al. NEJM 2017</a:t>
            </a:r>
            <a:endParaRPr lang="tr-TR" dirty="0"/>
          </a:p>
        </p:txBody>
      </p:sp>
      <p:sp>
        <p:nvSpPr>
          <p:cNvPr id="8" name="TextBox 7"/>
          <p:cNvSpPr txBox="1"/>
          <p:nvPr/>
        </p:nvSpPr>
        <p:spPr>
          <a:xfrm>
            <a:off x="768853" y="1982679"/>
            <a:ext cx="2120322" cy="3189725"/>
          </a:xfrm>
          <a:prstGeom prst="rect">
            <a:avLst/>
          </a:prstGeom>
          <a:noFill/>
        </p:spPr>
        <p:txBody>
          <a:bodyPr wrap="none" lIns="64291" tIns="32146" rIns="64291" bIns="32146" rtlCol="0">
            <a:spAutoFit/>
          </a:bodyPr>
          <a:lstStyle/>
          <a:p>
            <a:pPr defTabSz="457177"/>
            <a:r>
              <a:rPr lang="tr-TR" sz="700" b="1" dirty="0">
                <a:solidFill>
                  <a:srgbClr val="000000"/>
                </a:solidFill>
                <a:latin typeface="Arial"/>
              </a:rPr>
              <a:t>Tüm hastalar</a:t>
            </a:r>
          </a:p>
          <a:p>
            <a:pPr defTabSz="457177"/>
            <a:r>
              <a:rPr lang="tr-TR" sz="700" dirty="0">
                <a:solidFill>
                  <a:srgbClr val="000000"/>
                </a:solidFill>
                <a:latin typeface="Arial"/>
              </a:rPr>
              <a:t>Metastatik meme kanseri için önceden kemoterapi</a:t>
            </a:r>
          </a:p>
          <a:p>
            <a:pPr defTabSz="457177"/>
            <a:r>
              <a:rPr lang="tr-TR" sz="700" dirty="0">
                <a:solidFill>
                  <a:srgbClr val="000000"/>
                </a:solidFill>
                <a:latin typeface="Arial"/>
              </a:rPr>
              <a:t>  Evet</a:t>
            </a:r>
          </a:p>
          <a:p>
            <a:pPr defTabSz="457177"/>
            <a:r>
              <a:rPr lang="tr-TR" sz="700" dirty="0">
                <a:solidFill>
                  <a:srgbClr val="000000"/>
                </a:solidFill>
                <a:latin typeface="Arial"/>
              </a:rPr>
              <a:t>  Hayır</a:t>
            </a:r>
          </a:p>
          <a:p>
            <a:pPr defTabSz="457177"/>
            <a:r>
              <a:rPr lang="tr-TR" sz="700" dirty="0">
                <a:solidFill>
                  <a:srgbClr val="000000"/>
                </a:solidFill>
                <a:latin typeface="Arial"/>
              </a:rPr>
              <a:t>Reseptör durumu</a:t>
            </a:r>
          </a:p>
          <a:p>
            <a:pPr defTabSz="457177"/>
            <a:r>
              <a:rPr lang="tr-TR" sz="700" dirty="0">
                <a:solidFill>
                  <a:srgbClr val="000000"/>
                </a:solidFill>
                <a:latin typeface="Arial"/>
              </a:rPr>
              <a:t>  ER ve/veya PgR pozitif</a:t>
            </a:r>
          </a:p>
          <a:p>
            <a:pPr defTabSz="457177"/>
            <a:r>
              <a:rPr lang="tr-TR" sz="700" dirty="0">
                <a:solidFill>
                  <a:srgbClr val="000000"/>
                </a:solidFill>
                <a:latin typeface="Arial"/>
              </a:rPr>
              <a:t>  ER ve PgR negatif</a:t>
            </a:r>
          </a:p>
          <a:p>
            <a:pPr defTabSz="457177"/>
            <a:r>
              <a:rPr lang="tr-TR" sz="700" dirty="0">
                <a:solidFill>
                  <a:srgbClr val="000000"/>
                </a:solidFill>
                <a:latin typeface="Arial"/>
              </a:rPr>
              <a:t>Meme kanseri için önceden platin bazlı tedavi</a:t>
            </a:r>
          </a:p>
          <a:p>
            <a:pPr defTabSz="457177"/>
            <a:r>
              <a:rPr lang="tr-TR" sz="700" dirty="0">
                <a:solidFill>
                  <a:srgbClr val="000000"/>
                </a:solidFill>
                <a:latin typeface="Arial"/>
              </a:rPr>
              <a:t>  Evet</a:t>
            </a:r>
          </a:p>
          <a:p>
            <a:pPr defTabSz="457177"/>
            <a:r>
              <a:rPr lang="tr-TR" sz="700" dirty="0">
                <a:solidFill>
                  <a:srgbClr val="000000"/>
                </a:solidFill>
                <a:latin typeface="Arial"/>
              </a:rPr>
              <a:t>  Hayır</a:t>
            </a:r>
          </a:p>
          <a:p>
            <a:pPr defTabSz="457177"/>
            <a:r>
              <a:rPr lang="tr-TR" sz="700" dirty="0">
                <a:solidFill>
                  <a:srgbClr val="000000"/>
                </a:solidFill>
                <a:latin typeface="Arial"/>
              </a:rPr>
              <a:t>Ölçülebilir hastalık - ölçülemeyen hastalık</a:t>
            </a:r>
          </a:p>
          <a:p>
            <a:pPr defTabSz="457177"/>
            <a:r>
              <a:rPr lang="tr-TR" sz="700" dirty="0">
                <a:solidFill>
                  <a:srgbClr val="000000"/>
                </a:solidFill>
                <a:latin typeface="Arial"/>
              </a:rPr>
              <a:t>  Ölçülebilir</a:t>
            </a:r>
          </a:p>
          <a:p>
            <a:pPr defTabSz="457177"/>
            <a:r>
              <a:rPr lang="tr-TR" sz="700" dirty="0">
                <a:solidFill>
                  <a:srgbClr val="000000"/>
                </a:solidFill>
                <a:latin typeface="Arial"/>
              </a:rPr>
              <a:t>  Ölçülemeyen</a:t>
            </a:r>
          </a:p>
          <a:p>
            <a:pPr defTabSz="457177"/>
            <a:r>
              <a:rPr lang="tr-TR" sz="700" dirty="0">
                <a:solidFill>
                  <a:srgbClr val="000000"/>
                </a:solidFill>
                <a:latin typeface="Arial"/>
              </a:rPr>
              <a:t>Randomizasyon sırasında progresif hastalık</a:t>
            </a:r>
          </a:p>
          <a:p>
            <a:pPr defTabSz="457177"/>
            <a:r>
              <a:rPr lang="tr-TR" sz="700" dirty="0">
                <a:solidFill>
                  <a:srgbClr val="000000"/>
                </a:solidFill>
                <a:latin typeface="Arial"/>
              </a:rPr>
              <a:t>  Evet</a:t>
            </a:r>
          </a:p>
          <a:p>
            <a:pPr defTabSz="457177"/>
            <a:r>
              <a:rPr lang="tr-TR" sz="700" dirty="0">
                <a:solidFill>
                  <a:srgbClr val="000000"/>
                </a:solidFill>
                <a:latin typeface="Arial"/>
              </a:rPr>
              <a:t>  Hayır</a:t>
            </a:r>
          </a:p>
          <a:p>
            <a:pPr defTabSz="457177"/>
            <a:r>
              <a:rPr lang="tr-TR" sz="700" dirty="0">
                <a:solidFill>
                  <a:srgbClr val="000000"/>
                </a:solidFill>
                <a:latin typeface="Arial"/>
              </a:rPr>
              <a:t>BRCA mutasyon türü</a:t>
            </a:r>
          </a:p>
          <a:p>
            <a:pPr defTabSz="457177"/>
            <a:r>
              <a:rPr lang="tr-TR" sz="700" dirty="0">
                <a:solidFill>
                  <a:srgbClr val="000000"/>
                </a:solidFill>
                <a:latin typeface="Arial"/>
              </a:rPr>
              <a:t>  BRCA1</a:t>
            </a:r>
          </a:p>
          <a:p>
            <a:pPr defTabSz="457177"/>
            <a:r>
              <a:rPr lang="tr-TR" sz="700" dirty="0">
                <a:solidFill>
                  <a:srgbClr val="000000"/>
                </a:solidFill>
                <a:latin typeface="Arial"/>
              </a:rPr>
              <a:t>  BRCA2</a:t>
            </a:r>
          </a:p>
          <a:p>
            <a:pPr defTabSz="457177"/>
            <a:r>
              <a:rPr lang="tr-TR" sz="700" dirty="0">
                <a:solidFill>
                  <a:srgbClr val="000000"/>
                </a:solidFill>
                <a:latin typeface="Arial"/>
              </a:rPr>
              <a:t>Yaş (yıl)</a:t>
            </a:r>
          </a:p>
          <a:p>
            <a:pPr defTabSz="457177"/>
            <a:r>
              <a:rPr lang="tr-TR" sz="700" dirty="0">
                <a:solidFill>
                  <a:srgbClr val="000000"/>
                </a:solidFill>
                <a:latin typeface="Arial"/>
              </a:rPr>
              <a:t>  &lt;65</a:t>
            </a:r>
          </a:p>
          <a:p>
            <a:pPr defTabSz="457177"/>
            <a:r>
              <a:rPr lang="tr-TR" sz="700" dirty="0">
                <a:solidFill>
                  <a:srgbClr val="000000"/>
                </a:solidFill>
                <a:latin typeface="Arial"/>
              </a:rPr>
              <a:t>  ≥65</a:t>
            </a:r>
          </a:p>
          <a:p>
            <a:pPr defTabSz="457177"/>
            <a:r>
              <a:rPr lang="tr-TR" sz="700" dirty="0">
                <a:solidFill>
                  <a:srgbClr val="000000"/>
                </a:solidFill>
                <a:latin typeface="Arial"/>
              </a:rPr>
              <a:t>Bölge</a:t>
            </a:r>
          </a:p>
          <a:p>
            <a:pPr defTabSz="457177"/>
            <a:r>
              <a:rPr lang="tr-TR" sz="700" dirty="0">
                <a:solidFill>
                  <a:srgbClr val="000000"/>
                </a:solidFill>
                <a:latin typeface="Arial"/>
              </a:rPr>
              <a:t>  Asya</a:t>
            </a:r>
          </a:p>
          <a:p>
            <a:pPr defTabSz="457177"/>
            <a:r>
              <a:rPr lang="tr-TR" sz="700" dirty="0">
                <a:solidFill>
                  <a:srgbClr val="000000"/>
                </a:solidFill>
                <a:latin typeface="Arial"/>
              </a:rPr>
              <a:t>  Avrupa</a:t>
            </a:r>
          </a:p>
          <a:p>
            <a:pPr defTabSz="457177"/>
            <a:r>
              <a:rPr lang="tr-TR" sz="700" dirty="0">
                <a:solidFill>
                  <a:srgbClr val="000000"/>
                </a:solidFill>
                <a:latin typeface="Arial"/>
              </a:rPr>
              <a:t>  Kuzey ve Güney Amerika</a:t>
            </a:r>
          </a:p>
          <a:p>
            <a:pPr defTabSz="457177"/>
            <a:r>
              <a:rPr lang="tr-TR" sz="700" dirty="0">
                <a:solidFill>
                  <a:srgbClr val="000000"/>
                </a:solidFill>
                <a:latin typeface="Arial"/>
              </a:rPr>
              <a:t>Irk</a:t>
            </a:r>
          </a:p>
          <a:p>
            <a:pPr defTabSz="457177"/>
            <a:r>
              <a:rPr lang="tr-TR" sz="700" dirty="0">
                <a:solidFill>
                  <a:srgbClr val="000000"/>
                </a:solidFill>
                <a:latin typeface="Arial"/>
              </a:rPr>
              <a:t>  Beyaz</a:t>
            </a:r>
          </a:p>
          <a:p>
            <a:pPr defTabSz="457177"/>
            <a:r>
              <a:rPr lang="tr-TR" sz="700" dirty="0">
                <a:solidFill>
                  <a:srgbClr val="000000"/>
                </a:solidFill>
                <a:latin typeface="Arial"/>
              </a:rPr>
              <a:t>  Diğer</a:t>
            </a:r>
          </a:p>
        </p:txBody>
      </p:sp>
      <p:sp>
        <p:nvSpPr>
          <p:cNvPr id="9" name="TextBox 8"/>
          <p:cNvSpPr txBox="1"/>
          <p:nvPr/>
        </p:nvSpPr>
        <p:spPr>
          <a:xfrm>
            <a:off x="4723393" y="1980937"/>
            <a:ext cx="875991" cy="3189725"/>
          </a:xfrm>
          <a:prstGeom prst="rect">
            <a:avLst/>
          </a:prstGeom>
          <a:solidFill>
            <a:schemeClr val="bg1"/>
          </a:solidFill>
        </p:spPr>
        <p:txBody>
          <a:bodyPr wrap="none" lIns="64291" tIns="32146" rIns="64291" bIns="32146" rtlCol="0">
            <a:spAutoFit/>
          </a:bodyPr>
          <a:lstStyle/>
          <a:p>
            <a:pPr algn="ctr" defTabSz="457177"/>
            <a:r>
              <a:rPr lang="tr-TR" sz="700" dirty="0">
                <a:solidFill>
                  <a:srgbClr val="000000"/>
                </a:solidFill>
                <a:latin typeface="Arial"/>
              </a:rPr>
              <a:t>0.58 (0.43 ila 0.80)</a:t>
            </a:r>
          </a:p>
          <a:p>
            <a:pPr algn="ctr" defTabSz="457177"/>
            <a:endParaRPr lang="tr-TR" sz="700" dirty="0">
              <a:solidFill>
                <a:srgbClr val="000000"/>
              </a:solidFill>
              <a:latin typeface="Arial"/>
            </a:endParaRPr>
          </a:p>
          <a:p>
            <a:pPr algn="ctr" defTabSz="457177"/>
            <a:r>
              <a:rPr lang="tr-TR" sz="700" dirty="0">
                <a:solidFill>
                  <a:srgbClr val="000000"/>
                </a:solidFill>
                <a:latin typeface="Arial"/>
              </a:rPr>
              <a:t>0.65 (0.47 ila 0.91)</a:t>
            </a:r>
          </a:p>
          <a:p>
            <a:pPr algn="ctr" defTabSz="457177"/>
            <a:r>
              <a:rPr lang="tr-TR" sz="700" dirty="0">
                <a:solidFill>
                  <a:srgbClr val="000000"/>
                </a:solidFill>
                <a:latin typeface="Arial"/>
              </a:rPr>
              <a:t>0.56 (0.34 ila 0.98)</a:t>
            </a:r>
          </a:p>
          <a:p>
            <a:pPr algn="ctr" defTabSz="457177"/>
            <a:endParaRPr lang="tr-TR" sz="700" dirty="0">
              <a:solidFill>
                <a:srgbClr val="000000"/>
              </a:solidFill>
              <a:latin typeface="Arial"/>
            </a:endParaRPr>
          </a:p>
          <a:p>
            <a:pPr algn="ctr" defTabSz="457177"/>
            <a:r>
              <a:rPr lang="tr-TR" sz="700" dirty="0">
                <a:solidFill>
                  <a:srgbClr val="000000"/>
                </a:solidFill>
                <a:latin typeface="Arial"/>
              </a:rPr>
              <a:t>0.82 (0.55 ila 1.26)</a:t>
            </a:r>
          </a:p>
          <a:p>
            <a:pPr algn="ctr" defTabSz="457177"/>
            <a:r>
              <a:rPr lang="tr-TR" sz="700" dirty="0">
                <a:solidFill>
                  <a:srgbClr val="000000"/>
                </a:solidFill>
                <a:latin typeface="Arial"/>
              </a:rPr>
              <a:t>0.43 (0.29 ila 0.63)</a:t>
            </a:r>
          </a:p>
          <a:p>
            <a:pPr algn="ctr" defTabSz="457177"/>
            <a:endParaRPr lang="tr-TR" sz="700" dirty="0">
              <a:solidFill>
                <a:srgbClr val="000000"/>
              </a:solidFill>
              <a:latin typeface="Arial"/>
            </a:endParaRPr>
          </a:p>
          <a:p>
            <a:pPr algn="ctr" defTabSz="457177"/>
            <a:r>
              <a:rPr lang="tr-TR" sz="700" dirty="0">
                <a:solidFill>
                  <a:srgbClr val="000000"/>
                </a:solidFill>
                <a:latin typeface="Arial"/>
              </a:rPr>
              <a:t>0.67 (0.41 ila 1.14)</a:t>
            </a:r>
          </a:p>
          <a:p>
            <a:pPr algn="ctr" defTabSz="457177"/>
            <a:r>
              <a:rPr lang="tr-TR" sz="700" dirty="0">
                <a:solidFill>
                  <a:srgbClr val="000000"/>
                </a:solidFill>
                <a:latin typeface="Arial"/>
              </a:rPr>
              <a:t>0.60 (0.43 ila 0.84)</a:t>
            </a:r>
          </a:p>
          <a:p>
            <a:pPr algn="ctr" defTabSz="457177"/>
            <a:endParaRPr lang="tr-TR" sz="700" dirty="0">
              <a:solidFill>
                <a:srgbClr val="000000"/>
              </a:solidFill>
              <a:latin typeface="Arial"/>
            </a:endParaRPr>
          </a:p>
          <a:p>
            <a:pPr algn="ctr" defTabSz="457177"/>
            <a:r>
              <a:rPr lang="tr-TR" sz="700" dirty="0">
                <a:solidFill>
                  <a:srgbClr val="000000"/>
                </a:solidFill>
                <a:latin typeface="Arial"/>
              </a:rPr>
              <a:t>0.58 (0.43 ila 0.80)</a:t>
            </a:r>
          </a:p>
          <a:p>
            <a:pPr algn="ctr" defTabSz="457177"/>
            <a:r>
              <a:rPr lang="tr-TR" sz="700" dirty="0">
                <a:solidFill>
                  <a:srgbClr val="000000"/>
                </a:solidFill>
                <a:latin typeface="Arial"/>
              </a:rPr>
              <a:t>0.57 (0.30 ila 1.12)</a:t>
            </a:r>
          </a:p>
          <a:p>
            <a:pPr algn="ctr" defTabSz="457177"/>
            <a:endParaRPr lang="tr-TR" sz="700" dirty="0">
              <a:solidFill>
                <a:srgbClr val="000000"/>
              </a:solidFill>
              <a:latin typeface="Arial"/>
            </a:endParaRPr>
          </a:p>
          <a:p>
            <a:pPr algn="ctr" defTabSz="457177"/>
            <a:r>
              <a:rPr lang="tr-TR" sz="700" dirty="0">
                <a:solidFill>
                  <a:srgbClr val="000000"/>
                </a:solidFill>
                <a:latin typeface="Arial"/>
              </a:rPr>
              <a:t>0.60 (0.43 ila 0.83)</a:t>
            </a:r>
          </a:p>
          <a:p>
            <a:pPr algn="ctr" defTabSz="457177"/>
            <a:r>
              <a:rPr lang="tr-TR" sz="700" dirty="0">
                <a:solidFill>
                  <a:srgbClr val="000000"/>
                </a:solidFill>
                <a:latin typeface="Arial"/>
              </a:rPr>
              <a:t>0.72 (0.41 ila 1.30)</a:t>
            </a:r>
          </a:p>
          <a:p>
            <a:pPr algn="ctr" defTabSz="457177"/>
            <a:endParaRPr lang="tr-TR" sz="700" dirty="0">
              <a:solidFill>
                <a:srgbClr val="000000"/>
              </a:solidFill>
              <a:latin typeface="Arial"/>
            </a:endParaRPr>
          </a:p>
          <a:p>
            <a:pPr algn="ctr" defTabSz="457177"/>
            <a:r>
              <a:rPr lang="tr-TR" sz="700" dirty="0">
                <a:solidFill>
                  <a:srgbClr val="000000"/>
                </a:solidFill>
                <a:latin typeface="Arial"/>
              </a:rPr>
              <a:t>0.54 (0.37 ila 0.79)</a:t>
            </a:r>
          </a:p>
          <a:p>
            <a:pPr algn="ctr" defTabSz="457177"/>
            <a:r>
              <a:rPr lang="tr-TR" sz="700" dirty="0">
                <a:solidFill>
                  <a:srgbClr val="000000"/>
                </a:solidFill>
                <a:latin typeface="Arial"/>
              </a:rPr>
              <a:t>0.68 (0.45 ila 1.07)</a:t>
            </a:r>
          </a:p>
          <a:p>
            <a:pPr algn="ctr" defTabSz="457177"/>
            <a:endParaRPr lang="tr-TR" sz="700" dirty="0">
              <a:solidFill>
                <a:srgbClr val="000000"/>
              </a:solidFill>
              <a:latin typeface="Arial"/>
            </a:endParaRPr>
          </a:p>
          <a:p>
            <a:pPr algn="ctr" defTabSz="457177"/>
            <a:r>
              <a:rPr lang="tr-TR" sz="700" dirty="0">
                <a:solidFill>
                  <a:srgbClr val="000000"/>
                </a:solidFill>
                <a:latin typeface="Arial"/>
              </a:rPr>
              <a:t>0.65 (0.49 ila 0.88)</a:t>
            </a:r>
          </a:p>
          <a:p>
            <a:pPr algn="ctr" defTabSz="457177"/>
            <a:r>
              <a:rPr lang="tr-TR" sz="700" dirty="0">
                <a:solidFill>
                  <a:srgbClr val="000000"/>
                </a:solidFill>
                <a:latin typeface="Arial"/>
              </a:rPr>
              <a:t>Hesaplanmamıştır</a:t>
            </a:r>
          </a:p>
          <a:p>
            <a:pPr algn="ctr" defTabSz="457177"/>
            <a:endParaRPr lang="tr-TR" sz="700" dirty="0">
              <a:solidFill>
                <a:srgbClr val="000000"/>
              </a:solidFill>
              <a:latin typeface="Arial"/>
            </a:endParaRPr>
          </a:p>
          <a:p>
            <a:pPr algn="ctr" defTabSz="457177"/>
            <a:r>
              <a:rPr lang="tr-TR" sz="700" dirty="0">
                <a:solidFill>
                  <a:srgbClr val="000000"/>
                </a:solidFill>
                <a:latin typeface="Arial"/>
              </a:rPr>
              <a:t>0.57 (0.34 ila 0.97)</a:t>
            </a:r>
          </a:p>
          <a:p>
            <a:pPr algn="ctr" defTabSz="457177"/>
            <a:r>
              <a:rPr lang="tr-TR" sz="700" dirty="0">
                <a:solidFill>
                  <a:srgbClr val="000000"/>
                </a:solidFill>
                <a:latin typeface="Arial"/>
              </a:rPr>
              <a:t>0.71 (0.48 ila 1.08)</a:t>
            </a:r>
          </a:p>
          <a:p>
            <a:pPr algn="ctr" defTabSz="457177"/>
            <a:r>
              <a:rPr lang="tr-TR" sz="700" dirty="0">
                <a:solidFill>
                  <a:srgbClr val="000000"/>
                </a:solidFill>
                <a:latin typeface="Arial"/>
              </a:rPr>
              <a:t>0.39 (0.22 ila 0.73)</a:t>
            </a:r>
          </a:p>
          <a:p>
            <a:pPr algn="ctr" defTabSz="457177"/>
            <a:endParaRPr lang="tr-TR" sz="700" dirty="0">
              <a:solidFill>
                <a:srgbClr val="000000"/>
              </a:solidFill>
              <a:latin typeface="Arial"/>
            </a:endParaRPr>
          </a:p>
          <a:p>
            <a:pPr algn="ctr" defTabSz="457177"/>
            <a:r>
              <a:rPr lang="tr-TR" sz="700" dirty="0">
                <a:solidFill>
                  <a:srgbClr val="000000"/>
                </a:solidFill>
                <a:latin typeface="Arial"/>
              </a:rPr>
              <a:t>0.67 (0.48 ila 0.95)</a:t>
            </a:r>
          </a:p>
          <a:p>
            <a:pPr algn="ctr" defTabSz="457177"/>
            <a:r>
              <a:rPr lang="tr-TR" sz="700" dirty="0">
                <a:solidFill>
                  <a:srgbClr val="000000"/>
                </a:solidFill>
                <a:latin typeface="Arial"/>
              </a:rPr>
              <a:t>0.51 (0.32 ila 0.85)</a:t>
            </a:r>
          </a:p>
        </p:txBody>
      </p:sp>
      <p:sp>
        <p:nvSpPr>
          <p:cNvPr id="10" name="TextBox 9"/>
          <p:cNvSpPr txBox="1"/>
          <p:nvPr/>
        </p:nvSpPr>
        <p:spPr>
          <a:xfrm>
            <a:off x="5950760" y="1982679"/>
            <a:ext cx="945872" cy="3189725"/>
          </a:xfrm>
          <a:prstGeom prst="rect">
            <a:avLst/>
          </a:prstGeom>
          <a:noFill/>
        </p:spPr>
        <p:txBody>
          <a:bodyPr wrap="none" lIns="64291" tIns="32146" rIns="64291" bIns="32146" rtlCol="0">
            <a:spAutoFit/>
          </a:bodyPr>
          <a:lstStyle/>
          <a:p>
            <a:pPr defTabSz="457177"/>
            <a:r>
              <a:rPr lang="tr-TR" sz="700" dirty="0">
                <a:solidFill>
                  <a:srgbClr val="000000"/>
                </a:solidFill>
                <a:latin typeface="Arial"/>
              </a:rPr>
              <a:t>163 (79.5): 71 (73.2)</a:t>
            </a:r>
          </a:p>
          <a:p>
            <a:pPr defTabSz="457177"/>
            <a:endParaRPr lang="tr-TR" sz="700" dirty="0">
              <a:solidFill>
                <a:srgbClr val="000000"/>
              </a:solidFill>
              <a:latin typeface="Arial"/>
            </a:endParaRPr>
          </a:p>
          <a:p>
            <a:pPr defTabSz="457177"/>
            <a:r>
              <a:rPr lang="tr-TR" sz="700" dirty="0">
                <a:solidFill>
                  <a:srgbClr val="000000"/>
                </a:solidFill>
                <a:latin typeface="Arial"/>
              </a:rPr>
              <a:t>119 (81.5): 51 (73.9)</a:t>
            </a:r>
          </a:p>
          <a:p>
            <a:pPr defTabSz="457177"/>
            <a:r>
              <a:rPr lang="tr-TR" sz="700" dirty="0">
                <a:solidFill>
                  <a:srgbClr val="000000"/>
                </a:solidFill>
                <a:latin typeface="Arial"/>
              </a:rPr>
              <a:t>  44 (74.6): 20 (71.4)</a:t>
            </a:r>
          </a:p>
          <a:p>
            <a:pPr defTabSz="457177"/>
            <a:endParaRPr lang="tr-TR" sz="700" dirty="0">
              <a:solidFill>
                <a:srgbClr val="000000"/>
              </a:solidFill>
              <a:latin typeface="Arial"/>
            </a:endParaRPr>
          </a:p>
          <a:p>
            <a:pPr defTabSz="457177"/>
            <a:r>
              <a:rPr lang="tr-TR" sz="700" dirty="0">
                <a:solidFill>
                  <a:srgbClr val="000000"/>
                </a:solidFill>
                <a:latin typeface="Arial"/>
              </a:rPr>
              <a:t>  82 (79.6): 31 (63.3)</a:t>
            </a:r>
          </a:p>
          <a:p>
            <a:pPr defTabSz="457177"/>
            <a:r>
              <a:rPr lang="tr-TR" sz="700" dirty="0">
                <a:solidFill>
                  <a:srgbClr val="000000"/>
                </a:solidFill>
                <a:latin typeface="Arial"/>
              </a:rPr>
              <a:t>  81 (79.4): 40 (83.3)</a:t>
            </a:r>
          </a:p>
          <a:p>
            <a:pPr defTabSz="457177"/>
            <a:endParaRPr lang="tr-TR" sz="700" dirty="0">
              <a:solidFill>
                <a:srgbClr val="000000"/>
              </a:solidFill>
              <a:latin typeface="Arial"/>
            </a:endParaRPr>
          </a:p>
          <a:p>
            <a:pPr defTabSz="457177"/>
            <a:r>
              <a:rPr lang="tr-TR" sz="700" dirty="0">
                <a:solidFill>
                  <a:srgbClr val="000000"/>
                </a:solidFill>
                <a:latin typeface="Arial"/>
              </a:rPr>
              <a:t>  50 (83.3): 21 (80.8)</a:t>
            </a:r>
          </a:p>
          <a:p>
            <a:pPr defTabSz="457177"/>
            <a:r>
              <a:rPr lang="tr-TR" sz="700" dirty="0">
                <a:solidFill>
                  <a:srgbClr val="000000"/>
                </a:solidFill>
                <a:latin typeface="Arial"/>
              </a:rPr>
              <a:t>113 (77.9): 50 (70.4)</a:t>
            </a:r>
          </a:p>
          <a:p>
            <a:pPr defTabSz="457177"/>
            <a:endParaRPr lang="tr-TR" sz="700" dirty="0">
              <a:solidFill>
                <a:srgbClr val="000000"/>
              </a:solidFill>
              <a:latin typeface="Arial"/>
            </a:endParaRPr>
          </a:p>
          <a:p>
            <a:pPr defTabSz="457177"/>
            <a:r>
              <a:rPr lang="tr-TR" sz="700" dirty="0">
                <a:solidFill>
                  <a:srgbClr val="000000"/>
                </a:solidFill>
                <a:latin typeface="Arial"/>
              </a:rPr>
              <a:t>139 (84.2): 56 (77.8)</a:t>
            </a:r>
          </a:p>
          <a:p>
            <a:pPr defTabSz="457177"/>
            <a:r>
              <a:rPr lang="tr-TR" sz="700" dirty="0">
                <a:solidFill>
                  <a:srgbClr val="000000"/>
                </a:solidFill>
                <a:latin typeface="Arial"/>
              </a:rPr>
              <a:t>  24 (60.0): 15 (60.0)</a:t>
            </a:r>
          </a:p>
          <a:p>
            <a:pPr defTabSz="457177"/>
            <a:endParaRPr lang="tr-TR" sz="700" dirty="0">
              <a:solidFill>
                <a:srgbClr val="000000"/>
              </a:solidFill>
              <a:latin typeface="Arial"/>
            </a:endParaRPr>
          </a:p>
          <a:p>
            <a:pPr defTabSz="457177"/>
            <a:r>
              <a:rPr lang="tr-TR" sz="700" dirty="0">
                <a:solidFill>
                  <a:srgbClr val="000000"/>
                </a:solidFill>
                <a:latin typeface="Arial"/>
              </a:rPr>
              <a:t>127 (79.9): 53 (72.6)</a:t>
            </a:r>
          </a:p>
          <a:p>
            <a:pPr defTabSz="457177"/>
            <a:r>
              <a:rPr lang="tr-TR" sz="700" dirty="0">
                <a:solidFill>
                  <a:srgbClr val="000000"/>
                </a:solidFill>
                <a:latin typeface="Arial"/>
              </a:rPr>
              <a:t>  36 (78.3): 18 (75.0)</a:t>
            </a:r>
          </a:p>
          <a:p>
            <a:pPr defTabSz="457177"/>
            <a:endParaRPr lang="tr-TR" sz="700" dirty="0">
              <a:solidFill>
                <a:srgbClr val="000000"/>
              </a:solidFill>
              <a:latin typeface="Arial"/>
            </a:endParaRPr>
          </a:p>
          <a:p>
            <a:pPr defTabSz="457177"/>
            <a:r>
              <a:rPr lang="tr-TR" sz="700" dirty="0">
                <a:solidFill>
                  <a:srgbClr val="000000"/>
                </a:solidFill>
                <a:latin typeface="Arial"/>
              </a:rPr>
              <a:t>  94 (82.5): 41 (82.0)</a:t>
            </a:r>
          </a:p>
          <a:p>
            <a:pPr defTabSz="457177"/>
            <a:r>
              <a:rPr lang="tr-TR" sz="700" dirty="0">
                <a:solidFill>
                  <a:srgbClr val="000000"/>
                </a:solidFill>
                <a:latin typeface="Arial"/>
              </a:rPr>
              <a:t>  64 (76.2): 30 (66.7)</a:t>
            </a:r>
          </a:p>
          <a:p>
            <a:pPr defTabSz="457177"/>
            <a:endParaRPr lang="tr-TR" sz="700" dirty="0">
              <a:solidFill>
                <a:srgbClr val="000000"/>
              </a:solidFill>
              <a:latin typeface="Arial"/>
            </a:endParaRPr>
          </a:p>
          <a:p>
            <a:pPr defTabSz="457177"/>
            <a:r>
              <a:rPr lang="tr-TR" sz="700" dirty="0">
                <a:solidFill>
                  <a:srgbClr val="000000"/>
                </a:solidFill>
                <a:latin typeface="Arial"/>
              </a:rPr>
              <a:t>154 (79.4): 67 (72.0)</a:t>
            </a:r>
          </a:p>
          <a:p>
            <a:pPr defTabSz="457177"/>
            <a:r>
              <a:rPr lang="tr-TR" sz="700" dirty="0">
                <a:solidFill>
                  <a:srgbClr val="000000"/>
                </a:solidFill>
                <a:latin typeface="Arial"/>
              </a:rPr>
              <a:t>    9 (81.8): 4 (100.0)</a:t>
            </a:r>
          </a:p>
          <a:p>
            <a:pPr defTabSz="457177"/>
            <a:endParaRPr lang="tr-TR" sz="700" dirty="0">
              <a:solidFill>
                <a:srgbClr val="000000"/>
              </a:solidFill>
              <a:latin typeface="Arial"/>
            </a:endParaRPr>
          </a:p>
          <a:p>
            <a:pPr defTabSz="457177"/>
            <a:r>
              <a:rPr lang="tr-TR" sz="700" dirty="0">
                <a:solidFill>
                  <a:srgbClr val="000000"/>
                </a:solidFill>
                <a:latin typeface="Arial"/>
              </a:rPr>
              <a:t>  46 (78.0): 21 (75.0)</a:t>
            </a:r>
          </a:p>
          <a:p>
            <a:pPr defTabSz="457177"/>
            <a:r>
              <a:rPr lang="tr-TR" sz="700" dirty="0">
                <a:solidFill>
                  <a:srgbClr val="000000"/>
                </a:solidFill>
                <a:latin typeface="Arial"/>
              </a:rPr>
              <a:t>  77 (79.4): 34 (75.6)</a:t>
            </a:r>
          </a:p>
          <a:p>
            <a:pPr defTabSz="457177"/>
            <a:r>
              <a:rPr lang="tr-TR" sz="700" dirty="0">
                <a:solidFill>
                  <a:srgbClr val="000000"/>
                </a:solidFill>
                <a:latin typeface="Arial"/>
              </a:rPr>
              <a:t>  40 (81.6): 16 (66.7)</a:t>
            </a:r>
          </a:p>
          <a:p>
            <a:pPr defTabSz="457177"/>
            <a:endParaRPr lang="tr-TR" sz="700" dirty="0">
              <a:solidFill>
                <a:srgbClr val="000000"/>
              </a:solidFill>
              <a:latin typeface="Arial"/>
            </a:endParaRPr>
          </a:p>
          <a:p>
            <a:pPr defTabSz="457177"/>
            <a:r>
              <a:rPr lang="tr-TR" sz="700" dirty="0">
                <a:solidFill>
                  <a:srgbClr val="000000"/>
                </a:solidFill>
                <a:latin typeface="Arial"/>
              </a:rPr>
              <a:t>109 (81.3): 47 (74.6)</a:t>
            </a:r>
          </a:p>
          <a:p>
            <a:pPr defTabSz="457177"/>
            <a:r>
              <a:rPr lang="tr-TR" sz="700" dirty="0">
                <a:solidFill>
                  <a:srgbClr val="000000"/>
                </a:solidFill>
                <a:latin typeface="Arial"/>
              </a:rPr>
              <a:t>  54 (76.1): 24 (70.6)</a:t>
            </a:r>
          </a:p>
        </p:txBody>
      </p:sp>
      <p:sp>
        <p:nvSpPr>
          <p:cNvPr id="11" name="TextBox 10"/>
          <p:cNvSpPr txBox="1"/>
          <p:nvPr/>
        </p:nvSpPr>
        <p:spPr>
          <a:xfrm>
            <a:off x="3147162" y="1815606"/>
            <a:ext cx="1108176" cy="172673"/>
          </a:xfrm>
          <a:prstGeom prst="rect">
            <a:avLst/>
          </a:prstGeom>
          <a:noFill/>
        </p:spPr>
        <p:txBody>
          <a:bodyPr wrap="none" lIns="64291" tIns="32146" rIns="64291" bIns="32146" rtlCol="0">
            <a:spAutoFit/>
          </a:bodyPr>
          <a:lstStyle/>
          <a:p>
            <a:pPr defTabSz="457177"/>
            <a:r>
              <a:rPr lang="tr-TR" sz="700" b="1" dirty="0">
                <a:solidFill>
                  <a:srgbClr val="000000"/>
                </a:solidFill>
                <a:latin typeface="Arial"/>
              </a:rPr>
              <a:t>Tehlike oranı (%95 GA)</a:t>
            </a:r>
            <a:endParaRPr lang="tr-TR" sz="700" dirty="0">
              <a:solidFill>
                <a:srgbClr val="000000"/>
              </a:solidFill>
              <a:latin typeface="Arial"/>
            </a:endParaRPr>
          </a:p>
        </p:txBody>
      </p:sp>
      <p:sp>
        <p:nvSpPr>
          <p:cNvPr id="12" name="TextBox 11"/>
          <p:cNvSpPr txBox="1"/>
          <p:nvPr/>
        </p:nvSpPr>
        <p:spPr>
          <a:xfrm>
            <a:off x="5888025" y="1815606"/>
            <a:ext cx="999973" cy="172673"/>
          </a:xfrm>
          <a:prstGeom prst="rect">
            <a:avLst/>
          </a:prstGeom>
          <a:noFill/>
        </p:spPr>
        <p:txBody>
          <a:bodyPr wrap="none" lIns="64291" tIns="32146" rIns="64291" bIns="32146" rtlCol="0">
            <a:spAutoFit/>
          </a:bodyPr>
          <a:lstStyle/>
          <a:p>
            <a:pPr defTabSz="457177"/>
            <a:r>
              <a:rPr lang="tr-TR" sz="700" b="1" dirty="0">
                <a:solidFill>
                  <a:srgbClr val="000000"/>
                </a:solidFill>
                <a:latin typeface="Arial"/>
              </a:rPr>
              <a:t>Olaparib: TPC, n (%)</a:t>
            </a:r>
            <a:endParaRPr lang="tr-TR" sz="700" dirty="0">
              <a:solidFill>
                <a:srgbClr val="000000"/>
              </a:solidFill>
              <a:latin typeface="Arial"/>
            </a:endParaRPr>
          </a:p>
        </p:txBody>
      </p:sp>
      <p:cxnSp>
        <p:nvCxnSpPr>
          <p:cNvPr id="14" name="Straight Connector 13"/>
          <p:cNvCxnSpPr/>
          <p:nvPr/>
        </p:nvCxnSpPr>
        <p:spPr bwMode="auto">
          <a:xfrm>
            <a:off x="2934517" y="5295490"/>
            <a:ext cx="1561830" cy="0"/>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2938300" y="5290978"/>
            <a:ext cx="1564397" cy="45719"/>
            <a:chOff x="3073400" y="4529496"/>
            <a:chExt cx="1564397" cy="137754"/>
          </a:xfrm>
        </p:grpSpPr>
        <p:cxnSp>
          <p:nvCxnSpPr>
            <p:cNvPr id="16" name="Straight Connector 15"/>
            <p:cNvCxnSpPr/>
            <p:nvPr/>
          </p:nvCxnSpPr>
          <p:spPr bwMode="auto">
            <a:xfrm flipV="1">
              <a:off x="4190825" y="4529496"/>
              <a:ext cx="0" cy="137754"/>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auto">
            <a:xfrm flipV="1">
              <a:off x="3967340" y="4529496"/>
              <a:ext cx="0" cy="137754"/>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auto">
            <a:xfrm flipV="1">
              <a:off x="3743855" y="4529496"/>
              <a:ext cx="0" cy="137754"/>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auto">
            <a:xfrm flipV="1">
              <a:off x="3520370" y="4529496"/>
              <a:ext cx="0" cy="137754"/>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auto">
            <a:xfrm flipV="1">
              <a:off x="3296885" y="4529496"/>
              <a:ext cx="0" cy="137754"/>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auto">
            <a:xfrm flipV="1">
              <a:off x="3073400" y="4529496"/>
              <a:ext cx="0" cy="137754"/>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auto">
            <a:xfrm flipV="1">
              <a:off x="4637797" y="4529496"/>
              <a:ext cx="0" cy="137754"/>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auto">
            <a:xfrm flipV="1">
              <a:off x="4414310" y="4529496"/>
              <a:ext cx="0" cy="137754"/>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2848583" y="5290977"/>
            <a:ext cx="179436" cy="172673"/>
          </a:xfrm>
          <a:prstGeom prst="rect">
            <a:avLst/>
          </a:prstGeom>
          <a:noFill/>
        </p:spPr>
        <p:txBody>
          <a:bodyPr wrap="none" lIns="64291" tIns="32146" rIns="64291" bIns="32146" rtlCol="0">
            <a:spAutoFit/>
          </a:bodyPr>
          <a:lstStyle/>
          <a:p>
            <a:pPr algn="ctr" defTabSz="457177"/>
            <a:r>
              <a:rPr lang="tr-TR" sz="700" dirty="0">
                <a:solidFill>
                  <a:srgbClr val="000000"/>
                </a:solidFill>
                <a:latin typeface="Arial"/>
              </a:rPr>
              <a:t>0</a:t>
            </a:r>
          </a:p>
        </p:txBody>
      </p:sp>
      <p:sp>
        <p:nvSpPr>
          <p:cNvPr id="26" name="TextBox 25"/>
          <p:cNvSpPr txBox="1"/>
          <p:nvPr/>
        </p:nvSpPr>
        <p:spPr>
          <a:xfrm>
            <a:off x="3032746" y="5290977"/>
            <a:ext cx="258078" cy="172642"/>
          </a:xfrm>
          <a:prstGeom prst="rect">
            <a:avLst/>
          </a:prstGeom>
          <a:noFill/>
        </p:spPr>
        <p:txBody>
          <a:bodyPr wrap="none" lIns="64291" tIns="32146" rIns="64291" bIns="32146" rtlCol="0">
            <a:spAutoFit/>
          </a:bodyPr>
          <a:lstStyle/>
          <a:p>
            <a:pPr algn="ctr" defTabSz="457177"/>
            <a:r>
              <a:rPr lang="tr-TR" sz="700" dirty="0">
                <a:solidFill>
                  <a:srgbClr val="000000"/>
                </a:solidFill>
                <a:latin typeface="Arial"/>
              </a:rPr>
              <a:t>0.2</a:t>
            </a:r>
          </a:p>
        </p:txBody>
      </p:sp>
      <p:sp>
        <p:nvSpPr>
          <p:cNvPr id="27" name="TextBox 26"/>
          <p:cNvSpPr txBox="1"/>
          <p:nvPr/>
        </p:nvSpPr>
        <p:spPr>
          <a:xfrm>
            <a:off x="3256231" y="5290977"/>
            <a:ext cx="258078" cy="172642"/>
          </a:xfrm>
          <a:prstGeom prst="rect">
            <a:avLst/>
          </a:prstGeom>
          <a:noFill/>
        </p:spPr>
        <p:txBody>
          <a:bodyPr wrap="none" lIns="64291" tIns="32146" rIns="64291" bIns="32146" rtlCol="0">
            <a:spAutoFit/>
          </a:bodyPr>
          <a:lstStyle/>
          <a:p>
            <a:pPr algn="ctr" defTabSz="457177"/>
            <a:r>
              <a:rPr lang="tr-TR" sz="700" dirty="0">
                <a:solidFill>
                  <a:srgbClr val="000000"/>
                </a:solidFill>
                <a:latin typeface="Arial"/>
              </a:rPr>
              <a:t>0.4</a:t>
            </a:r>
          </a:p>
        </p:txBody>
      </p:sp>
      <p:sp>
        <p:nvSpPr>
          <p:cNvPr id="28" name="TextBox 27"/>
          <p:cNvSpPr txBox="1"/>
          <p:nvPr/>
        </p:nvSpPr>
        <p:spPr>
          <a:xfrm>
            <a:off x="3479716" y="5290977"/>
            <a:ext cx="258078" cy="172642"/>
          </a:xfrm>
          <a:prstGeom prst="rect">
            <a:avLst/>
          </a:prstGeom>
          <a:noFill/>
        </p:spPr>
        <p:txBody>
          <a:bodyPr wrap="none" lIns="64291" tIns="32146" rIns="64291" bIns="32146" rtlCol="0">
            <a:spAutoFit/>
          </a:bodyPr>
          <a:lstStyle/>
          <a:p>
            <a:pPr algn="ctr" defTabSz="457177"/>
            <a:r>
              <a:rPr lang="tr-TR" sz="700" dirty="0">
                <a:solidFill>
                  <a:srgbClr val="000000"/>
                </a:solidFill>
                <a:latin typeface="Arial"/>
              </a:rPr>
              <a:t>0.6</a:t>
            </a:r>
          </a:p>
        </p:txBody>
      </p:sp>
      <p:sp>
        <p:nvSpPr>
          <p:cNvPr id="29" name="TextBox 28"/>
          <p:cNvSpPr txBox="1"/>
          <p:nvPr/>
        </p:nvSpPr>
        <p:spPr>
          <a:xfrm>
            <a:off x="3703201" y="5290977"/>
            <a:ext cx="258078" cy="172642"/>
          </a:xfrm>
          <a:prstGeom prst="rect">
            <a:avLst/>
          </a:prstGeom>
          <a:noFill/>
        </p:spPr>
        <p:txBody>
          <a:bodyPr wrap="none" lIns="64291" tIns="32146" rIns="64291" bIns="32146" rtlCol="0">
            <a:spAutoFit/>
          </a:bodyPr>
          <a:lstStyle/>
          <a:p>
            <a:pPr algn="ctr" defTabSz="457177"/>
            <a:r>
              <a:rPr lang="tr-TR" sz="700" dirty="0">
                <a:solidFill>
                  <a:srgbClr val="000000"/>
                </a:solidFill>
                <a:latin typeface="Arial"/>
              </a:rPr>
              <a:t>0.8</a:t>
            </a:r>
          </a:p>
        </p:txBody>
      </p:sp>
      <p:sp>
        <p:nvSpPr>
          <p:cNvPr id="30" name="TextBox 29"/>
          <p:cNvSpPr txBox="1"/>
          <p:nvPr/>
        </p:nvSpPr>
        <p:spPr>
          <a:xfrm>
            <a:off x="3966007" y="5290977"/>
            <a:ext cx="179436" cy="172673"/>
          </a:xfrm>
          <a:prstGeom prst="rect">
            <a:avLst/>
          </a:prstGeom>
          <a:noFill/>
        </p:spPr>
        <p:txBody>
          <a:bodyPr wrap="none" lIns="64291" tIns="32146" rIns="64291" bIns="32146" rtlCol="0">
            <a:spAutoFit/>
          </a:bodyPr>
          <a:lstStyle/>
          <a:p>
            <a:pPr algn="ctr" defTabSz="457177"/>
            <a:r>
              <a:rPr lang="tr-TR" sz="700" dirty="0">
                <a:solidFill>
                  <a:srgbClr val="000000"/>
                </a:solidFill>
                <a:latin typeface="Arial"/>
              </a:rPr>
              <a:t>1</a:t>
            </a:r>
          </a:p>
        </p:txBody>
      </p:sp>
      <p:sp>
        <p:nvSpPr>
          <p:cNvPr id="31" name="TextBox 30"/>
          <p:cNvSpPr txBox="1"/>
          <p:nvPr/>
        </p:nvSpPr>
        <p:spPr>
          <a:xfrm>
            <a:off x="4150171" y="5290977"/>
            <a:ext cx="258078" cy="172642"/>
          </a:xfrm>
          <a:prstGeom prst="rect">
            <a:avLst/>
          </a:prstGeom>
          <a:noFill/>
        </p:spPr>
        <p:txBody>
          <a:bodyPr wrap="none" lIns="64291" tIns="32146" rIns="64291" bIns="32146" rtlCol="0">
            <a:spAutoFit/>
          </a:bodyPr>
          <a:lstStyle/>
          <a:p>
            <a:pPr algn="ctr" defTabSz="457177"/>
            <a:r>
              <a:rPr lang="tr-TR" sz="700" dirty="0">
                <a:solidFill>
                  <a:srgbClr val="000000"/>
                </a:solidFill>
                <a:latin typeface="Arial"/>
              </a:rPr>
              <a:t>1.2</a:t>
            </a:r>
          </a:p>
        </p:txBody>
      </p:sp>
      <p:sp>
        <p:nvSpPr>
          <p:cNvPr id="32" name="TextBox 31"/>
          <p:cNvSpPr txBox="1"/>
          <p:nvPr/>
        </p:nvSpPr>
        <p:spPr>
          <a:xfrm>
            <a:off x="4373658" y="5290977"/>
            <a:ext cx="258078" cy="172642"/>
          </a:xfrm>
          <a:prstGeom prst="rect">
            <a:avLst/>
          </a:prstGeom>
          <a:noFill/>
        </p:spPr>
        <p:txBody>
          <a:bodyPr wrap="none" lIns="64291" tIns="32146" rIns="64291" bIns="32146" rtlCol="0">
            <a:spAutoFit/>
          </a:bodyPr>
          <a:lstStyle/>
          <a:p>
            <a:pPr algn="ctr" defTabSz="457177"/>
            <a:r>
              <a:rPr lang="tr-TR" sz="700" dirty="0">
                <a:solidFill>
                  <a:srgbClr val="000000"/>
                </a:solidFill>
                <a:latin typeface="Arial"/>
              </a:rPr>
              <a:t>1.4</a:t>
            </a:r>
          </a:p>
        </p:txBody>
      </p:sp>
      <p:sp>
        <p:nvSpPr>
          <p:cNvPr id="33" name="TextBox 32"/>
          <p:cNvSpPr txBox="1"/>
          <p:nvPr/>
        </p:nvSpPr>
        <p:spPr>
          <a:xfrm>
            <a:off x="2961127" y="5461809"/>
            <a:ext cx="901915" cy="188048"/>
          </a:xfrm>
          <a:prstGeom prst="rect">
            <a:avLst/>
          </a:prstGeom>
          <a:noFill/>
        </p:spPr>
        <p:txBody>
          <a:bodyPr wrap="none" lIns="64291" tIns="32146" rIns="64291" bIns="32146" rtlCol="0">
            <a:spAutoFit/>
          </a:bodyPr>
          <a:lstStyle/>
          <a:p>
            <a:pPr algn="ctr" defTabSz="457177"/>
            <a:r>
              <a:rPr lang="tr-TR" sz="800" dirty="0">
                <a:solidFill>
                  <a:srgbClr val="000000"/>
                </a:solidFill>
                <a:latin typeface="Arial"/>
              </a:rPr>
              <a:t>Olaparib daha iyi</a:t>
            </a:r>
          </a:p>
        </p:txBody>
      </p:sp>
      <p:sp>
        <p:nvSpPr>
          <p:cNvPr id="34" name="TextBox 33"/>
          <p:cNvSpPr txBox="1"/>
          <p:nvPr/>
        </p:nvSpPr>
        <p:spPr>
          <a:xfrm>
            <a:off x="4014836" y="5461809"/>
            <a:ext cx="719322" cy="188048"/>
          </a:xfrm>
          <a:prstGeom prst="rect">
            <a:avLst/>
          </a:prstGeom>
          <a:noFill/>
        </p:spPr>
        <p:txBody>
          <a:bodyPr wrap="none" lIns="64291" tIns="32146" rIns="64291" bIns="32146" rtlCol="0">
            <a:spAutoFit/>
          </a:bodyPr>
          <a:lstStyle/>
          <a:p>
            <a:pPr algn="ctr" defTabSz="457177"/>
            <a:r>
              <a:rPr lang="tr-TR" sz="800" dirty="0">
                <a:solidFill>
                  <a:srgbClr val="000000"/>
                </a:solidFill>
                <a:latin typeface="Arial"/>
              </a:rPr>
              <a:t>TPC daha iyi</a:t>
            </a:r>
          </a:p>
        </p:txBody>
      </p:sp>
      <p:cxnSp>
        <p:nvCxnSpPr>
          <p:cNvPr id="36" name="Straight Connector 35"/>
          <p:cNvCxnSpPr/>
          <p:nvPr/>
        </p:nvCxnSpPr>
        <p:spPr bwMode="auto">
          <a:xfrm>
            <a:off x="2767671" y="5491032"/>
            <a:ext cx="1288055" cy="0"/>
          </a:xfrm>
          <a:prstGeom prst="line">
            <a:avLst/>
          </a:prstGeom>
          <a:ln w="19050" cmpd="sng">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bwMode="auto">
          <a:xfrm flipH="1">
            <a:off x="4082976" y="5491032"/>
            <a:ext cx="619271" cy="0"/>
          </a:xfrm>
          <a:prstGeom prst="line">
            <a:avLst/>
          </a:prstGeom>
          <a:ln w="19050" cmpd="sng">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auto">
          <a:xfrm>
            <a:off x="4050227" y="2015661"/>
            <a:ext cx="0" cy="3275316"/>
          </a:xfrm>
          <a:prstGeom prst="line">
            <a:avLst/>
          </a:prstGeom>
          <a:ln w="19050" cmpd="sng">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bwMode="auto">
          <a:xfrm>
            <a:off x="3452302" y="2098197"/>
            <a:ext cx="406748" cy="0"/>
          </a:xfrm>
          <a:prstGeom prst="line">
            <a:avLst/>
          </a:prstGeom>
          <a:ln w="19050" cmpd="sng">
            <a:solidFill>
              <a:schemeClr val="accent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3" name="Oval 42"/>
          <p:cNvSpPr/>
          <p:nvPr/>
        </p:nvSpPr>
        <p:spPr bwMode="auto">
          <a:xfrm>
            <a:off x="3591818" y="2060975"/>
            <a:ext cx="74445" cy="74445"/>
          </a:xfrm>
          <a:prstGeom prst="ellipse">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37" tIns="45718" rIns="91437" bIns="45718" numCol="1" rtlCol="0" anchor="t" anchorCtr="0" compatLnSpc="1">
            <a:prstTxWarp prst="textNoShape">
              <a:avLst/>
            </a:prstTxWarp>
          </a:bodyPr>
          <a:lstStyle/>
          <a:p>
            <a:pPr defTabSz="914353"/>
            <a:endParaRPr lang="en-US" b="1">
              <a:solidFill>
                <a:srgbClr val="000000"/>
              </a:solidFill>
              <a:latin typeface="Arial" charset="0"/>
            </a:endParaRPr>
          </a:p>
        </p:txBody>
      </p:sp>
      <p:cxnSp>
        <p:nvCxnSpPr>
          <p:cNvPr id="44" name="Straight Connector 43"/>
          <p:cNvCxnSpPr/>
          <p:nvPr/>
        </p:nvCxnSpPr>
        <p:spPr bwMode="auto">
          <a:xfrm>
            <a:off x="3442777" y="2309167"/>
            <a:ext cx="495652" cy="0"/>
          </a:xfrm>
          <a:prstGeom prst="line">
            <a:avLst/>
          </a:prstGeom>
          <a:ln w="19050" cmpd="sng">
            <a:solidFill>
              <a:schemeClr val="accent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5" name="Oval 44"/>
          <p:cNvSpPr/>
          <p:nvPr/>
        </p:nvSpPr>
        <p:spPr bwMode="auto">
          <a:xfrm>
            <a:off x="3620393" y="2284645"/>
            <a:ext cx="45719" cy="45719"/>
          </a:xfrm>
          <a:prstGeom prst="ellipse">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37" tIns="45718" rIns="91437" bIns="45718" numCol="1" rtlCol="0" anchor="t" anchorCtr="0" compatLnSpc="1">
            <a:prstTxWarp prst="textNoShape">
              <a:avLst/>
            </a:prstTxWarp>
          </a:bodyPr>
          <a:lstStyle/>
          <a:p>
            <a:pPr defTabSz="914353"/>
            <a:endParaRPr lang="en-US" b="1">
              <a:solidFill>
                <a:srgbClr val="000000"/>
              </a:solidFill>
              <a:latin typeface="Arial" charset="0"/>
            </a:endParaRPr>
          </a:p>
        </p:txBody>
      </p:sp>
      <p:cxnSp>
        <p:nvCxnSpPr>
          <p:cNvPr id="46" name="Straight Connector 45"/>
          <p:cNvCxnSpPr/>
          <p:nvPr/>
        </p:nvCxnSpPr>
        <p:spPr bwMode="auto">
          <a:xfrm>
            <a:off x="3303953" y="2410767"/>
            <a:ext cx="710673" cy="0"/>
          </a:xfrm>
          <a:prstGeom prst="line">
            <a:avLst/>
          </a:prstGeom>
          <a:ln w="19050" cmpd="sng">
            <a:solidFill>
              <a:schemeClr val="accent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7" name="Oval 46"/>
          <p:cNvSpPr/>
          <p:nvPr/>
        </p:nvSpPr>
        <p:spPr bwMode="auto">
          <a:xfrm>
            <a:off x="3536074" y="2389418"/>
            <a:ext cx="36000" cy="36000"/>
          </a:xfrm>
          <a:prstGeom prst="ellipse">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37" tIns="45718" rIns="91437" bIns="45718" numCol="1" rtlCol="0" anchor="t" anchorCtr="0" compatLnSpc="1">
            <a:prstTxWarp prst="textNoShape">
              <a:avLst/>
            </a:prstTxWarp>
          </a:bodyPr>
          <a:lstStyle/>
          <a:p>
            <a:pPr defTabSz="914353"/>
            <a:endParaRPr lang="en-US" b="1">
              <a:solidFill>
                <a:srgbClr val="000000"/>
              </a:solidFill>
              <a:latin typeface="Arial" charset="0"/>
            </a:endParaRPr>
          </a:p>
        </p:txBody>
      </p:sp>
      <p:cxnSp>
        <p:nvCxnSpPr>
          <p:cNvPr id="50" name="Straight Connector 49"/>
          <p:cNvCxnSpPr/>
          <p:nvPr/>
        </p:nvCxnSpPr>
        <p:spPr bwMode="auto">
          <a:xfrm>
            <a:off x="3541724" y="2629842"/>
            <a:ext cx="804521" cy="0"/>
          </a:xfrm>
          <a:prstGeom prst="line">
            <a:avLst/>
          </a:prstGeom>
          <a:ln w="19050" cmpd="sng">
            <a:solidFill>
              <a:schemeClr val="accent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1" name="Oval 50"/>
          <p:cNvSpPr/>
          <p:nvPr/>
        </p:nvSpPr>
        <p:spPr bwMode="auto">
          <a:xfrm>
            <a:off x="3829066" y="2605320"/>
            <a:ext cx="45719" cy="45719"/>
          </a:xfrm>
          <a:prstGeom prst="ellipse">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37" tIns="45718" rIns="91437" bIns="45718" numCol="1" rtlCol="0" anchor="t" anchorCtr="0" compatLnSpc="1">
            <a:prstTxWarp prst="textNoShape">
              <a:avLst/>
            </a:prstTxWarp>
          </a:bodyPr>
          <a:lstStyle/>
          <a:p>
            <a:pPr defTabSz="914353"/>
            <a:endParaRPr lang="en-US" b="1">
              <a:solidFill>
                <a:srgbClr val="000000"/>
              </a:solidFill>
              <a:latin typeface="Arial" charset="0"/>
            </a:endParaRPr>
          </a:p>
        </p:txBody>
      </p:sp>
      <p:cxnSp>
        <p:nvCxnSpPr>
          <p:cNvPr id="52" name="Straight Connector 51"/>
          <p:cNvCxnSpPr/>
          <p:nvPr/>
        </p:nvCxnSpPr>
        <p:spPr bwMode="auto">
          <a:xfrm>
            <a:off x="3258976" y="2734617"/>
            <a:ext cx="367767" cy="0"/>
          </a:xfrm>
          <a:prstGeom prst="line">
            <a:avLst/>
          </a:prstGeom>
          <a:ln w="19050" cmpd="sng">
            <a:solidFill>
              <a:schemeClr val="accent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3" name="Oval 52"/>
          <p:cNvSpPr/>
          <p:nvPr/>
        </p:nvSpPr>
        <p:spPr bwMode="auto">
          <a:xfrm>
            <a:off x="3382092" y="2710095"/>
            <a:ext cx="45719" cy="45719"/>
          </a:xfrm>
          <a:prstGeom prst="ellipse">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37" tIns="45718" rIns="91437" bIns="45718" numCol="1" rtlCol="0" anchor="t" anchorCtr="0" compatLnSpc="1">
            <a:prstTxWarp prst="textNoShape">
              <a:avLst/>
            </a:prstTxWarp>
          </a:bodyPr>
          <a:lstStyle/>
          <a:p>
            <a:pPr defTabSz="914353"/>
            <a:endParaRPr lang="en-US" b="1">
              <a:solidFill>
                <a:srgbClr val="000000"/>
              </a:solidFill>
              <a:latin typeface="Arial" charset="0"/>
            </a:endParaRPr>
          </a:p>
        </p:txBody>
      </p:sp>
      <p:cxnSp>
        <p:nvCxnSpPr>
          <p:cNvPr id="59" name="Straight Connector 58"/>
          <p:cNvCxnSpPr/>
          <p:nvPr/>
        </p:nvCxnSpPr>
        <p:spPr bwMode="auto">
          <a:xfrm>
            <a:off x="3385271" y="2960042"/>
            <a:ext cx="822489" cy="0"/>
          </a:xfrm>
          <a:prstGeom prst="line">
            <a:avLst/>
          </a:prstGeom>
          <a:ln w="19050" cmpd="sng">
            <a:solidFill>
              <a:schemeClr val="accent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0" name="Oval 59"/>
          <p:cNvSpPr/>
          <p:nvPr/>
        </p:nvSpPr>
        <p:spPr bwMode="auto">
          <a:xfrm>
            <a:off x="3663107" y="2938693"/>
            <a:ext cx="36000" cy="36000"/>
          </a:xfrm>
          <a:prstGeom prst="ellipse">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37" tIns="45718" rIns="91437" bIns="45718" numCol="1" rtlCol="0" anchor="t" anchorCtr="0" compatLnSpc="1">
            <a:prstTxWarp prst="textNoShape">
              <a:avLst/>
            </a:prstTxWarp>
          </a:bodyPr>
          <a:lstStyle/>
          <a:p>
            <a:pPr defTabSz="914353"/>
            <a:endParaRPr lang="en-US" b="1">
              <a:solidFill>
                <a:srgbClr val="000000"/>
              </a:solidFill>
              <a:latin typeface="Arial" charset="0"/>
            </a:endParaRPr>
          </a:p>
        </p:txBody>
      </p:sp>
      <p:cxnSp>
        <p:nvCxnSpPr>
          <p:cNvPr id="61" name="Straight Connector 60"/>
          <p:cNvCxnSpPr/>
          <p:nvPr/>
        </p:nvCxnSpPr>
        <p:spPr bwMode="auto">
          <a:xfrm>
            <a:off x="3283279" y="3369617"/>
            <a:ext cx="924481" cy="0"/>
          </a:xfrm>
          <a:prstGeom prst="line">
            <a:avLst/>
          </a:prstGeom>
          <a:ln w="19050" cmpd="sng">
            <a:solidFill>
              <a:schemeClr val="accent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2" name="Oval 61"/>
          <p:cNvSpPr/>
          <p:nvPr/>
        </p:nvSpPr>
        <p:spPr bwMode="auto">
          <a:xfrm>
            <a:off x="3571676" y="3348268"/>
            <a:ext cx="36000" cy="36000"/>
          </a:xfrm>
          <a:prstGeom prst="ellipse">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37" tIns="45718" rIns="91437" bIns="45718" numCol="1" rtlCol="0" anchor="t" anchorCtr="0" compatLnSpc="1">
            <a:prstTxWarp prst="textNoShape">
              <a:avLst/>
            </a:prstTxWarp>
          </a:bodyPr>
          <a:lstStyle/>
          <a:p>
            <a:pPr defTabSz="914353"/>
            <a:endParaRPr lang="en-US" b="1">
              <a:solidFill>
                <a:srgbClr val="000000"/>
              </a:solidFill>
              <a:latin typeface="Arial" charset="0"/>
            </a:endParaRPr>
          </a:p>
        </p:txBody>
      </p:sp>
      <p:cxnSp>
        <p:nvCxnSpPr>
          <p:cNvPr id="63" name="Straight Connector 62"/>
          <p:cNvCxnSpPr/>
          <p:nvPr/>
        </p:nvCxnSpPr>
        <p:spPr bwMode="auto">
          <a:xfrm>
            <a:off x="3412084" y="3687117"/>
            <a:ext cx="983541" cy="0"/>
          </a:xfrm>
          <a:prstGeom prst="line">
            <a:avLst/>
          </a:prstGeom>
          <a:ln w="19050" cmpd="sng">
            <a:solidFill>
              <a:schemeClr val="accent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4" name="Oval 63"/>
          <p:cNvSpPr/>
          <p:nvPr/>
        </p:nvSpPr>
        <p:spPr bwMode="auto">
          <a:xfrm>
            <a:off x="3729208" y="3665768"/>
            <a:ext cx="36000" cy="36000"/>
          </a:xfrm>
          <a:prstGeom prst="ellipse">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37" tIns="45718" rIns="91437" bIns="45718" numCol="1" rtlCol="0" anchor="t" anchorCtr="0" compatLnSpc="1">
            <a:prstTxWarp prst="textNoShape">
              <a:avLst/>
            </a:prstTxWarp>
          </a:bodyPr>
          <a:lstStyle/>
          <a:p>
            <a:pPr defTabSz="914353"/>
            <a:endParaRPr lang="en-US" b="1">
              <a:solidFill>
                <a:srgbClr val="000000"/>
              </a:solidFill>
              <a:latin typeface="Arial" charset="0"/>
            </a:endParaRPr>
          </a:p>
        </p:txBody>
      </p:sp>
      <p:cxnSp>
        <p:nvCxnSpPr>
          <p:cNvPr id="65" name="Straight Connector 64"/>
          <p:cNvCxnSpPr/>
          <p:nvPr/>
        </p:nvCxnSpPr>
        <p:spPr bwMode="auto">
          <a:xfrm>
            <a:off x="3412085" y="4007792"/>
            <a:ext cx="710673" cy="0"/>
          </a:xfrm>
          <a:prstGeom prst="line">
            <a:avLst/>
          </a:prstGeom>
          <a:ln w="19050" cmpd="sng">
            <a:solidFill>
              <a:schemeClr val="accent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6" name="Oval 65"/>
          <p:cNvSpPr/>
          <p:nvPr/>
        </p:nvSpPr>
        <p:spPr bwMode="auto">
          <a:xfrm>
            <a:off x="3663107" y="3986443"/>
            <a:ext cx="36000" cy="36000"/>
          </a:xfrm>
          <a:prstGeom prst="ellipse">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37" tIns="45718" rIns="91437" bIns="45718" numCol="1" rtlCol="0" anchor="t" anchorCtr="0" compatLnSpc="1">
            <a:prstTxWarp prst="textNoShape">
              <a:avLst/>
            </a:prstTxWarp>
          </a:bodyPr>
          <a:lstStyle/>
          <a:p>
            <a:pPr defTabSz="914353"/>
            <a:endParaRPr lang="en-US" b="1">
              <a:solidFill>
                <a:srgbClr val="000000"/>
              </a:solidFill>
              <a:latin typeface="Arial" charset="0"/>
            </a:endParaRPr>
          </a:p>
        </p:txBody>
      </p:sp>
      <p:cxnSp>
        <p:nvCxnSpPr>
          <p:cNvPr id="67" name="Straight Connector 66"/>
          <p:cNvCxnSpPr/>
          <p:nvPr/>
        </p:nvCxnSpPr>
        <p:spPr bwMode="auto">
          <a:xfrm>
            <a:off x="3423728" y="3055292"/>
            <a:ext cx="455769" cy="0"/>
          </a:xfrm>
          <a:prstGeom prst="line">
            <a:avLst/>
          </a:prstGeom>
          <a:ln w="19050" cmpd="sng">
            <a:solidFill>
              <a:schemeClr val="accent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8" name="Oval 67"/>
          <p:cNvSpPr/>
          <p:nvPr/>
        </p:nvSpPr>
        <p:spPr bwMode="auto">
          <a:xfrm>
            <a:off x="3576260" y="3030770"/>
            <a:ext cx="45719" cy="45719"/>
          </a:xfrm>
          <a:prstGeom prst="ellipse">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37" tIns="45718" rIns="91437" bIns="45718" numCol="1" rtlCol="0" anchor="t" anchorCtr="0" compatLnSpc="1">
            <a:prstTxWarp prst="textNoShape">
              <a:avLst/>
            </a:prstTxWarp>
          </a:bodyPr>
          <a:lstStyle/>
          <a:p>
            <a:pPr defTabSz="914353"/>
            <a:endParaRPr lang="en-US" b="1">
              <a:solidFill>
                <a:srgbClr val="000000"/>
              </a:solidFill>
              <a:latin typeface="Arial" charset="0"/>
            </a:endParaRPr>
          </a:p>
        </p:txBody>
      </p:sp>
      <p:cxnSp>
        <p:nvCxnSpPr>
          <p:cNvPr id="69" name="Straight Connector 68"/>
          <p:cNvCxnSpPr/>
          <p:nvPr/>
        </p:nvCxnSpPr>
        <p:spPr bwMode="auto">
          <a:xfrm>
            <a:off x="3430078" y="3252142"/>
            <a:ext cx="402163" cy="0"/>
          </a:xfrm>
          <a:prstGeom prst="line">
            <a:avLst/>
          </a:prstGeom>
          <a:ln w="19050" cmpd="sng">
            <a:solidFill>
              <a:schemeClr val="accent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0" name="Oval 69"/>
          <p:cNvSpPr/>
          <p:nvPr/>
        </p:nvSpPr>
        <p:spPr bwMode="auto">
          <a:xfrm>
            <a:off x="3568641" y="3227620"/>
            <a:ext cx="45719" cy="45719"/>
          </a:xfrm>
          <a:prstGeom prst="ellipse">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37" tIns="45718" rIns="91437" bIns="45718" numCol="1" rtlCol="0" anchor="t" anchorCtr="0" compatLnSpc="1">
            <a:prstTxWarp prst="textNoShape">
              <a:avLst/>
            </a:prstTxWarp>
          </a:bodyPr>
          <a:lstStyle/>
          <a:p>
            <a:pPr defTabSz="914353"/>
            <a:endParaRPr lang="en-US" b="1">
              <a:solidFill>
                <a:srgbClr val="000000"/>
              </a:solidFill>
              <a:latin typeface="Arial" charset="0"/>
            </a:endParaRPr>
          </a:p>
        </p:txBody>
      </p:sp>
      <p:cxnSp>
        <p:nvCxnSpPr>
          <p:cNvPr id="71" name="Straight Connector 70"/>
          <p:cNvCxnSpPr/>
          <p:nvPr/>
        </p:nvCxnSpPr>
        <p:spPr bwMode="auto">
          <a:xfrm>
            <a:off x="3440998" y="3579167"/>
            <a:ext cx="438498" cy="0"/>
          </a:xfrm>
          <a:prstGeom prst="line">
            <a:avLst/>
          </a:prstGeom>
          <a:ln w="19050" cmpd="sng">
            <a:solidFill>
              <a:schemeClr val="accent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2" name="Oval 71"/>
          <p:cNvSpPr/>
          <p:nvPr/>
        </p:nvSpPr>
        <p:spPr bwMode="auto">
          <a:xfrm>
            <a:off x="3592897" y="3554645"/>
            <a:ext cx="45719" cy="45719"/>
          </a:xfrm>
          <a:prstGeom prst="ellipse">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37" tIns="45718" rIns="91437" bIns="45718" numCol="1" rtlCol="0" anchor="t" anchorCtr="0" compatLnSpc="1">
            <a:prstTxWarp prst="textNoShape">
              <a:avLst/>
            </a:prstTxWarp>
          </a:bodyPr>
          <a:lstStyle/>
          <a:p>
            <a:pPr defTabSz="914353"/>
            <a:endParaRPr lang="en-US" b="1">
              <a:solidFill>
                <a:srgbClr val="000000"/>
              </a:solidFill>
              <a:latin typeface="Arial" charset="0"/>
            </a:endParaRPr>
          </a:p>
        </p:txBody>
      </p:sp>
      <p:cxnSp>
        <p:nvCxnSpPr>
          <p:cNvPr id="73" name="Straight Connector 72"/>
          <p:cNvCxnSpPr/>
          <p:nvPr/>
        </p:nvCxnSpPr>
        <p:spPr bwMode="auto">
          <a:xfrm>
            <a:off x="3346811" y="3893492"/>
            <a:ext cx="482254" cy="0"/>
          </a:xfrm>
          <a:prstGeom prst="line">
            <a:avLst/>
          </a:prstGeom>
          <a:ln w="19050" cmpd="sng">
            <a:solidFill>
              <a:schemeClr val="accent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4" name="Oval 73"/>
          <p:cNvSpPr/>
          <p:nvPr/>
        </p:nvSpPr>
        <p:spPr bwMode="auto">
          <a:xfrm>
            <a:off x="3501466" y="3868970"/>
            <a:ext cx="45719" cy="45719"/>
          </a:xfrm>
          <a:prstGeom prst="ellipse">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37" tIns="45718" rIns="91437" bIns="45718" numCol="1" rtlCol="0" anchor="t" anchorCtr="0" compatLnSpc="1">
            <a:prstTxWarp prst="textNoShape">
              <a:avLst/>
            </a:prstTxWarp>
          </a:bodyPr>
          <a:lstStyle/>
          <a:p>
            <a:pPr defTabSz="914353"/>
            <a:endParaRPr lang="en-US" b="1">
              <a:solidFill>
                <a:srgbClr val="000000"/>
              </a:solidFill>
              <a:latin typeface="Arial" charset="0"/>
            </a:endParaRPr>
          </a:p>
        </p:txBody>
      </p:sp>
      <p:cxnSp>
        <p:nvCxnSpPr>
          <p:cNvPr id="75" name="Straight Connector 74"/>
          <p:cNvCxnSpPr/>
          <p:nvPr/>
        </p:nvCxnSpPr>
        <p:spPr bwMode="auto">
          <a:xfrm>
            <a:off x="3460048" y="4219097"/>
            <a:ext cx="443452" cy="0"/>
          </a:xfrm>
          <a:prstGeom prst="line">
            <a:avLst/>
          </a:prstGeom>
          <a:ln w="19050" cmpd="sng">
            <a:solidFill>
              <a:schemeClr val="accent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6" name="Oval 75"/>
          <p:cNvSpPr/>
          <p:nvPr/>
        </p:nvSpPr>
        <p:spPr bwMode="auto">
          <a:xfrm>
            <a:off x="3612264" y="4181875"/>
            <a:ext cx="74445" cy="74445"/>
          </a:xfrm>
          <a:prstGeom prst="ellipse">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37" tIns="45718" rIns="91437" bIns="45718" numCol="1" rtlCol="0" anchor="t" anchorCtr="0" compatLnSpc="1">
            <a:prstTxWarp prst="textNoShape">
              <a:avLst/>
            </a:prstTxWarp>
          </a:bodyPr>
          <a:lstStyle/>
          <a:p>
            <a:pPr defTabSz="914353"/>
            <a:endParaRPr lang="en-US" b="1">
              <a:solidFill>
                <a:srgbClr val="000000"/>
              </a:solidFill>
              <a:latin typeface="Arial" charset="0"/>
            </a:endParaRPr>
          </a:p>
        </p:txBody>
      </p:sp>
      <p:cxnSp>
        <p:nvCxnSpPr>
          <p:cNvPr id="93" name="Straight Connector 92"/>
          <p:cNvCxnSpPr/>
          <p:nvPr/>
        </p:nvCxnSpPr>
        <p:spPr bwMode="auto">
          <a:xfrm>
            <a:off x="3304277" y="4544367"/>
            <a:ext cx="710673" cy="0"/>
          </a:xfrm>
          <a:prstGeom prst="line">
            <a:avLst/>
          </a:prstGeom>
          <a:ln w="19050" cmpd="sng">
            <a:solidFill>
              <a:schemeClr val="accent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4" name="Oval 93"/>
          <p:cNvSpPr/>
          <p:nvPr/>
        </p:nvSpPr>
        <p:spPr bwMode="auto">
          <a:xfrm>
            <a:off x="3552124" y="4523018"/>
            <a:ext cx="36000" cy="36000"/>
          </a:xfrm>
          <a:prstGeom prst="ellipse">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37" tIns="45718" rIns="91437" bIns="45718" numCol="1" rtlCol="0" anchor="t" anchorCtr="0" compatLnSpc="1">
            <a:prstTxWarp prst="textNoShape">
              <a:avLst/>
            </a:prstTxWarp>
          </a:bodyPr>
          <a:lstStyle/>
          <a:p>
            <a:pPr defTabSz="914353"/>
            <a:endParaRPr lang="en-US" b="1">
              <a:solidFill>
                <a:srgbClr val="000000"/>
              </a:solidFill>
              <a:latin typeface="Arial" charset="0"/>
            </a:endParaRPr>
          </a:p>
        </p:txBody>
      </p:sp>
      <p:cxnSp>
        <p:nvCxnSpPr>
          <p:cNvPr id="95" name="Straight Connector 94"/>
          <p:cNvCxnSpPr/>
          <p:nvPr/>
        </p:nvCxnSpPr>
        <p:spPr bwMode="auto">
          <a:xfrm>
            <a:off x="3464303" y="4642792"/>
            <a:ext cx="683673" cy="0"/>
          </a:xfrm>
          <a:prstGeom prst="line">
            <a:avLst/>
          </a:prstGeom>
          <a:ln w="19050" cmpd="sng">
            <a:solidFill>
              <a:schemeClr val="accent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6" name="Oval 95"/>
          <p:cNvSpPr/>
          <p:nvPr/>
        </p:nvSpPr>
        <p:spPr bwMode="auto">
          <a:xfrm>
            <a:off x="3708605" y="4618270"/>
            <a:ext cx="45719" cy="45719"/>
          </a:xfrm>
          <a:prstGeom prst="ellipse">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37" tIns="45718" rIns="91437" bIns="45718" numCol="1" rtlCol="0" anchor="t" anchorCtr="0" compatLnSpc="1">
            <a:prstTxWarp prst="textNoShape">
              <a:avLst/>
            </a:prstTxWarp>
          </a:bodyPr>
          <a:lstStyle/>
          <a:p>
            <a:pPr defTabSz="914353"/>
            <a:endParaRPr lang="en-US" b="1">
              <a:solidFill>
                <a:srgbClr val="000000"/>
              </a:solidFill>
              <a:latin typeface="Arial" charset="0"/>
            </a:endParaRPr>
          </a:p>
        </p:txBody>
      </p:sp>
      <p:cxnSp>
        <p:nvCxnSpPr>
          <p:cNvPr id="99" name="Straight Connector 98"/>
          <p:cNvCxnSpPr/>
          <p:nvPr/>
        </p:nvCxnSpPr>
        <p:spPr bwMode="auto">
          <a:xfrm>
            <a:off x="3182779" y="4763442"/>
            <a:ext cx="571544" cy="0"/>
          </a:xfrm>
          <a:prstGeom prst="line">
            <a:avLst/>
          </a:prstGeom>
          <a:ln w="19050" cmpd="sng">
            <a:solidFill>
              <a:schemeClr val="accent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0" name="Oval 99"/>
          <p:cNvSpPr/>
          <p:nvPr/>
        </p:nvSpPr>
        <p:spPr bwMode="auto">
          <a:xfrm>
            <a:off x="3363065" y="4742093"/>
            <a:ext cx="36000" cy="36000"/>
          </a:xfrm>
          <a:prstGeom prst="ellipse">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37" tIns="45718" rIns="91437" bIns="45718" numCol="1" rtlCol="0" anchor="t" anchorCtr="0" compatLnSpc="1">
            <a:prstTxWarp prst="textNoShape">
              <a:avLst/>
            </a:prstTxWarp>
          </a:bodyPr>
          <a:lstStyle/>
          <a:p>
            <a:pPr defTabSz="914353"/>
            <a:endParaRPr lang="en-US" b="1">
              <a:solidFill>
                <a:srgbClr val="000000"/>
              </a:solidFill>
              <a:latin typeface="Arial" charset="0"/>
            </a:endParaRPr>
          </a:p>
        </p:txBody>
      </p:sp>
      <p:cxnSp>
        <p:nvCxnSpPr>
          <p:cNvPr id="101" name="Straight Connector 100"/>
          <p:cNvCxnSpPr/>
          <p:nvPr/>
        </p:nvCxnSpPr>
        <p:spPr bwMode="auto">
          <a:xfrm>
            <a:off x="3299622" y="5084117"/>
            <a:ext cx="579875" cy="0"/>
          </a:xfrm>
          <a:prstGeom prst="line">
            <a:avLst/>
          </a:prstGeom>
          <a:ln w="19050" cmpd="sng">
            <a:solidFill>
              <a:schemeClr val="accent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2" name="Oval 101"/>
          <p:cNvSpPr/>
          <p:nvPr/>
        </p:nvSpPr>
        <p:spPr bwMode="auto">
          <a:xfrm>
            <a:off x="3484328" y="5062768"/>
            <a:ext cx="36000" cy="36000"/>
          </a:xfrm>
          <a:prstGeom prst="ellipse">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37" tIns="45718" rIns="91437" bIns="45718" numCol="1" rtlCol="0" anchor="t" anchorCtr="0" compatLnSpc="1">
            <a:prstTxWarp prst="textNoShape">
              <a:avLst/>
            </a:prstTxWarp>
          </a:bodyPr>
          <a:lstStyle/>
          <a:p>
            <a:pPr defTabSz="914353"/>
            <a:endParaRPr lang="en-US" b="1">
              <a:solidFill>
                <a:srgbClr val="000000"/>
              </a:solidFill>
              <a:latin typeface="Arial" charset="0"/>
            </a:endParaRPr>
          </a:p>
        </p:txBody>
      </p:sp>
      <p:cxnSp>
        <p:nvCxnSpPr>
          <p:cNvPr id="103" name="Straight Connector 102"/>
          <p:cNvCxnSpPr/>
          <p:nvPr/>
        </p:nvCxnSpPr>
        <p:spPr bwMode="auto">
          <a:xfrm>
            <a:off x="3460049" y="4977922"/>
            <a:ext cx="554577" cy="0"/>
          </a:xfrm>
          <a:prstGeom prst="line">
            <a:avLst/>
          </a:prstGeom>
          <a:ln w="19050" cmpd="sng">
            <a:solidFill>
              <a:schemeClr val="accent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4" name="Oval 103"/>
          <p:cNvSpPr/>
          <p:nvPr/>
        </p:nvSpPr>
        <p:spPr bwMode="auto">
          <a:xfrm>
            <a:off x="3651800" y="4940700"/>
            <a:ext cx="74445" cy="74445"/>
          </a:xfrm>
          <a:prstGeom prst="ellipse">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37" tIns="45718" rIns="91437" bIns="45718" numCol="1" rtlCol="0" anchor="t" anchorCtr="0" compatLnSpc="1">
            <a:prstTxWarp prst="textNoShape">
              <a:avLst/>
            </a:prstTxWarp>
          </a:bodyPr>
          <a:lstStyle/>
          <a:p>
            <a:pPr defTabSz="914353"/>
            <a:endParaRPr lang="en-US" b="1">
              <a:solidFill>
                <a:srgbClr val="000000"/>
              </a:solidFill>
              <a:latin typeface="Arial" charset="0"/>
            </a:endParaRPr>
          </a:p>
        </p:txBody>
      </p:sp>
      <p:sp>
        <p:nvSpPr>
          <p:cNvPr id="114" name="TextBox 113"/>
          <p:cNvSpPr txBox="1"/>
          <p:nvPr/>
        </p:nvSpPr>
        <p:spPr>
          <a:xfrm>
            <a:off x="3528332" y="4225204"/>
            <a:ext cx="260588" cy="172673"/>
          </a:xfrm>
          <a:prstGeom prst="rect">
            <a:avLst/>
          </a:prstGeom>
          <a:noFill/>
        </p:spPr>
        <p:txBody>
          <a:bodyPr wrap="none" lIns="64291" tIns="32146" rIns="64291" bIns="32146" rtlCol="0">
            <a:spAutoFit/>
          </a:bodyPr>
          <a:lstStyle/>
          <a:p>
            <a:pPr algn="ctr" defTabSz="457177"/>
            <a:r>
              <a:rPr lang="tr-TR" sz="700" dirty="0">
                <a:solidFill>
                  <a:srgbClr val="000000"/>
                </a:solidFill>
                <a:latin typeface="Arial"/>
              </a:rPr>
              <a:t>NC</a:t>
            </a:r>
          </a:p>
        </p:txBody>
      </p:sp>
      <p:sp>
        <p:nvSpPr>
          <p:cNvPr id="77" name="TextBox 76"/>
          <p:cNvSpPr txBox="1"/>
          <p:nvPr/>
        </p:nvSpPr>
        <p:spPr>
          <a:xfrm>
            <a:off x="5098463" y="5569531"/>
            <a:ext cx="1880293" cy="188048"/>
          </a:xfrm>
          <a:prstGeom prst="rect">
            <a:avLst/>
          </a:prstGeom>
          <a:noFill/>
        </p:spPr>
        <p:txBody>
          <a:bodyPr wrap="square" lIns="64291" tIns="32146" rIns="64291" bIns="32146" rtlCol="0">
            <a:spAutoFit/>
          </a:bodyPr>
          <a:lstStyle/>
          <a:p>
            <a:pPr algn="r" defTabSz="457177"/>
            <a:r>
              <a:rPr lang="tr-TR" sz="800" dirty="0">
                <a:solidFill>
                  <a:srgbClr val="000000"/>
                </a:solidFill>
                <a:latin typeface="Arial" charset="0"/>
              </a:rPr>
              <a:t>İzin alınarak uyarlanmıştır </a:t>
            </a:r>
            <a:r>
              <a:rPr lang="tr-TR" sz="800" baseline="30000" dirty="0">
                <a:solidFill>
                  <a:srgbClr val="000000"/>
                </a:solidFill>
                <a:latin typeface="Arial" charset="0"/>
              </a:rPr>
              <a:t>1</a:t>
            </a:r>
          </a:p>
        </p:txBody>
      </p:sp>
      <p:sp>
        <p:nvSpPr>
          <p:cNvPr id="4" name="Title 3"/>
          <p:cNvSpPr>
            <a:spLocks noGrp="1"/>
          </p:cNvSpPr>
          <p:nvPr>
            <p:ph type="title"/>
          </p:nvPr>
        </p:nvSpPr>
        <p:spPr/>
        <p:txBody>
          <a:bodyPr/>
          <a:lstStyle/>
          <a:p>
            <a:r>
              <a:rPr lang="en-US" dirty="0" smtClean="0"/>
              <a:t>PFS: ALT GRUPLAR</a:t>
            </a:r>
            <a:endParaRPr lang="en-US" dirty="0"/>
          </a:p>
        </p:txBody>
      </p:sp>
    </p:spTree>
    <p:extLst>
      <p:ext uri="{BB962C8B-B14F-4D97-AF65-F5344CB8AC3E}">
        <p14:creationId xmlns:p14="http://schemas.microsoft.com/office/powerpoint/2010/main" val="40784498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4"/>
          <p:cNvGraphicFramePr>
            <a:graphicFrameLocks noGrp="1"/>
          </p:cNvGraphicFramePr>
          <p:nvPr>
            <p:extLst>
              <p:ext uri="{D42A27DB-BD31-4B8C-83A1-F6EECF244321}">
                <p14:modId xmlns:p14="http://schemas.microsoft.com/office/powerpoint/2010/main" val="2379048444"/>
              </p:ext>
            </p:extLst>
          </p:nvPr>
        </p:nvGraphicFramePr>
        <p:xfrm>
          <a:off x="183446" y="204077"/>
          <a:ext cx="8734774" cy="4099810"/>
        </p:xfrm>
        <a:graphic>
          <a:graphicData uri="http://schemas.openxmlformats.org/drawingml/2006/table">
            <a:tbl>
              <a:tblPr firstRow="1" bandRow="1">
                <a:tableStyleId>{00A15C55-8517-42AA-B614-E9B94910E393}</a:tableStyleId>
              </a:tblPr>
              <a:tblGrid>
                <a:gridCol w="2297366">
                  <a:extLst>
                    <a:ext uri="{9D8B030D-6E8A-4147-A177-3AD203B41FA5}">
                      <a16:colId xmlns:a16="http://schemas.microsoft.com/office/drawing/2014/main" xmlns="" val="20000"/>
                    </a:ext>
                  </a:extLst>
                </a:gridCol>
                <a:gridCol w="804676">
                  <a:extLst>
                    <a:ext uri="{9D8B030D-6E8A-4147-A177-3AD203B41FA5}">
                      <a16:colId xmlns:a16="http://schemas.microsoft.com/office/drawing/2014/main" xmlns="" val="20001"/>
                    </a:ext>
                  </a:extLst>
                </a:gridCol>
                <a:gridCol w="804676">
                  <a:extLst>
                    <a:ext uri="{9D8B030D-6E8A-4147-A177-3AD203B41FA5}">
                      <a16:colId xmlns:a16="http://schemas.microsoft.com/office/drawing/2014/main" xmlns="" val="20002"/>
                    </a:ext>
                  </a:extLst>
                </a:gridCol>
                <a:gridCol w="804676">
                  <a:extLst>
                    <a:ext uri="{9D8B030D-6E8A-4147-A177-3AD203B41FA5}">
                      <a16:colId xmlns:a16="http://schemas.microsoft.com/office/drawing/2014/main" xmlns="" val="20003"/>
                    </a:ext>
                  </a:extLst>
                </a:gridCol>
                <a:gridCol w="804676">
                  <a:extLst>
                    <a:ext uri="{9D8B030D-6E8A-4147-A177-3AD203B41FA5}">
                      <a16:colId xmlns:a16="http://schemas.microsoft.com/office/drawing/2014/main" xmlns="" val="20004"/>
                    </a:ext>
                  </a:extLst>
                </a:gridCol>
                <a:gridCol w="804676">
                  <a:extLst>
                    <a:ext uri="{9D8B030D-6E8A-4147-A177-3AD203B41FA5}">
                      <a16:colId xmlns:a16="http://schemas.microsoft.com/office/drawing/2014/main" xmlns="" val="20005"/>
                    </a:ext>
                  </a:extLst>
                </a:gridCol>
                <a:gridCol w="804676">
                  <a:extLst>
                    <a:ext uri="{9D8B030D-6E8A-4147-A177-3AD203B41FA5}">
                      <a16:colId xmlns:a16="http://schemas.microsoft.com/office/drawing/2014/main" xmlns="" val="20006"/>
                    </a:ext>
                  </a:extLst>
                </a:gridCol>
                <a:gridCol w="804676">
                  <a:extLst>
                    <a:ext uri="{9D8B030D-6E8A-4147-A177-3AD203B41FA5}">
                      <a16:colId xmlns:a16="http://schemas.microsoft.com/office/drawing/2014/main" xmlns="" val="20007"/>
                    </a:ext>
                  </a:extLst>
                </a:gridCol>
                <a:gridCol w="804676">
                  <a:extLst>
                    <a:ext uri="{9D8B030D-6E8A-4147-A177-3AD203B41FA5}">
                      <a16:colId xmlns:a16="http://schemas.microsoft.com/office/drawing/2014/main" xmlns="" val="20008"/>
                    </a:ext>
                  </a:extLst>
                </a:gridCol>
              </a:tblGrid>
              <a:tr h="504261">
                <a:tc>
                  <a:txBody>
                    <a:bodyPr/>
                    <a:lstStyle/>
                    <a:p>
                      <a:pPr>
                        <a:lnSpc>
                          <a:spcPct val="100000"/>
                        </a:lnSpc>
                        <a:spcBef>
                          <a:spcPts val="50"/>
                        </a:spcBef>
                      </a:pPr>
                      <a:endParaRPr lang="tr-TR" sz="1300" dirty="0"/>
                    </a:p>
                    <a:p>
                      <a:pPr marL="85090">
                        <a:lnSpc>
                          <a:spcPct val="100000"/>
                        </a:lnSpc>
                      </a:pPr>
                      <a:r>
                        <a:rPr lang="tr-TR" sz="1300" spc="-5" dirty="0" smtClean="0">
                          <a:latin typeface="+mn-lt"/>
                          <a:cs typeface="+mn-cs"/>
                        </a:rPr>
                        <a:t>ADVERS</a:t>
                      </a:r>
                      <a:r>
                        <a:rPr lang="tr-TR" sz="1300" spc="-5" baseline="0" dirty="0" smtClean="0">
                          <a:latin typeface="+mn-lt"/>
                          <a:cs typeface="+mn-cs"/>
                        </a:rPr>
                        <a:t> OLAYLAR</a:t>
                      </a:r>
                      <a:endParaRPr lang="tr-TR" sz="1300" dirty="0">
                        <a:latin typeface="Helvetica"/>
                        <a:cs typeface="Helvetica"/>
                      </a:endParaRPr>
                    </a:p>
                  </a:txBody>
                  <a:tcPr marL="0" marR="0" marT="9031" marB="0" anchor="ctr"/>
                </a:tc>
                <a:tc gridSpan="4">
                  <a:txBody>
                    <a:bodyPr/>
                    <a:lstStyle/>
                    <a:p>
                      <a:pPr marL="1048385" marR="732155" indent="-307975" algn="ctr">
                        <a:lnSpc>
                          <a:spcPct val="100000"/>
                        </a:lnSpc>
                        <a:spcBef>
                          <a:spcPts val="275"/>
                        </a:spcBef>
                      </a:pPr>
                      <a:r>
                        <a:rPr lang="en-GB" sz="1300" spc="-5" dirty="0"/>
                        <a:t>Olaparib</a:t>
                      </a:r>
                      <a:r>
                        <a:rPr sz="1300"/>
                        <a:t> </a:t>
                      </a:r>
                      <a:endParaRPr lang="tr-TR" sz="1300" spc="-5" dirty="0"/>
                    </a:p>
                    <a:p>
                      <a:pPr marL="1048385" marR="732155" indent="-307975" algn="ctr">
                        <a:lnSpc>
                          <a:spcPct val="100000"/>
                        </a:lnSpc>
                        <a:spcBef>
                          <a:spcPts val="275"/>
                        </a:spcBef>
                      </a:pPr>
                      <a:r>
                        <a:rPr sz="1300" spc="-5" dirty="0"/>
                        <a:t>N=205</a:t>
                      </a:r>
                      <a:r>
                        <a:rPr sz="1300"/>
                        <a:t> </a:t>
                      </a:r>
                      <a:r>
                        <a:rPr sz="1300" spc="-5" dirty="0"/>
                        <a:t>(%)</a:t>
                      </a:r>
                      <a:endParaRPr lang="tr-TR" sz="1300" dirty="0">
                        <a:latin typeface="Helvetica"/>
                        <a:cs typeface="Helvetica"/>
                      </a:endParaRPr>
                    </a:p>
                  </a:txBody>
                  <a:tcPr marL="0" marR="0" marT="49671" marB="0" anchor="ct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4">
                  <a:txBody>
                    <a:bodyPr/>
                    <a:lstStyle/>
                    <a:p>
                      <a:pPr marL="1198880" marR="1184910" algn="ctr">
                        <a:lnSpc>
                          <a:spcPct val="100000"/>
                        </a:lnSpc>
                        <a:spcBef>
                          <a:spcPts val="275"/>
                        </a:spcBef>
                      </a:pPr>
                      <a:r>
                        <a:rPr lang="en-GB" sz="1300" spc="0" dirty="0"/>
                        <a:t>TPC</a:t>
                      </a:r>
                    </a:p>
                    <a:p>
                      <a:pPr marL="1198880" marR="1184910" algn="ctr">
                        <a:lnSpc>
                          <a:spcPct val="100000"/>
                        </a:lnSpc>
                        <a:spcBef>
                          <a:spcPts val="275"/>
                        </a:spcBef>
                      </a:pPr>
                      <a:r>
                        <a:rPr sz="1300" spc="-5" dirty="0"/>
                        <a:t>N=91</a:t>
                      </a:r>
                      <a:r>
                        <a:rPr sz="1300"/>
                        <a:t> </a:t>
                      </a:r>
                      <a:r>
                        <a:rPr sz="1300" spc="-5" dirty="0"/>
                        <a:t>(%)</a:t>
                      </a:r>
                      <a:endParaRPr lang="tr-TR" sz="1300" dirty="0">
                        <a:latin typeface="Helvetica"/>
                        <a:cs typeface="Helvetica"/>
                      </a:endParaRPr>
                    </a:p>
                  </a:txBody>
                  <a:tcPr marL="0" marR="0" marT="49671" marB="0" anchor="ct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xmlns="" val="10000"/>
                  </a:ext>
                </a:extLst>
              </a:tr>
              <a:tr h="449639">
                <a:tc>
                  <a:txBody>
                    <a:bodyPr/>
                    <a:lstStyle/>
                    <a:p>
                      <a:pPr marL="62230">
                        <a:lnSpc>
                          <a:spcPct val="100000"/>
                        </a:lnSpc>
                        <a:spcBef>
                          <a:spcPts val="130"/>
                        </a:spcBef>
                      </a:pPr>
                      <a:r>
                        <a:rPr sz="1300" b="1" spc="-10" dirty="0">
                          <a:solidFill>
                            <a:schemeClr val="bg1"/>
                          </a:solidFill>
                        </a:rPr>
                        <a:t>CTCAE</a:t>
                      </a:r>
                      <a:r>
                        <a:rPr sz="1300"/>
                        <a:t> </a:t>
                      </a:r>
                      <a:r>
                        <a:rPr sz="1300" b="1" spc="-5" dirty="0">
                          <a:solidFill>
                            <a:schemeClr val="bg1"/>
                          </a:solidFill>
                        </a:rPr>
                        <a:t>Derecesi</a:t>
                      </a:r>
                      <a:endParaRPr lang="tr-TR" sz="1300" b="1" dirty="0">
                        <a:solidFill>
                          <a:schemeClr val="bg1"/>
                        </a:solidFill>
                        <a:latin typeface="Helvetica"/>
                        <a:cs typeface="Helvetica"/>
                      </a:endParaRPr>
                    </a:p>
                  </a:txBody>
                  <a:tcPr marL="0" marR="0" marT="23481" marB="0" anchor="ctr">
                    <a:solidFill>
                      <a:srgbClr val="666694"/>
                    </a:solidFill>
                  </a:tcPr>
                </a:tc>
                <a:tc>
                  <a:txBody>
                    <a:bodyPr/>
                    <a:lstStyle/>
                    <a:p>
                      <a:pPr marL="1905" algn="ctr">
                        <a:lnSpc>
                          <a:spcPct val="100000"/>
                        </a:lnSpc>
                        <a:spcBef>
                          <a:spcPts val="180"/>
                        </a:spcBef>
                      </a:pPr>
                      <a:r>
                        <a:rPr lang="en-GB" sz="1300" b="1" spc="-15" dirty="0">
                          <a:solidFill>
                            <a:schemeClr val="bg1"/>
                          </a:solidFill>
                        </a:rPr>
                        <a:t>Tüm dereceler</a:t>
                      </a:r>
                      <a:endParaRPr lang="tr-TR" sz="1300" b="1" dirty="0">
                        <a:solidFill>
                          <a:schemeClr val="bg1"/>
                        </a:solidFill>
                        <a:latin typeface="Helvetica"/>
                        <a:cs typeface="Helvetica"/>
                      </a:endParaRPr>
                    </a:p>
                  </a:txBody>
                  <a:tcPr marL="0" marR="0" marT="32512" marB="0" anchor="ctr">
                    <a:solidFill>
                      <a:srgbClr val="666694"/>
                    </a:solidFill>
                  </a:tcPr>
                </a:tc>
                <a:tc>
                  <a:txBody>
                    <a:bodyPr/>
                    <a:lstStyle/>
                    <a:p>
                      <a:pPr marL="1270" algn="ctr">
                        <a:lnSpc>
                          <a:spcPct val="100000"/>
                        </a:lnSpc>
                        <a:spcBef>
                          <a:spcPts val="180"/>
                        </a:spcBef>
                      </a:pPr>
                      <a:r>
                        <a:rPr sz="1300" b="1" spc="5" dirty="0">
                          <a:solidFill>
                            <a:schemeClr val="bg1"/>
                          </a:solidFill>
                        </a:rPr>
                        <a:t>G1</a:t>
                      </a:r>
                      <a:endParaRPr lang="tr-TR" sz="1300" b="1" dirty="0">
                        <a:solidFill>
                          <a:schemeClr val="bg1"/>
                        </a:solidFill>
                        <a:latin typeface="Helvetica"/>
                        <a:cs typeface="Helvetica"/>
                      </a:endParaRPr>
                    </a:p>
                  </a:txBody>
                  <a:tcPr marL="0" marR="0" marT="32512" marB="0" anchor="ctr">
                    <a:solidFill>
                      <a:srgbClr val="666694"/>
                    </a:solidFill>
                  </a:tcPr>
                </a:tc>
                <a:tc>
                  <a:txBody>
                    <a:bodyPr/>
                    <a:lstStyle/>
                    <a:p>
                      <a:pPr marL="2540" algn="ctr">
                        <a:lnSpc>
                          <a:spcPct val="100000"/>
                        </a:lnSpc>
                        <a:spcBef>
                          <a:spcPts val="180"/>
                        </a:spcBef>
                      </a:pPr>
                      <a:r>
                        <a:rPr sz="1300" b="1" spc="5" dirty="0">
                          <a:solidFill>
                            <a:schemeClr val="bg1"/>
                          </a:solidFill>
                        </a:rPr>
                        <a:t>G2</a:t>
                      </a:r>
                      <a:endParaRPr lang="tr-TR" sz="1300" b="1" dirty="0">
                        <a:solidFill>
                          <a:schemeClr val="bg1"/>
                        </a:solidFill>
                        <a:latin typeface="Helvetica"/>
                        <a:cs typeface="Helvetica"/>
                      </a:endParaRPr>
                    </a:p>
                  </a:txBody>
                  <a:tcPr marL="0" marR="0" marT="32512" marB="0" anchor="ctr">
                    <a:solidFill>
                      <a:srgbClr val="666694"/>
                    </a:solidFill>
                  </a:tcPr>
                </a:tc>
                <a:tc>
                  <a:txBody>
                    <a:bodyPr/>
                    <a:lstStyle/>
                    <a:p>
                      <a:pPr marL="1905" algn="ctr">
                        <a:lnSpc>
                          <a:spcPct val="100000"/>
                        </a:lnSpc>
                        <a:spcBef>
                          <a:spcPts val="180"/>
                        </a:spcBef>
                      </a:pPr>
                      <a:r>
                        <a:rPr lang="en-GB" sz="1300" b="1" dirty="0">
                          <a:solidFill>
                            <a:schemeClr val="bg1"/>
                          </a:solidFill>
                        </a:rPr>
                        <a:t>≥G3</a:t>
                      </a:r>
                      <a:endParaRPr lang="tr-TR" sz="1300" b="1" dirty="0">
                        <a:solidFill>
                          <a:schemeClr val="bg1"/>
                        </a:solidFill>
                        <a:latin typeface="Helvetica"/>
                        <a:cs typeface="Helvetica"/>
                      </a:endParaRPr>
                    </a:p>
                  </a:txBody>
                  <a:tcPr marL="0" marR="0" marT="32512" marB="0" anchor="ctr">
                    <a:solidFill>
                      <a:srgbClr val="666694"/>
                    </a:solidFill>
                  </a:tcPr>
                </a:tc>
                <a:tc>
                  <a:txBody>
                    <a:bodyPr/>
                    <a:lstStyle/>
                    <a:p>
                      <a:pPr marL="1905" algn="ctr">
                        <a:lnSpc>
                          <a:spcPct val="100000"/>
                        </a:lnSpc>
                        <a:spcBef>
                          <a:spcPts val="180"/>
                        </a:spcBef>
                      </a:pPr>
                      <a:r>
                        <a:rPr lang="en-GB" sz="1300" b="1" spc="-15" dirty="0">
                          <a:solidFill>
                            <a:schemeClr val="bg1"/>
                          </a:solidFill>
                        </a:rPr>
                        <a:t>Tüm dereceler</a:t>
                      </a:r>
                      <a:endParaRPr lang="tr-TR" sz="1300" b="1" dirty="0">
                        <a:solidFill>
                          <a:schemeClr val="bg1"/>
                        </a:solidFill>
                        <a:latin typeface="Helvetica"/>
                        <a:cs typeface="Helvetica"/>
                      </a:endParaRPr>
                    </a:p>
                  </a:txBody>
                  <a:tcPr marL="0" marR="0" marT="32512" marB="0" anchor="ctr">
                    <a:solidFill>
                      <a:srgbClr val="666694"/>
                    </a:solidFill>
                  </a:tcPr>
                </a:tc>
                <a:tc>
                  <a:txBody>
                    <a:bodyPr/>
                    <a:lstStyle/>
                    <a:p>
                      <a:pPr marL="1905" algn="ctr">
                        <a:lnSpc>
                          <a:spcPct val="100000"/>
                        </a:lnSpc>
                        <a:spcBef>
                          <a:spcPts val="180"/>
                        </a:spcBef>
                      </a:pPr>
                      <a:r>
                        <a:rPr sz="1300" b="1" spc="5" dirty="0">
                          <a:solidFill>
                            <a:schemeClr val="bg1"/>
                          </a:solidFill>
                        </a:rPr>
                        <a:t>G1</a:t>
                      </a:r>
                      <a:endParaRPr lang="tr-TR" sz="1300" b="1" dirty="0">
                        <a:solidFill>
                          <a:schemeClr val="bg1"/>
                        </a:solidFill>
                        <a:latin typeface="Helvetica"/>
                        <a:cs typeface="Helvetica"/>
                      </a:endParaRPr>
                    </a:p>
                  </a:txBody>
                  <a:tcPr marL="0" marR="0" marT="32512" marB="0" anchor="ctr">
                    <a:solidFill>
                      <a:srgbClr val="666694"/>
                    </a:solidFill>
                  </a:tcPr>
                </a:tc>
                <a:tc>
                  <a:txBody>
                    <a:bodyPr/>
                    <a:lstStyle/>
                    <a:p>
                      <a:pPr marL="1905" algn="ctr">
                        <a:lnSpc>
                          <a:spcPct val="100000"/>
                        </a:lnSpc>
                        <a:spcBef>
                          <a:spcPts val="180"/>
                        </a:spcBef>
                      </a:pPr>
                      <a:r>
                        <a:rPr sz="1300" b="1" spc="5" dirty="0">
                          <a:solidFill>
                            <a:schemeClr val="bg1"/>
                          </a:solidFill>
                        </a:rPr>
                        <a:t>G2</a:t>
                      </a:r>
                      <a:endParaRPr lang="tr-TR" sz="1300" b="1" dirty="0">
                        <a:solidFill>
                          <a:schemeClr val="bg1"/>
                        </a:solidFill>
                        <a:latin typeface="Helvetica"/>
                        <a:cs typeface="Helvetica"/>
                      </a:endParaRPr>
                    </a:p>
                  </a:txBody>
                  <a:tcPr marL="0" marR="0" marT="32512" marB="0" anchor="ctr">
                    <a:solidFill>
                      <a:srgbClr val="666694"/>
                    </a:solidFill>
                  </a:tcPr>
                </a:tc>
                <a:tc>
                  <a:txBody>
                    <a:bodyPr/>
                    <a:lstStyle/>
                    <a:p>
                      <a:pPr marR="257175" algn="r">
                        <a:lnSpc>
                          <a:spcPct val="100000"/>
                        </a:lnSpc>
                        <a:spcBef>
                          <a:spcPts val="180"/>
                        </a:spcBef>
                      </a:pPr>
                      <a:r>
                        <a:rPr lang="en-GB" sz="1300" b="1" dirty="0">
                          <a:solidFill>
                            <a:schemeClr val="bg1"/>
                          </a:solidFill>
                        </a:rPr>
                        <a:t>≥G3</a:t>
                      </a:r>
                      <a:endParaRPr lang="tr-TR" sz="1300" b="1" dirty="0">
                        <a:solidFill>
                          <a:schemeClr val="bg1"/>
                        </a:solidFill>
                        <a:latin typeface="Helvetica"/>
                        <a:cs typeface="Helvetica"/>
                      </a:endParaRPr>
                    </a:p>
                  </a:txBody>
                  <a:tcPr marL="0" marR="0" marT="32512" marB="0" anchor="ctr">
                    <a:solidFill>
                      <a:srgbClr val="666694"/>
                    </a:solidFill>
                  </a:tcPr>
                </a:tc>
                <a:extLst>
                  <a:ext uri="{0D108BD9-81ED-4DB2-BD59-A6C34878D82A}">
                    <a16:rowId xmlns:a16="http://schemas.microsoft.com/office/drawing/2014/main" xmlns="" val="10001"/>
                  </a:ext>
                </a:extLst>
              </a:tr>
              <a:tr h="173143">
                <a:tc>
                  <a:txBody>
                    <a:bodyPr/>
                    <a:lstStyle/>
                    <a:p>
                      <a:pPr marL="80645">
                        <a:lnSpc>
                          <a:spcPts val="1300"/>
                        </a:lnSpc>
                      </a:pPr>
                      <a:r>
                        <a:rPr sz="1300" spc="-5" dirty="0"/>
                        <a:t>Bulantı</a:t>
                      </a:r>
                      <a:endParaRPr lang="tr-TR" sz="1300" b="0" dirty="0">
                        <a:solidFill>
                          <a:schemeClr val="tx1"/>
                        </a:solidFill>
                        <a:latin typeface="Helvetica"/>
                        <a:cs typeface="Helvetica"/>
                      </a:endParaRPr>
                    </a:p>
                  </a:txBody>
                  <a:tcPr marL="0" marR="0" marT="0" marB="0" anchor="ctr"/>
                </a:tc>
                <a:tc>
                  <a:txBody>
                    <a:bodyPr/>
                    <a:lstStyle/>
                    <a:p>
                      <a:pPr marL="635" algn="ctr">
                        <a:lnSpc>
                          <a:spcPts val="1300"/>
                        </a:lnSpc>
                      </a:pPr>
                      <a:r>
                        <a:rPr sz="1300" spc="-5" dirty="0"/>
                        <a:t>58.0</a:t>
                      </a:r>
                      <a:endParaRPr lang="tr-TR" sz="1300" b="0" dirty="0">
                        <a:solidFill>
                          <a:schemeClr val="tx1"/>
                        </a:solidFill>
                        <a:latin typeface="Helvetica"/>
                        <a:cs typeface="Helvetica"/>
                      </a:endParaRPr>
                    </a:p>
                  </a:txBody>
                  <a:tcPr marL="0" marR="0" marT="0" marB="0" anchor="ctr"/>
                </a:tc>
                <a:tc>
                  <a:txBody>
                    <a:bodyPr/>
                    <a:lstStyle/>
                    <a:p>
                      <a:pPr marL="1270" algn="ctr">
                        <a:lnSpc>
                          <a:spcPts val="1300"/>
                        </a:lnSpc>
                      </a:pPr>
                      <a:r>
                        <a:rPr sz="1300" spc="-5" dirty="0"/>
                        <a:t>44.9</a:t>
                      </a:r>
                      <a:endParaRPr lang="tr-TR" sz="1300" b="0" dirty="0">
                        <a:solidFill>
                          <a:schemeClr val="tx1"/>
                        </a:solidFill>
                        <a:latin typeface="Arial"/>
                        <a:cs typeface="Arial"/>
                      </a:endParaRPr>
                    </a:p>
                  </a:txBody>
                  <a:tcPr marL="0" marR="0" marT="0" marB="0" anchor="ctr"/>
                </a:tc>
                <a:tc>
                  <a:txBody>
                    <a:bodyPr/>
                    <a:lstStyle/>
                    <a:p>
                      <a:pPr marL="1270" algn="ctr">
                        <a:lnSpc>
                          <a:spcPts val="1300"/>
                        </a:lnSpc>
                      </a:pPr>
                      <a:r>
                        <a:rPr sz="1300" spc="-5" dirty="0"/>
                        <a:t>13.2</a:t>
                      </a:r>
                      <a:endParaRPr lang="tr-TR" sz="1300" b="0">
                        <a:solidFill>
                          <a:schemeClr val="tx1"/>
                        </a:solidFill>
                        <a:latin typeface="Arial"/>
                        <a:cs typeface="Arial"/>
                      </a:endParaRPr>
                    </a:p>
                  </a:txBody>
                  <a:tcPr marL="0" marR="0" marT="0" marB="0" anchor="ctr"/>
                </a:tc>
                <a:tc>
                  <a:txBody>
                    <a:bodyPr/>
                    <a:lstStyle/>
                    <a:p>
                      <a:pPr algn="ctr">
                        <a:lnSpc>
                          <a:spcPts val="1300"/>
                        </a:lnSpc>
                      </a:pPr>
                      <a:r>
                        <a:rPr sz="1300" dirty="0"/>
                        <a:t>0</a:t>
                      </a:r>
                      <a:endParaRPr lang="tr-TR" sz="1300" b="0">
                        <a:solidFill>
                          <a:schemeClr val="tx1"/>
                        </a:solidFill>
                        <a:latin typeface="Arial"/>
                        <a:cs typeface="Arial"/>
                      </a:endParaRPr>
                    </a:p>
                  </a:txBody>
                  <a:tcPr marL="0" marR="0" marT="0" marB="0" anchor="ctr"/>
                </a:tc>
                <a:tc>
                  <a:txBody>
                    <a:bodyPr/>
                    <a:lstStyle/>
                    <a:p>
                      <a:pPr marL="635" algn="ctr">
                        <a:lnSpc>
                          <a:spcPts val="1300"/>
                        </a:lnSpc>
                      </a:pPr>
                      <a:r>
                        <a:rPr sz="1300" spc="-5" dirty="0"/>
                        <a:t>35.2</a:t>
                      </a:r>
                      <a:endParaRPr lang="tr-TR" sz="1300" b="0" dirty="0">
                        <a:solidFill>
                          <a:schemeClr val="tx1"/>
                        </a:solidFill>
                        <a:latin typeface="Helvetica"/>
                        <a:cs typeface="Helvetica"/>
                      </a:endParaRPr>
                    </a:p>
                  </a:txBody>
                  <a:tcPr marL="0" marR="0" marT="0" marB="0" anchor="ctr"/>
                </a:tc>
                <a:tc>
                  <a:txBody>
                    <a:bodyPr/>
                    <a:lstStyle/>
                    <a:p>
                      <a:pPr marL="3175" algn="ctr">
                        <a:lnSpc>
                          <a:spcPts val="1300"/>
                        </a:lnSpc>
                      </a:pPr>
                      <a:r>
                        <a:rPr sz="1300" spc="-5" dirty="0"/>
                        <a:t>28.6</a:t>
                      </a:r>
                      <a:endParaRPr lang="tr-TR" sz="1300" b="0">
                        <a:solidFill>
                          <a:schemeClr val="tx1"/>
                        </a:solidFill>
                        <a:latin typeface="Arial"/>
                        <a:cs typeface="Arial"/>
                      </a:endParaRPr>
                    </a:p>
                  </a:txBody>
                  <a:tcPr marL="0" marR="0" marT="0" marB="0" anchor="ctr"/>
                </a:tc>
                <a:tc>
                  <a:txBody>
                    <a:bodyPr/>
                    <a:lstStyle/>
                    <a:p>
                      <a:pPr marL="1270" algn="ctr">
                        <a:lnSpc>
                          <a:spcPts val="1300"/>
                        </a:lnSpc>
                      </a:pPr>
                      <a:r>
                        <a:rPr sz="1300" spc="-5" dirty="0"/>
                        <a:t>5.5</a:t>
                      </a:r>
                      <a:endParaRPr lang="tr-TR" sz="1300" b="0">
                        <a:solidFill>
                          <a:schemeClr val="tx1"/>
                        </a:solidFill>
                        <a:latin typeface="Arial"/>
                        <a:cs typeface="Arial"/>
                      </a:endParaRPr>
                    </a:p>
                  </a:txBody>
                  <a:tcPr marL="0" marR="0" marT="0" marB="0" anchor="ctr"/>
                </a:tc>
                <a:tc>
                  <a:txBody>
                    <a:bodyPr/>
                    <a:lstStyle/>
                    <a:p>
                      <a:pPr marL="1905" algn="ctr">
                        <a:lnSpc>
                          <a:spcPts val="1300"/>
                        </a:lnSpc>
                      </a:pPr>
                      <a:r>
                        <a:rPr sz="1300" spc="-5" dirty="0"/>
                        <a:t>1.1</a:t>
                      </a:r>
                      <a:endParaRPr lang="tr-TR" sz="1300" b="0" dirty="0">
                        <a:solidFill>
                          <a:schemeClr val="tx1"/>
                        </a:solidFill>
                        <a:latin typeface="Arial"/>
                        <a:cs typeface="Arial"/>
                      </a:endParaRPr>
                    </a:p>
                  </a:txBody>
                  <a:tcPr marL="0" marR="0" marT="0" marB="0" anchor="ctr"/>
                </a:tc>
                <a:extLst>
                  <a:ext uri="{0D108BD9-81ED-4DB2-BD59-A6C34878D82A}">
                    <a16:rowId xmlns:a16="http://schemas.microsoft.com/office/drawing/2014/main" xmlns="" val="10002"/>
                  </a:ext>
                </a:extLst>
              </a:tr>
              <a:tr h="221032">
                <a:tc>
                  <a:txBody>
                    <a:bodyPr/>
                    <a:lstStyle/>
                    <a:p>
                      <a:pPr marL="81915">
                        <a:lnSpc>
                          <a:spcPct val="100000"/>
                        </a:lnSpc>
                        <a:spcBef>
                          <a:spcPts val="70"/>
                        </a:spcBef>
                      </a:pPr>
                      <a:r>
                        <a:rPr sz="1300" spc="-10" dirty="0"/>
                        <a:t>Anemi*</a:t>
                      </a:r>
                      <a:endParaRPr lang="tr-TR" sz="1300" b="0" dirty="0">
                        <a:solidFill>
                          <a:schemeClr val="tx1"/>
                        </a:solidFill>
                        <a:latin typeface="Helvetica"/>
                        <a:cs typeface="Helvetica"/>
                      </a:endParaRPr>
                    </a:p>
                  </a:txBody>
                  <a:tcPr marL="0" marR="0" marT="12644" marB="0" anchor="ctr"/>
                </a:tc>
                <a:tc>
                  <a:txBody>
                    <a:bodyPr/>
                    <a:lstStyle/>
                    <a:p>
                      <a:pPr marL="635" algn="ctr">
                        <a:lnSpc>
                          <a:spcPct val="100000"/>
                        </a:lnSpc>
                        <a:spcBef>
                          <a:spcPts val="70"/>
                        </a:spcBef>
                      </a:pPr>
                      <a:r>
                        <a:rPr lang="en-GB" sz="1300" spc="-5" dirty="0"/>
                        <a:t>40.0</a:t>
                      </a:r>
                      <a:endParaRPr lang="tr-TR" sz="1300" b="0" dirty="0">
                        <a:solidFill>
                          <a:schemeClr val="tx1"/>
                        </a:solidFill>
                        <a:latin typeface="Helvetica"/>
                        <a:cs typeface="Helvetica"/>
                      </a:endParaRPr>
                    </a:p>
                  </a:txBody>
                  <a:tcPr marL="0" marR="0" marT="12644" marB="0" anchor="ctr"/>
                </a:tc>
                <a:tc>
                  <a:txBody>
                    <a:bodyPr/>
                    <a:lstStyle/>
                    <a:p>
                      <a:pPr algn="ctr">
                        <a:lnSpc>
                          <a:spcPct val="100000"/>
                        </a:lnSpc>
                        <a:spcBef>
                          <a:spcPts val="70"/>
                        </a:spcBef>
                      </a:pPr>
                      <a:r>
                        <a:rPr sz="1300" spc="-5" dirty="0"/>
                        <a:t>9.8</a:t>
                      </a:r>
                      <a:endParaRPr lang="tr-TR" sz="1300" b="0" dirty="0">
                        <a:solidFill>
                          <a:schemeClr val="tx1"/>
                        </a:solidFill>
                        <a:latin typeface="Arial"/>
                        <a:cs typeface="Arial"/>
                      </a:endParaRPr>
                    </a:p>
                  </a:txBody>
                  <a:tcPr marL="0" marR="0" marT="12644" marB="0" anchor="ctr"/>
                </a:tc>
                <a:tc>
                  <a:txBody>
                    <a:bodyPr/>
                    <a:lstStyle/>
                    <a:p>
                      <a:pPr marL="1270" algn="ctr">
                        <a:lnSpc>
                          <a:spcPct val="100000"/>
                        </a:lnSpc>
                        <a:spcBef>
                          <a:spcPts val="70"/>
                        </a:spcBef>
                      </a:pPr>
                      <a:r>
                        <a:rPr sz="1300" spc="-5" dirty="0"/>
                        <a:t>14.6</a:t>
                      </a:r>
                      <a:endParaRPr lang="tr-TR" sz="1300" b="0" dirty="0">
                        <a:solidFill>
                          <a:schemeClr val="tx1"/>
                        </a:solidFill>
                        <a:latin typeface="Arial"/>
                        <a:cs typeface="Arial"/>
                      </a:endParaRPr>
                    </a:p>
                  </a:txBody>
                  <a:tcPr marL="0" marR="0" marT="12644" marB="0" anchor="ctr"/>
                </a:tc>
                <a:tc>
                  <a:txBody>
                    <a:bodyPr/>
                    <a:lstStyle/>
                    <a:p>
                      <a:pPr algn="ctr">
                        <a:lnSpc>
                          <a:spcPct val="100000"/>
                        </a:lnSpc>
                        <a:spcBef>
                          <a:spcPts val="70"/>
                        </a:spcBef>
                      </a:pPr>
                      <a:r>
                        <a:rPr lang="en-GB" sz="1300" spc="-5" dirty="0"/>
                        <a:t>16.1</a:t>
                      </a:r>
                      <a:endParaRPr lang="tr-TR" sz="1300" b="0" dirty="0">
                        <a:solidFill>
                          <a:schemeClr val="tx1"/>
                        </a:solidFill>
                        <a:latin typeface="Arial"/>
                        <a:cs typeface="Arial"/>
                      </a:endParaRPr>
                    </a:p>
                  </a:txBody>
                  <a:tcPr marL="0" marR="0" marT="12644" marB="0" anchor="ctr"/>
                </a:tc>
                <a:tc>
                  <a:txBody>
                    <a:bodyPr/>
                    <a:lstStyle/>
                    <a:p>
                      <a:pPr marL="635" algn="ctr">
                        <a:lnSpc>
                          <a:spcPct val="100000"/>
                        </a:lnSpc>
                        <a:spcBef>
                          <a:spcPts val="70"/>
                        </a:spcBef>
                      </a:pPr>
                      <a:r>
                        <a:rPr lang="en-GB" sz="1300" spc="-5" dirty="0"/>
                        <a:t>26.4</a:t>
                      </a:r>
                      <a:endParaRPr lang="tr-TR" sz="1300" b="0" dirty="0">
                        <a:solidFill>
                          <a:schemeClr val="tx1"/>
                        </a:solidFill>
                        <a:latin typeface="Helvetica"/>
                        <a:cs typeface="Helvetica"/>
                      </a:endParaRPr>
                    </a:p>
                  </a:txBody>
                  <a:tcPr marL="0" marR="0" marT="12644" marB="0" anchor="ctr"/>
                </a:tc>
                <a:tc>
                  <a:txBody>
                    <a:bodyPr/>
                    <a:lstStyle/>
                    <a:p>
                      <a:pPr marL="1270" algn="ctr">
                        <a:lnSpc>
                          <a:spcPct val="100000"/>
                        </a:lnSpc>
                        <a:spcBef>
                          <a:spcPts val="70"/>
                        </a:spcBef>
                      </a:pPr>
                      <a:r>
                        <a:rPr sz="1300" spc="-5" dirty="0"/>
                        <a:t>9.9</a:t>
                      </a:r>
                      <a:endParaRPr lang="tr-TR" sz="1300" b="0" dirty="0">
                        <a:solidFill>
                          <a:schemeClr val="tx1"/>
                        </a:solidFill>
                        <a:latin typeface="Arial"/>
                        <a:cs typeface="Arial"/>
                      </a:endParaRPr>
                    </a:p>
                  </a:txBody>
                  <a:tcPr marL="0" marR="0" marT="12644" marB="0" anchor="ctr"/>
                </a:tc>
                <a:tc>
                  <a:txBody>
                    <a:bodyPr/>
                    <a:lstStyle/>
                    <a:p>
                      <a:pPr marL="1270" algn="ctr">
                        <a:lnSpc>
                          <a:spcPct val="100000"/>
                        </a:lnSpc>
                        <a:spcBef>
                          <a:spcPts val="70"/>
                        </a:spcBef>
                      </a:pPr>
                      <a:r>
                        <a:rPr lang="en-GB" sz="1300" spc="-5" dirty="0"/>
                        <a:t>14.3</a:t>
                      </a:r>
                      <a:endParaRPr lang="tr-TR" sz="1300" b="0" dirty="0">
                        <a:solidFill>
                          <a:schemeClr val="tx1"/>
                        </a:solidFill>
                        <a:latin typeface="Arial"/>
                        <a:cs typeface="Arial"/>
                      </a:endParaRPr>
                    </a:p>
                  </a:txBody>
                  <a:tcPr marL="0" marR="0" marT="12644" marB="0" anchor="ctr"/>
                </a:tc>
                <a:tc>
                  <a:txBody>
                    <a:bodyPr/>
                    <a:lstStyle/>
                    <a:p>
                      <a:pPr marL="1905" algn="ctr">
                        <a:lnSpc>
                          <a:spcPct val="100000"/>
                        </a:lnSpc>
                        <a:spcBef>
                          <a:spcPts val="70"/>
                        </a:spcBef>
                      </a:pPr>
                      <a:r>
                        <a:rPr sz="1300" spc="-5" dirty="0"/>
                        <a:t>4.4</a:t>
                      </a:r>
                      <a:endParaRPr lang="tr-TR" sz="1300" b="0" dirty="0">
                        <a:solidFill>
                          <a:schemeClr val="tx1"/>
                        </a:solidFill>
                        <a:latin typeface="Arial"/>
                        <a:cs typeface="Arial"/>
                      </a:endParaRPr>
                    </a:p>
                  </a:txBody>
                  <a:tcPr marL="0" marR="0" marT="12644" marB="0" anchor="ctr"/>
                </a:tc>
                <a:extLst>
                  <a:ext uri="{0D108BD9-81ED-4DB2-BD59-A6C34878D82A}">
                    <a16:rowId xmlns:a16="http://schemas.microsoft.com/office/drawing/2014/main" xmlns="" val="10003"/>
                  </a:ext>
                </a:extLst>
              </a:tr>
              <a:tr h="207772">
                <a:tc>
                  <a:txBody>
                    <a:bodyPr/>
                    <a:lstStyle/>
                    <a:p>
                      <a:pPr marL="81915">
                        <a:lnSpc>
                          <a:spcPts val="1225"/>
                        </a:lnSpc>
                      </a:pPr>
                      <a:r>
                        <a:rPr sz="1300" spc="-5" dirty="0"/>
                        <a:t>Nötropeni*</a:t>
                      </a:r>
                      <a:endParaRPr lang="tr-TR" sz="1300" b="0" dirty="0">
                        <a:solidFill>
                          <a:schemeClr val="tx1"/>
                        </a:solidFill>
                        <a:latin typeface="Helvetica"/>
                        <a:cs typeface="Helvetica"/>
                      </a:endParaRPr>
                    </a:p>
                  </a:txBody>
                  <a:tcPr marL="0" marR="0" marT="0" marB="0" anchor="ctr"/>
                </a:tc>
                <a:tc>
                  <a:txBody>
                    <a:bodyPr/>
                    <a:lstStyle/>
                    <a:p>
                      <a:pPr marL="635" algn="ctr">
                        <a:lnSpc>
                          <a:spcPts val="1225"/>
                        </a:lnSpc>
                      </a:pPr>
                      <a:r>
                        <a:rPr lang="en-GB" sz="1300" spc="-5" dirty="0"/>
                        <a:t>27.3</a:t>
                      </a:r>
                      <a:endParaRPr lang="tr-TR" sz="1300" b="0" dirty="0">
                        <a:solidFill>
                          <a:schemeClr val="tx1"/>
                        </a:solidFill>
                        <a:latin typeface="Helvetica"/>
                        <a:cs typeface="Helvetica"/>
                      </a:endParaRPr>
                    </a:p>
                  </a:txBody>
                  <a:tcPr marL="0" marR="0" marT="0" marB="0" anchor="ctr"/>
                </a:tc>
                <a:tc>
                  <a:txBody>
                    <a:bodyPr/>
                    <a:lstStyle/>
                    <a:p>
                      <a:pPr algn="ctr">
                        <a:lnSpc>
                          <a:spcPts val="1225"/>
                        </a:lnSpc>
                      </a:pPr>
                      <a:r>
                        <a:rPr lang="en-GB" sz="1300" spc="-5" dirty="0"/>
                        <a:t>6.3</a:t>
                      </a:r>
                      <a:endParaRPr lang="tr-TR" sz="1300" b="0" dirty="0">
                        <a:solidFill>
                          <a:schemeClr val="tx1"/>
                        </a:solidFill>
                        <a:latin typeface="Arial"/>
                        <a:cs typeface="Arial"/>
                      </a:endParaRPr>
                    </a:p>
                  </a:txBody>
                  <a:tcPr marL="0" marR="0" marT="0" marB="0" anchor="ctr"/>
                </a:tc>
                <a:tc>
                  <a:txBody>
                    <a:bodyPr/>
                    <a:lstStyle/>
                    <a:p>
                      <a:pPr algn="ctr">
                        <a:lnSpc>
                          <a:spcPts val="1225"/>
                        </a:lnSpc>
                      </a:pPr>
                      <a:r>
                        <a:rPr lang="en-GB" sz="1300" spc="-5" dirty="0"/>
                        <a:t>12.3</a:t>
                      </a:r>
                      <a:endParaRPr lang="tr-TR" sz="1300" b="0" dirty="0">
                        <a:solidFill>
                          <a:schemeClr val="tx1"/>
                        </a:solidFill>
                        <a:latin typeface="Arial"/>
                        <a:cs typeface="Arial"/>
                      </a:endParaRPr>
                    </a:p>
                  </a:txBody>
                  <a:tcPr marL="0" marR="0" marT="0" marB="0" anchor="ctr"/>
                </a:tc>
                <a:tc>
                  <a:txBody>
                    <a:bodyPr/>
                    <a:lstStyle/>
                    <a:p>
                      <a:pPr marL="1270" algn="ctr">
                        <a:lnSpc>
                          <a:spcPts val="1225"/>
                        </a:lnSpc>
                      </a:pPr>
                      <a:r>
                        <a:rPr lang="en-GB" sz="1300" spc="-5" dirty="0"/>
                        <a:t>9.3</a:t>
                      </a:r>
                      <a:endParaRPr lang="tr-TR" sz="1300" b="0" dirty="0">
                        <a:solidFill>
                          <a:schemeClr val="tx1"/>
                        </a:solidFill>
                        <a:latin typeface="Arial"/>
                        <a:cs typeface="Arial"/>
                      </a:endParaRPr>
                    </a:p>
                  </a:txBody>
                  <a:tcPr marL="0" marR="0" marT="0" marB="0" anchor="ctr"/>
                </a:tc>
                <a:tc>
                  <a:txBody>
                    <a:bodyPr/>
                    <a:lstStyle/>
                    <a:p>
                      <a:pPr marL="635" algn="ctr">
                        <a:lnSpc>
                          <a:spcPts val="1225"/>
                        </a:lnSpc>
                      </a:pPr>
                      <a:r>
                        <a:rPr lang="en-GB" sz="1300" spc="-5" dirty="0"/>
                        <a:t>49.5</a:t>
                      </a:r>
                      <a:endParaRPr lang="tr-TR" sz="1300" b="0" dirty="0">
                        <a:solidFill>
                          <a:schemeClr val="tx1"/>
                        </a:solidFill>
                        <a:latin typeface="Helvetica"/>
                        <a:cs typeface="Helvetica"/>
                      </a:endParaRPr>
                    </a:p>
                  </a:txBody>
                  <a:tcPr marL="0" marR="0" marT="0" marB="0" anchor="ctr"/>
                </a:tc>
                <a:tc>
                  <a:txBody>
                    <a:bodyPr/>
                    <a:lstStyle/>
                    <a:p>
                      <a:pPr marL="1270" algn="ctr">
                        <a:lnSpc>
                          <a:spcPts val="1225"/>
                        </a:lnSpc>
                      </a:pPr>
                      <a:r>
                        <a:rPr lang="en-GB" sz="1300" spc="-5" dirty="0"/>
                        <a:t>4.4</a:t>
                      </a:r>
                      <a:endParaRPr lang="tr-TR" sz="1300" b="0" dirty="0">
                        <a:solidFill>
                          <a:schemeClr val="tx1"/>
                        </a:solidFill>
                        <a:latin typeface="Arial"/>
                        <a:cs typeface="Arial"/>
                      </a:endParaRPr>
                    </a:p>
                  </a:txBody>
                  <a:tcPr marL="0" marR="0" marT="0" marB="0" anchor="ctr"/>
                </a:tc>
                <a:tc>
                  <a:txBody>
                    <a:bodyPr/>
                    <a:lstStyle/>
                    <a:p>
                      <a:pPr marL="3175" algn="ctr">
                        <a:lnSpc>
                          <a:spcPts val="1225"/>
                        </a:lnSpc>
                      </a:pPr>
                      <a:r>
                        <a:rPr lang="en-GB" sz="1300" spc="-5" dirty="0"/>
                        <a:t>18.7</a:t>
                      </a:r>
                      <a:endParaRPr lang="tr-TR" sz="1300" b="0" dirty="0">
                        <a:solidFill>
                          <a:schemeClr val="tx1"/>
                        </a:solidFill>
                        <a:latin typeface="Arial"/>
                        <a:cs typeface="Arial"/>
                      </a:endParaRPr>
                    </a:p>
                  </a:txBody>
                  <a:tcPr marL="0" marR="0" marT="0" marB="0" anchor="ctr"/>
                </a:tc>
                <a:tc>
                  <a:txBody>
                    <a:bodyPr/>
                    <a:lstStyle/>
                    <a:p>
                      <a:pPr marL="1905" algn="ctr">
                        <a:lnSpc>
                          <a:spcPct val="100000"/>
                        </a:lnSpc>
                        <a:spcBef>
                          <a:spcPts val="70"/>
                        </a:spcBef>
                      </a:pPr>
                      <a:r>
                        <a:rPr lang="hr-HR" sz="1300" spc="-5" dirty="0"/>
                        <a:t>26.4</a:t>
                      </a:r>
                      <a:endParaRPr lang="tr-TR" sz="1300" b="0" dirty="0">
                        <a:solidFill>
                          <a:schemeClr val="tx1"/>
                        </a:solidFill>
                        <a:latin typeface="+mn-lt"/>
                        <a:cs typeface="Arial"/>
                      </a:endParaRPr>
                    </a:p>
                  </a:txBody>
                  <a:tcPr marL="0" marR="0" marT="0" marB="0" anchor="ctr"/>
                </a:tc>
                <a:extLst>
                  <a:ext uri="{0D108BD9-81ED-4DB2-BD59-A6C34878D82A}">
                    <a16:rowId xmlns:a16="http://schemas.microsoft.com/office/drawing/2014/main" xmlns="" val="10004"/>
                  </a:ext>
                </a:extLst>
              </a:tr>
              <a:tr h="163154">
                <a:tc>
                  <a:txBody>
                    <a:bodyPr/>
                    <a:lstStyle/>
                    <a:p>
                      <a:pPr marL="81915" algn="l">
                        <a:lnSpc>
                          <a:spcPts val="1225"/>
                        </a:lnSpc>
                      </a:pPr>
                      <a:r>
                        <a:rPr sz="1300" dirty="0"/>
                        <a:t>Kusma</a:t>
                      </a:r>
                      <a:endParaRPr lang="tr-TR" sz="1300" b="0" dirty="0">
                        <a:solidFill>
                          <a:schemeClr val="tx1"/>
                        </a:solidFill>
                        <a:latin typeface="Helvetica"/>
                        <a:cs typeface="Helvetica"/>
                      </a:endParaRPr>
                    </a:p>
                  </a:txBody>
                  <a:tcPr marL="0" marR="0" marT="0" marB="0" anchor="ctr"/>
                </a:tc>
                <a:tc>
                  <a:txBody>
                    <a:bodyPr/>
                    <a:lstStyle/>
                    <a:p>
                      <a:pPr marL="635" algn="ctr">
                        <a:lnSpc>
                          <a:spcPts val="1225"/>
                        </a:lnSpc>
                      </a:pPr>
                      <a:r>
                        <a:rPr sz="1300" spc="-5" dirty="0"/>
                        <a:t>29.8</a:t>
                      </a:r>
                      <a:endParaRPr lang="tr-TR" sz="1300" b="0" dirty="0">
                        <a:solidFill>
                          <a:schemeClr val="tx1"/>
                        </a:solidFill>
                        <a:latin typeface="Helvetica"/>
                        <a:cs typeface="Helvetica"/>
                      </a:endParaRPr>
                    </a:p>
                  </a:txBody>
                  <a:tcPr marL="0" marR="0" marT="0" marB="0" anchor="ctr"/>
                </a:tc>
                <a:tc>
                  <a:txBody>
                    <a:bodyPr/>
                    <a:lstStyle/>
                    <a:p>
                      <a:pPr marL="1270" algn="ctr">
                        <a:lnSpc>
                          <a:spcPts val="1225"/>
                        </a:lnSpc>
                      </a:pPr>
                      <a:r>
                        <a:rPr sz="1300" spc="-5" dirty="0"/>
                        <a:t>22.0</a:t>
                      </a:r>
                      <a:endParaRPr lang="tr-TR" sz="1300" b="0" dirty="0">
                        <a:solidFill>
                          <a:schemeClr val="tx1"/>
                        </a:solidFill>
                        <a:latin typeface="Arial"/>
                        <a:cs typeface="Arial"/>
                      </a:endParaRPr>
                    </a:p>
                  </a:txBody>
                  <a:tcPr marL="0" marR="0" marT="0" marB="0" anchor="ctr"/>
                </a:tc>
                <a:tc>
                  <a:txBody>
                    <a:bodyPr/>
                    <a:lstStyle/>
                    <a:p>
                      <a:pPr algn="ctr">
                        <a:lnSpc>
                          <a:spcPts val="1225"/>
                        </a:lnSpc>
                      </a:pPr>
                      <a:r>
                        <a:rPr sz="1300" spc="-5" dirty="0"/>
                        <a:t>7.8</a:t>
                      </a:r>
                      <a:endParaRPr lang="tr-TR" sz="1300" b="0">
                        <a:solidFill>
                          <a:schemeClr val="tx1"/>
                        </a:solidFill>
                        <a:latin typeface="Arial"/>
                        <a:cs typeface="Arial"/>
                      </a:endParaRPr>
                    </a:p>
                  </a:txBody>
                  <a:tcPr marL="0" marR="0" marT="0" marB="0" anchor="ctr"/>
                </a:tc>
                <a:tc>
                  <a:txBody>
                    <a:bodyPr/>
                    <a:lstStyle/>
                    <a:p>
                      <a:pPr algn="ctr">
                        <a:lnSpc>
                          <a:spcPts val="1225"/>
                        </a:lnSpc>
                      </a:pPr>
                      <a:r>
                        <a:rPr sz="1300" dirty="0"/>
                        <a:t>0</a:t>
                      </a:r>
                      <a:endParaRPr lang="tr-TR" sz="1300" b="0">
                        <a:solidFill>
                          <a:schemeClr val="tx1"/>
                        </a:solidFill>
                        <a:latin typeface="Arial"/>
                        <a:cs typeface="Arial"/>
                      </a:endParaRPr>
                    </a:p>
                  </a:txBody>
                  <a:tcPr marL="0" marR="0" marT="0" marB="0" anchor="ctr"/>
                </a:tc>
                <a:tc>
                  <a:txBody>
                    <a:bodyPr/>
                    <a:lstStyle/>
                    <a:p>
                      <a:pPr marL="635" algn="ctr">
                        <a:lnSpc>
                          <a:spcPts val="1225"/>
                        </a:lnSpc>
                      </a:pPr>
                      <a:r>
                        <a:rPr sz="1300" spc="-5" dirty="0"/>
                        <a:t>15.4</a:t>
                      </a:r>
                      <a:endParaRPr lang="tr-TR" sz="1300" b="0" dirty="0">
                        <a:solidFill>
                          <a:schemeClr val="tx1"/>
                        </a:solidFill>
                        <a:latin typeface="Helvetica"/>
                        <a:cs typeface="Helvetica"/>
                      </a:endParaRPr>
                    </a:p>
                  </a:txBody>
                  <a:tcPr marL="0" marR="0" marT="0" marB="0" anchor="ctr"/>
                </a:tc>
                <a:tc>
                  <a:txBody>
                    <a:bodyPr/>
                    <a:lstStyle/>
                    <a:p>
                      <a:pPr marL="3175" algn="ctr">
                        <a:lnSpc>
                          <a:spcPts val="1225"/>
                        </a:lnSpc>
                      </a:pPr>
                      <a:r>
                        <a:rPr sz="1300" spc="-5" dirty="0"/>
                        <a:t>13.2</a:t>
                      </a:r>
                      <a:endParaRPr lang="tr-TR" sz="1300" b="0">
                        <a:solidFill>
                          <a:schemeClr val="tx1"/>
                        </a:solidFill>
                        <a:latin typeface="Arial"/>
                        <a:cs typeface="Arial"/>
                      </a:endParaRPr>
                    </a:p>
                  </a:txBody>
                  <a:tcPr marL="0" marR="0" marT="0" marB="0" anchor="ctr"/>
                </a:tc>
                <a:tc>
                  <a:txBody>
                    <a:bodyPr/>
                    <a:lstStyle/>
                    <a:p>
                      <a:pPr marL="1270" algn="ctr">
                        <a:lnSpc>
                          <a:spcPts val="1225"/>
                        </a:lnSpc>
                      </a:pPr>
                      <a:r>
                        <a:rPr sz="1300" spc="-5" dirty="0"/>
                        <a:t>1.1</a:t>
                      </a:r>
                      <a:endParaRPr lang="tr-TR" sz="1300" b="0">
                        <a:solidFill>
                          <a:schemeClr val="tx1"/>
                        </a:solidFill>
                        <a:latin typeface="Arial"/>
                        <a:cs typeface="Arial"/>
                      </a:endParaRPr>
                    </a:p>
                  </a:txBody>
                  <a:tcPr marL="0" marR="0" marT="0" marB="0" anchor="ctr"/>
                </a:tc>
                <a:tc>
                  <a:txBody>
                    <a:bodyPr/>
                    <a:lstStyle/>
                    <a:p>
                      <a:pPr marL="1905" algn="ctr">
                        <a:lnSpc>
                          <a:spcPts val="1225"/>
                        </a:lnSpc>
                      </a:pPr>
                      <a:r>
                        <a:rPr sz="1300" spc="-5" dirty="0"/>
                        <a:t>1.1</a:t>
                      </a:r>
                      <a:endParaRPr lang="tr-TR" sz="1300" b="0" dirty="0">
                        <a:solidFill>
                          <a:schemeClr val="tx1"/>
                        </a:solidFill>
                        <a:latin typeface="Arial"/>
                        <a:cs typeface="Arial"/>
                      </a:endParaRPr>
                    </a:p>
                  </a:txBody>
                  <a:tcPr marL="0" marR="0" marT="0" marB="0" anchor="ctr"/>
                </a:tc>
                <a:extLst>
                  <a:ext uri="{0D108BD9-81ED-4DB2-BD59-A6C34878D82A}">
                    <a16:rowId xmlns:a16="http://schemas.microsoft.com/office/drawing/2014/main" xmlns="" val="10005"/>
                  </a:ext>
                </a:extLst>
              </a:tr>
              <a:tr h="168482">
                <a:tc>
                  <a:txBody>
                    <a:bodyPr/>
                    <a:lstStyle/>
                    <a:p>
                      <a:pPr marL="81915">
                        <a:lnSpc>
                          <a:spcPts val="1265"/>
                        </a:lnSpc>
                      </a:pPr>
                      <a:r>
                        <a:rPr sz="1300" spc="-5" dirty="0"/>
                        <a:t>Yorgunluk</a:t>
                      </a:r>
                      <a:endParaRPr lang="tr-TR" sz="1300" b="0" dirty="0">
                        <a:solidFill>
                          <a:schemeClr val="tx1"/>
                        </a:solidFill>
                        <a:latin typeface="Helvetica"/>
                        <a:cs typeface="Helvetica"/>
                      </a:endParaRPr>
                    </a:p>
                  </a:txBody>
                  <a:tcPr marL="0" marR="0" marT="0" marB="0" anchor="ctr"/>
                </a:tc>
                <a:tc>
                  <a:txBody>
                    <a:bodyPr/>
                    <a:lstStyle/>
                    <a:p>
                      <a:pPr marL="635" algn="ctr">
                        <a:lnSpc>
                          <a:spcPts val="1265"/>
                        </a:lnSpc>
                      </a:pPr>
                      <a:r>
                        <a:rPr sz="1300" spc="-5" dirty="0"/>
                        <a:t>28.8</a:t>
                      </a:r>
                      <a:endParaRPr lang="tr-TR" sz="1300" b="0" dirty="0">
                        <a:solidFill>
                          <a:schemeClr val="tx1"/>
                        </a:solidFill>
                        <a:latin typeface="Helvetica"/>
                        <a:cs typeface="Helvetica"/>
                      </a:endParaRPr>
                    </a:p>
                  </a:txBody>
                  <a:tcPr marL="0" marR="0" marT="0" marB="0" anchor="ctr"/>
                </a:tc>
                <a:tc>
                  <a:txBody>
                    <a:bodyPr/>
                    <a:lstStyle/>
                    <a:p>
                      <a:pPr marL="1270" algn="ctr">
                        <a:lnSpc>
                          <a:spcPts val="1265"/>
                        </a:lnSpc>
                      </a:pPr>
                      <a:r>
                        <a:rPr sz="1300" spc="-5" dirty="0"/>
                        <a:t>19.0</a:t>
                      </a:r>
                      <a:endParaRPr lang="tr-TR" sz="1300" b="0" dirty="0">
                        <a:solidFill>
                          <a:schemeClr val="tx1"/>
                        </a:solidFill>
                        <a:latin typeface="Arial"/>
                        <a:cs typeface="Arial"/>
                      </a:endParaRPr>
                    </a:p>
                  </a:txBody>
                  <a:tcPr marL="0" marR="0" marT="0" marB="0" anchor="ctr"/>
                </a:tc>
                <a:tc>
                  <a:txBody>
                    <a:bodyPr/>
                    <a:lstStyle/>
                    <a:p>
                      <a:pPr algn="ctr">
                        <a:lnSpc>
                          <a:spcPts val="1265"/>
                        </a:lnSpc>
                      </a:pPr>
                      <a:r>
                        <a:rPr sz="1300" spc="-5" dirty="0"/>
                        <a:t>6.8</a:t>
                      </a:r>
                      <a:endParaRPr lang="tr-TR" sz="1300" b="0" dirty="0">
                        <a:solidFill>
                          <a:schemeClr val="tx1"/>
                        </a:solidFill>
                        <a:latin typeface="Arial"/>
                        <a:cs typeface="Arial"/>
                      </a:endParaRPr>
                    </a:p>
                  </a:txBody>
                  <a:tcPr marL="0" marR="0" marT="0" marB="0" anchor="ctr"/>
                </a:tc>
                <a:tc>
                  <a:txBody>
                    <a:bodyPr/>
                    <a:lstStyle/>
                    <a:p>
                      <a:pPr marL="1270" algn="ctr">
                        <a:lnSpc>
                          <a:spcPts val="1265"/>
                        </a:lnSpc>
                      </a:pPr>
                      <a:r>
                        <a:rPr sz="1300" spc="-5" dirty="0"/>
                        <a:t>2.9</a:t>
                      </a:r>
                      <a:endParaRPr lang="tr-TR" sz="1300" b="0" dirty="0">
                        <a:solidFill>
                          <a:schemeClr val="tx1"/>
                        </a:solidFill>
                        <a:latin typeface="Arial"/>
                        <a:cs typeface="Arial"/>
                      </a:endParaRPr>
                    </a:p>
                  </a:txBody>
                  <a:tcPr marL="0" marR="0" marT="0" marB="0" anchor="ctr"/>
                </a:tc>
                <a:tc>
                  <a:txBody>
                    <a:bodyPr/>
                    <a:lstStyle/>
                    <a:p>
                      <a:pPr marL="635" algn="ctr">
                        <a:lnSpc>
                          <a:spcPts val="1265"/>
                        </a:lnSpc>
                      </a:pPr>
                      <a:r>
                        <a:rPr sz="1300" spc="-5" dirty="0"/>
                        <a:t>23.1</a:t>
                      </a:r>
                      <a:endParaRPr lang="tr-TR" sz="1300" b="0" dirty="0">
                        <a:solidFill>
                          <a:schemeClr val="tx1"/>
                        </a:solidFill>
                        <a:latin typeface="Helvetica"/>
                        <a:cs typeface="Helvetica"/>
                      </a:endParaRPr>
                    </a:p>
                  </a:txBody>
                  <a:tcPr marL="0" marR="0" marT="0" marB="0" anchor="ctr"/>
                </a:tc>
                <a:tc>
                  <a:txBody>
                    <a:bodyPr/>
                    <a:lstStyle/>
                    <a:p>
                      <a:pPr marL="1270" algn="ctr">
                        <a:lnSpc>
                          <a:spcPts val="1265"/>
                        </a:lnSpc>
                      </a:pPr>
                      <a:r>
                        <a:rPr sz="1300" spc="-5" dirty="0"/>
                        <a:t>5.5</a:t>
                      </a:r>
                      <a:endParaRPr lang="tr-TR" sz="1300" b="0" dirty="0">
                        <a:solidFill>
                          <a:schemeClr val="tx1"/>
                        </a:solidFill>
                        <a:latin typeface="Arial"/>
                        <a:cs typeface="Arial"/>
                      </a:endParaRPr>
                    </a:p>
                  </a:txBody>
                  <a:tcPr marL="0" marR="0" marT="0" marB="0" anchor="ctr"/>
                </a:tc>
                <a:tc>
                  <a:txBody>
                    <a:bodyPr/>
                    <a:lstStyle/>
                    <a:p>
                      <a:pPr marL="3175" algn="ctr">
                        <a:lnSpc>
                          <a:spcPts val="1265"/>
                        </a:lnSpc>
                      </a:pPr>
                      <a:r>
                        <a:rPr sz="1300" spc="-5" dirty="0"/>
                        <a:t>16.5</a:t>
                      </a:r>
                      <a:endParaRPr lang="tr-TR" sz="1300" b="0" dirty="0">
                        <a:solidFill>
                          <a:schemeClr val="tx1"/>
                        </a:solidFill>
                        <a:latin typeface="Arial"/>
                        <a:cs typeface="Arial"/>
                      </a:endParaRPr>
                    </a:p>
                  </a:txBody>
                  <a:tcPr marL="0" marR="0" marT="0" marB="0" anchor="ctr"/>
                </a:tc>
                <a:tc>
                  <a:txBody>
                    <a:bodyPr/>
                    <a:lstStyle/>
                    <a:p>
                      <a:pPr marL="1905" algn="ctr">
                        <a:lnSpc>
                          <a:spcPts val="1265"/>
                        </a:lnSpc>
                      </a:pPr>
                      <a:r>
                        <a:rPr sz="1300" spc="-5" dirty="0"/>
                        <a:t>1.1</a:t>
                      </a:r>
                      <a:endParaRPr lang="tr-TR" sz="1300" b="0" dirty="0">
                        <a:solidFill>
                          <a:schemeClr val="tx1"/>
                        </a:solidFill>
                        <a:latin typeface="Arial"/>
                        <a:cs typeface="Arial"/>
                      </a:endParaRPr>
                    </a:p>
                  </a:txBody>
                  <a:tcPr marL="0" marR="0" marT="0" marB="0" anchor="ctr"/>
                </a:tc>
                <a:extLst>
                  <a:ext uri="{0D108BD9-81ED-4DB2-BD59-A6C34878D82A}">
                    <a16:rowId xmlns:a16="http://schemas.microsoft.com/office/drawing/2014/main" xmlns="" val="10006"/>
                  </a:ext>
                </a:extLst>
              </a:tr>
              <a:tr h="223873">
                <a:tc>
                  <a:txBody>
                    <a:bodyPr/>
                    <a:lstStyle/>
                    <a:p>
                      <a:pPr marL="81915">
                        <a:lnSpc>
                          <a:spcPct val="100000"/>
                        </a:lnSpc>
                        <a:spcBef>
                          <a:spcPts val="85"/>
                        </a:spcBef>
                      </a:pPr>
                      <a:r>
                        <a:rPr sz="1300" spc="-5" dirty="0"/>
                        <a:t>Diyare</a:t>
                      </a:r>
                      <a:endParaRPr lang="tr-TR" sz="1300" b="0" dirty="0">
                        <a:solidFill>
                          <a:schemeClr val="tx1"/>
                        </a:solidFill>
                        <a:latin typeface="Arial"/>
                        <a:cs typeface="Arial"/>
                      </a:endParaRPr>
                    </a:p>
                  </a:txBody>
                  <a:tcPr marL="0" marR="0" marT="15353" marB="0" anchor="ctr"/>
                </a:tc>
                <a:tc>
                  <a:txBody>
                    <a:bodyPr/>
                    <a:lstStyle/>
                    <a:p>
                      <a:pPr marL="635" algn="ctr">
                        <a:lnSpc>
                          <a:spcPct val="100000"/>
                        </a:lnSpc>
                        <a:spcBef>
                          <a:spcPts val="85"/>
                        </a:spcBef>
                      </a:pPr>
                      <a:r>
                        <a:rPr sz="1300" spc="-5" dirty="0"/>
                        <a:t>20.5</a:t>
                      </a:r>
                      <a:endParaRPr lang="tr-TR" sz="1300" b="0" dirty="0">
                        <a:solidFill>
                          <a:schemeClr val="tx1"/>
                        </a:solidFill>
                        <a:latin typeface="Arial"/>
                        <a:cs typeface="Arial"/>
                      </a:endParaRPr>
                    </a:p>
                  </a:txBody>
                  <a:tcPr marL="0" marR="0" marT="15353" marB="0" anchor="ctr"/>
                </a:tc>
                <a:tc>
                  <a:txBody>
                    <a:bodyPr/>
                    <a:lstStyle/>
                    <a:p>
                      <a:pPr marL="1270" algn="ctr">
                        <a:lnSpc>
                          <a:spcPct val="100000"/>
                        </a:lnSpc>
                        <a:spcBef>
                          <a:spcPts val="85"/>
                        </a:spcBef>
                      </a:pPr>
                      <a:r>
                        <a:rPr sz="1300" spc="-5" dirty="0"/>
                        <a:t>16.1</a:t>
                      </a:r>
                      <a:endParaRPr lang="tr-TR" sz="1300" b="0" dirty="0">
                        <a:solidFill>
                          <a:schemeClr val="tx1"/>
                        </a:solidFill>
                        <a:latin typeface="Arial"/>
                        <a:cs typeface="Arial"/>
                      </a:endParaRPr>
                    </a:p>
                  </a:txBody>
                  <a:tcPr marL="0" marR="0" marT="15353" marB="0" anchor="ctr"/>
                </a:tc>
                <a:tc>
                  <a:txBody>
                    <a:bodyPr/>
                    <a:lstStyle/>
                    <a:p>
                      <a:pPr algn="ctr">
                        <a:lnSpc>
                          <a:spcPct val="100000"/>
                        </a:lnSpc>
                        <a:spcBef>
                          <a:spcPts val="85"/>
                        </a:spcBef>
                      </a:pPr>
                      <a:r>
                        <a:rPr sz="1300" spc="-5" dirty="0"/>
                        <a:t>3.9</a:t>
                      </a:r>
                      <a:endParaRPr lang="tr-TR" sz="1300" b="0">
                        <a:solidFill>
                          <a:schemeClr val="tx1"/>
                        </a:solidFill>
                        <a:latin typeface="Arial"/>
                        <a:cs typeface="Arial"/>
                      </a:endParaRPr>
                    </a:p>
                  </a:txBody>
                  <a:tcPr marL="0" marR="0" marT="15353" marB="0" anchor="ctr"/>
                </a:tc>
                <a:tc>
                  <a:txBody>
                    <a:bodyPr/>
                    <a:lstStyle/>
                    <a:p>
                      <a:pPr marL="1270" algn="ctr">
                        <a:lnSpc>
                          <a:spcPct val="100000"/>
                        </a:lnSpc>
                        <a:spcBef>
                          <a:spcPts val="85"/>
                        </a:spcBef>
                      </a:pPr>
                      <a:r>
                        <a:rPr sz="1300" spc="-5" dirty="0"/>
                        <a:t>0.5</a:t>
                      </a:r>
                      <a:endParaRPr lang="tr-TR" sz="1300" b="0">
                        <a:solidFill>
                          <a:schemeClr val="tx1"/>
                        </a:solidFill>
                        <a:latin typeface="Arial"/>
                        <a:cs typeface="Arial"/>
                      </a:endParaRPr>
                    </a:p>
                  </a:txBody>
                  <a:tcPr marL="0" marR="0" marT="15353" marB="0" anchor="ctr"/>
                </a:tc>
                <a:tc>
                  <a:txBody>
                    <a:bodyPr/>
                    <a:lstStyle/>
                    <a:p>
                      <a:pPr marL="635" algn="ctr">
                        <a:lnSpc>
                          <a:spcPct val="100000"/>
                        </a:lnSpc>
                        <a:spcBef>
                          <a:spcPts val="85"/>
                        </a:spcBef>
                      </a:pPr>
                      <a:r>
                        <a:rPr sz="1300" spc="-5" dirty="0"/>
                        <a:t>22.0</a:t>
                      </a:r>
                      <a:endParaRPr lang="tr-TR" sz="1300" b="0" dirty="0">
                        <a:solidFill>
                          <a:schemeClr val="tx1"/>
                        </a:solidFill>
                        <a:latin typeface="Arial"/>
                        <a:cs typeface="Arial"/>
                      </a:endParaRPr>
                    </a:p>
                  </a:txBody>
                  <a:tcPr marL="0" marR="0" marT="15353" marB="0" anchor="ctr"/>
                </a:tc>
                <a:tc>
                  <a:txBody>
                    <a:bodyPr/>
                    <a:lstStyle/>
                    <a:p>
                      <a:pPr marL="3175" algn="ctr">
                        <a:lnSpc>
                          <a:spcPct val="100000"/>
                        </a:lnSpc>
                        <a:spcBef>
                          <a:spcPts val="85"/>
                        </a:spcBef>
                      </a:pPr>
                      <a:r>
                        <a:rPr sz="1300" spc="-5" dirty="0"/>
                        <a:t>14.3</a:t>
                      </a:r>
                      <a:endParaRPr lang="tr-TR" sz="1300" b="0">
                        <a:solidFill>
                          <a:schemeClr val="tx1"/>
                        </a:solidFill>
                        <a:latin typeface="Arial"/>
                        <a:cs typeface="Arial"/>
                      </a:endParaRPr>
                    </a:p>
                  </a:txBody>
                  <a:tcPr marL="0" marR="0" marT="15353" marB="0" anchor="ctr"/>
                </a:tc>
                <a:tc>
                  <a:txBody>
                    <a:bodyPr/>
                    <a:lstStyle/>
                    <a:p>
                      <a:pPr marL="1270" algn="ctr">
                        <a:lnSpc>
                          <a:spcPct val="100000"/>
                        </a:lnSpc>
                        <a:spcBef>
                          <a:spcPts val="85"/>
                        </a:spcBef>
                      </a:pPr>
                      <a:r>
                        <a:rPr sz="1300" spc="-5" dirty="0"/>
                        <a:t>7.7</a:t>
                      </a:r>
                      <a:endParaRPr lang="tr-TR" sz="1300" b="0">
                        <a:solidFill>
                          <a:schemeClr val="tx1"/>
                        </a:solidFill>
                        <a:latin typeface="Arial"/>
                        <a:cs typeface="Arial"/>
                      </a:endParaRPr>
                    </a:p>
                  </a:txBody>
                  <a:tcPr marL="0" marR="0" marT="15353" marB="0" anchor="ctr"/>
                </a:tc>
                <a:tc>
                  <a:txBody>
                    <a:bodyPr/>
                    <a:lstStyle/>
                    <a:p>
                      <a:pPr marL="3810" algn="ctr">
                        <a:lnSpc>
                          <a:spcPct val="100000"/>
                        </a:lnSpc>
                        <a:spcBef>
                          <a:spcPts val="85"/>
                        </a:spcBef>
                      </a:pPr>
                      <a:r>
                        <a:rPr sz="1300" dirty="0"/>
                        <a:t>0</a:t>
                      </a:r>
                      <a:endParaRPr lang="tr-TR" sz="1300" b="0" dirty="0">
                        <a:solidFill>
                          <a:schemeClr val="tx1"/>
                        </a:solidFill>
                        <a:latin typeface="Arial"/>
                        <a:cs typeface="Arial"/>
                      </a:endParaRPr>
                    </a:p>
                  </a:txBody>
                  <a:tcPr marL="0" marR="0" marT="15353" marB="0" anchor="ctr"/>
                </a:tc>
                <a:extLst>
                  <a:ext uri="{0D108BD9-81ED-4DB2-BD59-A6C34878D82A}">
                    <a16:rowId xmlns:a16="http://schemas.microsoft.com/office/drawing/2014/main" xmlns="" val="10007"/>
                  </a:ext>
                </a:extLst>
              </a:tr>
              <a:tr h="174475">
                <a:tc>
                  <a:txBody>
                    <a:bodyPr/>
                    <a:lstStyle/>
                    <a:p>
                      <a:pPr marL="81915">
                        <a:lnSpc>
                          <a:spcPts val="1310"/>
                        </a:lnSpc>
                      </a:pPr>
                      <a:r>
                        <a:rPr sz="1300" dirty="0"/>
                        <a:t>Akyuvar </a:t>
                      </a:r>
                      <a:r>
                        <a:rPr sz="1300" spc="-5" dirty="0"/>
                        <a:t>sayısında </a:t>
                      </a:r>
                      <a:r>
                        <a:rPr sz="1300" dirty="0"/>
                        <a:t>azalma</a:t>
                      </a:r>
                      <a:endParaRPr lang="tr-TR" sz="1300" b="0" dirty="0">
                        <a:solidFill>
                          <a:schemeClr val="tx1"/>
                        </a:solidFill>
                        <a:latin typeface="Arial"/>
                        <a:cs typeface="Arial"/>
                      </a:endParaRPr>
                    </a:p>
                  </a:txBody>
                  <a:tcPr marL="0" marR="0" marT="0" marB="0" anchor="ctr"/>
                </a:tc>
                <a:tc>
                  <a:txBody>
                    <a:bodyPr/>
                    <a:lstStyle/>
                    <a:p>
                      <a:pPr marL="635" algn="ctr">
                        <a:lnSpc>
                          <a:spcPts val="1310"/>
                        </a:lnSpc>
                      </a:pPr>
                      <a:r>
                        <a:rPr sz="1300" spc="-5" dirty="0"/>
                        <a:t>16.1</a:t>
                      </a:r>
                      <a:endParaRPr lang="tr-TR" sz="1300" b="0" dirty="0">
                        <a:solidFill>
                          <a:schemeClr val="tx1"/>
                        </a:solidFill>
                        <a:latin typeface="Arial"/>
                        <a:cs typeface="Arial"/>
                      </a:endParaRPr>
                    </a:p>
                  </a:txBody>
                  <a:tcPr marL="0" marR="0" marT="0" marB="0" anchor="ctr"/>
                </a:tc>
                <a:tc>
                  <a:txBody>
                    <a:bodyPr/>
                    <a:lstStyle/>
                    <a:p>
                      <a:pPr algn="ctr">
                        <a:lnSpc>
                          <a:spcPts val="1310"/>
                        </a:lnSpc>
                      </a:pPr>
                      <a:r>
                        <a:rPr sz="1300" spc="-5" dirty="0"/>
                        <a:t>6.8</a:t>
                      </a:r>
                      <a:endParaRPr lang="tr-TR" sz="1300" b="0" dirty="0">
                        <a:solidFill>
                          <a:schemeClr val="tx1"/>
                        </a:solidFill>
                        <a:latin typeface="Arial"/>
                        <a:cs typeface="Arial"/>
                      </a:endParaRPr>
                    </a:p>
                  </a:txBody>
                  <a:tcPr marL="0" marR="0" marT="0" marB="0" anchor="ctr"/>
                </a:tc>
                <a:tc>
                  <a:txBody>
                    <a:bodyPr/>
                    <a:lstStyle/>
                    <a:p>
                      <a:pPr algn="ctr">
                        <a:lnSpc>
                          <a:spcPts val="1310"/>
                        </a:lnSpc>
                      </a:pPr>
                      <a:r>
                        <a:rPr sz="1300" spc="-5" dirty="0"/>
                        <a:t>5.9</a:t>
                      </a:r>
                      <a:endParaRPr lang="tr-TR" sz="1300" b="0" dirty="0">
                        <a:solidFill>
                          <a:schemeClr val="tx1"/>
                        </a:solidFill>
                        <a:latin typeface="Arial"/>
                        <a:cs typeface="Arial"/>
                      </a:endParaRPr>
                    </a:p>
                  </a:txBody>
                  <a:tcPr marL="0" marR="0" marT="0" marB="0" anchor="ctr"/>
                </a:tc>
                <a:tc>
                  <a:txBody>
                    <a:bodyPr/>
                    <a:lstStyle/>
                    <a:p>
                      <a:pPr marL="1270" algn="ctr">
                        <a:lnSpc>
                          <a:spcPts val="1310"/>
                        </a:lnSpc>
                      </a:pPr>
                      <a:r>
                        <a:rPr sz="1300" spc="-5" dirty="0"/>
                        <a:t>3.4</a:t>
                      </a:r>
                      <a:endParaRPr lang="tr-TR" sz="1300" b="0">
                        <a:solidFill>
                          <a:schemeClr val="tx1"/>
                        </a:solidFill>
                        <a:latin typeface="Arial"/>
                        <a:cs typeface="Arial"/>
                      </a:endParaRPr>
                    </a:p>
                  </a:txBody>
                  <a:tcPr marL="0" marR="0" marT="0" marB="0" anchor="ctr"/>
                </a:tc>
                <a:tc>
                  <a:txBody>
                    <a:bodyPr/>
                    <a:lstStyle/>
                    <a:p>
                      <a:pPr marL="635" algn="ctr">
                        <a:lnSpc>
                          <a:spcPts val="1310"/>
                        </a:lnSpc>
                      </a:pPr>
                      <a:r>
                        <a:rPr sz="1300" spc="-5" dirty="0"/>
                        <a:t>20.9</a:t>
                      </a:r>
                      <a:endParaRPr lang="tr-TR" sz="1300" b="0" dirty="0">
                        <a:solidFill>
                          <a:schemeClr val="tx1"/>
                        </a:solidFill>
                        <a:latin typeface="Arial"/>
                        <a:cs typeface="Arial"/>
                      </a:endParaRPr>
                    </a:p>
                  </a:txBody>
                  <a:tcPr marL="0" marR="0" marT="0" marB="0" anchor="ctr"/>
                </a:tc>
                <a:tc>
                  <a:txBody>
                    <a:bodyPr/>
                    <a:lstStyle/>
                    <a:p>
                      <a:pPr marL="1270" algn="ctr">
                        <a:lnSpc>
                          <a:spcPts val="1310"/>
                        </a:lnSpc>
                      </a:pPr>
                      <a:r>
                        <a:rPr sz="1300" spc="-5" dirty="0"/>
                        <a:t>3.3</a:t>
                      </a:r>
                      <a:endParaRPr lang="tr-TR" sz="1300" b="0">
                        <a:solidFill>
                          <a:schemeClr val="tx1"/>
                        </a:solidFill>
                        <a:latin typeface="Arial"/>
                        <a:cs typeface="Arial"/>
                      </a:endParaRPr>
                    </a:p>
                  </a:txBody>
                  <a:tcPr marL="0" marR="0" marT="0" marB="0" anchor="ctr"/>
                </a:tc>
                <a:tc>
                  <a:txBody>
                    <a:bodyPr/>
                    <a:lstStyle/>
                    <a:p>
                      <a:pPr marL="1270" algn="ctr">
                        <a:lnSpc>
                          <a:spcPts val="1310"/>
                        </a:lnSpc>
                      </a:pPr>
                      <a:r>
                        <a:rPr sz="1300" spc="-5" dirty="0"/>
                        <a:t>7.7</a:t>
                      </a:r>
                      <a:endParaRPr lang="tr-TR" sz="1300" b="0" dirty="0">
                        <a:solidFill>
                          <a:schemeClr val="tx1"/>
                        </a:solidFill>
                        <a:latin typeface="Arial"/>
                        <a:cs typeface="Arial"/>
                      </a:endParaRPr>
                    </a:p>
                  </a:txBody>
                  <a:tcPr marL="0" marR="0" marT="0" marB="0" anchor="ctr"/>
                </a:tc>
                <a:tc>
                  <a:txBody>
                    <a:bodyPr/>
                    <a:lstStyle/>
                    <a:p>
                      <a:pPr marL="1905" algn="ctr">
                        <a:lnSpc>
                          <a:spcPts val="1310"/>
                        </a:lnSpc>
                      </a:pPr>
                      <a:r>
                        <a:rPr sz="1300" spc="-5" dirty="0"/>
                        <a:t>9.9</a:t>
                      </a:r>
                      <a:endParaRPr lang="tr-TR" sz="1300" b="0" dirty="0">
                        <a:solidFill>
                          <a:schemeClr val="tx1"/>
                        </a:solidFill>
                        <a:latin typeface="Arial"/>
                        <a:cs typeface="Arial"/>
                      </a:endParaRPr>
                    </a:p>
                  </a:txBody>
                  <a:tcPr marL="0" marR="0" marT="0" marB="0" anchor="ctr"/>
                </a:tc>
                <a:extLst>
                  <a:ext uri="{0D108BD9-81ED-4DB2-BD59-A6C34878D82A}">
                    <a16:rowId xmlns:a16="http://schemas.microsoft.com/office/drawing/2014/main" xmlns="" val="10008"/>
                  </a:ext>
                </a:extLst>
              </a:tr>
              <a:tr h="393679">
                <a:tc>
                  <a:txBody>
                    <a:bodyPr/>
                    <a:lstStyle/>
                    <a:p>
                      <a:pPr marL="81915">
                        <a:lnSpc>
                          <a:spcPts val="1175"/>
                        </a:lnSpc>
                      </a:pPr>
                      <a:r>
                        <a:rPr sz="1300" spc="-5" dirty="0"/>
                        <a:t>Palmar-plantar</a:t>
                      </a:r>
                      <a:endParaRPr lang="tr-TR" sz="1300" dirty="0"/>
                    </a:p>
                    <a:p>
                      <a:pPr marL="81915">
                        <a:lnSpc>
                          <a:spcPct val="100000"/>
                        </a:lnSpc>
                      </a:pPr>
                      <a:r>
                        <a:rPr sz="1300" spc="-5" dirty="0"/>
                        <a:t>eritrodisestezi</a:t>
                      </a:r>
                      <a:r>
                        <a:rPr sz="1300"/>
                        <a:t> </a:t>
                      </a:r>
                      <a:r>
                        <a:rPr sz="1300" spc="-5" dirty="0"/>
                        <a:t>sendromu</a:t>
                      </a:r>
                      <a:endParaRPr lang="tr-TR" sz="1300" b="0" dirty="0">
                        <a:solidFill>
                          <a:schemeClr val="tx1"/>
                        </a:solidFill>
                        <a:latin typeface="Helvetica"/>
                        <a:cs typeface="Helvetica"/>
                      </a:endParaRPr>
                    </a:p>
                  </a:txBody>
                  <a:tcPr marL="0" marR="0" marT="0" marB="0" anchor="ctr"/>
                </a:tc>
                <a:tc>
                  <a:txBody>
                    <a:bodyPr/>
                    <a:lstStyle/>
                    <a:p>
                      <a:pPr algn="ctr">
                        <a:lnSpc>
                          <a:spcPct val="100000"/>
                        </a:lnSpc>
                        <a:spcBef>
                          <a:spcPts val="509"/>
                        </a:spcBef>
                      </a:pPr>
                      <a:r>
                        <a:rPr sz="1300" spc="-5" dirty="0"/>
                        <a:t>0.5</a:t>
                      </a:r>
                      <a:endParaRPr lang="tr-TR" sz="1300" b="0" dirty="0">
                        <a:solidFill>
                          <a:schemeClr val="tx1"/>
                        </a:solidFill>
                        <a:latin typeface="Helvetica"/>
                        <a:cs typeface="Helvetica"/>
                      </a:endParaRPr>
                    </a:p>
                  </a:txBody>
                  <a:tcPr marL="0" marR="0" marT="92116" marB="0" anchor="ctr"/>
                </a:tc>
                <a:tc>
                  <a:txBody>
                    <a:bodyPr/>
                    <a:lstStyle/>
                    <a:p>
                      <a:pPr algn="ctr">
                        <a:lnSpc>
                          <a:spcPct val="100000"/>
                        </a:lnSpc>
                        <a:spcBef>
                          <a:spcPts val="509"/>
                        </a:spcBef>
                      </a:pPr>
                      <a:r>
                        <a:rPr sz="1300" spc="-5" dirty="0"/>
                        <a:t>0.5</a:t>
                      </a:r>
                      <a:endParaRPr lang="tr-TR" sz="1300" b="0">
                        <a:solidFill>
                          <a:schemeClr val="tx1"/>
                        </a:solidFill>
                        <a:latin typeface="Arial"/>
                        <a:cs typeface="Arial"/>
                      </a:endParaRPr>
                    </a:p>
                  </a:txBody>
                  <a:tcPr marL="0" marR="0" marT="92116" marB="0" anchor="ctr"/>
                </a:tc>
                <a:tc>
                  <a:txBody>
                    <a:bodyPr/>
                    <a:lstStyle/>
                    <a:p>
                      <a:pPr marL="1270" algn="ctr">
                        <a:lnSpc>
                          <a:spcPct val="100000"/>
                        </a:lnSpc>
                        <a:spcBef>
                          <a:spcPts val="509"/>
                        </a:spcBef>
                      </a:pPr>
                      <a:r>
                        <a:rPr sz="1300" dirty="0"/>
                        <a:t>0</a:t>
                      </a:r>
                      <a:endParaRPr lang="tr-TR" sz="1300" b="0" dirty="0">
                        <a:solidFill>
                          <a:schemeClr val="tx1"/>
                        </a:solidFill>
                        <a:latin typeface="Arial"/>
                        <a:cs typeface="Arial"/>
                      </a:endParaRPr>
                    </a:p>
                  </a:txBody>
                  <a:tcPr marL="0" marR="0" marT="92116" marB="0" anchor="ctr"/>
                </a:tc>
                <a:tc>
                  <a:txBody>
                    <a:bodyPr/>
                    <a:lstStyle/>
                    <a:p>
                      <a:pPr algn="ctr">
                        <a:lnSpc>
                          <a:spcPct val="100000"/>
                        </a:lnSpc>
                        <a:spcBef>
                          <a:spcPts val="509"/>
                        </a:spcBef>
                      </a:pPr>
                      <a:r>
                        <a:rPr sz="1300" dirty="0"/>
                        <a:t>0</a:t>
                      </a:r>
                      <a:endParaRPr lang="tr-TR" sz="1300" b="0">
                        <a:solidFill>
                          <a:schemeClr val="tx1"/>
                        </a:solidFill>
                        <a:latin typeface="Arial"/>
                        <a:cs typeface="Arial"/>
                      </a:endParaRPr>
                    </a:p>
                  </a:txBody>
                  <a:tcPr marL="0" marR="0" marT="92116" marB="0" anchor="ctr"/>
                </a:tc>
                <a:tc>
                  <a:txBody>
                    <a:bodyPr/>
                    <a:lstStyle/>
                    <a:p>
                      <a:pPr marL="635" algn="ctr">
                        <a:lnSpc>
                          <a:spcPct val="100000"/>
                        </a:lnSpc>
                        <a:spcBef>
                          <a:spcPts val="509"/>
                        </a:spcBef>
                      </a:pPr>
                      <a:r>
                        <a:rPr sz="1300" spc="-5" dirty="0"/>
                        <a:t>20.9</a:t>
                      </a:r>
                      <a:endParaRPr lang="tr-TR" sz="1300" b="0" dirty="0">
                        <a:solidFill>
                          <a:schemeClr val="tx1"/>
                        </a:solidFill>
                        <a:latin typeface="Helvetica"/>
                        <a:cs typeface="Helvetica"/>
                      </a:endParaRPr>
                    </a:p>
                  </a:txBody>
                  <a:tcPr marL="0" marR="0" marT="92116" marB="0" anchor="ctr"/>
                </a:tc>
                <a:tc>
                  <a:txBody>
                    <a:bodyPr/>
                    <a:lstStyle/>
                    <a:p>
                      <a:pPr marL="1270" algn="ctr">
                        <a:lnSpc>
                          <a:spcPct val="100000"/>
                        </a:lnSpc>
                        <a:spcBef>
                          <a:spcPts val="509"/>
                        </a:spcBef>
                      </a:pPr>
                      <a:r>
                        <a:rPr sz="1300" spc="-5" dirty="0"/>
                        <a:t>8.8</a:t>
                      </a:r>
                      <a:endParaRPr lang="tr-TR" sz="1300" b="0">
                        <a:solidFill>
                          <a:schemeClr val="tx1"/>
                        </a:solidFill>
                        <a:latin typeface="Arial"/>
                        <a:cs typeface="Arial"/>
                      </a:endParaRPr>
                    </a:p>
                  </a:txBody>
                  <a:tcPr marL="0" marR="0" marT="92116" marB="0" anchor="ctr"/>
                </a:tc>
                <a:tc>
                  <a:txBody>
                    <a:bodyPr/>
                    <a:lstStyle/>
                    <a:p>
                      <a:pPr marL="1270" algn="ctr">
                        <a:lnSpc>
                          <a:spcPct val="100000"/>
                        </a:lnSpc>
                        <a:spcBef>
                          <a:spcPts val="509"/>
                        </a:spcBef>
                      </a:pPr>
                      <a:r>
                        <a:rPr sz="1300" spc="-5" dirty="0"/>
                        <a:t>9.9</a:t>
                      </a:r>
                      <a:endParaRPr lang="tr-TR" sz="1300" b="0" dirty="0">
                        <a:solidFill>
                          <a:schemeClr val="tx1"/>
                        </a:solidFill>
                        <a:latin typeface="Arial"/>
                        <a:cs typeface="Arial"/>
                      </a:endParaRPr>
                    </a:p>
                  </a:txBody>
                  <a:tcPr marL="0" marR="0" marT="92116" marB="0" anchor="ctr"/>
                </a:tc>
                <a:tc>
                  <a:txBody>
                    <a:bodyPr/>
                    <a:lstStyle/>
                    <a:p>
                      <a:pPr marL="1905" algn="ctr">
                        <a:lnSpc>
                          <a:spcPct val="100000"/>
                        </a:lnSpc>
                        <a:spcBef>
                          <a:spcPts val="509"/>
                        </a:spcBef>
                      </a:pPr>
                      <a:r>
                        <a:rPr sz="1300" spc="-5" dirty="0"/>
                        <a:t>2.2</a:t>
                      </a:r>
                      <a:endParaRPr lang="tr-TR" sz="1300" b="0" dirty="0">
                        <a:solidFill>
                          <a:schemeClr val="tx1"/>
                        </a:solidFill>
                        <a:latin typeface="Arial"/>
                        <a:cs typeface="Arial"/>
                      </a:endParaRPr>
                    </a:p>
                  </a:txBody>
                  <a:tcPr marL="0" marR="0" marT="92116" marB="0" anchor="ctr"/>
                </a:tc>
                <a:extLst>
                  <a:ext uri="{0D108BD9-81ED-4DB2-BD59-A6C34878D82A}">
                    <a16:rowId xmlns:a16="http://schemas.microsoft.com/office/drawing/2014/main" xmlns="" val="10009"/>
                  </a:ext>
                </a:extLst>
              </a:tr>
              <a:tr h="175141">
                <a:tc>
                  <a:txBody>
                    <a:bodyPr/>
                    <a:lstStyle/>
                    <a:p>
                      <a:pPr marL="81915">
                        <a:lnSpc>
                          <a:spcPts val="1315"/>
                        </a:lnSpc>
                      </a:pPr>
                      <a:r>
                        <a:rPr sz="1300" spc="-5" dirty="0"/>
                        <a:t>Baş ağrısı</a:t>
                      </a:r>
                      <a:endParaRPr lang="tr-TR" sz="1300" b="0" dirty="0">
                        <a:solidFill>
                          <a:schemeClr val="tx1"/>
                        </a:solidFill>
                        <a:latin typeface="Arial"/>
                        <a:cs typeface="Arial"/>
                      </a:endParaRPr>
                    </a:p>
                  </a:txBody>
                  <a:tcPr marL="0" marR="0" marT="0" marB="0" anchor="ctr"/>
                </a:tc>
                <a:tc>
                  <a:txBody>
                    <a:bodyPr/>
                    <a:lstStyle/>
                    <a:p>
                      <a:pPr marL="635" algn="ctr">
                        <a:lnSpc>
                          <a:spcPts val="1315"/>
                        </a:lnSpc>
                      </a:pPr>
                      <a:r>
                        <a:rPr sz="1300" spc="-5" dirty="0"/>
                        <a:t>20.0</a:t>
                      </a:r>
                      <a:endParaRPr lang="tr-TR" sz="1300" b="0" dirty="0">
                        <a:solidFill>
                          <a:schemeClr val="tx1"/>
                        </a:solidFill>
                        <a:latin typeface="Arial"/>
                        <a:cs typeface="Arial"/>
                      </a:endParaRPr>
                    </a:p>
                  </a:txBody>
                  <a:tcPr marL="0" marR="0" marT="0" marB="0" anchor="ctr"/>
                </a:tc>
                <a:tc>
                  <a:txBody>
                    <a:bodyPr/>
                    <a:lstStyle/>
                    <a:p>
                      <a:pPr marL="1270" algn="ctr">
                        <a:lnSpc>
                          <a:spcPts val="1315"/>
                        </a:lnSpc>
                      </a:pPr>
                      <a:r>
                        <a:rPr sz="1300" spc="-5" dirty="0"/>
                        <a:t>14.1</a:t>
                      </a:r>
                      <a:endParaRPr lang="tr-TR" sz="1300" b="0">
                        <a:solidFill>
                          <a:schemeClr val="tx1"/>
                        </a:solidFill>
                        <a:latin typeface="Arial"/>
                        <a:cs typeface="Arial"/>
                      </a:endParaRPr>
                    </a:p>
                  </a:txBody>
                  <a:tcPr marL="0" marR="0" marT="0" marB="0" anchor="ctr"/>
                </a:tc>
                <a:tc>
                  <a:txBody>
                    <a:bodyPr/>
                    <a:lstStyle/>
                    <a:p>
                      <a:pPr algn="ctr">
                        <a:lnSpc>
                          <a:spcPts val="1315"/>
                        </a:lnSpc>
                      </a:pPr>
                      <a:r>
                        <a:rPr sz="1300" spc="-5" dirty="0"/>
                        <a:t>4.9</a:t>
                      </a:r>
                      <a:endParaRPr lang="tr-TR" sz="1300" b="0" dirty="0">
                        <a:solidFill>
                          <a:schemeClr val="tx1"/>
                        </a:solidFill>
                        <a:latin typeface="Arial"/>
                        <a:cs typeface="Arial"/>
                      </a:endParaRPr>
                    </a:p>
                  </a:txBody>
                  <a:tcPr marL="0" marR="0" marT="0" marB="0" anchor="ctr"/>
                </a:tc>
                <a:tc>
                  <a:txBody>
                    <a:bodyPr/>
                    <a:lstStyle/>
                    <a:p>
                      <a:pPr marL="1270" algn="ctr">
                        <a:lnSpc>
                          <a:spcPts val="1315"/>
                        </a:lnSpc>
                      </a:pPr>
                      <a:r>
                        <a:rPr sz="1300" spc="-5" dirty="0"/>
                        <a:t>1.0</a:t>
                      </a:r>
                      <a:endParaRPr lang="tr-TR" sz="1300" b="0">
                        <a:solidFill>
                          <a:schemeClr val="tx1"/>
                        </a:solidFill>
                        <a:latin typeface="Arial"/>
                        <a:cs typeface="Arial"/>
                      </a:endParaRPr>
                    </a:p>
                  </a:txBody>
                  <a:tcPr marL="0" marR="0" marT="0" marB="0" anchor="ctr"/>
                </a:tc>
                <a:tc>
                  <a:txBody>
                    <a:bodyPr/>
                    <a:lstStyle/>
                    <a:p>
                      <a:pPr marL="635" algn="ctr">
                        <a:lnSpc>
                          <a:spcPts val="1315"/>
                        </a:lnSpc>
                      </a:pPr>
                      <a:r>
                        <a:rPr sz="1300" spc="-5" dirty="0"/>
                        <a:t>15.4</a:t>
                      </a:r>
                      <a:endParaRPr lang="tr-TR" sz="1300" b="0" dirty="0">
                        <a:solidFill>
                          <a:schemeClr val="tx1"/>
                        </a:solidFill>
                        <a:latin typeface="Arial"/>
                        <a:cs typeface="Arial"/>
                      </a:endParaRPr>
                    </a:p>
                  </a:txBody>
                  <a:tcPr marL="0" marR="0" marT="0" marB="0" anchor="ctr"/>
                </a:tc>
                <a:tc>
                  <a:txBody>
                    <a:bodyPr/>
                    <a:lstStyle/>
                    <a:p>
                      <a:pPr marL="1270" algn="ctr">
                        <a:lnSpc>
                          <a:spcPts val="1315"/>
                        </a:lnSpc>
                      </a:pPr>
                      <a:r>
                        <a:rPr sz="1300" spc="-5" dirty="0"/>
                        <a:t>8.8</a:t>
                      </a:r>
                      <a:endParaRPr lang="tr-TR" sz="1300" b="0">
                        <a:solidFill>
                          <a:schemeClr val="tx1"/>
                        </a:solidFill>
                        <a:latin typeface="Arial"/>
                        <a:cs typeface="Arial"/>
                      </a:endParaRPr>
                    </a:p>
                  </a:txBody>
                  <a:tcPr marL="0" marR="0" marT="0" marB="0" anchor="ctr"/>
                </a:tc>
                <a:tc>
                  <a:txBody>
                    <a:bodyPr/>
                    <a:lstStyle/>
                    <a:p>
                      <a:pPr marL="1270" algn="ctr">
                        <a:lnSpc>
                          <a:spcPts val="1315"/>
                        </a:lnSpc>
                      </a:pPr>
                      <a:r>
                        <a:rPr sz="1300" spc="-5" dirty="0"/>
                        <a:t>4.4</a:t>
                      </a:r>
                      <a:endParaRPr lang="tr-TR" sz="1300" b="0">
                        <a:solidFill>
                          <a:schemeClr val="tx1"/>
                        </a:solidFill>
                        <a:latin typeface="Arial"/>
                        <a:cs typeface="Arial"/>
                      </a:endParaRPr>
                    </a:p>
                  </a:txBody>
                  <a:tcPr marL="0" marR="0" marT="0" marB="0" anchor="ctr"/>
                </a:tc>
                <a:tc>
                  <a:txBody>
                    <a:bodyPr/>
                    <a:lstStyle/>
                    <a:p>
                      <a:pPr marL="1905" algn="ctr">
                        <a:lnSpc>
                          <a:spcPts val="1315"/>
                        </a:lnSpc>
                      </a:pPr>
                      <a:r>
                        <a:rPr sz="1300" spc="-5" dirty="0"/>
                        <a:t>2.2</a:t>
                      </a:r>
                      <a:endParaRPr lang="tr-TR" sz="1300" b="0">
                        <a:solidFill>
                          <a:schemeClr val="tx1"/>
                        </a:solidFill>
                        <a:latin typeface="Arial"/>
                        <a:cs typeface="Arial"/>
                      </a:endParaRPr>
                    </a:p>
                  </a:txBody>
                  <a:tcPr marL="0" marR="0" marT="0" marB="0" anchor="ctr"/>
                </a:tc>
                <a:extLst>
                  <a:ext uri="{0D108BD9-81ED-4DB2-BD59-A6C34878D82A}">
                    <a16:rowId xmlns:a16="http://schemas.microsoft.com/office/drawing/2014/main" xmlns="" val="10010"/>
                  </a:ext>
                </a:extLst>
              </a:tr>
              <a:tr h="157827">
                <a:tc>
                  <a:txBody>
                    <a:bodyPr/>
                    <a:lstStyle/>
                    <a:p>
                      <a:pPr marL="81915">
                        <a:lnSpc>
                          <a:spcPts val="1185"/>
                        </a:lnSpc>
                      </a:pPr>
                      <a:r>
                        <a:rPr sz="1300" spc="-5" dirty="0"/>
                        <a:t>Öksürük</a:t>
                      </a:r>
                      <a:endParaRPr lang="tr-TR" sz="1300" b="0" dirty="0">
                        <a:solidFill>
                          <a:schemeClr val="tx1"/>
                        </a:solidFill>
                        <a:latin typeface="Helvetica"/>
                        <a:cs typeface="Helvetica"/>
                      </a:endParaRPr>
                    </a:p>
                  </a:txBody>
                  <a:tcPr marL="0" marR="0" marT="0" marB="0" anchor="ctr"/>
                </a:tc>
                <a:tc>
                  <a:txBody>
                    <a:bodyPr/>
                    <a:lstStyle/>
                    <a:p>
                      <a:pPr marL="635" algn="ctr">
                        <a:lnSpc>
                          <a:spcPts val="1185"/>
                        </a:lnSpc>
                      </a:pPr>
                      <a:r>
                        <a:rPr sz="1300" spc="-5" dirty="0"/>
                        <a:t>17.1</a:t>
                      </a:r>
                      <a:endParaRPr lang="tr-TR" sz="1300" b="0" dirty="0">
                        <a:solidFill>
                          <a:schemeClr val="tx1"/>
                        </a:solidFill>
                        <a:latin typeface="Helvetica"/>
                        <a:cs typeface="Helvetica"/>
                      </a:endParaRPr>
                    </a:p>
                  </a:txBody>
                  <a:tcPr marL="0" marR="0" marT="0" marB="0" anchor="ctr"/>
                </a:tc>
                <a:tc>
                  <a:txBody>
                    <a:bodyPr/>
                    <a:lstStyle/>
                    <a:p>
                      <a:pPr marL="1270" algn="ctr">
                        <a:lnSpc>
                          <a:spcPts val="1185"/>
                        </a:lnSpc>
                      </a:pPr>
                      <a:r>
                        <a:rPr sz="1300" spc="-5" dirty="0"/>
                        <a:t>11.7</a:t>
                      </a:r>
                      <a:endParaRPr lang="tr-TR" sz="1300" b="0" dirty="0">
                        <a:solidFill>
                          <a:schemeClr val="tx1"/>
                        </a:solidFill>
                        <a:latin typeface="Arial"/>
                        <a:cs typeface="Arial"/>
                      </a:endParaRPr>
                    </a:p>
                  </a:txBody>
                  <a:tcPr marL="0" marR="0" marT="0" marB="0" anchor="ctr"/>
                </a:tc>
                <a:tc>
                  <a:txBody>
                    <a:bodyPr/>
                    <a:lstStyle/>
                    <a:p>
                      <a:pPr algn="ctr">
                        <a:lnSpc>
                          <a:spcPts val="1185"/>
                        </a:lnSpc>
                      </a:pPr>
                      <a:r>
                        <a:rPr sz="1300" spc="-5" dirty="0"/>
                        <a:t>5.4</a:t>
                      </a:r>
                      <a:endParaRPr lang="tr-TR" sz="1300" b="0" dirty="0">
                        <a:solidFill>
                          <a:schemeClr val="tx1"/>
                        </a:solidFill>
                        <a:latin typeface="Arial"/>
                        <a:cs typeface="Arial"/>
                      </a:endParaRPr>
                    </a:p>
                  </a:txBody>
                  <a:tcPr marL="0" marR="0" marT="0" marB="0" anchor="ctr"/>
                </a:tc>
                <a:tc>
                  <a:txBody>
                    <a:bodyPr/>
                    <a:lstStyle/>
                    <a:p>
                      <a:pPr algn="ctr">
                        <a:lnSpc>
                          <a:spcPts val="1185"/>
                        </a:lnSpc>
                      </a:pPr>
                      <a:r>
                        <a:rPr sz="1300" dirty="0"/>
                        <a:t>0</a:t>
                      </a:r>
                      <a:endParaRPr lang="tr-TR" sz="1300" b="0">
                        <a:solidFill>
                          <a:schemeClr val="tx1"/>
                        </a:solidFill>
                        <a:latin typeface="Arial"/>
                        <a:cs typeface="Arial"/>
                      </a:endParaRPr>
                    </a:p>
                  </a:txBody>
                  <a:tcPr marL="0" marR="0" marT="0" marB="0" anchor="ctr"/>
                </a:tc>
                <a:tc>
                  <a:txBody>
                    <a:bodyPr/>
                    <a:lstStyle/>
                    <a:p>
                      <a:pPr marL="1905" algn="ctr">
                        <a:lnSpc>
                          <a:spcPts val="1185"/>
                        </a:lnSpc>
                      </a:pPr>
                      <a:r>
                        <a:rPr sz="1300" spc="-5" dirty="0"/>
                        <a:t>6.6</a:t>
                      </a:r>
                      <a:endParaRPr lang="tr-TR" sz="1300" b="0" dirty="0">
                        <a:solidFill>
                          <a:schemeClr val="tx1"/>
                        </a:solidFill>
                        <a:latin typeface="Helvetica"/>
                        <a:cs typeface="Helvetica"/>
                      </a:endParaRPr>
                    </a:p>
                  </a:txBody>
                  <a:tcPr marL="0" marR="0" marT="0" marB="0" anchor="ctr"/>
                </a:tc>
                <a:tc>
                  <a:txBody>
                    <a:bodyPr/>
                    <a:lstStyle/>
                    <a:p>
                      <a:pPr marL="1270" algn="ctr">
                        <a:lnSpc>
                          <a:spcPts val="1185"/>
                        </a:lnSpc>
                      </a:pPr>
                      <a:r>
                        <a:rPr sz="1300" spc="-5" dirty="0"/>
                        <a:t>5.5</a:t>
                      </a:r>
                      <a:endParaRPr lang="tr-TR" sz="1300" b="0">
                        <a:solidFill>
                          <a:schemeClr val="tx1"/>
                        </a:solidFill>
                        <a:latin typeface="Arial"/>
                        <a:cs typeface="Arial"/>
                      </a:endParaRPr>
                    </a:p>
                  </a:txBody>
                  <a:tcPr marL="0" marR="0" marT="0" marB="0" anchor="ctr"/>
                </a:tc>
                <a:tc>
                  <a:txBody>
                    <a:bodyPr/>
                    <a:lstStyle/>
                    <a:p>
                      <a:pPr marL="1270" algn="ctr">
                        <a:lnSpc>
                          <a:spcPts val="1185"/>
                        </a:lnSpc>
                      </a:pPr>
                      <a:r>
                        <a:rPr sz="1300" spc="-5" dirty="0"/>
                        <a:t>1.1</a:t>
                      </a:r>
                      <a:endParaRPr lang="tr-TR" sz="1300" b="0">
                        <a:solidFill>
                          <a:schemeClr val="tx1"/>
                        </a:solidFill>
                        <a:latin typeface="Arial"/>
                        <a:cs typeface="Arial"/>
                      </a:endParaRPr>
                    </a:p>
                  </a:txBody>
                  <a:tcPr marL="0" marR="0" marT="0" marB="0" anchor="ctr"/>
                </a:tc>
                <a:tc>
                  <a:txBody>
                    <a:bodyPr/>
                    <a:lstStyle/>
                    <a:p>
                      <a:pPr marL="3810" algn="ctr">
                        <a:lnSpc>
                          <a:spcPts val="1185"/>
                        </a:lnSpc>
                      </a:pPr>
                      <a:r>
                        <a:rPr sz="1300" dirty="0"/>
                        <a:t>0</a:t>
                      </a:r>
                      <a:endParaRPr lang="tr-TR" sz="1300" b="0" dirty="0">
                        <a:solidFill>
                          <a:schemeClr val="tx1"/>
                        </a:solidFill>
                        <a:latin typeface="Arial"/>
                        <a:cs typeface="Arial"/>
                      </a:endParaRPr>
                    </a:p>
                  </a:txBody>
                  <a:tcPr marL="0" marR="0" marT="0" marB="0" anchor="ctr"/>
                </a:tc>
                <a:extLst>
                  <a:ext uri="{0D108BD9-81ED-4DB2-BD59-A6C34878D82A}">
                    <a16:rowId xmlns:a16="http://schemas.microsoft.com/office/drawing/2014/main" xmlns="" val="10011"/>
                  </a:ext>
                </a:extLst>
              </a:tr>
              <a:tr h="157827">
                <a:tc>
                  <a:txBody>
                    <a:bodyPr/>
                    <a:lstStyle/>
                    <a:p>
                      <a:pPr marL="81915">
                        <a:lnSpc>
                          <a:spcPts val="1185"/>
                        </a:lnSpc>
                      </a:pPr>
                      <a:r>
                        <a:rPr lang="tr-TR" sz="1300" b="0" dirty="0">
                          <a:solidFill>
                            <a:schemeClr val="tx1"/>
                          </a:solidFill>
                          <a:latin typeface="Helvetica"/>
                        </a:rPr>
                        <a:t>Ateş</a:t>
                      </a:r>
                      <a:endParaRPr lang="tr-TR" sz="1300" b="0" dirty="0">
                        <a:solidFill>
                          <a:schemeClr val="tx1"/>
                        </a:solidFill>
                        <a:latin typeface="Helvetica"/>
                        <a:cs typeface="Helvetica"/>
                      </a:endParaRPr>
                    </a:p>
                  </a:txBody>
                  <a:tcPr marL="0" marR="0" marT="0" marB="0" anchor="ctr"/>
                </a:tc>
                <a:tc>
                  <a:txBody>
                    <a:bodyPr/>
                    <a:lstStyle/>
                    <a:p>
                      <a:pPr marL="635" algn="ctr">
                        <a:lnSpc>
                          <a:spcPts val="1185"/>
                        </a:lnSpc>
                      </a:pPr>
                      <a:r>
                        <a:rPr lang="tr-TR" sz="1300" b="0" dirty="0">
                          <a:solidFill>
                            <a:schemeClr val="tx1"/>
                          </a:solidFill>
                          <a:latin typeface="Helvetica"/>
                        </a:rPr>
                        <a:t>14.1</a:t>
                      </a:r>
                      <a:endParaRPr lang="tr-TR" sz="1300" b="0" dirty="0">
                        <a:solidFill>
                          <a:schemeClr val="tx1"/>
                        </a:solidFill>
                        <a:latin typeface="Helvetica"/>
                        <a:cs typeface="Helvetica"/>
                      </a:endParaRPr>
                    </a:p>
                  </a:txBody>
                  <a:tcPr marL="0" marR="0" marT="0" marB="0" anchor="ctr"/>
                </a:tc>
                <a:tc>
                  <a:txBody>
                    <a:bodyPr/>
                    <a:lstStyle/>
                    <a:p>
                      <a:pPr marL="1270" algn="ctr">
                        <a:lnSpc>
                          <a:spcPts val="1185"/>
                        </a:lnSpc>
                      </a:pPr>
                      <a:r>
                        <a:rPr lang="tr-TR" sz="1300" b="0" dirty="0">
                          <a:solidFill>
                            <a:schemeClr val="tx1"/>
                          </a:solidFill>
                          <a:latin typeface="Arial"/>
                        </a:rPr>
                        <a:t>11.7</a:t>
                      </a:r>
                      <a:endParaRPr lang="tr-TR" sz="1300" b="0" dirty="0">
                        <a:solidFill>
                          <a:schemeClr val="tx1"/>
                        </a:solidFill>
                        <a:latin typeface="Arial"/>
                        <a:cs typeface="Arial"/>
                      </a:endParaRPr>
                    </a:p>
                  </a:txBody>
                  <a:tcPr marL="0" marR="0" marT="0" marB="0" anchor="ctr"/>
                </a:tc>
                <a:tc>
                  <a:txBody>
                    <a:bodyPr/>
                    <a:lstStyle/>
                    <a:p>
                      <a:pPr algn="ctr">
                        <a:lnSpc>
                          <a:spcPts val="1185"/>
                        </a:lnSpc>
                      </a:pPr>
                      <a:r>
                        <a:rPr lang="tr-TR" sz="1300" b="0" dirty="0">
                          <a:solidFill>
                            <a:schemeClr val="tx1"/>
                          </a:solidFill>
                          <a:latin typeface="Arial"/>
                        </a:rPr>
                        <a:t>2.4</a:t>
                      </a:r>
                      <a:endParaRPr lang="tr-TR" sz="1300" b="0" dirty="0">
                        <a:solidFill>
                          <a:schemeClr val="tx1"/>
                        </a:solidFill>
                        <a:latin typeface="Arial"/>
                        <a:cs typeface="Arial"/>
                      </a:endParaRPr>
                    </a:p>
                  </a:txBody>
                  <a:tcPr marL="0" marR="0" marT="0" marB="0" anchor="ctr"/>
                </a:tc>
                <a:tc>
                  <a:txBody>
                    <a:bodyPr/>
                    <a:lstStyle/>
                    <a:p>
                      <a:pPr algn="ctr">
                        <a:lnSpc>
                          <a:spcPts val="1185"/>
                        </a:lnSpc>
                      </a:pPr>
                      <a:r>
                        <a:rPr lang="tr-TR" sz="1300" b="0" dirty="0">
                          <a:solidFill>
                            <a:schemeClr val="tx1"/>
                          </a:solidFill>
                          <a:latin typeface="Arial"/>
                        </a:rPr>
                        <a:t>0</a:t>
                      </a:r>
                      <a:endParaRPr lang="tr-TR" sz="1300" b="0" dirty="0">
                        <a:solidFill>
                          <a:schemeClr val="tx1"/>
                        </a:solidFill>
                        <a:latin typeface="Arial"/>
                        <a:cs typeface="Arial"/>
                      </a:endParaRPr>
                    </a:p>
                  </a:txBody>
                  <a:tcPr marL="0" marR="0" marT="0" marB="0" anchor="ctr"/>
                </a:tc>
                <a:tc>
                  <a:txBody>
                    <a:bodyPr/>
                    <a:lstStyle/>
                    <a:p>
                      <a:pPr marL="1905" algn="ctr">
                        <a:lnSpc>
                          <a:spcPts val="1185"/>
                        </a:lnSpc>
                      </a:pPr>
                      <a:r>
                        <a:rPr lang="tr-TR" sz="1300" b="0" dirty="0">
                          <a:solidFill>
                            <a:schemeClr val="tx1"/>
                          </a:solidFill>
                          <a:latin typeface="Helvetica"/>
                        </a:rPr>
                        <a:t>17.6</a:t>
                      </a:r>
                      <a:endParaRPr lang="tr-TR" sz="1300" b="0" dirty="0">
                        <a:solidFill>
                          <a:schemeClr val="tx1"/>
                        </a:solidFill>
                        <a:latin typeface="Helvetica"/>
                        <a:cs typeface="Helvetica"/>
                      </a:endParaRPr>
                    </a:p>
                  </a:txBody>
                  <a:tcPr marL="0" marR="0" marT="0" marB="0" anchor="ctr"/>
                </a:tc>
                <a:tc>
                  <a:txBody>
                    <a:bodyPr/>
                    <a:lstStyle/>
                    <a:p>
                      <a:pPr marL="1270" algn="ctr">
                        <a:lnSpc>
                          <a:spcPts val="1185"/>
                        </a:lnSpc>
                      </a:pPr>
                      <a:r>
                        <a:rPr lang="tr-TR" sz="1300" b="0" dirty="0">
                          <a:solidFill>
                            <a:schemeClr val="tx1"/>
                          </a:solidFill>
                          <a:latin typeface="Arial"/>
                        </a:rPr>
                        <a:t>11.0</a:t>
                      </a:r>
                      <a:endParaRPr lang="tr-TR" sz="1300" b="0" dirty="0">
                        <a:solidFill>
                          <a:schemeClr val="tx1"/>
                        </a:solidFill>
                        <a:latin typeface="Arial"/>
                        <a:cs typeface="Arial"/>
                      </a:endParaRPr>
                    </a:p>
                  </a:txBody>
                  <a:tcPr marL="0" marR="0" marT="0" marB="0" anchor="ctr"/>
                </a:tc>
                <a:tc>
                  <a:txBody>
                    <a:bodyPr/>
                    <a:lstStyle/>
                    <a:p>
                      <a:pPr marL="1270" algn="ctr">
                        <a:lnSpc>
                          <a:spcPts val="1185"/>
                        </a:lnSpc>
                      </a:pPr>
                      <a:r>
                        <a:rPr lang="tr-TR" sz="1300" b="0" dirty="0">
                          <a:solidFill>
                            <a:schemeClr val="tx1"/>
                          </a:solidFill>
                          <a:latin typeface="Arial"/>
                        </a:rPr>
                        <a:t>6.6</a:t>
                      </a:r>
                      <a:endParaRPr lang="tr-TR" sz="1300" b="0" dirty="0">
                        <a:solidFill>
                          <a:schemeClr val="tx1"/>
                        </a:solidFill>
                        <a:latin typeface="Arial"/>
                        <a:cs typeface="Arial"/>
                      </a:endParaRPr>
                    </a:p>
                  </a:txBody>
                  <a:tcPr marL="0" marR="0" marT="0" marB="0" anchor="ctr"/>
                </a:tc>
                <a:tc>
                  <a:txBody>
                    <a:bodyPr/>
                    <a:lstStyle/>
                    <a:p>
                      <a:pPr marL="3810" algn="ctr">
                        <a:lnSpc>
                          <a:spcPts val="1185"/>
                        </a:lnSpc>
                      </a:pPr>
                      <a:r>
                        <a:rPr lang="tr-TR" sz="1300" b="0" dirty="0">
                          <a:solidFill>
                            <a:schemeClr val="tx1"/>
                          </a:solidFill>
                          <a:latin typeface="Arial"/>
                        </a:rPr>
                        <a:t>0</a:t>
                      </a:r>
                      <a:endParaRPr lang="tr-TR" sz="1300" b="0" dirty="0">
                        <a:solidFill>
                          <a:schemeClr val="tx1"/>
                        </a:solidFill>
                        <a:latin typeface="Arial"/>
                        <a:cs typeface="Arial"/>
                      </a:endParaRPr>
                    </a:p>
                  </a:txBody>
                  <a:tcPr marL="0" marR="0" marT="0" marB="0" anchor="ctr"/>
                </a:tc>
                <a:extLst>
                  <a:ext uri="{0D108BD9-81ED-4DB2-BD59-A6C34878D82A}">
                    <a16:rowId xmlns:a16="http://schemas.microsoft.com/office/drawing/2014/main" xmlns="" val="10014"/>
                  </a:ext>
                </a:extLst>
              </a:tr>
              <a:tr h="393679">
                <a:tc>
                  <a:txBody>
                    <a:bodyPr/>
                    <a:lstStyle/>
                    <a:p>
                      <a:pPr marL="81915">
                        <a:lnSpc>
                          <a:spcPts val="1175"/>
                        </a:lnSpc>
                      </a:pPr>
                      <a:r>
                        <a:rPr sz="1300" spc="-10" dirty="0"/>
                        <a:t>Aspartat</a:t>
                      </a:r>
                      <a:r>
                        <a:rPr sz="1300" spc="-5" dirty="0"/>
                        <a:t> aminotransferaz</a:t>
                      </a:r>
                      <a:endParaRPr lang="tr-TR" sz="1300" dirty="0"/>
                    </a:p>
                    <a:p>
                      <a:pPr marL="81915">
                        <a:lnSpc>
                          <a:spcPct val="100000"/>
                        </a:lnSpc>
                      </a:pPr>
                      <a:r>
                        <a:rPr sz="1300" spc="-5" dirty="0"/>
                        <a:t>artışı</a:t>
                      </a:r>
                      <a:endParaRPr lang="tr-TR" sz="1300" b="0" dirty="0">
                        <a:solidFill>
                          <a:schemeClr val="tx1"/>
                        </a:solidFill>
                        <a:latin typeface="Helvetica"/>
                        <a:cs typeface="Helvetica"/>
                      </a:endParaRPr>
                    </a:p>
                  </a:txBody>
                  <a:tcPr marL="0" marR="0" marT="0" marB="0" anchor="ctr"/>
                </a:tc>
                <a:tc>
                  <a:txBody>
                    <a:bodyPr/>
                    <a:lstStyle/>
                    <a:p>
                      <a:pPr algn="ctr">
                        <a:lnSpc>
                          <a:spcPct val="100000"/>
                        </a:lnSpc>
                        <a:spcBef>
                          <a:spcPts val="515"/>
                        </a:spcBef>
                      </a:pPr>
                      <a:r>
                        <a:rPr sz="1300" spc="-5" dirty="0"/>
                        <a:t>9.3</a:t>
                      </a:r>
                      <a:endParaRPr lang="tr-TR" sz="1300" b="0">
                        <a:solidFill>
                          <a:schemeClr val="tx1"/>
                        </a:solidFill>
                        <a:latin typeface="Helvetica"/>
                        <a:cs typeface="Helvetica"/>
                      </a:endParaRPr>
                    </a:p>
                  </a:txBody>
                  <a:tcPr marL="0" marR="0" marT="93020" marB="0" anchor="ctr"/>
                </a:tc>
                <a:tc>
                  <a:txBody>
                    <a:bodyPr/>
                    <a:lstStyle/>
                    <a:p>
                      <a:pPr algn="ctr">
                        <a:lnSpc>
                          <a:spcPct val="100000"/>
                        </a:lnSpc>
                        <a:spcBef>
                          <a:spcPts val="515"/>
                        </a:spcBef>
                      </a:pPr>
                      <a:r>
                        <a:rPr sz="1300" spc="-5" dirty="0"/>
                        <a:t>4.9</a:t>
                      </a:r>
                      <a:endParaRPr lang="tr-TR" sz="1300" b="0" dirty="0">
                        <a:solidFill>
                          <a:schemeClr val="tx1"/>
                        </a:solidFill>
                        <a:latin typeface="Arial"/>
                        <a:cs typeface="Arial"/>
                      </a:endParaRPr>
                    </a:p>
                  </a:txBody>
                  <a:tcPr marL="0" marR="0" marT="93020" marB="0" anchor="ctr"/>
                </a:tc>
                <a:tc>
                  <a:txBody>
                    <a:bodyPr/>
                    <a:lstStyle/>
                    <a:p>
                      <a:pPr algn="ctr">
                        <a:lnSpc>
                          <a:spcPct val="100000"/>
                        </a:lnSpc>
                        <a:spcBef>
                          <a:spcPts val="515"/>
                        </a:spcBef>
                      </a:pPr>
                      <a:r>
                        <a:rPr sz="1300" spc="-5" dirty="0"/>
                        <a:t>2.0</a:t>
                      </a:r>
                      <a:endParaRPr lang="tr-TR" sz="1300" b="0" dirty="0">
                        <a:solidFill>
                          <a:schemeClr val="tx1"/>
                        </a:solidFill>
                        <a:latin typeface="Arial"/>
                        <a:cs typeface="Arial"/>
                      </a:endParaRPr>
                    </a:p>
                  </a:txBody>
                  <a:tcPr marL="0" marR="0" marT="93020" marB="0" anchor="ctr"/>
                </a:tc>
                <a:tc>
                  <a:txBody>
                    <a:bodyPr/>
                    <a:lstStyle/>
                    <a:p>
                      <a:pPr marL="1270" algn="ctr">
                        <a:lnSpc>
                          <a:spcPct val="100000"/>
                        </a:lnSpc>
                        <a:spcBef>
                          <a:spcPts val="515"/>
                        </a:spcBef>
                      </a:pPr>
                      <a:r>
                        <a:rPr sz="1300" spc="-5" dirty="0"/>
                        <a:t>2.4</a:t>
                      </a:r>
                      <a:endParaRPr lang="tr-TR" sz="1300" b="0">
                        <a:solidFill>
                          <a:schemeClr val="tx1"/>
                        </a:solidFill>
                        <a:latin typeface="Arial"/>
                        <a:cs typeface="Arial"/>
                      </a:endParaRPr>
                    </a:p>
                  </a:txBody>
                  <a:tcPr marL="0" marR="0" marT="93020" marB="0" anchor="ctr"/>
                </a:tc>
                <a:tc>
                  <a:txBody>
                    <a:bodyPr/>
                    <a:lstStyle/>
                    <a:p>
                      <a:pPr marL="635" algn="ctr">
                        <a:lnSpc>
                          <a:spcPct val="100000"/>
                        </a:lnSpc>
                        <a:spcBef>
                          <a:spcPts val="515"/>
                        </a:spcBef>
                      </a:pPr>
                      <a:r>
                        <a:rPr sz="1300" spc="-5" dirty="0"/>
                        <a:t>16.5</a:t>
                      </a:r>
                      <a:endParaRPr lang="tr-TR" sz="1300" b="0" dirty="0">
                        <a:solidFill>
                          <a:schemeClr val="tx1"/>
                        </a:solidFill>
                        <a:latin typeface="Helvetica"/>
                        <a:cs typeface="Helvetica"/>
                      </a:endParaRPr>
                    </a:p>
                  </a:txBody>
                  <a:tcPr marL="0" marR="0" marT="93020" marB="0" anchor="ctr"/>
                </a:tc>
                <a:tc>
                  <a:txBody>
                    <a:bodyPr/>
                    <a:lstStyle/>
                    <a:p>
                      <a:pPr marL="3175" algn="ctr">
                        <a:lnSpc>
                          <a:spcPct val="100000"/>
                        </a:lnSpc>
                        <a:spcBef>
                          <a:spcPts val="515"/>
                        </a:spcBef>
                      </a:pPr>
                      <a:r>
                        <a:rPr sz="1300" spc="-5" dirty="0"/>
                        <a:t>12.1</a:t>
                      </a:r>
                      <a:endParaRPr lang="tr-TR" sz="1300" b="0" dirty="0">
                        <a:solidFill>
                          <a:schemeClr val="tx1"/>
                        </a:solidFill>
                        <a:latin typeface="Arial"/>
                        <a:cs typeface="Arial"/>
                      </a:endParaRPr>
                    </a:p>
                  </a:txBody>
                  <a:tcPr marL="0" marR="0" marT="93020" marB="0" anchor="ctr"/>
                </a:tc>
                <a:tc>
                  <a:txBody>
                    <a:bodyPr/>
                    <a:lstStyle/>
                    <a:p>
                      <a:pPr marL="1270" algn="ctr">
                        <a:lnSpc>
                          <a:spcPct val="100000"/>
                        </a:lnSpc>
                        <a:spcBef>
                          <a:spcPts val="515"/>
                        </a:spcBef>
                      </a:pPr>
                      <a:r>
                        <a:rPr sz="1300" spc="-5" dirty="0"/>
                        <a:t>4.4</a:t>
                      </a:r>
                      <a:endParaRPr lang="tr-TR" sz="1300" b="0" dirty="0">
                        <a:solidFill>
                          <a:schemeClr val="tx1"/>
                        </a:solidFill>
                        <a:latin typeface="Arial"/>
                        <a:cs typeface="Arial"/>
                      </a:endParaRPr>
                    </a:p>
                  </a:txBody>
                  <a:tcPr marL="0" marR="0" marT="93020" marB="0" anchor="ctr"/>
                </a:tc>
                <a:tc>
                  <a:txBody>
                    <a:bodyPr/>
                    <a:lstStyle/>
                    <a:p>
                      <a:pPr marL="3810" algn="ctr">
                        <a:lnSpc>
                          <a:spcPct val="100000"/>
                        </a:lnSpc>
                        <a:spcBef>
                          <a:spcPts val="515"/>
                        </a:spcBef>
                      </a:pPr>
                      <a:r>
                        <a:rPr sz="1300" dirty="0"/>
                        <a:t>0</a:t>
                      </a:r>
                      <a:endParaRPr lang="tr-TR" sz="1300" b="0" dirty="0">
                        <a:solidFill>
                          <a:schemeClr val="tx1"/>
                        </a:solidFill>
                        <a:latin typeface="Arial"/>
                        <a:cs typeface="Arial"/>
                      </a:endParaRPr>
                    </a:p>
                  </a:txBody>
                  <a:tcPr marL="0" marR="0" marT="93020" marB="0" anchor="ctr"/>
                </a:tc>
                <a:extLst>
                  <a:ext uri="{0D108BD9-81ED-4DB2-BD59-A6C34878D82A}">
                    <a16:rowId xmlns:a16="http://schemas.microsoft.com/office/drawing/2014/main" xmlns="" val="10012"/>
                  </a:ext>
                </a:extLst>
              </a:tr>
              <a:tr h="305323">
                <a:tc>
                  <a:txBody>
                    <a:bodyPr/>
                    <a:lstStyle/>
                    <a:p>
                      <a:pPr marL="81915">
                        <a:lnSpc>
                          <a:spcPts val="1175"/>
                        </a:lnSpc>
                      </a:pPr>
                      <a:r>
                        <a:rPr lang="en-US" sz="1300" spc="-10" dirty="0" err="1"/>
                        <a:t>Alanin</a:t>
                      </a:r>
                      <a:r>
                        <a:rPr sz="1300" dirty="0"/>
                        <a:t> </a:t>
                      </a:r>
                      <a:r>
                        <a:rPr lang="en-US" sz="1300" spc="-5" dirty="0" err="1"/>
                        <a:t>aminotransferaz</a:t>
                      </a:r>
                      <a:r>
                        <a:rPr lang="tr-TR" sz="1300" spc="-5" dirty="0"/>
                        <a:t> </a:t>
                      </a:r>
                      <a:r>
                        <a:rPr lang="en-US" sz="1300" spc="-5" dirty="0" err="1"/>
                        <a:t>artışı</a:t>
                      </a:r>
                      <a:endParaRPr lang="tr-TR" sz="1300" b="0" dirty="0">
                        <a:solidFill>
                          <a:schemeClr val="tx1"/>
                        </a:solidFill>
                        <a:latin typeface="Helvetica"/>
                        <a:cs typeface="Helvetica"/>
                      </a:endParaRPr>
                    </a:p>
                  </a:txBody>
                  <a:tcPr marL="0" marR="0" marT="0" marB="0" anchor="ctr"/>
                </a:tc>
                <a:tc>
                  <a:txBody>
                    <a:bodyPr/>
                    <a:lstStyle/>
                    <a:p>
                      <a:pPr algn="ctr">
                        <a:lnSpc>
                          <a:spcPct val="100000"/>
                        </a:lnSpc>
                        <a:spcBef>
                          <a:spcPts val="515"/>
                        </a:spcBef>
                      </a:pPr>
                      <a:r>
                        <a:rPr lang="tr-TR" sz="1300" b="0" dirty="0">
                          <a:solidFill>
                            <a:schemeClr val="tx1"/>
                          </a:solidFill>
                          <a:latin typeface="Helvetica"/>
                        </a:rPr>
                        <a:t>11.2</a:t>
                      </a:r>
                      <a:endParaRPr lang="tr-TR" sz="1300" b="0" dirty="0">
                        <a:solidFill>
                          <a:schemeClr val="tx1"/>
                        </a:solidFill>
                        <a:latin typeface="Helvetica"/>
                        <a:cs typeface="Helvetica"/>
                      </a:endParaRPr>
                    </a:p>
                  </a:txBody>
                  <a:tcPr marL="0" marR="0" marT="93020" marB="0" anchor="ctr"/>
                </a:tc>
                <a:tc>
                  <a:txBody>
                    <a:bodyPr/>
                    <a:lstStyle/>
                    <a:p>
                      <a:pPr algn="ctr">
                        <a:lnSpc>
                          <a:spcPct val="100000"/>
                        </a:lnSpc>
                        <a:spcBef>
                          <a:spcPts val="515"/>
                        </a:spcBef>
                      </a:pPr>
                      <a:r>
                        <a:rPr lang="tr-TR" sz="1300" b="0" dirty="0">
                          <a:solidFill>
                            <a:schemeClr val="tx1"/>
                          </a:solidFill>
                          <a:latin typeface="Arial"/>
                        </a:rPr>
                        <a:t>6.8</a:t>
                      </a:r>
                      <a:endParaRPr lang="tr-TR" sz="1300" b="0" dirty="0">
                        <a:solidFill>
                          <a:schemeClr val="tx1"/>
                        </a:solidFill>
                        <a:latin typeface="Arial"/>
                        <a:cs typeface="Arial"/>
                      </a:endParaRPr>
                    </a:p>
                  </a:txBody>
                  <a:tcPr marL="0" marR="0" marT="93020" marB="0" anchor="ctr"/>
                </a:tc>
                <a:tc>
                  <a:txBody>
                    <a:bodyPr/>
                    <a:lstStyle/>
                    <a:p>
                      <a:pPr algn="ctr">
                        <a:lnSpc>
                          <a:spcPct val="100000"/>
                        </a:lnSpc>
                        <a:spcBef>
                          <a:spcPts val="515"/>
                        </a:spcBef>
                      </a:pPr>
                      <a:r>
                        <a:rPr lang="tr-TR" sz="1300" b="0" dirty="0">
                          <a:solidFill>
                            <a:schemeClr val="tx1"/>
                          </a:solidFill>
                          <a:latin typeface="Arial"/>
                        </a:rPr>
                        <a:t>2.9</a:t>
                      </a:r>
                      <a:endParaRPr lang="tr-TR" sz="1300" b="0" dirty="0">
                        <a:solidFill>
                          <a:schemeClr val="tx1"/>
                        </a:solidFill>
                        <a:latin typeface="Arial"/>
                        <a:cs typeface="Arial"/>
                      </a:endParaRPr>
                    </a:p>
                  </a:txBody>
                  <a:tcPr marL="0" marR="0" marT="93020" marB="0" anchor="ctr"/>
                </a:tc>
                <a:tc>
                  <a:txBody>
                    <a:bodyPr/>
                    <a:lstStyle/>
                    <a:p>
                      <a:pPr marL="1270" algn="ctr">
                        <a:lnSpc>
                          <a:spcPct val="100000"/>
                        </a:lnSpc>
                        <a:spcBef>
                          <a:spcPts val="515"/>
                        </a:spcBef>
                      </a:pPr>
                      <a:r>
                        <a:rPr lang="tr-TR" sz="1300" b="0" dirty="0">
                          <a:solidFill>
                            <a:schemeClr val="tx1"/>
                          </a:solidFill>
                          <a:latin typeface="Arial"/>
                        </a:rPr>
                        <a:t>1.5</a:t>
                      </a:r>
                      <a:endParaRPr lang="tr-TR" sz="1300" b="0" dirty="0">
                        <a:solidFill>
                          <a:schemeClr val="tx1"/>
                        </a:solidFill>
                        <a:latin typeface="Arial"/>
                        <a:cs typeface="Arial"/>
                      </a:endParaRPr>
                    </a:p>
                  </a:txBody>
                  <a:tcPr marL="0" marR="0" marT="93020" marB="0" anchor="ctr"/>
                </a:tc>
                <a:tc>
                  <a:txBody>
                    <a:bodyPr/>
                    <a:lstStyle/>
                    <a:p>
                      <a:pPr marL="635" algn="ctr">
                        <a:lnSpc>
                          <a:spcPct val="100000"/>
                        </a:lnSpc>
                        <a:spcBef>
                          <a:spcPts val="515"/>
                        </a:spcBef>
                      </a:pPr>
                      <a:r>
                        <a:rPr lang="tr-TR" sz="1300" b="0" dirty="0">
                          <a:solidFill>
                            <a:schemeClr val="tx1"/>
                          </a:solidFill>
                          <a:latin typeface="Helvetica"/>
                        </a:rPr>
                        <a:t>17.6</a:t>
                      </a:r>
                      <a:endParaRPr lang="tr-TR" sz="1300" b="0" dirty="0">
                        <a:solidFill>
                          <a:schemeClr val="tx1"/>
                        </a:solidFill>
                        <a:latin typeface="Helvetica"/>
                        <a:cs typeface="Helvetica"/>
                      </a:endParaRPr>
                    </a:p>
                  </a:txBody>
                  <a:tcPr marL="0" marR="0" marT="93020" marB="0" anchor="ctr"/>
                </a:tc>
                <a:tc>
                  <a:txBody>
                    <a:bodyPr/>
                    <a:lstStyle/>
                    <a:p>
                      <a:pPr marL="3175" algn="ctr">
                        <a:lnSpc>
                          <a:spcPct val="100000"/>
                        </a:lnSpc>
                        <a:spcBef>
                          <a:spcPts val="515"/>
                        </a:spcBef>
                      </a:pPr>
                      <a:r>
                        <a:rPr lang="tr-TR" sz="1300" b="0" dirty="0">
                          <a:solidFill>
                            <a:schemeClr val="tx1"/>
                          </a:solidFill>
                          <a:latin typeface="Arial"/>
                        </a:rPr>
                        <a:t>8.8</a:t>
                      </a:r>
                      <a:endParaRPr lang="tr-TR" sz="1300" b="0" dirty="0">
                        <a:solidFill>
                          <a:schemeClr val="tx1"/>
                        </a:solidFill>
                        <a:latin typeface="Arial"/>
                        <a:cs typeface="Arial"/>
                      </a:endParaRPr>
                    </a:p>
                  </a:txBody>
                  <a:tcPr marL="0" marR="0" marT="93020" marB="0" anchor="ctr"/>
                </a:tc>
                <a:tc>
                  <a:txBody>
                    <a:bodyPr/>
                    <a:lstStyle/>
                    <a:p>
                      <a:pPr marL="1270" algn="ctr">
                        <a:lnSpc>
                          <a:spcPct val="100000"/>
                        </a:lnSpc>
                        <a:spcBef>
                          <a:spcPts val="515"/>
                        </a:spcBef>
                      </a:pPr>
                      <a:r>
                        <a:rPr lang="tr-TR" sz="1300" b="0" dirty="0">
                          <a:solidFill>
                            <a:schemeClr val="tx1"/>
                          </a:solidFill>
                          <a:latin typeface="Arial"/>
                        </a:rPr>
                        <a:t>7.7</a:t>
                      </a:r>
                      <a:endParaRPr lang="tr-TR" sz="1300" b="0" dirty="0">
                        <a:solidFill>
                          <a:schemeClr val="tx1"/>
                        </a:solidFill>
                        <a:latin typeface="Arial"/>
                        <a:cs typeface="Arial"/>
                      </a:endParaRPr>
                    </a:p>
                  </a:txBody>
                  <a:tcPr marL="0" marR="0" marT="93020" marB="0" anchor="ctr"/>
                </a:tc>
                <a:tc>
                  <a:txBody>
                    <a:bodyPr/>
                    <a:lstStyle/>
                    <a:p>
                      <a:pPr marL="3810" algn="ctr">
                        <a:lnSpc>
                          <a:spcPct val="100000"/>
                        </a:lnSpc>
                        <a:spcBef>
                          <a:spcPts val="515"/>
                        </a:spcBef>
                      </a:pPr>
                      <a:r>
                        <a:rPr lang="tr-TR" sz="1300" b="0" dirty="0">
                          <a:solidFill>
                            <a:schemeClr val="tx1"/>
                          </a:solidFill>
                          <a:latin typeface="Arial"/>
                        </a:rPr>
                        <a:t>1.1</a:t>
                      </a:r>
                      <a:endParaRPr lang="tr-TR" sz="1300" b="0" dirty="0">
                        <a:solidFill>
                          <a:schemeClr val="tx1"/>
                        </a:solidFill>
                        <a:latin typeface="Arial"/>
                        <a:cs typeface="Arial"/>
                      </a:endParaRPr>
                    </a:p>
                  </a:txBody>
                  <a:tcPr marL="0" marR="0" marT="93020" marB="0" anchor="ctr"/>
                </a:tc>
                <a:extLst>
                  <a:ext uri="{0D108BD9-81ED-4DB2-BD59-A6C34878D82A}">
                    <a16:rowId xmlns:a16="http://schemas.microsoft.com/office/drawing/2014/main" xmlns="" val="10015"/>
                  </a:ext>
                </a:extLst>
              </a:tr>
              <a:tr h="230503">
                <a:tc>
                  <a:txBody>
                    <a:bodyPr/>
                    <a:lstStyle/>
                    <a:p>
                      <a:pPr marL="81915">
                        <a:lnSpc>
                          <a:spcPct val="100000"/>
                        </a:lnSpc>
                        <a:spcBef>
                          <a:spcPts val="120"/>
                        </a:spcBef>
                      </a:pPr>
                      <a:r>
                        <a:rPr sz="1300" spc="-5" dirty="0"/>
                        <a:t>İştah</a:t>
                      </a:r>
                      <a:r>
                        <a:rPr sz="1300"/>
                        <a:t> </a:t>
                      </a:r>
                      <a:r>
                        <a:rPr sz="1300" spc="-5" dirty="0"/>
                        <a:t>kaybı</a:t>
                      </a:r>
                      <a:endParaRPr lang="tr-TR" sz="1300" b="0" dirty="0">
                        <a:solidFill>
                          <a:schemeClr val="tx1"/>
                        </a:solidFill>
                        <a:latin typeface="Arial"/>
                        <a:cs typeface="Arial"/>
                      </a:endParaRPr>
                    </a:p>
                  </a:txBody>
                  <a:tcPr marL="0" marR="0" marT="21675" marB="0" anchor="ctr"/>
                </a:tc>
                <a:tc>
                  <a:txBody>
                    <a:bodyPr/>
                    <a:lstStyle/>
                    <a:p>
                      <a:pPr marL="635" algn="ctr">
                        <a:lnSpc>
                          <a:spcPct val="100000"/>
                        </a:lnSpc>
                        <a:spcBef>
                          <a:spcPts val="120"/>
                        </a:spcBef>
                      </a:pPr>
                      <a:r>
                        <a:rPr sz="1300" spc="-5" dirty="0"/>
                        <a:t>16.1</a:t>
                      </a:r>
                      <a:endParaRPr lang="tr-TR" sz="1300" b="0" dirty="0">
                        <a:solidFill>
                          <a:schemeClr val="tx1"/>
                        </a:solidFill>
                        <a:latin typeface="Arial"/>
                        <a:cs typeface="Arial"/>
                      </a:endParaRPr>
                    </a:p>
                  </a:txBody>
                  <a:tcPr marL="0" marR="0" marT="21675" marB="0" anchor="ctr"/>
                </a:tc>
                <a:tc>
                  <a:txBody>
                    <a:bodyPr/>
                    <a:lstStyle/>
                    <a:p>
                      <a:pPr marL="1270" algn="ctr">
                        <a:lnSpc>
                          <a:spcPct val="100000"/>
                        </a:lnSpc>
                        <a:spcBef>
                          <a:spcPts val="120"/>
                        </a:spcBef>
                      </a:pPr>
                      <a:r>
                        <a:rPr sz="1300" spc="-5" dirty="0"/>
                        <a:t>11.7</a:t>
                      </a:r>
                      <a:endParaRPr lang="tr-TR" sz="1300" b="0" dirty="0">
                        <a:solidFill>
                          <a:schemeClr val="tx1"/>
                        </a:solidFill>
                        <a:latin typeface="Arial"/>
                        <a:cs typeface="Arial"/>
                      </a:endParaRPr>
                    </a:p>
                  </a:txBody>
                  <a:tcPr marL="0" marR="0" marT="21675" marB="0" anchor="ctr"/>
                </a:tc>
                <a:tc>
                  <a:txBody>
                    <a:bodyPr/>
                    <a:lstStyle/>
                    <a:p>
                      <a:pPr algn="ctr">
                        <a:lnSpc>
                          <a:spcPct val="100000"/>
                        </a:lnSpc>
                        <a:spcBef>
                          <a:spcPts val="120"/>
                        </a:spcBef>
                      </a:pPr>
                      <a:r>
                        <a:rPr sz="1300" spc="-5" dirty="0"/>
                        <a:t>4.4</a:t>
                      </a:r>
                      <a:endParaRPr lang="tr-TR" sz="1300" b="0" dirty="0">
                        <a:solidFill>
                          <a:schemeClr val="tx1"/>
                        </a:solidFill>
                        <a:latin typeface="Arial"/>
                        <a:cs typeface="Arial"/>
                      </a:endParaRPr>
                    </a:p>
                  </a:txBody>
                  <a:tcPr marL="0" marR="0" marT="21675" marB="0" anchor="ctr"/>
                </a:tc>
                <a:tc>
                  <a:txBody>
                    <a:bodyPr/>
                    <a:lstStyle/>
                    <a:p>
                      <a:pPr algn="ctr">
                        <a:lnSpc>
                          <a:spcPct val="100000"/>
                        </a:lnSpc>
                        <a:spcBef>
                          <a:spcPts val="120"/>
                        </a:spcBef>
                      </a:pPr>
                      <a:r>
                        <a:rPr sz="1300" dirty="0"/>
                        <a:t>0</a:t>
                      </a:r>
                      <a:endParaRPr lang="tr-TR" sz="1300" b="0" dirty="0">
                        <a:solidFill>
                          <a:schemeClr val="tx1"/>
                        </a:solidFill>
                        <a:latin typeface="Arial"/>
                        <a:cs typeface="Arial"/>
                      </a:endParaRPr>
                    </a:p>
                  </a:txBody>
                  <a:tcPr marL="0" marR="0" marT="21675" marB="0" anchor="ctr"/>
                </a:tc>
                <a:tc>
                  <a:txBody>
                    <a:bodyPr/>
                    <a:lstStyle/>
                    <a:p>
                      <a:pPr marL="635" algn="ctr">
                        <a:lnSpc>
                          <a:spcPct val="100000"/>
                        </a:lnSpc>
                        <a:spcBef>
                          <a:spcPts val="120"/>
                        </a:spcBef>
                      </a:pPr>
                      <a:r>
                        <a:rPr sz="1300" spc="-5" dirty="0"/>
                        <a:t>12.1</a:t>
                      </a:r>
                      <a:endParaRPr lang="tr-TR" sz="1300" b="0" dirty="0">
                        <a:solidFill>
                          <a:schemeClr val="tx1"/>
                        </a:solidFill>
                        <a:latin typeface="Arial"/>
                        <a:cs typeface="Arial"/>
                      </a:endParaRPr>
                    </a:p>
                  </a:txBody>
                  <a:tcPr marL="0" marR="0" marT="21675" marB="0" anchor="ctr"/>
                </a:tc>
                <a:tc>
                  <a:txBody>
                    <a:bodyPr/>
                    <a:lstStyle/>
                    <a:p>
                      <a:pPr marL="1270" algn="ctr">
                        <a:lnSpc>
                          <a:spcPct val="100000"/>
                        </a:lnSpc>
                        <a:spcBef>
                          <a:spcPts val="120"/>
                        </a:spcBef>
                      </a:pPr>
                      <a:r>
                        <a:rPr sz="1300" spc="-5" dirty="0"/>
                        <a:t>9.9</a:t>
                      </a:r>
                      <a:endParaRPr lang="tr-TR" sz="1300" b="0" dirty="0">
                        <a:solidFill>
                          <a:schemeClr val="tx1"/>
                        </a:solidFill>
                        <a:latin typeface="Arial"/>
                        <a:cs typeface="Arial"/>
                      </a:endParaRPr>
                    </a:p>
                  </a:txBody>
                  <a:tcPr marL="0" marR="0" marT="21675" marB="0" anchor="ctr"/>
                </a:tc>
                <a:tc>
                  <a:txBody>
                    <a:bodyPr/>
                    <a:lstStyle/>
                    <a:p>
                      <a:pPr marL="1270" algn="ctr">
                        <a:lnSpc>
                          <a:spcPct val="100000"/>
                        </a:lnSpc>
                        <a:spcBef>
                          <a:spcPts val="120"/>
                        </a:spcBef>
                      </a:pPr>
                      <a:r>
                        <a:rPr sz="1300" spc="-5" dirty="0"/>
                        <a:t>2.2</a:t>
                      </a:r>
                      <a:endParaRPr lang="tr-TR" sz="1300" b="0" dirty="0">
                        <a:solidFill>
                          <a:schemeClr val="tx1"/>
                        </a:solidFill>
                        <a:latin typeface="Arial"/>
                        <a:cs typeface="Arial"/>
                      </a:endParaRPr>
                    </a:p>
                  </a:txBody>
                  <a:tcPr marL="0" marR="0" marT="21675" marB="0" anchor="ctr"/>
                </a:tc>
                <a:tc>
                  <a:txBody>
                    <a:bodyPr/>
                    <a:lstStyle/>
                    <a:p>
                      <a:pPr marL="3810" algn="ctr">
                        <a:lnSpc>
                          <a:spcPct val="100000"/>
                        </a:lnSpc>
                        <a:spcBef>
                          <a:spcPts val="120"/>
                        </a:spcBef>
                      </a:pPr>
                      <a:r>
                        <a:rPr sz="1300" dirty="0"/>
                        <a:t>0</a:t>
                      </a:r>
                      <a:endParaRPr lang="tr-TR" sz="1300" b="0" dirty="0">
                        <a:solidFill>
                          <a:schemeClr val="tx1"/>
                        </a:solidFill>
                        <a:latin typeface="Arial"/>
                        <a:cs typeface="Arial"/>
                      </a:endParaRPr>
                    </a:p>
                  </a:txBody>
                  <a:tcPr marL="0" marR="0" marT="21675" marB="0" anchor="ctr"/>
                </a:tc>
                <a:extLst>
                  <a:ext uri="{0D108BD9-81ED-4DB2-BD59-A6C34878D82A}">
                    <a16:rowId xmlns:a16="http://schemas.microsoft.com/office/drawing/2014/main" xmlns="" val="10013"/>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684075282"/>
              </p:ext>
            </p:extLst>
          </p:nvPr>
        </p:nvGraphicFramePr>
        <p:xfrm>
          <a:off x="1054853" y="3336943"/>
          <a:ext cx="6750589" cy="3389271"/>
        </p:xfrm>
        <a:graphic>
          <a:graphicData uri="http://schemas.openxmlformats.org/drawingml/2006/table">
            <a:tbl>
              <a:tblPr firstRow="1" bandRow="1">
                <a:tableStyleId>{00A15C55-8517-42AA-B614-E9B94910E393}</a:tableStyleId>
              </a:tblPr>
              <a:tblGrid>
                <a:gridCol w="2235263">
                  <a:extLst>
                    <a:ext uri="{9D8B030D-6E8A-4147-A177-3AD203B41FA5}">
                      <a16:colId xmlns:a16="http://schemas.microsoft.com/office/drawing/2014/main" xmlns="" val="20000"/>
                    </a:ext>
                  </a:extLst>
                </a:gridCol>
                <a:gridCol w="2257663">
                  <a:extLst>
                    <a:ext uri="{9D8B030D-6E8A-4147-A177-3AD203B41FA5}">
                      <a16:colId xmlns:a16="http://schemas.microsoft.com/office/drawing/2014/main" xmlns="" val="20001"/>
                    </a:ext>
                  </a:extLst>
                </a:gridCol>
                <a:gridCol w="2257663">
                  <a:extLst>
                    <a:ext uri="{9D8B030D-6E8A-4147-A177-3AD203B41FA5}">
                      <a16:colId xmlns:a16="http://schemas.microsoft.com/office/drawing/2014/main" xmlns="" val="20002"/>
                    </a:ext>
                  </a:extLst>
                </a:gridCol>
              </a:tblGrid>
              <a:tr h="1253157">
                <a:tc>
                  <a:txBody>
                    <a:bodyPr/>
                    <a:lstStyle/>
                    <a:p>
                      <a:pPr algn="ctr"/>
                      <a:endParaRPr lang="en-GB" sz="1700" dirty="0"/>
                    </a:p>
                  </a:txBody>
                  <a:tcPr marL="130048" marR="130048" marT="65024" marB="65024" anchor="ctr">
                    <a:solidFill>
                      <a:srgbClr val="FFFFFF"/>
                    </a:solidFill>
                  </a:tcPr>
                </a:tc>
                <a:tc>
                  <a:txBody>
                    <a:bodyPr/>
                    <a:lstStyle/>
                    <a:p>
                      <a:pPr marL="0" algn="ctr">
                        <a:lnSpc>
                          <a:spcPct val="100000"/>
                        </a:lnSpc>
                        <a:spcBef>
                          <a:spcPts val="0"/>
                        </a:spcBef>
                      </a:pPr>
                      <a:r>
                        <a:rPr lang="en-GB" sz="1700" spc="-5" dirty="0"/>
                        <a:t>Olaparib</a:t>
                      </a:r>
                      <a:r>
                        <a:rPr sz="2800" dirty="0"/>
                        <a:t> </a:t>
                      </a:r>
                      <a:endParaRPr lang="tr-TR" sz="1700" spc="0" dirty="0"/>
                    </a:p>
                    <a:p>
                      <a:pPr marL="0" algn="ctr">
                        <a:lnSpc>
                          <a:spcPct val="100000"/>
                        </a:lnSpc>
                        <a:spcBef>
                          <a:spcPts val="0"/>
                        </a:spcBef>
                      </a:pPr>
                      <a:r>
                        <a:rPr sz="1700" dirty="0"/>
                        <a:t>(</a:t>
                      </a:r>
                      <a:r>
                        <a:rPr sz="1700" spc="-10" dirty="0"/>
                        <a:t>N</a:t>
                      </a:r>
                      <a:r>
                        <a:rPr sz="1700" dirty="0"/>
                        <a:t>=</a:t>
                      </a:r>
                      <a:r>
                        <a:rPr sz="1700" spc="-5" dirty="0"/>
                        <a:t>205)  </a:t>
                      </a:r>
                      <a:endParaRPr lang="tr-TR" sz="1700" spc="-5" dirty="0"/>
                    </a:p>
                    <a:p>
                      <a:pPr marL="0" algn="ctr">
                        <a:lnSpc>
                          <a:spcPct val="100000"/>
                        </a:lnSpc>
                        <a:spcBef>
                          <a:spcPts val="0"/>
                        </a:spcBef>
                      </a:pPr>
                      <a:r>
                        <a:rPr sz="1700" dirty="0"/>
                        <a:t>n</a:t>
                      </a:r>
                      <a:r>
                        <a:rPr sz="2800" dirty="0"/>
                        <a:t> </a:t>
                      </a:r>
                      <a:r>
                        <a:rPr sz="1700" spc="-20" dirty="0"/>
                        <a:t>(%)</a:t>
                      </a:r>
                      <a:endParaRPr lang="tr-TR" sz="1700" dirty="0">
                        <a:latin typeface="Helvetica"/>
                        <a:cs typeface="Helvetica"/>
                      </a:endParaRPr>
                    </a:p>
                  </a:txBody>
                  <a:tcPr marL="130048" marR="130048" marT="65024" marB="65024" anchor="ctr"/>
                </a:tc>
                <a:tc>
                  <a:txBody>
                    <a:bodyPr/>
                    <a:lstStyle/>
                    <a:p>
                      <a:pPr marL="0" algn="ctr">
                        <a:lnSpc>
                          <a:spcPct val="100000"/>
                        </a:lnSpc>
                        <a:spcBef>
                          <a:spcPts val="0"/>
                        </a:spcBef>
                      </a:pPr>
                      <a:r>
                        <a:rPr lang="en-GB" sz="1700" spc="-5" dirty="0"/>
                        <a:t>TPC</a:t>
                      </a:r>
                      <a:endParaRPr lang="tr-TR" sz="1700" dirty="0"/>
                    </a:p>
                    <a:p>
                      <a:pPr marL="0" algn="ctr">
                        <a:lnSpc>
                          <a:spcPct val="100000"/>
                        </a:lnSpc>
                        <a:spcBef>
                          <a:spcPts val="0"/>
                        </a:spcBef>
                      </a:pPr>
                      <a:r>
                        <a:rPr sz="1700" spc="-5" dirty="0"/>
                        <a:t>(N=91)</a:t>
                      </a:r>
                      <a:endParaRPr lang="tr-TR" sz="1700" dirty="0"/>
                    </a:p>
                    <a:p>
                      <a:pPr marL="0" algn="ctr">
                        <a:lnSpc>
                          <a:spcPct val="100000"/>
                        </a:lnSpc>
                        <a:spcBef>
                          <a:spcPts val="0"/>
                        </a:spcBef>
                      </a:pPr>
                      <a:r>
                        <a:rPr sz="1700" dirty="0"/>
                        <a:t>n</a:t>
                      </a:r>
                      <a:r>
                        <a:rPr sz="2800"/>
                        <a:t> </a:t>
                      </a:r>
                      <a:r>
                        <a:rPr sz="1700" spc="-20" dirty="0"/>
                        <a:t>(%)</a:t>
                      </a:r>
                      <a:endParaRPr lang="tr-TR" sz="1700" dirty="0">
                        <a:latin typeface="Helvetica"/>
                        <a:cs typeface="Helvetica"/>
                      </a:endParaRPr>
                    </a:p>
                  </a:txBody>
                  <a:tcPr marL="130048" marR="130048" marT="65024" marB="65024" anchor="ctr"/>
                </a:tc>
                <a:extLst>
                  <a:ext uri="{0D108BD9-81ED-4DB2-BD59-A6C34878D82A}">
                    <a16:rowId xmlns:a16="http://schemas.microsoft.com/office/drawing/2014/main" xmlns="" val="10000"/>
                  </a:ext>
                </a:extLst>
              </a:tr>
              <a:tr h="712038">
                <a:tc>
                  <a:txBody>
                    <a:bodyPr/>
                    <a:lstStyle/>
                    <a:p>
                      <a:pPr marL="0" marR="0" indent="0" algn="l" defTabSz="685800" rtl="0" eaLnBrk="1" fontAlgn="t" latinLnBrk="0" hangingPunct="1">
                        <a:lnSpc>
                          <a:spcPct val="100000"/>
                        </a:lnSpc>
                        <a:spcBef>
                          <a:spcPts val="0"/>
                        </a:spcBef>
                        <a:spcAft>
                          <a:spcPts val="0"/>
                        </a:spcAft>
                        <a:buClrTx/>
                        <a:buSzTx/>
                        <a:buFontTx/>
                        <a:buNone/>
                        <a:tabLst/>
                        <a:defRPr/>
                      </a:pPr>
                      <a:r>
                        <a:rPr lang="tr-TR" sz="1600" b="1" kern="1200" dirty="0">
                          <a:solidFill>
                            <a:schemeClr val="dk1"/>
                          </a:solidFill>
                          <a:latin typeface="+mn-lt"/>
                        </a:rPr>
                        <a:t>Doza ara verme</a:t>
                      </a:r>
                    </a:p>
                  </a:txBody>
                  <a:tcPr marL="130048" marR="130048" marT="65024" marB="65024" anchor="ctr"/>
                </a:tc>
                <a:tc>
                  <a:txBody>
                    <a:bodyPr/>
                    <a:lstStyle/>
                    <a:p>
                      <a:pPr marL="0" marR="0" algn="ctr" defTabSz="685800" rtl="0" eaLnBrk="1" latinLnBrk="0" hangingPunct="1">
                        <a:lnSpc>
                          <a:spcPct val="100000"/>
                        </a:lnSpc>
                        <a:spcBef>
                          <a:spcPts val="0"/>
                        </a:spcBef>
                        <a:spcAft>
                          <a:spcPts val="0"/>
                        </a:spcAft>
                      </a:pPr>
                      <a:r>
                        <a:rPr lang="tr-TR" sz="1700" kern="1200" dirty="0">
                          <a:solidFill>
                            <a:schemeClr val="dk1"/>
                          </a:solidFill>
                          <a:latin typeface="+mn-lt"/>
                        </a:rPr>
                        <a:t>72 (35.1)</a:t>
                      </a:r>
                      <a:endParaRPr lang="tr-TR" sz="1700" kern="1200" dirty="0">
                        <a:solidFill>
                          <a:schemeClr val="dk1"/>
                        </a:solidFill>
                        <a:latin typeface="+mn-lt"/>
                        <a:ea typeface="+mn-ea"/>
                        <a:cs typeface="+mn-cs"/>
                      </a:endParaRPr>
                    </a:p>
                  </a:txBody>
                  <a:tcPr marL="97536" marR="97536" marT="0" marB="0" anchor="ctr"/>
                </a:tc>
                <a:tc>
                  <a:txBody>
                    <a:bodyPr/>
                    <a:lstStyle/>
                    <a:p>
                      <a:pPr marL="0" marR="0" algn="ctr" defTabSz="685800" rtl="0" eaLnBrk="1" latinLnBrk="0" hangingPunct="1">
                        <a:lnSpc>
                          <a:spcPct val="100000"/>
                        </a:lnSpc>
                        <a:spcBef>
                          <a:spcPts val="0"/>
                        </a:spcBef>
                        <a:spcAft>
                          <a:spcPts val="0"/>
                        </a:spcAft>
                      </a:pPr>
                      <a:r>
                        <a:rPr lang="tr-TR" sz="1700" kern="1200" dirty="0">
                          <a:solidFill>
                            <a:schemeClr val="dk1"/>
                          </a:solidFill>
                          <a:latin typeface="+mn-lt"/>
                        </a:rPr>
                        <a:t>25 (27.5)</a:t>
                      </a:r>
                      <a:endParaRPr lang="tr-TR" sz="1700" kern="1200" dirty="0">
                        <a:solidFill>
                          <a:schemeClr val="dk1"/>
                        </a:solidFill>
                        <a:latin typeface="+mn-lt"/>
                        <a:ea typeface="+mn-ea"/>
                        <a:cs typeface="+mn-cs"/>
                      </a:endParaRPr>
                    </a:p>
                  </a:txBody>
                  <a:tcPr marL="97536" marR="97536" marT="0" marB="0" anchor="ctr"/>
                </a:tc>
                <a:extLst>
                  <a:ext uri="{0D108BD9-81ED-4DB2-BD59-A6C34878D82A}">
                    <a16:rowId xmlns:a16="http://schemas.microsoft.com/office/drawing/2014/main" xmlns="" val="10001"/>
                  </a:ext>
                </a:extLst>
              </a:tr>
              <a:tr h="712038">
                <a:tc>
                  <a:txBody>
                    <a:bodyPr/>
                    <a:lstStyle/>
                    <a:p>
                      <a:pPr marL="0" marR="0" indent="0" algn="l" defTabSz="685800" rtl="0" eaLnBrk="1" fontAlgn="t" latinLnBrk="0" hangingPunct="1">
                        <a:lnSpc>
                          <a:spcPct val="100000"/>
                        </a:lnSpc>
                        <a:spcBef>
                          <a:spcPts val="0"/>
                        </a:spcBef>
                        <a:spcAft>
                          <a:spcPts val="0"/>
                        </a:spcAft>
                        <a:buClrTx/>
                        <a:buSzTx/>
                        <a:buFontTx/>
                        <a:buNone/>
                        <a:tabLst/>
                        <a:defRPr/>
                      </a:pPr>
                      <a:r>
                        <a:rPr lang="tr-TR" sz="1600" b="1" kern="1200" dirty="0">
                          <a:solidFill>
                            <a:schemeClr val="dk1"/>
                          </a:solidFill>
                          <a:latin typeface="+mn-lt"/>
                        </a:rPr>
                        <a:t>Doz azaltımı</a:t>
                      </a:r>
                    </a:p>
                  </a:txBody>
                  <a:tcPr marL="130048" marR="130048" marT="65024" marB="65024" anchor="ctr"/>
                </a:tc>
                <a:tc>
                  <a:txBody>
                    <a:bodyPr/>
                    <a:lstStyle/>
                    <a:p>
                      <a:pPr marL="0" marR="0" algn="ctr" defTabSz="685800" rtl="0" eaLnBrk="1" latinLnBrk="0" hangingPunct="1">
                        <a:lnSpc>
                          <a:spcPct val="100000"/>
                        </a:lnSpc>
                        <a:spcBef>
                          <a:spcPts val="0"/>
                        </a:spcBef>
                        <a:spcAft>
                          <a:spcPts val="0"/>
                        </a:spcAft>
                      </a:pPr>
                      <a:r>
                        <a:rPr lang="tr-TR" sz="1700" kern="1200" dirty="0">
                          <a:solidFill>
                            <a:schemeClr val="dk1"/>
                          </a:solidFill>
                          <a:latin typeface="+mn-lt"/>
                        </a:rPr>
                        <a:t>52 (25.4)</a:t>
                      </a:r>
                      <a:endParaRPr lang="tr-TR" sz="1700" kern="1200" dirty="0">
                        <a:solidFill>
                          <a:schemeClr val="dk1"/>
                        </a:solidFill>
                        <a:latin typeface="+mn-lt"/>
                        <a:ea typeface="+mn-ea"/>
                        <a:cs typeface="+mn-cs"/>
                      </a:endParaRPr>
                    </a:p>
                  </a:txBody>
                  <a:tcPr marL="97536" marR="97536" marT="0" marB="0" anchor="ctr"/>
                </a:tc>
                <a:tc>
                  <a:txBody>
                    <a:bodyPr/>
                    <a:lstStyle/>
                    <a:p>
                      <a:pPr marL="0" marR="0" algn="ctr" defTabSz="685800" rtl="0" eaLnBrk="1" latinLnBrk="0" hangingPunct="1">
                        <a:lnSpc>
                          <a:spcPct val="100000"/>
                        </a:lnSpc>
                        <a:spcBef>
                          <a:spcPts val="0"/>
                        </a:spcBef>
                        <a:spcAft>
                          <a:spcPts val="0"/>
                        </a:spcAft>
                      </a:pPr>
                      <a:r>
                        <a:rPr lang="tr-TR" sz="1700" kern="1200" dirty="0">
                          <a:solidFill>
                            <a:schemeClr val="dk1"/>
                          </a:solidFill>
                          <a:latin typeface="+mn-lt"/>
                        </a:rPr>
                        <a:t>28 (30.8)</a:t>
                      </a:r>
                      <a:endParaRPr lang="tr-TR" sz="1700" kern="1200" dirty="0">
                        <a:solidFill>
                          <a:schemeClr val="dk1"/>
                        </a:solidFill>
                        <a:latin typeface="+mn-lt"/>
                        <a:ea typeface="+mn-ea"/>
                        <a:cs typeface="+mn-cs"/>
                      </a:endParaRPr>
                    </a:p>
                  </a:txBody>
                  <a:tcPr marL="97536" marR="97536" marT="0" marB="0" anchor="ctr"/>
                </a:tc>
                <a:extLst>
                  <a:ext uri="{0D108BD9-81ED-4DB2-BD59-A6C34878D82A}">
                    <a16:rowId xmlns:a16="http://schemas.microsoft.com/office/drawing/2014/main" xmlns="" val="10002"/>
                  </a:ext>
                </a:extLst>
              </a:tr>
              <a:tr h="712038">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tr-TR" sz="1600" b="1" kern="1200" dirty="0">
                          <a:solidFill>
                            <a:schemeClr val="dk1"/>
                          </a:solidFill>
                          <a:latin typeface="+mn-lt"/>
                        </a:rPr>
                        <a:t>Tedavinin kesilmesi</a:t>
                      </a:r>
                    </a:p>
                  </a:txBody>
                  <a:tcPr marL="130048" marR="130048" marT="65024" marB="65024" anchor="ctr"/>
                </a:tc>
                <a:tc>
                  <a:txBody>
                    <a:bodyPr/>
                    <a:lstStyle/>
                    <a:p>
                      <a:pPr marL="0" marR="0" algn="ctr" defTabSz="685800" rtl="0" eaLnBrk="1" latinLnBrk="0" hangingPunct="1">
                        <a:lnSpc>
                          <a:spcPct val="100000"/>
                        </a:lnSpc>
                        <a:spcBef>
                          <a:spcPts val="0"/>
                        </a:spcBef>
                        <a:spcAft>
                          <a:spcPts val="0"/>
                        </a:spcAft>
                      </a:pPr>
                      <a:r>
                        <a:rPr lang="tr-TR" sz="1700" kern="1200" dirty="0">
                          <a:solidFill>
                            <a:schemeClr val="dk1"/>
                          </a:solidFill>
                          <a:latin typeface="+mn-lt"/>
                        </a:rPr>
                        <a:t>10 (4.9)</a:t>
                      </a:r>
                      <a:endParaRPr lang="tr-TR" sz="1700" kern="1200" dirty="0">
                        <a:solidFill>
                          <a:schemeClr val="dk1"/>
                        </a:solidFill>
                        <a:latin typeface="+mn-lt"/>
                        <a:ea typeface="+mn-ea"/>
                        <a:cs typeface="+mn-cs"/>
                      </a:endParaRPr>
                    </a:p>
                  </a:txBody>
                  <a:tcPr marL="97536" marR="97536" marT="0" marB="0" anchor="ctr"/>
                </a:tc>
                <a:tc>
                  <a:txBody>
                    <a:bodyPr/>
                    <a:lstStyle/>
                    <a:p>
                      <a:pPr marL="0" marR="0" algn="ctr" defTabSz="685800" rtl="0" eaLnBrk="1" latinLnBrk="0" hangingPunct="1">
                        <a:lnSpc>
                          <a:spcPct val="100000"/>
                        </a:lnSpc>
                        <a:spcBef>
                          <a:spcPts val="0"/>
                        </a:spcBef>
                        <a:spcAft>
                          <a:spcPts val="0"/>
                        </a:spcAft>
                      </a:pPr>
                      <a:r>
                        <a:rPr lang="tr-TR" sz="1700" kern="1200" dirty="0">
                          <a:solidFill>
                            <a:schemeClr val="dk1"/>
                          </a:solidFill>
                          <a:latin typeface="+mn-lt"/>
                        </a:rPr>
                        <a:t>7 (7.7)</a:t>
                      </a:r>
                      <a:endParaRPr lang="tr-TR" sz="1700" kern="1200" dirty="0">
                        <a:solidFill>
                          <a:schemeClr val="dk1"/>
                        </a:solidFill>
                        <a:latin typeface="+mn-lt"/>
                        <a:ea typeface="+mn-ea"/>
                        <a:cs typeface="+mn-cs"/>
                      </a:endParaRPr>
                    </a:p>
                  </a:txBody>
                  <a:tcPr marL="97536" marR="97536" marT="0" marB="0" anchor="ctr"/>
                </a:tc>
                <a:extLst>
                  <a:ext uri="{0D108BD9-81ED-4DB2-BD59-A6C34878D82A}">
                    <a16:rowId xmlns:a16="http://schemas.microsoft.com/office/drawing/2014/main" xmlns="" val="10003"/>
                  </a:ext>
                </a:extLst>
              </a:tr>
            </a:tbl>
          </a:graphicData>
        </a:graphic>
      </p:graphicFrame>
      <p:sp>
        <p:nvSpPr>
          <p:cNvPr id="8" name="Date Placeholder 7"/>
          <p:cNvSpPr>
            <a:spLocks noGrp="1"/>
          </p:cNvSpPr>
          <p:nvPr>
            <p:ph type="dt" sz="half" idx="10"/>
          </p:nvPr>
        </p:nvSpPr>
        <p:spPr/>
        <p:txBody>
          <a:bodyPr/>
          <a:lstStyle/>
          <a:p>
            <a:fld id="{55F6A951-8E41-5448-A5FE-41A5C0F37A3B}" type="datetime1">
              <a:rPr lang="en-US" smtClean="0"/>
              <a:t>14.11.20</a:t>
            </a:fld>
            <a:endParaRPr lang="en-US"/>
          </a:p>
        </p:txBody>
      </p:sp>
      <p:sp>
        <p:nvSpPr>
          <p:cNvPr id="9" name="Slide Number Placeholder 8"/>
          <p:cNvSpPr>
            <a:spLocks noGrp="1"/>
          </p:cNvSpPr>
          <p:nvPr>
            <p:ph type="sldNum" sz="quarter" idx="12"/>
          </p:nvPr>
        </p:nvSpPr>
        <p:spPr/>
        <p:txBody>
          <a:bodyPr/>
          <a:lstStyle/>
          <a:p>
            <a:fld id="{A46B56E3-E63F-C94B-B5F1-645B608C74A3}" type="slidenum">
              <a:rPr lang="en-US" smtClean="0"/>
              <a:t>19</a:t>
            </a:fld>
            <a:endParaRPr lang="en-US"/>
          </a:p>
        </p:txBody>
      </p:sp>
    </p:spTree>
    <p:extLst>
      <p:ext uri="{BB962C8B-B14F-4D97-AF65-F5344CB8AC3E}">
        <p14:creationId xmlns:p14="http://schemas.microsoft.com/office/powerpoint/2010/main" val="30169720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Sunum</a:t>
            </a:r>
            <a:r>
              <a:rPr lang="en-US" dirty="0" smtClean="0"/>
              <a:t> </a:t>
            </a:r>
            <a:r>
              <a:rPr lang="en-US" dirty="0" err="1" smtClean="0"/>
              <a:t>planı</a:t>
            </a:r>
            <a:endParaRPr lang="en-US" dirty="0"/>
          </a:p>
        </p:txBody>
      </p:sp>
      <p:sp>
        <p:nvSpPr>
          <p:cNvPr id="3" name="Content Placeholder 2"/>
          <p:cNvSpPr>
            <a:spLocks noGrp="1"/>
          </p:cNvSpPr>
          <p:nvPr>
            <p:ph idx="1"/>
          </p:nvPr>
        </p:nvSpPr>
        <p:spPr/>
        <p:txBody>
          <a:bodyPr>
            <a:normAutofit lnSpcReduction="10000"/>
          </a:bodyPr>
          <a:lstStyle/>
          <a:p>
            <a:r>
              <a:rPr lang="en-US" dirty="0" err="1" smtClean="0"/>
              <a:t>Giriş</a:t>
            </a:r>
            <a:endParaRPr lang="en-US" dirty="0" smtClean="0"/>
          </a:p>
          <a:p>
            <a:r>
              <a:rPr lang="en-US" dirty="0" err="1" smtClean="0"/>
              <a:t>Sınıflama</a:t>
            </a:r>
            <a:endParaRPr lang="en-US" dirty="0" smtClean="0"/>
          </a:p>
          <a:p>
            <a:r>
              <a:rPr lang="en-US" dirty="0" err="1" smtClean="0"/>
              <a:t>Kemoterapi</a:t>
            </a:r>
            <a:endParaRPr lang="en-US" dirty="0" smtClean="0"/>
          </a:p>
          <a:p>
            <a:r>
              <a:rPr lang="en-US" dirty="0" smtClean="0"/>
              <a:t>PARP </a:t>
            </a:r>
            <a:r>
              <a:rPr lang="en-US" dirty="0" err="1" smtClean="0"/>
              <a:t>inhibisyonu</a:t>
            </a:r>
            <a:endParaRPr lang="en-US" dirty="0" smtClean="0"/>
          </a:p>
          <a:p>
            <a:r>
              <a:rPr lang="en-US" dirty="0" err="1" smtClean="0"/>
              <a:t>Immünoterapi</a:t>
            </a:r>
            <a:r>
              <a:rPr lang="en-US" dirty="0" smtClean="0"/>
              <a:t> </a:t>
            </a:r>
            <a:r>
              <a:rPr lang="en-US" dirty="0" err="1" smtClean="0"/>
              <a:t>ve</a:t>
            </a:r>
            <a:r>
              <a:rPr lang="en-US" dirty="0" smtClean="0"/>
              <a:t> </a:t>
            </a:r>
            <a:r>
              <a:rPr lang="en-US" dirty="0" err="1" smtClean="0"/>
              <a:t>kombinasyonlar</a:t>
            </a:r>
            <a:r>
              <a:rPr lang="en-US" dirty="0" smtClean="0"/>
              <a:t> </a:t>
            </a:r>
          </a:p>
          <a:p>
            <a:r>
              <a:rPr lang="en-US" dirty="0" smtClean="0"/>
              <a:t>AKT </a:t>
            </a:r>
            <a:r>
              <a:rPr lang="en-US" dirty="0" err="1" smtClean="0"/>
              <a:t>inhibitörleri</a:t>
            </a:r>
            <a:endParaRPr lang="en-US" dirty="0" smtClean="0"/>
          </a:p>
          <a:p>
            <a:r>
              <a:rPr lang="en-US" dirty="0" err="1" smtClean="0"/>
              <a:t>Antikor-ilaç</a:t>
            </a:r>
            <a:r>
              <a:rPr lang="en-US" dirty="0" smtClean="0"/>
              <a:t> </a:t>
            </a:r>
            <a:r>
              <a:rPr lang="en-US" dirty="0" err="1" smtClean="0"/>
              <a:t>konjugatı</a:t>
            </a:r>
            <a:r>
              <a:rPr lang="en-US" dirty="0" smtClean="0"/>
              <a:t> </a:t>
            </a:r>
          </a:p>
          <a:p>
            <a:r>
              <a:rPr lang="en-US" dirty="0" err="1" smtClean="0"/>
              <a:t>Sonuç</a:t>
            </a:r>
            <a:r>
              <a:rPr lang="en-US" dirty="0" smtClean="0"/>
              <a:t> </a:t>
            </a:r>
            <a:r>
              <a:rPr lang="en-US" dirty="0" err="1" smtClean="0"/>
              <a:t>ve</a:t>
            </a:r>
            <a:r>
              <a:rPr lang="en-US" dirty="0" smtClean="0"/>
              <a:t> </a:t>
            </a:r>
            <a:r>
              <a:rPr lang="en-US" dirty="0" err="1" smtClean="0"/>
              <a:t>tedavi</a:t>
            </a:r>
            <a:r>
              <a:rPr lang="en-US" dirty="0" smtClean="0"/>
              <a:t> </a:t>
            </a:r>
            <a:r>
              <a:rPr lang="en-US" dirty="0" err="1" smtClean="0"/>
              <a:t>algoritması</a:t>
            </a:r>
            <a:r>
              <a:rPr lang="en-US" dirty="0" smtClean="0"/>
              <a:t>. </a:t>
            </a:r>
          </a:p>
          <a:p>
            <a:endParaRPr lang="en-US" dirty="0"/>
          </a:p>
        </p:txBody>
      </p:sp>
      <p:sp>
        <p:nvSpPr>
          <p:cNvPr id="5" name="Date Placeholder 4"/>
          <p:cNvSpPr>
            <a:spLocks noGrp="1"/>
          </p:cNvSpPr>
          <p:nvPr>
            <p:ph type="dt" sz="half" idx="10"/>
          </p:nvPr>
        </p:nvSpPr>
        <p:spPr/>
        <p:txBody>
          <a:bodyPr/>
          <a:lstStyle/>
          <a:p>
            <a:fld id="{DFB03638-24E6-D44F-A961-91BE80C2EBD2}" type="datetime1">
              <a:rPr lang="en-US" smtClean="0"/>
              <a:t>14.11.20</a:t>
            </a:fld>
            <a:endParaRPr lang="en-US"/>
          </a:p>
        </p:txBody>
      </p:sp>
      <p:sp>
        <p:nvSpPr>
          <p:cNvPr id="6" name="Slide Number Placeholder 5"/>
          <p:cNvSpPr>
            <a:spLocks noGrp="1"/>
          </p:cNvSpPr>
          <p:nvPr>
            <p:ph type="sldNum" sz="quarter" idx="12"/>
          </p:nvPr>
        </p:nvSpPr>
        <p:spPr/>
        <p:txBody>
          <a:bodyPr/>
          <a:lstStyle/>
          <a:p>
            <a:fld id="{A46B56E3-E63F-C94B-B5F1-645B608C74A3}" type="slidenum">
              <a:rPr lang="en-US" smtClean="0"/>
              <a:t>2</a:t>
            </a:fld>
            <a:endParaRPr lang="en-US"/>
          </a:p>
        </p:txBody>
      </p:sp>
    </p:spTree>
    <p:extLst>
      <p:ext uri="{BB962C8B-B14F-4D97-AF65-F5344CB8AC3E}">
        <p14:creationId xmlns:p14="http://schemas.microsoft.com/office/powerpoint/2010/main" val="216572593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olimbaslık.png"/>
          <p:cNvPicPr>
            <a:picLocks noGrp="1" noChangeAspect="1"/>
          </p:cNvPicPr>
          <p:nvPr>
            <p:ph idx="1"/>
          </p:nvPr>
        </p:nvPicPr>
        <p:blipFill>
          <a:blip r:embed="rId2">
            <a:extLst>
              <a:ext uri="{28A0092B-C50C-407E-A947-70E740481C1C}">
                <a14:useLocalDpi xmlns:a14="http://schemas.microsoft.com/office/drawing/2010/main" val="0"/>
              </a:ext>
            </a:extLst>
          </a:blip>
          <a:srcRect t="-25245" b="-25245"/>
          <a:stretch>
            <a:fillRect/>
          </a:stretch>
        </p:blipFill>
        <p:spPr>
          <a:xfrm>
            <a:off x="0" y="-872036"/>
            <a:ext cx="8229600" cy="4525963"/>
          </a:xfrm>
        </p:spPr>
      </p:pic>
      <p:pic>
        <p:nvPicPr>
          <p:cNvPr id="5" name="Picture 4" descr="os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2273300"/>
            <a:ext cx="5715000" cy="4584700"/>
          </a:xfrm>
          <a:prstGeom prst="rect">
            <a:avLst/>
          </a:prstGeom>
        </p:spPr>
      </p:pic>
      <p:sp>
        <p:nvSpPr>
          <p:cNvPr id="7" name="Date Placeholder 6"/>
          <p:cNvSpPr>
            <a:spLocks noGrp="1"/>
          </p:cNvSpPr>
          <p:nvPr>
            <p:ph type="dt" sz="half" idx="10"/>
          </p:nvPr>
        </p:nvSpPr>
        <p:spPr/>
        <p:txBody>
          <a:bodyPr/>
          <a:lstStyle/>
          <a:p>
            <a:fld id="{E62AB8D0-6CA6-2A45-BB6A-56AF777985DD}" type="datetime1">
              <a:rPr lang="en-US" smtClean="0"/>
              <a:t>14.11.20</a:t>
            </a:fld>
            <a:endParaRPr lang="en-US"/>
          </a:p>
        </p:txBody>
      </p:sp>
      <p:sp>
        <p:nvSpPr>
          <p:cNvPr id="8" name="Slide Number Placeholder 7"/>
          <p:cNvSpPr>
            <a:spLocks noGrp="1"/>
          </p:cNvSpPr>
          <p:nvPr>
            <p:ph type="sldNum" sz="quarter" idx="12"/>
          </p:nvPr>
        </p:nvSpPr>
        <p:spPr/>
        <p:txBody>
          <a:bodyPr/>
          <a:lstStyle/>
          <a:p>
            <a:fld id="{A46B56E3-E63F-C94B-B5F1-645B608C74A3}" type="slidenum">
              <a:rPr lang="en-US" smtClean="0"/>
              <a:t>20</a:t>
            </a:fld>
            <a:endParaRPr lang="en-US"/>
          </a:p>
        </p:txBody>
      </p:sp>
    </p:spTree>
    <p:extLst>
      <p:ext uri="{BB962C8B-B14F-4D97-AF65-F5344CB8AC3E}">
        <p14:creationId xmlns:p14="http://schemas.microsoft.com/office/powerpoint/2010/main" val="424622024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s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4656354"/>
          </a:xfrm>
          <a:prstGeom prst="rect">
            <a:avLst/>
          </a:prstGeom>
        </p:spPr>
      </p:pic>
      <p:pic>
        <p:nvPicPr>
          <p:cNvPr id="3" name="Picture 2" descr="os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02505"/>
            <a:ext cx="9144000" cy="4555495"/>
          </a:xfrm>
          <a:prstGeom prst="rect">
            <a:avLst/>
          </a:prstGeom>
        </p:spPr>
      </p:pic>
      <p:sp>
        <p:nvSpPr>
          <p:cNvPr id="5" name="Date Placeholder 4"/>
          <p:cNvSpPr>
            <a:spLocks noGrp="1"/>
          </p:cNvSpPr>
          <p:nvPr>
            <p:ph type="dt" sz="half" idx="10"/>
          </p:nvPr>
        </p:nvSpPr>
        <p:spPr/>
        <p:txBody>
          <a:bodyPr/>
          <a:lstStyle/>
          <a:p>
            <a:fld id="{AAF90DA2-777A-E741-9DE9-62593B68DCF6}" type="datetime1">
              <a:rPr lang="en-US" smtClean="0"/>
              <a:t>14.11.20</a:t>
            </a:fld>
            <a:endParaRPr lang="en-US"/>
          </a:p>
        </p:txBody>
      </p:sp>
      <p:sp>
        <p:nvSpPr>
          <p:cNvPr id="6" name="Slide Number Placeholder 5"/>
          <p:cNvSpPr>
            <a:spLocks noGrp="1"/>
          </p:cNvSpPr>
          <p:nvPr>
            <p:ph type="sldNum" sz="quarter" idx="12"/>
          </p:nvPr>
        </p:nvSpPr>
        <p:spPr/>
        <p:txBody>
          <a:bodyPr/>
          <a:lstStyle/>
          <a:p>
            <a:fld id="{A46B56E3-E63F-C94B-B5F1-645B608C74A3}" type="slidenum">
              <a:rPr lang="en-US" smtClean="0"/>
              <a:t>21</a:t>
            </a:fld>
            <a:endParaRPr lang="en-US"/>
          </a:p>
        </p:txBody>
      </p:sp>
    </p:spTree>
    <p:extLst>
      <p:ext uri="{BB962C8B-B14F-4D97-AF65-F5344CB8AC3E}">
        <p14:creationId xmlns:p14="http://schemas.microsoft.com/office/powerpoint/2010/main" val="16555503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279CBDAE-20A5-4344-8239-48DE7B23C3BA}"/>
              </a:ext>
            </a:extLst>
          </p:cNvPr>
          <p:cNvSpPr>
            <a:spLocks noGrp="1"/>
          </p:cNvSpPr>
          <p:nvPr>
            <p:ph type="body" sz="quarter" idx="10"/>
          </p:nvPr>
        </p:nvSpPr>
        <p:spPr/>
        <p:txBody>
          <a:bodyPr/>
          <a:lstStyle/>
          <a:p>
            <a:endParaRPr lang="en-GB"/>
          </a:p>
        </p:txBody>
      </p:sp>
      <p:sp>
        <p:nvSpPr>
          <p:cNvPr id="6" name="Slide Number Placeholder 5">
            <a:extLst>
              <a:ext uri="{FF2B5EF4-FFF2-40B4-BE49-F238E27FC236}">
                <a16:creationId xmlns:a16="http://schemas.microsoft.com/office/drawing/2014/main" xmlns="" id="{8C78DFAB-48F9-4E15-9EBD-297E0C05C831}"/>
              </a:ext>
            </a:extLst>
          </p:cNvPr>
          <p:cNvSpPr>
            <a:spLocks noGrp="1"/>
          </p:cNvSpPr>
          <p:nvPr>
            <p:ph type="sldNum" sz="quarter" idx="4294967295"/>
          </p:nvPr>
        </p:nvSpPr>
        <p:spPr>
          <a:xfrm>
            <a:off x="8024326" y="6356351"/>
            <a:ext cx="491023" cy="366183"/>
          </a:xfrm>
          <a:prstGeom prst="rect">
            <a:avLst/>
          </a:prstGeom>
        </p:spPr>
        <p:txBody>
          <a:bodyPr/>
          <a:lstStyle/>
          <a:p>
            <a:pPr defTabSz="642915" eaLnBrk="0" fontAlgn="base" hangingPunct="0">
              <a:spcBef>
                <a:spcPct val="0"/>
              </a:spcBef>
              <a:spcAft>
                <a:spcPct val="0"/>
              </a:spcAft>
              <a:defRPr/>
            </a:pPr>
            <a:fld id="{47E66208-4A1C-594F-8665-CB46850971E6}" type="slidenum">
              <a:rPr lang="en-GB" sz="800">
                <a:solidFill>
                  <a:srgbClr val="000000"/>
                </a:solidFill>
                <a:latin typeface="Calibri" pitchFamily="34" charset="0"/>
                <a:cs typeface="Arial" charset="0"/>
              </a:rPr>
              <a:pPr defTabSz="642915" eaLnBrk="0" fontAlgn="base" hangingPunct="0">
                <a:spcBef>
                  <a:spcPct val="0"/>
                </a:spcBef>
                <a:spcAft>
                  <a:spcPct val="0"/>
                </a:spcAft>
                <a:defRPr/>
              </a:pPr>
              <a:t>22</a:t>
            </a:fld>
            <a:endParaRPr lang="en-GB" sz="800">
              <a:solidFill>
                <a:srgbClr val="000000"/>
              </a:solidFill>
              <a:latin typeface="Calibri" pitchFamily="34" charset="0"/>
              <a:cs typeface="Arial" charset="0"/>
            </a:endParaRPr>
          </a:p>
        </p:txBody>
      </p:sp>
      <p:sp>
        <p:nvSpPr>
          <p:cNvPr id="7" name="Title 1">
            <a:extLst>
              <a:ext uri="{FF2B5EF4-FFF2-40B4-BE49-F238E27FC236}">
                <a16:creationId xmlns:a16="http://schemas.microsoft.com/office/drawing/2014/main" xmlns="" id="{298801A5-FF9E-4736-918A-E59D1264DD43}"/>
              </a:ext>
            </a:extLst>
          </p:cNvPr>
          <p:cNvSpPr>
            <a:spLocks noGrp="1"/>
          </p:cNvSpPr>
          <p:nvPr>
            <p:ph type="title"/>
          </p:nvPr>
        </p:nvSpPr>
        <p:spPr>
          <a:xfrm>
            <a:off x="314772" y="161851"/>
            <a:ext cx="8406185" cy="908596"/>
          </a:xfrm>
        </p:spPr>
        <p:txBody>
          <a:bodyPr>
            <a:noAutofit/>
          </a:bodyPr>
          <a:lstStyle/>
          <a:p>
            <a:r>
              <a:rPr lang="tr-TR" sz="2400" dirty="0"/>
              <a:t>OLYMPIAD ÇALIŞMASI GENEL SAĞKALIM-ALT GRUP ANALİZİ</a:t>
            </a:r>
            <a:endParaRPr lang="en-GB" sz="2400" dirty="0"/>
          </a:p>
        </p:txBody>
      </p:sp>
      <p:sp>
        <p:nvSpPr>
          <p:cNvPr id="12" name="Rectangle: Rounded Corners 11">
            <a:extLst>
              <a:ext uri="{FF2B5EF4-FFF2-40B4-BE49-F238E27FC236}">
                <a16:creationId xmlns:a16="http://schemas.microsoft.com/office/drawing/2014/main" xmlns="" id="{94AE44FD-F5A3-4022-AEF8-B03AEA85C314}"/>
              </a:ext>
            </a:extLst>
          </p:cNvPr>
          <p:cNvSpPr/>
          <p:nvPr/>
        </p:nvSpPr>
        <p:spPr bwMode="auto">
          <a:xfrm>
            <a:off x="3714750" y="1339453"/>
            <a:ext cx="4309576" cy="214313"/>
          </a:xfrm>
          <a:prstGeom prst="roundRect">
            <a:avLst/>
          </a:prstGeom>
          <a:noFill/>
          <a:ln w="38100" cap="flat" cmpd="sng" algn="ctr">
            <a:solidFill>
              <a:srgbClr val="C00000"/>
            </a:solid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defTabSz="642915" fontAlgn="base">
              <a:spcBef>
                <a:spcPct val="0"/>
              </a:spcBef>
              <a:spcAft>
                <a:spcPct val="0"/>
              </a:spcAft>
              <a:defRPr/>
            </a:pPr>
            <a:endParaRPr lang="en-GB" sz="1300" b="1">
              <a:solidFill>
                <a:srgbClr val="000000"/>
              </a:solidFill>
              <a:latin typeface="Arial" charset="0"/>
              <a:cs typeface="Arial" charset="0"/>
            </a:endParaRPr>
          </a:p>
        </p:txBody>
      </p:sp>
      <p:pic>
        <p:nvPicPr>
          <p:cNvPr id="2" name="Picture 1">
            <a:extLst>
              <a:ext uri="{FF2B5EF4-FFF2-40B4-BE49-F238E27FC236}">
                <a16:creationId xmlns:a16="http://schemas.microsoft.com/office/drawing/2014/main" xmlns="" id="{55EB9AC9-DDC0-4EF2-B847-E724E9881B5B}"/>
              </a:ext>
            </a:extLst>
          </p:cNvPr>
          <p:cNvPicPr>
            <a:picLocks noChangeAspect="1"/>
          </p:cNvPicPr>
          <p:nvPr/>
        </p:nvPicPr>
        <p:blipFill>
          <a:blip r:embed="rId2"/>
          <a:stretch>
            <a:fillRect/>
          </a:stretch>
        </p:blipFill>
        <p:spPr>
          <a:xfrm>
            <a:off x="506760" y="916901"/>
            <a:ext cx="8322469" cy="5729450"/>
          </a:xfrm>
          <a:prstGeom prst="rect">
            <a:avLst/>
          </a:prstGeom>
        </p:spPr>
      </p:pic>
    </p:spTree>
    <p:extLst>
      <p:ext uri="{BB962C8B-B14F-4D97-AF65-F5344CB8AC3E}">
        <p14:creationId xmlns:p14="http://schemas.microsoft.com/office/powerpoint/2010/main" val="40420683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lazobaslı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289"/>
            <a:ext cx="9144000" cy="3599033"/>
          </a:xfrm>
          <a:prstGeom prst="rect">
            <a:avLst/>
          </a:prstGeom>
        </p:spPr>
      </p:pic>
      <p:sp>
        <p:nvSpPr>
          <p:cNvPr id="3" name="TextBox 2"/>
          <p:cNvSpPr txBox="1"/>
          <p:nvPr/>
        </p:nvSpPr>
        <p:spPr>
          <a:xfrm>
            <a:off x="465667" y="4134556"/>
            <a:ext cx="3090333" cy="203132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err="1" smtClean="0"/>
              <a:t>Faz</a:t>
            </a:r>
            <a:r>
              <a:rPr lang="en-US" dirty="0" smtClean="0"/>
              <a:t> III </a:t>
            </a:r>
            <a:r>
              <a:rPr lang="en-US" dirty="0" err="1" smtClean="0"/>
              <a:t>talazo</a:t>
            </a:r>
            <a:r>
              <a:rPr lang="en-US" dirty="0" smtClean="0"/>
              <a:t> </a:t>
            </a:r>
            <a:r>
              <a:rPr lang="en-US" dirty="0" err="1" smtClean="0"/>
              <a:t>vs</a:t>
            </a:r>
            <a:r>
              <a:rPr lang="en-US" dirty="0" smtClean="0"/>
              <a:t> TPC</a:t>
            </a:r>
          </a:p>
          <a:p>
            <a:r>
              <a:rPr lang="en-US" dirty="0" smtClean="0"/>
              <a:t>Her2- BRCA1/2 </a:t>
            </a:r>
            <a:r>
              <a:rPr lang="en-US" dirty="0" err="1" smtClean="0"/>
              <a:t>mt</a:t>
            </a:r>
            <a:endParaRPr lang="en-US" dirty="0" smtClean="0"/>
          </a:p>
          <a:p>
            <a:r>
              <a:rPr lang="en-US" dirty="0" smtClean="0"/>
              <a:t>N=431</a:t>
            </a:r>
          </a:p>
          <a:p>
            <a:r>
              <a:rPr lang="en-US" dirty="0" smtClean="0"/>
              <a:t>3 </a:t>
            </a:r>
            <a:r>
              <a:rPr lang="en-US" dirty="0" err="1" smtClean="0"/>
              <a:t>sıra</a:t>
            </a:r>
            <a:r>
              <a:rPr lang="en-US" dirty="0" smtClean="0"/>
              <a:t> </a:t>
            </a:r>
            <a:r>
              <a:rPr lang="en-US" dirty="0" err="1" smtClean="0"/>
              <a:t>ve</a:t>
            </a:r>
            <a:r>
              <a:rPr lang="en-US" dirty="0" smtClean="0"/>
              <a:t> </a:t>
            </a:r>
            <a:r>
              <a:rPr lang="en-US" dirty="0" err="1" smtClean="0"/>
              <a:t>altı</a:t>
            </a:r>
            <a:r>
              <a:rPr lang="en-US" dirty="0" smtClean="0"/>
              <a:t> KT</a:t>
            </a:r>
          </a:p>
          <a:p>
            <a:r>
              <a:rPr lang="en-US" dirty="0" err="1" smtClean="0"/>
              <a:t>Platin</a:t>
            </a:r>
            <a:r>
              <a:rPr lang="en-US" dirty="0" smtClean="0"/>
              <a:t> 6 </a:t>
            </a:r>
            <a:r>
              <a:rPr lang="en-US" dirty="0" err="1" smtClean="0"/>
              <a:t>ve</a:t>
            </a:r>
            <a:r>
              <a:rPr lang="en-US" dirty="0" smtClean="0"/>
              <a:t> </a:t>
            </a:r>
            <a:r>
              <a:rPr lang="en-US" dirty="0" err="1" smtClean="0"/>
              <a:t>üzeri</a:t>
            </a:r>
            <a:r>
              <a:rPr lang="en-US" dirty="0" smtClean="0"/>
              <a:t> </a:t>
            </a:r>
            <a:r>
              <a:rPr lang="en-US" dirty="0" err="1" smtClean="0"/>
              <a:t>stabil</a:t>
            </a:r>
            <a:endParaRPr lang="en-US" dirty="0" smtClean="0"/>
          </a:p>
          <a:p>
            <a:r>
              <a:rPr lang="en-US" dirty="0" smtClean="0"/>
              <a:t>Median T </a:t>
            </a:r>
            <a:r>
              <a:rPr lang="en-US" dirty="0" err="1" smtClean="0"/>
              <a:t>maruziyet</a:t>
            </a:r>
            <a:r>
              <a:rPr lang="en-US" dirty="0" smtClean="0"/>
              <a:t> 6.9 ay (%25’i 12 </a:t>
            </a:r>
            <a:r>
              <a:rPr lang="en-US" dirty="0" err="1" smtClean="0"/>
              <a:t>aydan</a:t>
            </a:r>
            <a:r>
              <a:rPr lang="en-US" dirty="0" smtClean="0"/>
              <a:t> </a:t>
            </a:r>
            <a:r>
              <a:rPr lang="en-US" dirty="0" err="1" smtClean="0"/>
              <a:t>uzun</a:t>
            </a:r>
            <a:r>
              <a:rPr lang="en-US" dirty="0" smtClean="0"/>
              <a:t>)</a:t>
            </a:r>
          </a:p>
        </p:txBody>
      </p:sp>
      <p:sp>
        <p:nvSpPr>
          <p:cNvPr id="4" name="TextBox 3"/>
          <p:cNvSpPr txBox="1"/>
          <p:nvPr/>
        </p:nvSpPr>
        <p:spPr>
          <a:xfrm>
            <a:off x="4371623" y="4159956"/>
            <a:ext cx="3090333" cy="203132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Median PFS </a:t>
            </a:r>
            <a:r>
              <a:rPr lang="en-US" dirty="0" err="1" smtClean="0"/>
              <a:t>Talazoparib</a:t>
            </a:r>
            <a:r>
              <a:rPr lang="en-US" dirty="0" smtClean="0"/>
              <a:t> </a:t>
            </a:r>
            <a:r>
              <a:rPr lang="en-US" dirty="0" err="1" smtClean="0"/>
              <a:t>vs</a:t>
            </a:r>
            <a:r>
              <a:rPr lang="en-US" dirty="0" smtClean="0"/>
              <a:t> TPC 8.6 </a:t>
            </a:r>
            <a:r>
              <a:rPr lang="en-US" dirty="0" err="1" smtClean="0"/>
              <a:t>vs</a:t>
            </a:r>
            <a:r>
              <a:rPr lang="en-US" dirty="0" smtClean="0"/>
              <a:t> 5.6 ay [</a:t>
            </a:r>
            <a:r>
              <a:rPr lang="en-US" dirty="0"/>
              <a:t>HR] 0.542 [95% </a:t>
            </a:r>
            <a:r>
              <a:rPr lang="en-US" dirty="0" smtClean="0"/>
              <a:t>(</a:t>
            </a:r>
            <a:r>
              <a:rPr lang="en-US" dirty="0"/>
              <a:t>CI) 0.413-0.711; P &lt; 0.0001</a:t>
            </a:r>
            <a:r>
              <a:rPr lang="en-US" dirty="0" smtClean="0"/>
              <a:t>]</a:t>
            </a:r>
            <a:endParaRPr lang="en-US" dirty="0"/>
          </a:p>
          <a:p>
            <a:r>
              <a:rPr lang="en-US" dirty="0" smtClean="0"/>
              <a:t>Median OS 19.3 </a:t>
            </a:r>
            <a:r>
              <a:rPr lang="en-US" dirty="0" err="1" smtClean="0"/>
              <a:t>vs</a:t>
            </a:r>
            <a:r>
              <a:rPr lang="en-US" dirty="0" smtClean="0"/>
              <a:t> 19. 5 ay HR 0.848 </a:t>
            </a:r>
            <a:r>
              <a:rPr lang="en-US" dirty="0"/>
              <a:t>(95% CI 0.670-1.073; P </a:t>
            </a:r>
            <a:r>
              <a:rPr lang="en-US" dirty="0" smtClean="0"/>
              <a:t>0.17. </a:t>
            </a:r>
          </a:p>
          <a:p>
            <a:endParaRPr lang="en-US" dirty="0" smtClean="0"/>
          </a:p>
        </p:txBody>
      </p:sp>
      <p:sp>
        <p:nvSpPr>
          <p:cNvPr id="5" name="TextBox 4"/>
          <p:cNvSpPr txBox="1"/>
          <p:nvPr/>
        </p:nvSpPr>
        <p:spPr>
          <a:xfrm>
            <a:off x="0" y="2765778"/>
            <a:ext cx="9144000" cy="1477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smtClean="0"/>
              <a:t>PARP </a:t>
            </a:r>
            <a:r>
              <a:rPr lang="en-US" dirty="0" err="1" smtClean="0"/>
              <a:t>inh</a:t>
            </a:r>
            <a:r>
              <a:rPr lang="en-US" dirty="0" smtClean="0"/>
              <a:t>: gBRCA1/2 </a:t>
            </a:r>
            <a:r>
              <a:rPr lang="en-US" dirty="0" err="1" smtClean="0"/>
              <a:t>mt</a:t>
            </a:r>
            <a:r>
              <a:rPr lang="en-US" dirty="0" smtClean="0"/>
              <a:t> Her2 </a:t>
            </a:r>
            <a:r>
              <a:rPr lang="en-US" dirty="0" err="1" smtClean="0"/>
              <a:t>negatif</a:t>
            </a:r>
            <a:r>
              <a:rPr lang="en-US" dirty="0" smtClean="0"/>
              <a:t> </a:t>
            </a:r>
            <a:r>
              <a:rPr lang="en-US" dirty="0" err="1" smtClean="0"/>
              <a:t>hst</a:t>
            </a:r>
            <a:r>
              <a:rPr lang="en-US" dirty="0" smtClean="0"/>
              <a:t> PFS </a:t>
            </a:r>
            <a:r>
              <a:rPr lang="en-US" dirty="0" err="1" smtClean="0"/>
              <a:t>katkısı</a:t>
            </a:r>
            <a:r>
              <a:rPr lang="en-US" dirty="0" smtClean="0"/>
              <a:t> </a:t>
            </a:r>
            <a:r>
              <a:rPr lang="en-US" dirty="0" err="1" smtClean="0"/>
              <a:t>var</a:t>
            </a:r>
            <a:endParaRPr lang="en-US" dirty="0" smtClean="0"/>
          </a:p>
          <a:p>
            <a:pPr algn="ctr"/>
            <a:r>
              <a:rPr lang="en-US" dirty="0" smtClean="0"/>
              <a:t>Ilk </a:t>
            </a:r>
            <a:r>
              <a:rPr lang="en-US" dirty="0" err="1" smtClean="0"/>
              <a:t>sıra</a:t>
            </a:r>
            <a:r>
              <a:rPr lang="en-US" dirty="0" smtClean="0"/>
              <a:t> </a:t>
            </a:r>
            <a:r>
              <a:rPr lang="en-US" dirty="0" err="1" smtClean="0"/>
              <a:t>tedavide</a:t>
            </a:r>
            <a:r>
              <a:rPr lang="en-US" dirty="0" smtClean="0"/>
              <a:t> </a:t>
            </a:r>
            <a:r>
              <a:rPr lang="en-US" dirty="0" err="1" smtClean="0"/>
              <a:t>Olaparib</a:t>
            </a:r>
            <a:r>
              <a:rPr lang="en-US" dirty="0" smtClean="0"/>
              <a:t> OS </a:t>
            </a:r>
            <a:r>
              <a:rPr lang="en-US" dirty="0" err="1" smtClean="0"/>
              <a:t>katkısı</a:t>
            </a:r>
            <a:r>
              <a:rPr lang="en-US" dirty="0" smtClean="0"/>
              <a:t> </a:t>
            </a:r>
            <a:r>
              <a:rPr lang="en-US" dirty="0" err="1" smtClean="0"/>
              <a:t>var</a:t>
            </a:r>
            <a:endParaRPr lang="en-US" dirty="0" smtClean="0"/>
          </a:p>
          <a:p>
            <a:pPr algn="ctr"/>
            <a:r>
              <a:rPr lang="en-US" dirty="0" err="1" smtClean="0"/>
              <a:t>Talazoparib</a:t>
            </a:r>
            <a:r>
              <a:rPr lang="en-US" dirty="0" smtClean="0"/>
              <a:t> OS </a:t>
            </a:r>
            <a:r>
              <a:rPr lang="en-US" dirty="0" err="1" smtClean="0"/>
              <a:t>katkısı</a:t>
            </a:r>
            <a:r>
              <a:rPr lang="en-US" dirty="0" smtClean="0"/>
              <a:t> </a:t>
            </a:r>
            <a:r>
              <a:rPr lang="en-US" dirty="0" err="1" smtClean="0"/>
              <a:t>anlamsız</a:t>
            </a:r>
            <a:r>
              <a:rPr lang="en-US" dirty="0" smtClean="0"/>
              <a:t>: </a:t>
            </a:r>
            <a:r>
              <a:rPr lang="en-US" dirty="0" err="1" smtClean="0"/>
              <a:t>sonraki</a:t>
            </a:r>
            <a:r>
              <a:rPr lang="en-US" dirty="0" smtClean="0"/>
              <a:t> </a:t>
            </a:r>
            <a:r>
              <a:rPr lang="en-US" dirty="0" err="1" smtClean="0"/>
              <a:t>tedavilerin</a:t>
            </a:r>
            <a:r>
              <a:rPr lang="en-US" dirty="0" smtClean="0"/>
              <a:t> </a:t>
            </a:r>
            <a:r>
              <a:rPr lang="en-US" dirty="0" err="1" smtClean="0"/>
              <a:t>etkisi</a:t>
            </a:r>
            <a:r>
              <a:rPr lang="en-US" dirty="0" smtClean="0"/>
              <a:t>? PARP </a:t>
            </a:r>
            <a:r>
              <a:rPr lang="en-US" dirty="0" err="1" smtClean="0"/>
              <a:t>inh</a:t>
            </a:r>
            <a:r>
              <a:rPr lang="en-US" dirty="0" smtClean="0"/>
              <a:t> </a:t>
            </a:r>
            <a:r>
              <a:rPr lang="en-US" dirty="0" err="1" smtClean="0"/>
              <a:t>direnci</a:t>
            </a:r>
            <a:r>
              <a:rPr lang="en-US" dirty="0" smtClean="0"/>
              <a:t>?</a:t>
            </a:r>
          </a:p>
          <a:p>
            <a:pPr algn="ctr"/>
            <a:r>
              <a:rPr lang="en-US" dirty="0" err="1" smtClean="0"/>
              <a:t>Parp</a:t>
            </a:r>
            <a:r>
              <a:rPr lang="en-US" dirty="0" smtClean="0"/>
              <a:t> +</a:t>
            </a:r>
            <a:r>
              <a:rPr lang="en-US" dirty="0" err="1" smtClean="0"/>
              <a:t>platin</a:t>
            </a:r>
            <a:r>
              <a:rPr lang="en-US" dirty="0" smtClean="0"/>
              <a:t> </a:t>
            </a:r>
            <a:r>
              <a:rPr lang="en-US" dirty="0" err="1" smtClean="0"/>
              <a:t>kombinasyonu</a:t>
            </a:r>
            <a:r>
              <a:rPr lang="en-US" dirty="0" smtClean="0"/>
              <a:t>?</a:t>
            </a:r>
          </a:p>
          <a:p>
            <a:pPr algn="ctr"/>
            <a:r>
              <a:rPr lang="en-US" dirty="0" err="1" smtClean="0"/>
              <a:t>PARP+immün</a:t>
            </a:r>
            <a:r>
              <a:rPr lang="en-US" dirty="0" smtClean="0"/>
              <a:t> </a:t>
            </a:r>
            <a:r>
              <a:rPr lang="en-US" dirty="0" err="1" smtClean="0"/>
              <a:t>tedavi</a:t>
            </a:r>
            <a:r>
              <a:rPr lang="en-US" dirty="0" smtClean="0"/>
              <a:t> </a:t>
            </a:r>
            <a:r>
              <a:rPr lang="en-US" dirty="0" err="1" smtClean="0"/>
              <a:t>kombinasyonu</a:t>
            </a:r>
            <a:r>
              <a:rPr lang="en-US" dirty="0" smtClean="0"/>
              <a:t>?</a:t>
            </a:r>
            <a:endParaRPr lang="en-US" dirty="0"/>
          </a:p>
        </p:txBody>
      </p:sp>
      <p:sp>
        <p:nvSpPr>
          <p:cNvPr id="7" name="Date Placeholder 6"/>
          <p:cNvSpPr>
            <a:spLocks noGrp="1"/>
          </p:cNvSpPr>
          <p:nvPr>
            <p:ph type="dt" sz="half" idx="10"/>
          </p:nvPr>
        </p:nvSpPr>
        <p:spPr/>
        <p:txBody>
          <a:bodyPr/>
          <a:lstStyle/>
          <a:p>
            <a:fld id="{5F7A379D-03DC-3243-882E-636EB1041EED}" type="datetime1">
              <a:rPr lang="en-US" smtClean="0"/>
              <a:t>14.11.20</a:t>
            </a:fld>
            <a:endParaRPr lang="en-US"/>
          </a:p>
        </p:txBody>
      </p:sp>
      <p:sp>
        <p:nvSpPr>
          <p:cNvPr id="8" name="Slide Number Placeholder 7"/>
          <p:cNvSpPr>
            <a:spLocks noGrp="1"/>
          </p:cNvSpPr>
          <p:nvPr>
            <p:ph type="sldNum" sz="quarter" idx="12"/>
          </p:nvPr>
        </p:nvSpPr>
        <p:spPr/>
        <p:txBody>
          <a:bodyPr/>
          <a:lstStyle/>
          <a:p>
            <a:fld id="{A46B56E3-E63F-C94B-B5F1-645B608C74A3}" type="slidenum">
              <a:rPr lang="en-US" smtClean="0"/>
              <a:t>23</a:t>
            </a:fld>
            <a:endParaRPr lang="en-US"/>
          </a:p>
        </p:txBody>
      </p:sp>
    </p:spTree>
    <p:extLst>
      <p:ext uri="{BB962C8B-B14F-4D97-AF65-F5344CB8AC3E}">
        <p14:creationId xmlns:p14="http://schemas.microsoft.com/office/powerpoint/2010/main" val="37448796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ro1.png"/>
          <p:cNvPicPr>
            <a:picLocks noGrp="1" noChangeAspect="1"/>
          </p:cNvPicPr>
          <p:nvPr>
            <p:ph idx="1"/>
          </p:nvPr>
        </p:nvPicPr>
        <p:blipFill>
          <a:blip r:embed="rId2">
            <a:extLst>
              <a:ext uri="{28A0092B-C50C-407E-A947-70E740481C1C}">
                <a14:useLocalDpi xmlns:a14="http://schemas.microsoft.com/office/drawing/2010/main" val="0"/>
              </a:ext>
            </a:extLst>
          </a:blip>
          <a:srcRect t="-27314" b="-27314"/>
          <a:stretch>
            <a:fillRect/>
          </a:stretch>
        </p:blipFill>
        <p:spPr>
          <a:xfrm>
            <a:off x="23068" y="-595224"/>
            <a:ext cx="6582363" cy="3620046"/>
          </a:xfrm>
        </p:spPr>
      </p:pic>
      <p:pic>
        <p:nvPicPr>
          <p:cNvPr id="5" name="Picture 4" descr="bro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317" y="2535813"/>
            <a:ext cx="8555955" cy="4154607"/>
          </a:xfrm>
          <a:prstGeom prst="rect">
            <a:avLst/>
          </a:prstGeom>
        </p:spPr>
      </p:pic>
      <p:sp>
        <p:nvSpPr>
          <p:cNvPr id="3" name="Date Placeholder 2"/>
          <p:cNvSpPr>
            <a:spLocks noGrp="1"/>
          </p:cNvSpPr>
          <p:nvPr>
            <p:ph type="dt" sz="half" idx="10"/>
          </p:nvPr>
        </p:nvSpPr>
        <p:spPr/>
        <p:txBody>
          <a:bodyPr/>
          <a:lstStyle/>
          <a:p>
            <a:fld id="{D0F6CCA4-B348-7848-9ACA-171C5F37ACB0}" type="datetime1">
              <a:rPr lang="en-US" smtClean="0"/>
              <a:t>14.11.20</a:t>
            </a:fld>
            <a:endParaRPr lang="en-US"/>
          </a:p>
        </p:txBody>
      </p:sp>
      <p:sp>
        <p:nvSpPr>
          <p:cNvPr id="6" name="Slide Number Placeholder 5"/>
          <p:cNvSpPr>
            <a:spLocks noGrp="1"/>
          </p:cNvSpPr>
          <p:nvPr>
            <p:ph type="sldNum" sz="quarter" idx="12"/>
          </p:nvPr>
        </p:nvSpPr>
        <p:spPr/>
        <p:txBody>
          <a:bodyPr/>
          <a:lstStyle/>
          <a:p>
            <a:fld id="{A46B56E3-E63F-C94B-B5F1-645B608C74A3}" type="slidenum">
              <a:rPr lang="en-US" smtClean="0"/>
              <a:t>24</a:t>
            </a:fld>
            <a:endParaRPr lang="en-US"/>
          </a:p>
        </p:txBody>
      </p:sp>
    </p:spTree>
    <p:extLst>
      <p:ext uri="{BB962C8B-B14F-4D97-AF65-F5344CB8AC3E}">
        <p14:creationId xmlns:p14="http://schemas.microsoft.com/office/powerpoint/2010/main" val="269580606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Olympiad </a:t>
            </a:r>
            <a:r>
              <a:rPr lang="en-US" sz="3200" dirty="0" err="1" smtClean="0"/>
              <a:t>çalışmasının</a:t>
            </a:r>
            <a:r>
              <a:rPr lang="en-US" sz="3200" dirty="0" smtClean="0"/>
              <a:t> </a:t>
            </a:r>
            <a:r>
              <a:rPr lang="en-US" sz="3200" dirty="0" err="1" smtClean="0"/>
              <a:t>aksine</a:t>
            </a:r>
            <a:r>
              <a:rPr lang="en-US" sz="3200" dirty="0" smtClean="0"/>
              <a:t> </a:t>
            </a:r>
            <a:r>
              <a:rPr lang="en-US" sz="3200" dirty="0" err="1" smtClean="0"/>
              <a:t>metastatik</a:t>
            </a:r>
            <a:r>
              <a:rPr lang="en-US" sz="3200" dirty="0" smtClean="0"/>
              <a:t> ilk </a:t>
            </a:r>
            <a:r>
              <a:rPr lang="en-US" sz="3200" dirty="0" err="1" smtClean="0"/>
              <a:t>basamak</a:t>
            </a:r>
            <a:r>
              <a:rPr lang="en-US" sz="3200" dirty="0" smtClean="0"/>
              <a:t> </a:t>
            </a:r>
            <a:r>
              <a:rPr lang="en-US" sz="3200" dirty="0" err="1" smtClean="0"/>
              <a:t>hastalar</a:t>
            </a:r>
            <a:r>
              <a:rPr lang="en-US" sz="3200" dirty="0" smtClean="0"/>
              <a:t> </a:t>
            </a:r>
            <a:r>
              <a:rPr lang="en-US" sz="3200" dirty="0" err="1" smtClean="0"/>
              <a:t>çoğunlukta</a:t>
            </a:r>
            <a:endParaRPr lang="en-US" sz="3200" dirty="0"/>
          </a:p>
        </p:txBody>
      </p:sp>
      <p:pic>
        <p:nvPicPr>
          <p:cNvPr id="4" name="Content Placeholder 3" descr="bro3.png"/>
          <p:cNvPicPr>
            <a:picLocks noGrp="1" noChangeAspect="1"/>
          </p:cNvPicPr>
          <p:nvPr>
            <p:ph idx="1"/>
          </p:nvPr>
        </p:nvPicPr>
        <p:blipFill>
          <a:blip r:embed="rId2">
            <a:extLst>
              <a:ext uri="{28A0092B-C50C-407E-A947-70E740481C1C}">
                <a14:useLocalDpi xmlns:a14="http://schemas.microsoft.com/office/drawing/2010/main" val="0"/>
              </a:ext>
            </a:extLst>
          </a:blip>
          <a:srcRect t="-1998" b="-1998"/>
          <a:stretch>
            <a:fillRect/>
          </a:stretch>
        </p:blipFill>
        <p:spPr/>
      </p:pic>
      <p:sp>
        <p:nvSpPr>
          <p:cNvPr id="5" name="Rectangle 4"/>
          <p:cNvSpPr/>
          <p:nvPr/>
        </p:nvSpPr>
        <p:spPr>
          <a:xfrm>
            <a:off x="4634491" y="4269151"/>
            <a:ext cx="3931887" cy="729539"/>
          </a:xfrm>
          <a:prstGeom prst="rect">
            <a:avLst/>
          </a:prstGeom>
          <a:noFill/>
          <a:ln w="57150" cmpd="sng">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Date Placeholder 5"/>
          <p:cNvSpPr>
            <a:spLocks noGrp="1"/>
          </p:cNvSpPr>
          <p:nvPr>
            <p:ph type="dt" sz="half" idx="10"/>
          </p:nvPr>
        </p:nvSpPr>
        <p:spPr/>
        <p:txBody>
          <a:bodyPr/>
          <a:lstStyle/>
          <a:p>
            <a:fld id="{A007045F-7CD2-CC45-9B6A-EA0B830874C1}" type="datetime1">
              <a:rPr lang="en-US" smtClean="0"/>
              <a:t>14.11.20</a:t>
            </a:fld>
            <a:endParaRPr lang="en-US"/>
          </a:p>
        </p:txBody>
      </p:sp>
      <p:sp>
        <p:nvSpPr>
          <p:cNvPr id="7" name="Slide Number Placeholder 6"/>
          <p:cNvSpPr>
            <a:spLocks noGrp="1"/>
          </p:cNvSpPr>
          <p:nvPr>
            <p:ph type="sldNum" sz="quarter" idx="12"/>
          </p:nvPr>
        </p:nvSpPr>
        <p:spPr/>
        <p:txBody>
          <a:bodyPr/>
          <a:lstStyle/>
          <a:p>
            <a:fld id="{A46B56E3-E63F-C94B-B5F1-645B608C74A3}" type="slidenum">
              <a:rPr lang="en-US" smtClean="0"/>
              <a:t>25</a:t>
            </a:fld>
            <a:endParaRPr lang="en-US"/>
          </a:p>
        </p:txBody>
      </p:sp>
    </p:spTree>
    <p:extLst>
      <p:ext uri="{BB962C8B-B14F-4D97-AF65-F5344CB8AC3E}">
        <p14:creationId xmlns:p14="http://schemas.microsoft.com/office/powerpoint/2010/main" val="247960390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ro pfs.png"/>
          <p:cNvPicPr>
            <a:picLocks noGrp="1" noChangeAspect="1"/>
          </p:cNvPicPr>
          <p:nvPr>
            <p:ph idx="1"/>
          </p:nvPr>
        </p:nvPicPr>
        <p:blipFill>
          <a:blip r:embed="rId3">
            <a:extLst>
              <a:ext uri="{28A0092B-C50C-407E-A947-70E740481C1C}">
                <a14:useLocalDpi xmlns:a14="http://schemas.microsoft.com/office/drawing/2010/main" val="0"/>
              </a:ext>
            </a:extLst>
          </a:blip>
          <a:srcRect t="-5039" b="-5039"/>
          <a:stretch>
            <a:fillRect/>
          </a:stretch>
        </p:blipFill>
        <p:spPr>
          <a:xfrm>
            <a:off x="308572" y="19533"/>
            <a:ext cx="8229600" cy="4525963"/>
          </a:xfrm>
        </p:spPr>
      </p:pic>
      <p:pic>
        <p:nvPicPr>
          <p:cNvPr id="5" name="Picture 4" descr="bro pfs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536" y="3494889"/>
            <a:ext cx="7809726" cy="3239365"/>
          </a:xfrm>
          <a:prstGeom prst="rect">
            <a:avLst/>
          </a:prstGeom>
        </p:spPr>
      </p:pic>
      <p:sp>
        <p:nvSpPr>
          <p:cNvPr id="3" name="Date Placeholder 2"/>
          <p:cNvSpPr>
            <a:spLocks noGrp="1"/>
          </p:cNvSpPr>
          <p:nvPr>
            <p:ph type="dt" sz="half" idx="10"/>
          </p:nvPr>
        </p:nvSpPr>
        <p:spPr/>
        <p:txBody>
          <a:bodyPr/>
          <a:lstStyle/>
          <a:p>
            <a:fld id="{D422FC75-DDB8-BE4E-A887-FB13D7146170}" type="datetime1">
              <a:rPr lang="en-US" smtClean="0"/>
              <a:t>14.11.20</a:t>
            </a:fld>
            <a:endParaRPr lang="en-US"/>
          </a:p>
        </p:txBody>
      </p:sp>
      <p:sp>
        <p:nvSpPr>
          <p:cNvPr id="6" name="Slide Number Placeholder 5"/>
          <p:cNvSpPr>
            <a:spLocks noGrp="1"/>
          </p:cNvSpPr>
          <p:nvPr>
            <p:ph type="sldNum" sz="quarter" idx="12"/>
          </p:nvPr>
        </p:nvSpPr>
        <p:spPr/>
        <p:txBody>
          <a:bodyPr/>
          <a:lstStyle/>
          <a:p>
            <a:fld id="{A46B56E3-E63F-C94B-B5F1-645B608C74A3}" type="slidenum">
              <a:rPr lang="en-US" smtClean="0"/>
              <a:t>26</a:t>
            </a:fld>
            <a:endParaRPr lang="en-US"/>
          </a:p>
        </p:txBody>
      </p:sp>
    </p:spTree>
    <p:extLst>
      <p:ext uri="{BB962C8B-B14F-4D97-AF65-F5344CB8AC3E}">
        <p14:creationId xmlns:p14="http://schemas.microsoft.com/office/powerpoint/2010/main" val="259724711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ro os.png"/>
          <p:cNvPicPr>
            <a:picLocks noGrp="1" noChangeAspect="1"/>
          </p:cNvPicPr>
          <p:nvPr>
            <p:ph idx="1"/>
          </p:nvPr>
        </p:nvPicPr>
        <p:blipFill>
          <a:blip r:embed="rId2">
            <a:extLst>
              <a:ext uri="{28A0092B-C50C-407E-A947-70E740481C1C}">
                <a14:useLocalDpi xmlns:a14="http://schemas.microsoft.com/office/drawing/2010/main" val="0"/>
              </a:ext>
            </a:extLst>
          </a:blip>
          <a:srcRect l="-1683" r="-1683"/>
          <a:stretch>
            <a:fillRect/>
          </a:stretch>
        </p:blipFill>
        <p:spPr>
          <a:xfrm>
            <a:off x="81072" y="60064"/>
            <a:ext cx="7458421" cy="4101844"/>
          </a:xfrm>
        </p:spPr>
      </p:pic>
      <p:pic>
        <p:nvPicPr>
          <p:cNvPr id="5" name="Picture 4" descr="bro yai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72" y="4047617"/>
            <a:ext cx="9144000" cy="2768579"/>
          </a:xfrm>
          <a:prstGeom prst="rect">
            <a:avLst/>
          </a:prstGeom>
        </p:spPr>
      </p:pic>
      <p:sp>
        <p:nvSpPr>
          <p:cNvPr id="3" name="Date Placeholder 2"/>
          <p:cNvSpPr>
            <a:spLocks noGrp="1"/>
          </p:cNvSpPr>
          <p:nvPr>
            <p:ph type="dt" sz="half" idx="10"/>
          </p:nvPr>
        </p:nvSpPr>
        <p:spPr/>
        <p:txBody>
          <a:bodyPr/>
          <a:lstStyle/>
          <a:p>
            <a:fld id="{84313D8A-7AA9-3447-9EEC-1160AFD662AC}" type="datetime1">
              <a:rPr lang="en-US" smtClean="0"/>
              <a:t>14.11.20</a:t>
            </a:fld>
            <a:endParaRPr lang="en-US"/>
          </a:p>
        </p:txBody>
      </p:sp>
      <p:sp>
        <p:nvSpPr>
          <p:cNvPr id="6" name="Slide Number Placeholder 5"/>
          <p:cNvSpPr>
            <a:spLocks noGrp="1"/>
          </p:cNvSpPr>
          <p:nvPr>
            <p:ph type="sldNum" sz="quarter" idx="12"/>
          </p:nvPr>
        </p:nvSpPr>
        <p:spPr/>
        <p:txBody>
          <a:bodyPr/>
          <a:lstStyle/>
          <a:p>
            <a:fld id="{A46B56E3-E63F-C94B-B5F1-645B608C74A3}" type="slidenum">
              <a:rPr lang="en-US" smtClean="0"/>
              <a:t>27</a:t>
            </a:fld>
            <a:endParaRPr lang="en-US"/>
          </a:p>
        </p:txBody>
      </p:sp>
    </p:spTree>
    <p:extLst>
      <p:ext uri="{BB962C8B-B14F-4D97-AF65-F5344CB8AC3E}">
        <p14:creationId xmlns:p14="http://schemas.microsoft.com/office/powerpoint/2010/main" val="101051701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descr="bro aes1.png"/>
          <p:cNvPicPr>
            <a:picLocks noGrp="1" noChangeAspect="1"/>
          </p:cNvPicPr>
          <p:nvPr>
            <p:ph idx="1"/>
          </p:nvPr>
        </p:nvPicPr>
        <p:blipFill>
          <a:blip r:embed="rId2">
            <a:extLst>
              <a:ext uri="{28A0092B-C50C-407E-A947-70E740481C1C}">
                <a14:useLocalDpi xmlns:a14="http://schemas.microsoft.com/office/drawing/2010/main" val="0"/>
              </a:ext>
            </a:extLst>
          </a:blip>
          <a:srcRect l="3086" r="3086"/>
          <a:stretch>
            <a:fillRect/>
          </a:stretch>
        </p:blipFill>
        <p:spPr>
          <a:xfrm>
            <a:off x="0" y="0"/>
            <a:ext cx="6785037" cy="3731509"/>
          </a:xfrm>
        </p:spPr>
      </p:pic>
      <p:pic>
        <p:nvPicPr>
          <p:cNvPr id="5" name="Picture 4" descr="bro aes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4906" y="3255902"/>
            <a:ext cx="6829094" cy="3438537"/>
          </a:xfrm>
          <a:prstGeom prst="rect">
            <a:avLst/>
          </a:prstGeom>
        </p:spPr>
      </p:pic>
      <p:pic>
        <p:nvPicPr>
          <p:cNvPr id="6" name="Picture 5" descr="bro aes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44786"/>
            <a:ext cx="9144000" cy="2413214"/>
          </a:xfrm>
          <a:prstGeom prst="rect">
            <a:avLst/>
          </a:prstGeom>
        </p:spPr>
      </p:pic>
      <p:sp>
        <p:nvSpPr>
          <p:cNvPr id="3" name="Date Placeholder 2"/>
          <p:cNvSpPr>
            <a:spLocks noGrp="1"/>
          </p:cNvSpPr>
          <p:nvPr>
            <p:ph type="dt" sz="half" idx="10"/>
          </p:nvPr>
        </p:nvSpPr>
        <p:spPr/>
        <p:txBody>
          <a:bodyPr/>
          <a:lstStyle/>
          <a:p>
            <a:fld id="{48D301DA-A1DE-1C4C-AD0A-82188D3F296A}" type="datetime1">
              <a:rPr lang="en-US" smtClean="0"/>
              <a:t>14.11.20</a:t>
            </a:fld>
            <a:endParaRPr lang="en-US"/>
          </a:p>
        </p:txBody>
      </p:sp>
      <p:sp>
        <p:nvSpPr>
          <p:cNvPr id="7" name="Slide Number Placeholder 6"/>
          <p:cNvSpPr>
            <a:spLocks noGrp="1"/>
          </p:cNvSpPr>
          <p:nvPr>
            <p:ph type="sldNum" sz="quarter" idx="12"/>
          </p:nvPr>
        </p:nvSpPr>
        <p:spPr/>
        <p:txBody>
          <a:bodyPr/>
          <a:lstStyle/>
          <a:p>
            <a:fld id="{A46B56E3-E63F-C94B-B5F1-645B608C74A3}" type="slidenum">
              <a:rPr lang="en-US" smtClean="0"/>
              <a:t>28</a:t>
            </a:fld>
            <a:endParaRPr lang="en-US"/>
          </a:p>
        </p:txBody>
      </p:sp>
    </p:spTree>
    <p:extLst>
      <p:ext uri="{BB962C8B-B14F-4D97-AF65-F5344CB8AC3E}">
        <p14:creationId xmlns:p14="http://schemas.microsoft.com/office/powerpoint/2010/main" val="18802850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descr="bro son.png"/>
          <p:cNvPicPr>
            <a:picLocks noGrp="1" noChangeAspect="1"/>
          </p:cNvPicPr>
          <p:nvPr>
            <p:ph idx="1"/>
          </p:nvPr>
        </p:nvPicPr>
        <p:blipFill>
          <a:blip r:embed="rId3">
            <a:extLst>
              <a:ext uri="{28A0092B-C50C-407E-A947-70E740481C1C}">
                <a14:useLocalDpi xmlns:a14="http://schemas.microsoft.com/office/drawing/2010/main" val="0"/>
              </a:ext>
            </a:extLst>
          </a:blip>
          <a:srcRect t="-9631" b="-9631"/>
          <a:stretch>
            <a:fillRect/>
          </a:stretch>
        </p:blipFill>
        <p:spPr>
          <a:xfrm>
            <a:off x="0" y="-246978"/>
            <a:ext cx="7985377" cy="4391650"/>
          </a:xfrm>
        </p:spPr>
      </p:pic>
      <p:pic>
        <p:nvPicPr>
          <p:cNvPr id="6" name="Picture 5" descr="bro eleştri.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75517"/>
            <a:ext cx="9144000" cy="2113317"/>
          </a:xfrm>
          <a:prstGeom prst="rect">
            <a:avLst/>
          </a:prstGeom>
        </p:spPr>
      </p:pic>
      <p:sp>
        <p:nvSpPr>
          <p:cNvPr id="3" name="Date Placeholder 2"/>
          <p:cNvSpPr>
            <a:spLocks noGrp="1"/>
          </p:cNvSpPr>
          <p:nvPr>
            <p:ph type="dt" sz="half" idx="10"/>
          </p:nvPr>
        </p:nvSpPr>
        <p:spPr/>
        <p:txBody>
          <a:bodyPr/>
          <a:lstStyle/>
          <a:p>
            <a:fld id="{1C1746BB-7A82-2A45-9648-45D6589D5C5F}" type="datetime1">
              <a:rPr lang="en-US" smtClean="0"/>
              <a:t>14.11.20</a:t>
            </a:fld>
            <a:endParaRPr lang="en-US"/>
          </a:p>
        </p:txBody>
      </p:sp>
      <p:sp>
        <p:nvSpPr>
          <p:cNvPr id="5" name="Slide Number Placeholder 4"/>
          <p:cNvSpPr>
            <a:spLocks noGrp="1"/>
          </p:cNvSpPr>
          <p:nvPr>
            <p:ph type="sldNum" sz="quarter" idx="12"/>
          </p:nvPr>
        </p:nvSpPr>
        <p:spPr/>
        <p:txBody>
          <a:bodyPr/>
          <a:lstStyle/>
          <a:p>
            <a:fld id="{A46B56E3-E63F-C94B-B5F1-645B608C74A3}" type="slidenum">
              <a:rPr lang="en-US" smtClean="0"/>
              <a:t>29</a:t>
            </a:fld>
            <a:endParaRPr lang="en-US"/>
          </a:p>
        </p:txBody>
      </p:sp>
    </p:spTree>
    <p:extLst>
      <p:ext uri="{BB962C8B-B14F-4D97-AF65-F5344CB8AC3E}">
        <p14:creationId xmlns:p14="http://schemas.microsoft.com/office/powerpoint/2010/main" val="1805893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760" y="26130"/>
            <a:ext cx="8229600" cy="1143000"/>
          </a:xfrm>
        </p:spPr>
        <p:txBody>
          <a:bodyPr/>
          <a:lstStyle/>
          <a:p>
            <a:r>
              <a:rPr lang="en-US" dirty="0" err="1" smtClean="0"/>
              <a:t>Giriş</a:t>
            </a:r>
            <a:r>
              <a:rPr lang="en-US" dirty="0" smtClean="0"/>
              <a:t> </a:t>
            </a:r>
            <a:endParaRPr lang="en-US" dirty="0"/>
          </a:p>
        </p:txBody>
      </p:sp>
      <p:sp>
        <p:nvSpPr>
          <p:cNvPr id="3" name="Content Placeholder 2"/>
          <p:cNvSpPr>
            <a:spLocks noGrp="1"/>
          </p:cNvSpPr>
          <p:nvPr>
            <p:ph idx="1"/>
          </p:nvPr>
        </p:nvSpPr>
        <p:spPr>
          <a:xfrm>
            <a:off x="457200" y="1103184"/>
            <a:ext cx="4112212" cy="4525963"/>
          </a:xfrm>
        </p:spPr>
        <p:txBody>
          <a:bodyPr>
            <a:normAutofit/>
          </a:bodyPr>
          <a:lstStyle/>
          <a:p>
            <a:r>
              <a:rPr lang="en-US" altLang="en-US" sz="2400" dirty="0" smtClean="0"/>
              <a:t>“Triple </a:t>
            </a:r>
            <a:r>
              <a:rPr lang="en-US" altLang="en-US" sz="2400" dirty="0" err="1" smtClean="0"/>
              <a:t>negatif</a:t>
            </a:r>
            <a:r>
              <a:rPr lang="en-US" altLang="en-US" sz="2400" dirty="0" smtClean="0"/>
              <a:t>” = ER </a:t>
            </a:r>
            <a:r>
              <a:rPr lang="en-US" altLang="en-US" sz="2400" dirty="0" err="1" smtClean="0"/>
              <a:t>negatif</a:t>
            </a:r>
            <a:r>
              <a:rPr lang="en-US" altLang="en-US" sz="2400" dirty="0" smtClean="0"/>
              <a:t>, PR </a:t>
            </a:r>
            <a:r>
              <a:rPr lang="en-US" altLang="en-US" sz="2400" dirty="0" err="1" smtClean="0"/>
              <a:t>negatif</a:t>
            </a:r>
            <a:r>
              <a:rPr lang="en-US" altLang="en-US" sz="2400" dirty="0" smtClean="0"/>
              <a:t>, HER2 </a:t>
            </a:r>
            <a:r>
              <a:rPr lang="en-US" altLang="en-US" sz="2400" dirty="0" err="1" smtClean="0"/>
              <a:t>negatif</a:t>
            </a:r>
            <a:endParaRPr lang="en-US" altLang="en-US" sz="2400" dirty="0" smtClean="0"/>
          </a:p>
          <a:p>
            <a:r>
              <a:rPr lang="en-US" altLang="en-US" sz="2400" dirty="0" smtClean="0"/>
              <a:t>TNBC </a:t>
            </a:r>
            <a:r>
              <a:rPr lang="en-US" altLang="en-US" sz="2400" dirty="0" err="1" smtClean="0"/>
              <a:t>tüm</a:t>
            </a:r>
            <a:r>
              <a:rPr lang="en-US" altLang="en-US" sz="2400" dirty="0" smtClean="0"/>
              <a:t> meme </a:t>
            </a:r>
            <a:r>
              <a:rPr lang="en-US" altLang="en-US" sz="2400" dirty="0" err="1" smtClean="0"/>
              <a:t>kanserlerinin</a:t>
            </a:r>
            <a:r>
              <a:rPr lang="en-US" altLang="en-US" sz="2400" dirty="0" smtClean="0"/>
              <a:t> %10-17’si.</a:t>
            </a:r>
          </a:p>
          <a:p>
            <a:r>
              <a:rPr lang="en-US" altLang="en-US" sz="2400" dirty="0" err="1" smtClean="0"/>
              <a:t>Daha</a:t>
            </a:r>
            <a:r>
              <a:rPr lang="en-US" altLang="en-US" sz="2400" dirty="0" smtClean="0"/>
              <a:t> </a:t>
            </a:r>
            <a:r>
              <a:rPr lang="en-US" altLang="en-US" sz="2400" dirty="0" err="1" smtClean="0"/>
              <a:t>agresif</a:t>
            </a:r>
            <a:endParaRPr lang="en-US" altLang="en-US" sz="2400" dirty="0" smtClean="0"/>
          </a:p>
          <a:p>
            <a:r>
              <a:rPr lang="en-US" altLang="en-US" sz="2400" dirty="0" err="1" smtClean="0"/>
              <a:t>Çoğunlukla</a:t>
            </a:r>
            <a:r>
              <a:rPr lang="en-US" altLang="en-US" sz="2400" dirty="0" smtClean="0"/>
              <a:t> grade 3</a:t>
            </a:r>
          </a:p>
          <a:p>
            <a:r>
              <a:rPr lang="en-US" altLang="en-US" sz="2400" dirty="0" smtClean="0"/>
              <a:t>En </a:t>
            </a:r>
            <a:r>
              <a:rPr lang="en-US" altLang="en-US" sz="2400" dirty="0" err="1" smtClean="0"/>
              <a:t>sık</a:t>
            </a:r>
            <a:r>
              <a:rPr lang="en-US" altLang="en-US" sz="2400" dirty="0" smtClean="0"/>
              <a:t> high grade İDC, </a:t>
            </a:r>
            <a:r>
              <a:rPr lang="en-US" altLang="en-US" sz="2400" dirty="0" err="1" smtClean="0"/>
              <a:t>NoS.</a:t>
            </a:r>
            <a:r>
              <a:rPr lang="en-US" altLang="en-US" sz="2400" dirty="0" smtClean="0"/>
              <a:t> </a:t>
            </a:r>
          </a:p>
        </p:txBody>
      </p:sp>
      <p:sp>
        <p:nvSpPr>
          <p:cNvPr id="4" name="TextBox 3"/>
          <p:cNvSpPr txBox="1"/>
          <p:nvPr/>
        </p:nvSpPr>
        <p:spPr>
          <a:xfrm>
            <a:off x="717855" y="5832648"/>
            <a:ext cx="3368505" cy="553998"/>
          </a:xfrm>
          <a:prstGeom prst="rect">
            <a:avLst/>
          </a:prstGeom>
          <a:noFill/>
        </p:spPr>
        <p:txBody>
          <a:bodyPr wrap="none" rtlCol="0">
            <a:spAutoFit/>
          </a:bodyPr>
          <a:lstStyle/>
          <a:p>
            <a:pPr>
              <a:defRPr/>
            </a:pPr>
            <a:r>
              <a:rPr lang="en-US" altLang="en-US" sz="1000" spc="-10" dirty="0"/>
              <a:t>Boyle P. Ann </a:t>
            </a:r>
            <a:r>
              <a:rPr lang="en-US" altLang="en-US" sz="1000" spc="-10" dirty="0" err="1"/>
              <a:t>Oncol</a:t>
            </a:r>
            <a:r>
              <a:rPr lang="en-US" altLang="en-US" sz="1000" spc="-10" dirty="0"/>
              <a:t>. 2012;23(</a:t>
            </a:r>
            <a:r>
              <a:rPr lang="en-US" altLang="en-US" sz="1000" spc="-10" dirty="0" err="1"/>
              <a:t>suppl</a:t>
            </a:r>
            <a:r>
              <a:rPr lang="en-US" altLang="en-US" sz="1000" spc="-10" dirty="0"/>
              <a:t> 6):vi7-vi12.</a:t>
            </a:r>
          </a:p>
          <a:p>
            <a:pPr>
              <a:defRPr/>
            </a:pPr>
            <a:r>
              <a:rPr lang="en-US" altLang="en-US" sz="1000" spc="-10" dirty="0"/>
              <a:t>Anders CK, et al. </a:t>
            </a:r>
            <a:r>
              <a:rPr lang="en-US" altLang="en-US" sz="1000" spc="-10" dirty="0" err="1"/>
              <a:t>Clin</a:t>
            </a:r>
            <a:r>
              <a:rPr lang="en-US" altLang="en-US" sz="1000" spc="-10" dirty="0"/>
              <a:t> Breast Cancer. 2009;9(</a:t>
            </a:r>
            <a:r>
              <a:rPr lang="en-US" altLang="en-US" sz="1000" spc="-10" dirty="0" err="1"/>
              <a:t>suppl</a:t>
            </a:r>
            <a:r>
              <a:rPr lang="en-US" altLang="en-US" sz="1000" spc="-10" dirty="0"/>
              <a:t> 2):S73-S81.</a:t>
            </a:r>
          </a:p>
          <a:p>
            <a:endParaRPr lang="en-US" sz="1000" dirty="0"/>
          </a:p>
        </p:txBody>
      </p:sp>
      <p:sp>
        <p:nvSpPr>
          <p:cNvPr id="6" name="Date Placeholder 5"/>
          <p:cNvSpPr>
            <a:spLocks noGrp="1"/>
          </p:cNvSpPr>
          <p:nvPr>
            <p:ph type="dt" sz="half" idx="10"/>
          </p:nvPr>
        </p:nvSpPr>
        <p:spPr/>
        <p:txBody>
          <a:bodyPr/>
          <a:lstStyle/>
          <a:p>
            <a:fld id="{BFEABD45-E467-1347-8902-A2B16865EE3C}" type="datetime1">
              <a:rPr lang="en-US" smtClean="0"/>
              <a:t>14.11.20</a:t>
            </a:fld>
            <a:endParaRPr lang="en-US"/>
          </a:p>
        </p:txBody>
      </p:sp>
      <p:sp>
        <p:nvSpPr>
          <p:cNvPr id="7" name="Slide Number Placeholder 6"/>
          <p:cNvSpPr>
            <a:spLocks noGrp="1"/>
          </p:cNvSpPr>
          <p:nvPr>
            <p:ph type="sldNum" sz="quarter" idx="12"/>
          </p:nvPr>
        </p:nvSpPr>
        <p:spPr/>
        <p:txBody>
          <a:bodyPr/>
          <a:lstStyle/>
          <a:p>
            <a:fld id="{A46B56E3-E63F-C94B-B5F1-645B608C74A3}" type="slidenum">
              <a:rPr lang="en-US" smtClean="0"/>
              <a:t>3</a:t>
            </a:fld>
            <a:endParaRPr lang="en-US"/>
          </a:p>
        </p:txBody>
      </p:sp>
      <p:sp>
        <p:nvSpPr>
          <p:cNvPr id="8" name="Content Placeholder 2"/>
          <p:cNvSpPr txBox="1">
            <a:spLocks/>
          </p:cNvSpPr>
          <p:nvPr/>
        </p:nvSpPr>
        <p:spPr>
          <a:xfrm>
            <a:off x="4804094" y="1172214"/>
            <a:ext cx="3882706"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err="1" smtClean="0"/>
              <a:t>Agresif</a:t>
            </a:r>
            <a:r>
              <a:rPr lang="en-US" sz="2400" dirty="0" smtClean="0"/>
              <a:t> </a:t>
            </a:r>
            <a:r>
              <a:rPr lang="en-US" sz="2400" dirty="0" err="1" smtClean="0"/>
              <a:t>seyir</a:t>
            </a:r>
            <a:endParaRPr lang="en-US" sz="2400" dirty="0" smtClean="0"/>
          </a:p>
          <a:p>
            <a:r>
              <a:rPr lang="en-US" sz="2400" dirty="0" err="1" smtClean="0"/>
              <a:t>Kısa</a:t>
            </a:r>
            <a:r>
              <a:rPr lang="en-US" sz="2400" dirty="0" smtClean="0"/>
              <a:t> </a:t>
            </a:r>
            <a:r>
              <a:rPr lang="en-US" sz="2400" dirty="0" err="1" smtClean="0"/>
              <a:t>hastalıksız</a:t>
            </a:r>
            <a:r>
              <a:rPr lang="en-US" sz="2400" dirty="0" smtClean="0"/>
              <a:t> interval</a:t>
            </a:r>
          </a:p>
          <a:p>
            <a:r>
              <a:rPr lang="en-US" sz="2400" dirty="0" smtClean="0"/>
              <a:t>Median </a:t>
            </a:r>
            <a:r>
              <a:rPr lang="en-US" sz="2400" dirty="0" err="1" smtClean="0"/>
              <a:t>sağkalım</a:t>
            </a:r>
            <a:r>
              <a:rPr lang="en-US" sz="2400" dirty="0" smtClean="0"/>
              <a:t> </a:t>
            </a:r>
            <a:r>
              <a:rPr lang="en-US" sz="2400" dirty="0" err="1" smtClean="0"/>
              <a:t>yaklaşık</a:t>
            </a:r>
            <a:r>
              <a:rPr lang="en-US" sz="2400" dirty="0" smtClean="0"/>
              <a:t> 12-18 ay </a:t>
            </a:r>
          </a:p>
          <a:p>
            <a:r>
              <a:rPr lang="en-US" sz="2400" dirty="0" err="1" smtClean="0"/>
              <a:t>Sık</a:t>
            </a:r>
            <a:r>
              <a:rPr lang="en-US" sz="2400" dirty="0" smtClean="0"/>
              <a:t> </a:t>
            </a:r>
            <a:r>
              <a:rPr lang="en-US" sz="2400" dirty="0" err="1" smtClean="0"/>
              <a:t>visseral</a:t>
            </a:r>
            <a:r>
              <a:rPr lang="en-US" sz="2400" dirty="0" smtClean="0"/>
              <a:t> </a:t>
            </a:r>
            <a:r>
              <a:rPr lang="en-US" sz="2400" dirty="0" err="1" smtClean="0"/>
              <a:t>tutulum</a:t>
            </a:r>
            <a:endParaRPr lang="en-US" sz="2400" dirty="0" smtClean="0"/>
          </a:p>
          <a:p>
            <a:r>
              <a:rPr lang="en-US" sz="2400" dirty="0" err="1" smtClean="0"/>
              <a:t>Sık</a:t>
            </a:r>
            <a:r>
              <a:rPr lang="en-US" sz="2400" dirty="0" smtClean="0"/>
              <a:t> CNS met (%46)</a:t>
            </a:r>
          </a:p>
          <a:p>
            <a:endParaRPr lang="en-US" sz="2400" dirty="0"/>
          </a:p>
        </p:txBody>
      </p:sp>
      <p:sp>
        <p:nvSpPr>
          <p:cNvPr id="9" name="TextBox 8"/>
          <p:cNvSpPr txBox="1"/>
          <p:nvPr/>
        </p:nvSpPr>
        <p:spPr>
          <a:xfrm>
            <a:off x="4744604" y="5850043"/>
            <a:ext cx="3755242" cy="507831"/>
          </a:xfrm>
          <a:prstGeom prst="rect">
            <a:avLst/>
          </a:prstGeom>
          <a:noFill/>
        </p:spPr>
        <p:txBody>
          <a:bodyPr wrap="none" rtlCol="0">
            <a:spAutoFit/>
          </a:bodyPr>
          <a:lstStyle/>
          <a:p>
            <a:r>
              <a:rPr lang="en-US" altLang="en-US" sz="900" b="0" spc="-10" dirty="0" smtClean="0"/>
              <a:t>1. Lin NU, et al. Cancer. 2008;113:2638-2645. 2. </a:t>
            </a:r>
            <a:r>
              <a:rPr lang="en-US" altLang="en-US" sz="900" b="0" spc="-10" dirty="0" err="1" smtClean="0"/>
              <a:t>Liedtke</a:t>
            </a:r>
            <a:r>
              <a:rPr lang="en-US" altLang="en-US" sz="900" b="0" spc="-10" dirty="0" smtClean="0"/>
              <a:t> C, et al. J </a:t>
            </a:r>
            <a:r>
              <a:rPr lang="en-US" altLang="en-US" sz="900" b="0" spc="-10" dirty="0" err="1" smtClean="0"/>
              <a:t>Clin</a:t>
            </a:r>
            <a:r>
              <a:rPr lang="en-US" altLang="en-US" sz="900" b="0" spc="-10" dirty="0" smtClean="0"/>
              <a:t> </a:t>
            </a:r>
            <a:r>
              <a:rPr lang="en-US" altLang="en-US" sz="900" b="0" spc="-10" dirty="0" err="1" smtClean="0"/>
              <a:t>Oncol</a:t>
            </a:r>
            <a:r>
              <a:rPr lang="en-US" altLang="en-US" sz="900" b="0" spc="-10" dirty="0" smtClean="0"/>
              <a:t>. </a:t>
            </a:r>
            <a:br>
              <a:rPr lang="en-US" altLang="en-US" sz="900" b="0" spc="-10" dirty="0" smtClean="0"/>
            </a:br>
            <a:r>
              <a:rPr lang="en-US" altLang="en-US" sz="900" b="0" spc="-10" dirty="0" smtClean="0"/>
              <a:t>2008;26:1275-1281. 3. Dent R, et al. </a:t>
            </a:r>
            <a:r>
              <a:rPr lang="en-US" altLang="en-US" sz="900" b="0" spc="-10" dirty="0" err="1" smtClean="0"/>
              <a:t>Clin</a:t>
            </a:r>
            <a:r>
              <a:rPr lang="en-US" altLang="en-US" sz="900" b="0" spc="-10" dirty="0" smtClean="0"/>
              <a:t> Cancer Res. 2007;13:4429-4434.</a:t>
            </a:r>
          </a:p>
          <a:p>
            <a:endParaRPr lang="en-US" sz="900" dirty="0"/>
          </a:p>
        </p:txBody>
      </p:sp>
      <p:graphicFrame>
        <p:nvGraphicFramePr>
          <p:cNvPr id="10" name="Group 32">
            <a:extLst>
              <a:ext uri="{FF2B5EF4-FFF2-40B4-BE49-F238E27FC236}">
                <a16:creationId xmlns:a16="http://schemas.microsoft.com/office/drawing/2014/main" xmlns="" id="{E405AB41-398F-4684-89CA-A1D2A8B41F39}"/>
              </a:ext>
            </a:extLst>
          </p:cNvPr>
          <p:cNvGraphicFramePr>
            <a:graphicFrameLocks noGrp="1"/>
          </p:cNvGraphicFramePr>
          <p:nvPr>
            <p:extLst>
              <p:ext uri="{D42A27DB-BD31-4B8C-83A1-F6EECF244321}">
                <p14:modId xmlns:p14="http://schemas.microsoft.com/office/powerpoint/2010/main" val="3388611657"/>
              </p:ext>
            </p:extLst>
          </p:nvPr>
        </p:nvGraphicFramePr>
        <p:xfrm>
          <a:off x="1910175" y="4463006"/>
          <a:ext cx="5594768" cy="1279936"/>
        </p:xfrm>
        <a:graphic>
          <a:graphicData uri="http://schemas.openxmlformats.org/drawingml/2006/table">
            <a:tbl>
              <a:tblPr/>
              <a:tblGrid>
                <a:gridCol w="1602066">
                  <a:extLst>
                    <a:ext uri="{9D8B030D-6E8A-4147-A177-3AD203B41FA5}">
                      <a16:colId xmlns:a16="http://schemas.microsoft.com/office/drawing/2014/main" xmlns="" val="20000"/>
                    </a:ext>
                  </a:extLst>
                </a:gridCol>
                <a:gridCol w="532242">
                  <a:extLst>
                    <a:ext uri="{9D8B030D-6E8A-4147-A177-3AD203B41FA5}">
                      <a16:colId xmlns:a16="http://schemas.microsoft.com/office/drawing/2014/main" xmlns="" val="20001"/>
                    </a:ext>
                  </a:extLst>
                </a:gridCol>
                <a:gridCol w="995792">
                  <a:extLst>
                    <a:ext uri="{9D8B030D-6E8A-4147-A177-3AD203B41FA5}">
                      <a16:colId xmlns:a16="http://schemas.microsoft.com/office/drawing/2014/main" xmlns="" val="20002"/>
                    </a:ext>
                  </a:extLst>
                </a:gridCol>
                <a:gridCol w="1256660">
                  <a:extLst>
                    <a:ext uri="{9D8B030D-6E8A-4147-A177-3AD203B41FA5}">
                      <a16:colId xmlns:a16="http://schemas.microsoft.com/office/drawing/2014/main" xmlns="" val="1384338582"/>
                    </a:ext>
                  </a:extLst>
                </a:gridCol>
                <a:gridCol w="1208008">
                  <a:extLst>
                    <a:ext uri="{9D8B030D-6E8A-4147-A177-3AD203B41FA5}">
                      <a16:colId xmlns:a16="http://schemas.microsoft.com/office/drawing/2014/main" xmlns="" val="2646150114"/>
                    </a:ext>
                  </a:extLst>
                </a:gridCol>
              </a:tblGrid>
              <a:tr h="0">
                <a:tc>
                  <a:txBody>
                    <a:bodyPr/>
                    <a:lstStyle/>
                    <a:p>
                      <a:pPr marL="0" marR="0" lvl="0" indent="0" algn="l"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200" b="1" i="0" u="none" strike="noStrike" cap="none" normalizeH="0" baseline="0" dirty="0">
                          <a:ln>
                            <a:noFill/>
                          </a:ln>
                          <a:solidFill>
                            <a:schemeClr val="tx1"/>
                          </a:solidFill>
                          <a:effectLst/>
                          <a:latin typeface="Arial" charset="0"/>
                        </a:rPr>
                        <a:t>Rate of Recurrence</a:t>
                      </a:r>
                      <a:r>
                        <a:rPr kumimoji="0" lang="en-US" sz="1200" b="1" i="0" u="none" strike="noStrike" cap="none" normalizeH="0" baseline="30000" dirty="0">
                          <a:ln>
                            <a:noFill/>
                          </a:ln>
                          <a:solidFill>
                            <a:schemeClr val="tx1"/>
                          </a:solidFill>
                          <a:effectLst/>
                          <a:latin typeface="Arial" charset="0"/>
                        </a:rPr>
                        <a:t>[2]</a:t>
                      </a:r>
                    </a:p>
                  </a:txBody>
                  <a:tcPr marL="121881" marR="121881"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200" b="1" i="0" u="none" strike="noStrike" kern="1200" cap="none" normalizeH="0" baseline="0" dirty="0">
                          <a:ln>
                            <a:noFill/>
                          </a:ln>
                          <a:solidFill>
                            <a:schemeClr val="tx1"/>
                          </a:solidFill>
                          <a:effectLst/>
                          <a:latin typeface="Arial" charset="0"/>
                          <a:ea typeface="+mn-ea"/>
                          <a:cs typeface="+mn-cs"/>
                        </a:rPr>
                        <a:t>n</a:t>
                      </a:r>
                    </a:p>
                  </a:txBody>
                  <a:tcPr marL="68477" marR="68477" marT="45681" marB="4568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200" b="1" i="0" u="none" strike="noStrike" kern="1200" cap="none" normalizeH="0" baseline="0" dirty="0">
                          <a:ln>
                            <a:noFill/>
                          </a:ln>
                          <a:solidFill>
                            <a:schemeClr val="tx1"/>
                          </a:solidFill>
                          <a:effectLst/>
                          <a:latin typeface="Arial" charset="0"/>
                          <a:ea typeface="+mn-ea"/>
                          <a:cs typeface="+mn-cs"/>
                        </a:rPr>
                        <a:t>Bone, %</a:t>
                      </a:r>
                    </a:p>
                  </a:txBody>
                  <a:tcPr marL="68477" marR="68477" marT="45681" marB="4568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200" b="1" i="0" u="none" strike="noStrike" kern="1200" cap="none" normalizeH="0" baseline="0" dirty="0">
                          <a:ln>
                            <a:noFill/>
                          </a:ln>
                          <a:solidFill>
                            <a:schemeClr val="tx1"/>
                          </a:solidFill>
                          <a:effectLst/>
                          <a:latin typeface="Arial" charset="0"/>
                          <a:ea typeface="+mn-ea"/>
                          <a:cs typeface="+mn-cs"/>
                        </a:rPr>
                        <a:t>Soft Tissue, %</a:t>
                      </a:r>
                    </a:p>
                  </a:txBody>
                  <a:tcPr marL="68477" marR="68477" marT="45681" marB="45681" anchor="ctr" horzOverflow="overflow">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200" b="1" i="0" u="none" strike="noStrike" kern="1200" cap="none" normalizeH="0" baseline="0" dirty="0">
                          <a:ln>
                            <a:noFill/>
                          </a:ln>
                          <a:solidFill>
                            <a:schemeClr val="tx1"/>
                          </a:solidFill>
                          <a:effectLst/>
                          <a:latin typeface="Arial" charset="0"/>
                          <a:ea typeface="+mn-ea"/>
                          <a:cs typeface="+mn-cs"/>
                        </a:rPr>
                        <a:t>Viscera, %</a:t>
                      </a:r>
                    </a:p>
                  </a:txBody>
                  <a:tcPr marL="68477" marR="68477" marT="45681" marB="45681"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solidFill>
                      <a:schemeClr val="accent6"/>
                    </a:solidFill>
                  </a:tcPr>
                </a:tc>
                <a:extLst>
                  <a:ext uri="{0D108BD9-81ED-4DB2-BD59-A6C34878D82A}">
                    <a16:rowId xmlns:a16="http://schemas.microsoft.com/office/drawing/2014/main" xmlns="" val="10000"/>
                  </a:ext>
                </a:extLst>
              </a:tr>
              <a:tr h="0">
                <a:tc>
                  <a:txBody>
                    <a:body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sz="1200" b="0" i="0" u="none" strike="noStrike" kern="1200" cap="none" normalizeH="0" baseline="0" dirty="0">
                          <a:ln>
                            <a:noFill/>
                          </a:ln>
                          <a:solidFill>
                            <a:schemeClr val="bg2">
                              <a:lumMod val="10000"/>
                            </a:schemeClr>
                          </a:solidFill>
                          <a:effectLst/>
                          <a:latin typeface="Arial" charset="0"/>
                          <a:ea typeface="+mn-ea"/>
                          <a:cs typeface="+mn-cs"/>
                        </a:rPr>
                        <a:t>TNBC</a:t>
                      </a:r>
                    </a:p>
                  </a:txBody>
                  <a:tcPr marL="68477" marR="68477" marT="45681" marB="45681" horzOverflow="overflow">
                    <a:lnL w="28575" cap="flat" cmpd="sng" algn="ctr">
                      <a:solidFill>
                        <a:srgbClr val="FF0000"/>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1200" b="0" i="0" u="none" strike="noStrike" kern="1200" cap="none" normalizeH="0" baseline="0" dirty="0">
                          <a:ln>
                            <a:noFill/>
                          </a:ln>
                          <a:solidFill>
                            <a:schemeClr val="bg2">
                              <a:lumMod val="10000"/>
                            </a:schemeClr>
                          </a:solidFill>
                          <a:effectLst/>
                          <a:latin typeface="Arial" charset="0"/>
                          <a:ea typeface="+mn-ea"/>
                          <a:cs typeface="+mn-cs"/>
                        </a:rPr>
                        <a:t>79</a:t>
                      </a:r>
                    </a:p>
                  </a:txBody>
                  <a:tcPr marL="68477" marR="68477" marT="45681" marB="45681"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1200" b="0" i="0" u="none" strike="noStrike" kern="1200" cap="none" normalizeH="0" baseline="0" dirty="0">
                          <a:ln>
                            <a:noFill/>
                          </a:ln>
                          <a:solidFill>
                            <a:schemeClr val="bg2">
                              <a:lumMod val="10000"/>
                            </a:schemeClr>
                          </a:solidFill>
                          <a:effectLst/>
                          <a:latin typeface="Arial" charset="0"/>
                          <a:ea typeface="+mn-ea"/>
                          <a:cs typeface="+mn-cs"/>
                        </a:rPr>
                        <a:t>13</a:t>
                      </a:r>
                    </a:p>
                  </a:txBody>
                  <a:tcPr marL="68477" marR="68477" marT="45681" marB="45681"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1200" b="0" i="0" u="none" strike="noStrike" kern="1200" cap="none" normalizeH="0" baseline="0" dirty="0">
                          <a:ln>
                            <a:noFill/>
                          </a:ln>
                          <a:solidFill>
                            <a:schemeClr val="bg2">
                              <a:lumMod val="10000"/>
                            </a:schemeClr>
                          </a:solidFill>
                          <a:effectLst/>
                          <a:latin typeface="Arial" charset="0"/>
                          <a:ea typeface="+mn-ea"/>
                          <a:cs typeface="+mn-cs"/>
                        </a:rPr>
                        <a:t>13</a:t>
                      </a:r>
                    </a:p>
                  </a:txBody>
                  <a:tcPr marL="68477" marR="68477" marT="45681" marB="45681" horzOverflow="overflow">
                    <a:lnL w="127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1200" b="0" i="0" u="none" strike="noStrike" kern="1200" cap="none" normalizeH="0" baseline="0" dirty="0">
                          <a:ln>
                            <a:noFill/>
                          </a:ln>
                          <a:solidFill>
                            <a:schemeClr val="bg2">
                              <a:lumMod val="10000"/>
                            </a:schemeClr>
                          </a:solidFill>
                          <a:effectLst/>
                          <a:latin typeface="Arial" charset="0"/>
                          <a:ea typeface="+mn-ea"/>
                          <a:cs typeface="+mn-cs"/>
                        </a:rPr>
                        <a:t>74</a:t>
                      </a:r>
                    </a:p>
                  </a:txBody>
                  <a:tcPr marL="68477" marR="68477" marT="45681" marB="45681" horzOverflow="overflow">
                    <a:lnL w="38100" cap="flat" cmpd="sng" algn="ctr">
                      <a:no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xmlns="" val="10001"/>
                  </a:ext>
                </a:extLst>
              </a:tr>
              <a:tr h="0">
                <a:tc>
                  <a:txBody>
                    <a:body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sz="1200" b="0" i="0" u="none" strike="noStrike" kern="1200" cap="none" normalizeH="0" baseline="0" dirty="0">
                          <a:ln>
                            <a:noFill/>
                          </a:ln>
                          <a:solidFill>
                            <a:schemeClr val="bg1"/>
                          </a:solidFill>
                          <a:effectLst/>
                          <a:latin typeface="Arial" charset="0"/>
                          <a:ea typeface="+mn-ea"/>
                          <a:cs typeface="+mn-cs"/>
                        </a:rPr>
                        <a:t>ER+</a:t>
                      </a:r>
                    </a:p>
                  </a:txBody>
                  <a:tcPr marL="68477" marR="68477" marT="45681" marB="45681"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1200" b="0" i="0" u="none" strike="noStrike" kern="1200" cap="none" normalizeH="0" baseline="0" dirty="0">
                          <a:ln>
                            <a:noFill/>
                          </a:ln>
                          <a:solidFill>
                            <a:schemeClr val="bg1"/>
                          </a:solidFill>
                          <a:effectLst/>
                          <a:latin typeface="Arial" charset="0"/>
                          <a:ea typeface="+mn-ea"/>
                          <a:cs typeface="+mn-cs"/>
                        </a:rPr>
                        <a:t>123</a:t>
                      </a:r>
                    </a:p>
                  </a:txBody>
                  <a:tcPr marL="68477" marR="68477" marT="45681" marB="45681"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1200" b="0" i="0" u="none" strike="noStrike" kern="1200" cap="none" normalizeH="0" baseline="0" dirty="0">
                          <a:ln>
                            <a:noFill/>
                          </a:ln>
                          <a:solidFill>
                            <a:schemeClr val="bg1"/>
                          </a:solidFill>
                          <a:effectLst/>
                          <a:latin typeface="Arial" charset="0"/>
                          <a:ea typeface="+mn-ea"/>
                          <a:cs typeface="+mn-cs"/>
                        </a:rPr>
                        <a:t>39</a:t>
                      </a:r>
                    </a:p>
                  </a:txBody>
                  <a:tcPr marL="68477" marR="68477" marT="45681" marB="45681"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1200" b="0" i="0" u="none" strike="noStrike" kern="1200" cap="none" normalizeH="0" baseline="0" dirty="0">
                          <a:ln>
                            <a:noFill/>
                          </a:ln>
                          <a:solidFill>
                            <a:schemeClr val="bg1"/>
                          </a:solidFill>
                          <a:effectLst/>
                          <a:latin typeface="Arial" charset="0"/>
                          <a:ea typeface="+mn-ea"/>
                          <a:cs typeface="+mn-cs"/>
                        </a:rPr>
                        <a:t>7</a:t>
                      </a:r>
                    </a:p>
                  </a:txBody>
                  <a:tcPr marL="68477" marR="68477" marT="45681" marB="45681" horzOverflow="overflow">
                    <a:lnL w="127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1200" b="0" i="0" u="none" strike="noStrike" kern="1200" cap="none" normalizeH="0" baseline="0" dirty="0">
                          <a:ln>
                            <a:noFill/>
                          </a:ln>
                          <a:solidFill>
                            <a:schemeClr val="bg1"/>
                          </a:solidFill>
                          <a:effectLst/>
                          <a:latin typeface="Arial" charset="0"/>
                          <a:ea typeface="+mn-ea"/>
                          <a:cs typeface="+mn-cs"/>
                        </a:rPr>
                        <a:t>54</a:t>
                      </a:r>
                    </a:p>
                  </a:txBody>
                  <a:tcPr marL="68477" marR="68477" marT="45681" marB="45681"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xmlns="" val="10002"/>
                  </a:ext>
                </a:extLst>
              </a:tr>
              <a:tr h="0">
                <a:tc>
                  <a:txBody>
                    <a:body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sz="1200" b="0" i="0" u="none" strike="noStrike" kern="1200" cap="none" normalizeH="0" baseline="0" dirty="0">
                          <a:ln>
                            <a:noFill/>
                          </a:ln>
                          <a:solidFill>
                            <a:schemeClr val="bg2">
                              <a:lumMod val="10000"/>
                            </a:schemeClr>
                          </a:solidFill>
                          <a:effectLst/>
                          <a:latin typeface="Arial" charset="0"/>
                          <a:ea typeface="+mn-ea"/>
                          <a:cs typeface="+mn-cs"/>
                        </a:rPr>
                        <a:t>HER2+</a:t>
                      </a:r>
                    </a:p>
                  </a:txBody>
                  <a:tcPr marL="68477" marR="68477" marT="45681" marB="45681"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1200" b="0" i="0" u="none" strike="noStrike" kern="1200" cap="none" normalizeH="0" baseline="0" dirty="0">
                          <a:ln>
                            <a:noFill/>
                          </a:ln>
                          <a:solidFill>
                            <a:schemeClr val="bg2">
                              <a:lumMod val="10000"/>
                            </a:schemeClr>
                          </a:solidFill>
                          <a:effectLst/>
                          <a:latin typeface="Arial" charset="0"/>
                          <a:ea typeface="+mn-ea"/>
                          <a:cs typeface="+mn-cs"/>
                        </a:rPr>
                        <a:t>78</a:t>
                      </a:r>
                    </a:p>
                  </a:txBody>
                  <a:tcPr marL="68477" marR="68477" marT="45681" marB="45681"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1200" b="0" i="0" u="none" strike="noStrike" kern="1200" cap="none" normalizeH="0" baseline="0" dirty="0">
                          <a:ln>
                            <a:noFill/>
                          </a:ln>
                          <a:solidFill>
                            <a:schemeClr val="bg2">
                              <a:lumMod val="10000"/>
                            </a:schemeClr>
                          </a:solidFill>
                          <a:effectLst/>
                          <a:latin typeface="Arial" charset="0"/>
                          <a:ea typeface="+mn-ea"/>
                          <a:cs typeface="+mn-cs"/>
                        </a:rPr>
                        <a:t>7</a:t>
                      </a:r>
                    </a:p>
                  </a:txBody>
                  <a:tcPr marL="68477" marR="68477" marT="45681" marB="45681"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1200" b="0" i="0" u="none" strike="noStrike" kern="1200" cap="none" normalizeH="0" baseline="0" dirty="0">
                          <a:ln>
                            <a:noFill/>
                          </a:ln>
                          <a:solidFill>
                            <a:schemeClr val="bg2">
                              <a:lumMod val="10000"/>
                            </a:schemeClr>
                          </a:solidFill>
                          <a:effectLst/>
                          <a:latin typeface="Arial" charset="0"/>
                          <a:ea typeface="+mn-ea"/>
                          <a:cs typeface="+mn-cs"/>
                        </a:rPr>
                        <a:t>12</a:t>
                      </a:r>
                    </a:p>
                  </a:txBody>
                  <a:tcPr marL="68477" marR="68477" marT="45681" marB="45681" horzOverflow="overflow">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1200" b="0" i="0" u="none" strike="noStrike" kern="1200" cap="none" normalizeH="0" baseline="0" dirty="0">
                          <a:ln>
                            <a:noFill/>
                          </a:ln>
                          <a:solidFill>
                            <a:schemeClr val="bg2">
                              <a:lumMod val="10000"/>
                            </a:schemeClr>
                          </a:solidFill>
                          <a:effectLst/>
                          <a:latin typeface="Arial" charset="0"/>
                          <a:ea typeface="+mn-ea"/>
                          <a:cs typeface="+mn-cs"/>
                        </a:rPr>
                        <a:t>81</a:t>
                      </a:r>
                    </a:p>
                  </a:txBody>
                  <a:tcPr marL="68477" marR="68477" marT="45681" marB="45681"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387713208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67090" y="32136"/>
            <a:ext cx="8822352" cy="2143186"/>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n-US" sz="1800" dirty="0" err="1" smtClean="0"/>
              <a:t>Veliparib</a:t>
            </a:r>
            <a:r>
              <a:rPr lang="en-US" sz="1800" dirty="0" smtClean="0"/>
              <a:t> primer</a:t>
            </a:r>
            <a:r>
              <a:rPr lang="en-US" sz="1800" baseline="0" dirty="0" smtClean="0"/>
              <a:t> </a:t>
            </a:r>
            <a:r>
              <a:rPr lang="en-US" sz="1800" baseline="0" dirty="0" err="1" smtClean="0"/>
              <a:t>sonlanımı</a:t>
            </a:r>
            <a:r>
              <a:rPr lang="en-US" sz="1800" baseline="0" dirty="0" smtClean="0"/>
              <a:t> </a:t>
            </a:r>
            <a:r>
              <a:rPr lang="en-US" sz="1800" baseline="0" dirty="0" err="1" smtClean="0"/>
              <a:t>karşılamış</a:t>
            </a:r>
            <a:r>
              <a:rPr lang="en-US" sz="1800" baseline="0" dirty="0" smtClean="0"/>
              <a:t> (</a:t>
            </a:r>
            <a:r>
              <a:rPr lang="en-US" sz="1800" baseline="0" dirty="0" err="1" smtClean="0"/>
              <a:t>progresyon</a:t>
            </a:r>
            <a:r>
              <a:rPr lang="en-US" sz="1800" baseline="0" dirty="0" smtClean="0"/>
              <a:t> </a:t>
            </a:r>
            <a:r>
              <a:rPr lang="en-US" sz="1800" baseline="0" dirty="0" err="1" smtClean="0"/>
              <a:t>riskini</a:t>
            </a:r>
            <a:r>
              <a:rPr lang="en-US" sz="1800" baseline="0" dirty="0" smtClean="0"/>
              <a:t> %29 </a:t>
            </a:r>
            <a:r>
              <a:rPr lang="en-US" sz="1800" baseline="0" dirty="0" err="1" smtClean="0"/>
              <a:t>azaltıyor</a:t>
            </a:r>
            <a:r>
              <a:rPr lang="en-US" sz="1800" baseline="0" dirty="0" smtClean="0"/>
              <a:t>, PFS median 1.9 ay </a:t>
            </a:r>
            <a:r>
              <a:rPr lang="en-US" sz="1800" baseline="0" dirty="0" err="1" smtClean="0"/>
              <a:t>iyileşmiş</a:t>
            </a:r>
            <a:r>
              <a:rPr lang="en-US" sz="1800" dirty="0" smtClean="0"/>
              <a:t>-marginal </a:t>
            </a:r>
            <a:r>
              <a:rPr lang="en-US" sz="1800" dirty="0" err="1" smtClean="0"/>
              <a:t>bir</a:t>
            </a:r>
            <a:r>
              <a:rPr lang="en-US" sz="1800" dirty="0" smtClean="0"/>
              <a:t> </a:t>
            </a:r>
            <a:r>
              <a:rPr lang="en-US" sz="1800" dirty="0" err="1" smtClean="0"/>
              <a:t>katkı</a:t>
            </a:r>
            <a:r>
              <a:rPr lang="en-US" sz="1800" dirty="0" smtClean="0"/>
              <a:t>, </a:t>
            </a:r>
            <a:r>
              <a:rPr lang="en-US" sz="1800" baseline="0" dirty="0" err="1" smtClean="0"/>
              <a:t>yanıt</a:t>
            </a:r>
            <a:r>
              <a:rPr lang="en-US" sz="1800" baseline="0" dirty="0" smtClean="0"/>
              <a:t> durable- 3 </a:t>
            </a:r>
            <a:r>
              <a:rPr lang="en-US" sz="1800" baseline="0" dirty="0" err="1" smtClean="0"/>
              <a:t>yılın</a:t>
            </a:r>
            <a:r>
              <a:rPr lang="en-US" sz="1800" baseline="0" dirty="0" smtClean="0"/>
              <a:t> </a:t>
            </a:r>
            <a:r>
              <a:rPr lang="en-US" sz="1800" baseline="0" dirty="0" err="1" smtClean="0"/>
              <a:t>sonunda</a:t>
            </a:r>
            <a:r>
              <a:rPr lang="en-US" sz="1800" baseline="0" dirty="0" smtClean="0"/>
              <a:t> </a:t>
            </a:r>
            <a:r>
              <a:rPr lang="en-US" sz="1800" baseline="0" dirty="0" err="1" smtClean="0"/>
              <a:t>yaşayan</a:t>
            </a:r>
            <a:r>
              <a:rPr lang="en-US" sz="1800" baseline="0" dirty="0" smtClean="0"/>
              <a:t> hasta %26 </a:t>
            </a:r>
            <a:r>
              <a:rPr lang="en-US" sz="1800" baseline="0" dirty="0" err="1" smtClean="0"/>
              <a:t>vs</a:t>
            </a:r>
            <a:r>
              <a:rPr lang="en-US" sz="1800" baseline="0" dirty="0" smtClean="0"/>
              <a:t> 11)</a:t>
            </a:r>
          </a:p>
          <a:p>
            <a:r>
              <a:rPr lang="en-US" sz="1800" baseline="0" dirty="0" err="1" smtClean="0"/>
              <a:t>Daha</a:t>
            </a:r>
            <a:r>
              <a:rPr lang="en-US" sz="1800" baseline="0" dirty="0" smtClean="0"/>
              <a:t> </a:t>
            </a:r>
            <a:r>
              <a:rPr lang="en-US" sz="1800" baseline="0" dirty="0" err="1" smtClean="0"/>
              <a:t>önce</a:t>
            </a:r>
            <a:r>
              <a:rPr lang="en-US" sz="1800" baseline="0" dirty="0" smtClean="0"/>
              <a:t> </a:t>
            </a:r>
            <a:r>
              <a:rPr lang="en-US" sz="1800" baseline="0" dirty="0" err="1" smtClean="0"/>
              <a:t>tedavi</a:t>
            </a:r>
            <a:r>
              <a:rPr lang="en-US" sz="1800" baseline="0" dirty="0" smtClean="0"/>
              <a:t> </a:t>
            </a:r>
            <a:r>
              <a:rPr lang="en-US" sz="1800" baseline="0" dirty="0" err="1" smtClean="0"/>
              <a:t>görmüş</a:t>
            </a:r>
            <a:r>
              <a:rPr lang="en-US" sz="1800" baseline="0" dirty="0" smtClean="0"/>
              <a:t> hasta </a:t>
            </a:r>
            <a:r>
              <a:rPr lang="en-US" sz="1800" baseline="0" dirty="0" err="1" smtClean="0"/>
              <a:t>oranı</a:t>
            </a:r>
            <a:r>
              <a:rPr lang="en-US" sz="1800" baseline="0" dirty="0" smtClean="0"/>
              <a:t> </a:t>
            </a:r>
            <a:r>
              <a:rPr lang="en-US" sz="1800" baseline="0" dirty="0" err="1" smtClean="0"/>
              <a:t>az</a:t>
            </a:r>
            <a:r>
              <a:rPr lang="en-US" sz="1800" baseline="0" dirty="0" smtClean="0"/>
              <a:t>, </a:t>
            </a:r>
            <a:r>
              <a:rPr lang="en-US" sz="1800" baseline="0" dirty="0" err="1" smtClean="0"/>
              <a:t>bu</a:t>
            </a:r>
            <a:r>
              <a:rPr lang="en-US" sz="1800" baseline="0" dirty="0" smtClean="0"/>
              <a:t> </a:t>
            </a:r>
            <a:r>
              <a:rPr lang="en-US" sz="1800" baseline="0" dirty="0" err="1" smtClean="0"/>
              <a:t>nedenle</a:t>
            </a:r>
            <a:r>
              <a:rPr lang="en-US" sz="1800" baseline="0" dirty="0" smtClean="0"/>
              <a:t> </a:t>
            </a:r>
            <a:r>
              <a:rPr lang="en-US" sz="1800" baseline="0" dirty="0" err="1" smtClean="0"/>
              <a:t>sağkalım</a:t>
            </a:r>
            <a:r>
              <a:rPr lang="en-US" sz="1800" baseline="0" dirty="0" smtClean="0"/>
              <a:t> </a:t>
            </a:r>
            <a:r>
              <a:rPr lang="en-US" sz="1800" baseline="0" dirty="0" err="1" smtClean="0"/>
              <a:t>daha</a:t>
            </a:r>
            <a:r>
              <a:rPr lang="en-US" sz="1800" baseline="0" dirty="0" smtClean="0"/>
              <a:t> </a:t>
            </a:r>
            <a:r>
              <a:rPr lang="en-US" sz="1800" baseline="0" dirty="0" err="1" smtClean="0"/>
              <a:t>iyi</a:t>
            </a:r>
            <a:endParaRPr lang="en-US" sz="1800" baseline="0" dirty="0" smtClean="0"/>
          </a:p>
          <a:p>
            <a:r>
              <a:rPr lang="en-US" sz="1800" baseline="0" dirty="0" err="1" smtClean="0"/>
              <a:t>Ancak</a:t>
            </a:r>
            <a:r>
              <a:rPr lang="en-US" sz="1800" baseline="0" dirty="0" smtClean="0"/>
              <a:t> </a:t>
            </a:r>
            <a:r>
              <a:rPr lang="en-US" sz="1800" baseline="0" dirty="0" err="1" smtClean="0"/>
              <a:t>diğer</a:t>
            </a:r>
            <a:r>
              <a:rPr lang="en-US" sz="1800" baseline="0" dirty="0" smtClean="0"/>
              <a:t> </a:t>
            </a:r>
            <a:r>
              <a:rPr lang="en-US" sz="1800" baseline="0" dirty="0" err="1" smtClean="0"/>
              <a:t>parp</a:t>
            </a:r>
            <a:r>
              <a:rPr lang="en-US" sz="1800" baseline="0" dirty="0" smtClean="0"/>
              <a:t> </a:t>
            </a:r>
            <a:r>
              <a:rPr lang="en-US" sz="1800" baseline="0" dirty="0" err="1" smtClean="0"/>
              <a:t>çalışmalarına</a:t>
            </a:r>
            <a:r>
              <a:rPr lang="en-US" sz="1800" baseline="0" dirty="0" smtClean="0"/>
              <a:t> </a:t>
            </a:r>
            <a:r>
              <a:rPr lang="en-US" sz="1800" baseline="0" dirty="0" err="1" smtClean="0"/>
              <a:t>göre</a:t>
            </a:r>
            <a:r>
              <a:rPr lang="en-US" sz="1800" baseline="0" dirty="0" smtClean="0"/>
              <a:t> </a:t>
            </a:r>
            <a:r>
              <a:rPr lang="en-US" sz="1800" baseline="0" dirty="0" err="1" smtClean="0"/>
              <a:t>toksisite</a:t>
            </a:r>
            <a:r>
              <a:rPr lang="en-US" sz="1800" baseline="0" dirty="0" smtClean="0"/>
              <a:t> </a:t>
            </a:r>
            <a:r>
              <a:rPr lang="en-US" sz="1800" baseline="0" dirty="0" err="1" smtClean="0"/>
              <a:t>fazla</a:t>
            </a:r>
            <a:r>
              <a:rPr lang="en-US" sz="1800" baseline="0" dirty="0" smtClean="0"/>
              <a:t>, </a:t>
            </a:r>
            <a:r>
              <a:rPr lang="en-US" sz="1800" baseline="0" dirty="0" err="1" smtClean="0"/>
              <a:t>özellikle</a:t>
            </a:r>
            <a:r>
              <a:rPr lang="en-US" sz="1800" baseline="0" dirty="0" smtClean="0"/>
              <a:t> </a:t>
            </a:r>
            <a:r>
              <a:rPr lang="en-US" sz="1800" baseline="0" dirty="0" err="1" smtClean="0"/>
              <a:t>anemi</a:t>
            </a:r>
            <a:r>
              <a:rPr lang="en-US" sz="1800" baseline="0" dirty="0" smtClean="0"/>
              <a:t> </a:t>
            </a:r>
            <a:r>
              <a:rPr lang="en-US" sz="1800" baseline="0" dirty="0" err="1" smtClean="0"/>
              <a:t>ve</a:t>
            </a:r>
            <a:r>
              <a:rPr lang="en-US" sz="1800" baseline="0" dirty="0" smtClean="0"/>
              <a:t> </a:t>
            </a:r>
            <a:r>
              <a:rPr lang="en-US" sz="1800" baseline="0" dirty="0" err="1" smtClean="0"/>
              <a:t>trombositopeni</a:t>
            </a:r>
            <a:r>
              <a:rPr lang="en-US" sz="1800" baseline="0" dirty="0" smtClean="0"/>
              <a:t>.</a:t>
            </a:r>
          </a:p>
        </p:txBody>
      </p:sp>
      <p:pic>
        <p:nvPicPr>
          <p:cNvPr id="4" name="Picture 3" descr="parpla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1323"/>
            <a:ext cx="9144000" cy="5446677"/>
          </a:xfrm>
          <a:prstGeom prst="rect">
            <a:avLst/>
          </a:prstGeom>
        </p:spPr>
      </p:pic>
      <p:sp>
        <p:nvSpPr>
          <p:cNvPr id="6" name="Date Placeholder 5"/>
          <p:cNvSpPr>
            <a:spLocks noGrp="1"/>
          </p:cNvSpPr>
          <p:nvPr>
            <p:ph type="dt" sz="half" idx="10"/>
          </p:nvPr>
        </p:nvSpPr>
        <p:spPr/>
        <p:txBody>
          <a:bodyPr/>
          <a:lstStyle/>
          <a:p>
            <a:fld id="{EA92267F-E40E-2E4F-BA4D-E37EADBA5891}" type="datetime1">
              <a:rPr lang="en-US" smtClean="0"/>
              <a:t>14.11.20</a:t>
            </a:fld>
            <a:endParaRPr lang="en-US"/>
          </a:p>
        </p:txBody>
      </p:sp>
      <p:sp>
        <p:nvSpPr>
          <p:cNvPr id="7" name="Slide Number Placeholder 6"/>
          <p:cNvSpPr>
            <a:spLocks noGrp="1"/>
          </p:cNvSpPr>
          <p:nvPr>
            <p:ph type="sldNum" sz="quarter" idx="12"/>
          </p:nvPr>
        </p:nvSpPr>
        <p:spPr/>
        <p:txBody>
          <a:bodyPr/>
          <a:lstStyle/>
          <a:p>
            <a:fld id="{A46B56E3-E63F-C94B-B5F1-645B608C74A3}" type="slidenum">
              <a:rPr lang="en-US" smtClean="0"/>
              <a:t>30</a:t>
            </a:fld>
            <a:endParaRPr lang="en-US"/>
          </a:p>
        </p:txBody>
      </p:sp>
    </p:spTree>
    <p:extLst>
      <p:ext uri="{BB962C8B-B14F-4D97-AF65-F5344CB8AC3E}">
        <p14:creationId xmlns:p14="http://schemas.microsoft.com/office/powerpoint/2010/main" val="20664003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42DBD86-C168-4912-BFF4-8AE09E7AB7B4}"/>
              </a:ext>
            </a:extLst>
          </p:cNvPr>
          <p:cNvSpPr>
            <a:spLocks noGrp="1"/>
          </p:cNvSpPr>
          <p:nvPr>
            <p:ph type="title"/>
          </p:nvPr>
        </p:nvSpPr>
        <p:spPr/>
        <p:txBody>
          <a:bodyPr/>
          <a:lstStyle/>
          <a:p>
            <a:r>
              <a:rPr lang="en-US" dirty="0"/>
              <a:t>SWOG 1416: Study Design</a:t>
            </a:r>
          </a:p>
        </p:txBody>
      </p:sp>
      <p:sp>
        <p:nvSpPr>
          <p:cNvPr id="3" name="Content Placeholder 2">
            <a:extLst>
              <a:ext uri="{FF2B5EF4-FFF2-40B4-BE49-F238E27FC236}">
                <a16:creationId xmlns="" xmlns:a16="http://schemas.microsoft.com/office/drawing/2014/main" id="{11F86844-77E6-4A05-8E58-70954D972983}"/>
              </a:ext>
            </a:extLst>
          </p:cNvPr>
          <p:cNvSpPr>
            <a:spLocks noGrp="1"/>
          </p:cNvSpPr>
          <p:nvPr>
            <p:ph idx="1"/>
          </p:nvPr>
        </p:nvSpPr>
        <p:spPr>
          <a:xfrm>
            <a:off x="453507" y="4203532"/>
            <a:ext cx="8158147" cy="2083143"/>
          </a:xfrm>
        </p:spPr>
        <p:txBody>
          <a:bodyPr>
            <a:normAutofit/>
          </a:bodyPr>
          <a:lstStyle/>
          <a:p>
            <a:r>
              <a:rPr lang="en-US" sz="1600" dirty="0"/>
              <a:t>Primary endpoint: PFS in 3 prespecified groups (gBRCA, BRCA-like, non–BRCA-like)</a:t>
            </a:r>
          </a:p>
          <a:p>
            <a:pPr lvl="1"/>
            <a:r>
              <a:rPr lang="en-US" sz="1400" dirty="0"/>
              <a:t>Patients assigned by postrandomization gBRCA, BRCA-like biomarker testing </a:t>
            </a:r>
          </a:p>
          <a:p>
            <a:pPr lvl="1"/>
            <a:r>
              <a:rPr lang="en-US" sz="1400" dirty="0"/>
              <a:t>BRCA-like if any of: HRD genomic instability score ≥ 42, somatic BRCA1/2 mutation, BRCA1 promoter methylation, other germline HR repair gene mutation</a:t>
            </a:r>
          </a:p>
          <a:p>
            <a:r>
              <a:rPr lang="en-US" sz="1600" dirty="0"/>
              <a:t>Key secondary endpoints: OS, ORR, clinical benefit rate</a:t>
            </a:r>
          </a:p>
        </p:txBody>
      </p:sp>
      <p:sp>
        <p:nvSpPr>
          <p:cNvPr id="4" name="Text Box 15">
            <a:extLst>
              <a:ext uri="{FF2B5EF4-FFF2-40B4-BE49-F238E27FC236}">
                <a16:creationId xmlns="" xmlns:a16="http://schemas.microsoft.com/office/drawing/2014/main" id="{71677349-4335-410F-8773-7DF277E4546F}"/>
              </a:ext>
            </a:extLst>
          </p:cNvPr>
          <p:cNvSpPr txBox="1">
            <a:spLocks noChangeArrowheads="1"/>
          </p:cNvSpPr>
          <p:nvPr/>
        </p:nvSpPr>
        <p:spPr bwMode="auto">
          <a:xfrm>
            <a:off x="2007562" y="6250416"/>
            <a:ext cx="589002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r>
              <a:rPr lang="en-US" altLang="en-US" sz="1200" b="0" spc="-10" dirty="0">
                <a:solidFill>
                  <a:srgbClr val="000000"/>
                </a:solidFill>
                <a:latin typeface="Calibri" panose="020F0502020204030204" pitchFamily="34" charset="0"/>
              </a:rPr>
              <a:t>Sharma. ASCO 2020. Abstr 1001.</a:t>
            </a:r>
            <a:endParaRPr lang="en-US" altLang="en-US" sz="1200" b="0" dirty="0">
              <a:solidFill>
                <a:srgbClr val="000000"/>
              </a:solidFill>
              <a:latin typeface="Calibri" panose="020F0502020204030204" pitchFamily="34" charset="0"/>
            </a:endParaRPr>
          </a:p>
        </p:txBody>
      </p:sp>
      <p:sp>
        <p:nvSpPr>
          <p:cNvPr id="8" name="Text Box 45">
            <a:extLst>
              <a:ext uri="{FF2B5EF4-FFF2-40B4-BE49-F238E27FC236}">
                <a16:creationId xmlns="" xmlns:a16="http://schemas.microsoft.com/office/drawing/2014/main" id="{C4A4B7CF-988C-C647-9C76-BA6CC0D84328}"/>
              </a:ext>
            </a:extLst>
          </p:cNvPr>
          <p:cNvSpPr txBox="1">
            <a:spLocks noChangeArrowheads="1"/>
          </p:cNvSpPr>
          <p:nvPr/>
        </p:nvSpPr>
        <p:spPr bwMode="auto">
          <a:xfrm>
            <a:off x="1050506" y="1629557"/>
            <a:ext cx="280126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a:lnSpc>
                <a:spcPct val="100000"/>
              </a:lnSpc>
              <a:spcBef>
                <a:spcPct val="0"/>
              </a:spcBef>
              <a:spcAft>
                <a:spcPct val="0"/>
              </a:spcAft>
              <a:buClrTx/>
              <a:buFontTx/>
              <a:buNone/>
            </a:pPr>
            <a:r>
              <a:rPr lang="en-GB" altLang="en-US" sz="1800" b="0" dirty="0">
                <a:solidFill>
                  <a:srgbClr val="000000"/>
                </a:solidFill>
                <a:latin typeface="Calibri" panose="020F0502020204030204" pitchFamily="34" charset="0"/>
              </a:rPr>
              <a:t>Patients with metastatic and/or </a:t>
            </a:r>
            <a:br>
              <a:rPr lang="en-GB" altLang="en-US" sz="1800" b="0" dirty="0">
                <a:solidFill>
                  <a:srgbClr val="000000"/>
                </a:solidFill>
                <a:latin typeface="Calibri" panose="020F0502020204030204" pitchFamily="34" charset="0"/>
              </a:rPr>
            </a:br>
            <a:r>
              <a:rPr lang="en-GB" altLang="en-US" sz="1800" b="0" dirty="0">
                <a:solidFill>
                  <a:srgbClr val="000000"/>
                </a:solidFill>
                <a:latin typeface="Calibri" panose="020F0502020204030204" pitchFamily="34" charset="0"/>
              </a:rPr>
              <a:t>loco-regionally recurrent TNBC or g</a:t>
            </a:r>
            <a:r>
              <a:rPr lang="en-GB" altLang="en-US" sz="1800" b="0" i="1" dirty="0">
                <a:solidFill>
                  <a:srgbClr val="000000"/>
                </a:solidFill>
                <a:latin typeface="Calibri" panose="020F0502020204030204" pitchFamily="34" charset="0"/>
              </a:rPr>
              <a:t>BRCA1/2</a:t>
            </a:r>
            <a:r>
              <a:rPr lang="en-GB" altLang="en-US" sz="1800" b="0" dirty="0">
                <a:solidFill>
                  <a:srgbClr val="000000"/>
                </a:solidFill>
                <a:latin typeface="Calibri" panose="020F0502020204030204" pitchFamily="34" charset="0"/>
              </a:rPr>
              <a:t>-associated HER2- MBC; </a:t>
            </a:r>
            <a:br>
              <a:rPr lang="en-GB" altLang="en-US" sz="1800" b="0" dirty="0">
                <a:solidFill>
                  <a:srgbClr val="000000"/>
                </a:solidFill>
                <a:latin typeface="Calibri" panose="020F0502020204030204" pitchFamily="34" charset="0"/>
              </a:rPr>
            </a:br>
            <a:r>
              <a:rPr lang="en-GB" altLang="en-US" sz="1800" b="0" dirty="0">
                <a:solidFill>
                  <a:srgbClr val="000000"/>
                </a:solidFill>
                <a:latin typeface="Calibri" panose="020F0502020204030204" pitchFamily="34" charset="0"/>
              </a:rPr>
              <a:t>0-1 prior cytotoxic therapies for MBC, no prior cisplatin or PARP inhibitor</a:t>
            </a:r>
          </a:p>
          <a:p>
            <a:pPr algn="ctr">
              <a:lnSpc>
                <a:spcPct val="100000"/>
              </a:lnSpc>
              <a:spcBef>
                <a:spcPct val="0"/>
              </a:spcBef>
              <a:spcAft>
                <a:spcPct val="0"/>
              </a:spcAft>
              <a:buClrTx/>
              <a:buFontTx/>
              <a:buNone/>
            </a:pPr>
            <a:r>
              <a:rPr lang="en-GB" altLang="en-US" sz="1800" b="0" dirty="0">
                <a:solidFill>
                  <a:srgbClr val="000000"/>
                </a:solidFill>
                <a:latin typeface="Calibri" panose="020F0502020204030204" pitchFamily="34" charset="0"/>
              </a:rPr>
              <a:t>(N = 321)</a:t>
            </a:r>
            <a:endParaRPr lang="en-US" altLang="en-US" sz="1800" b="0" dirty="0">
              <a:solidFill>
                <a:srgbClr val="000000"/>
              </a:solidFill>
              <a:latin typeface="Calibri" panose="020F0502020204030204" pitchFamily="34" charset="0"/>
            </a:endParaRPr>
          </a:p>
        </p:txBody>
      </p:sp>
      <p:sp>
        <p:nvSpPr>
          <p:cNvPr id="11" name="Rectangle 49">
            <a:extLst>
              <a:ext uri="{FF2B5EF4-FFF2-40B4-BE49-F238E27FC236}">
                <a16:creationId xmlns="" xmlns:a16="http://schemas.microsoft.com/office/drawing/2014/main" id="{516A722C-F9A3-9441-8E9C-E736A1009B84}"/>
              </a:ext>
            </a:extLst>
          </p:cNvPr>
          <p:cNvSpPr>
            <a:spLocks noChangeArrowheads="1"/>
          </p:cNvSpPr>
          <p:nvPr/>
        </p:nvSpPr>
        <p:spPr bwMode="auto">
          <a:xfrm>
            <a:off x="4663990" y="1608959"/>
            <a:ext cx="2843213" cy="1052657"/>
          </a:xfrm>
          <a:prstGeom prst="rect">
            <a:avLst/>
          </a:prstGeom>
          <a:solidFill>
            <a:schemeClr val="accent1"/>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a:lnSpc>
                <a:spcPct val="100000"/>
              </a:lnSpc>
              <a:spcBef>
                <a:spcPct val="0"/>
              </a:spcBef>
              <a:spcAft>
                <a:spcPct val="0"/>
              </a:spcAft>
              <a:buClrTx/>
              <a:buNone/>
            </a:pPr>
            <a:r>
              <a:rPr lang="en-US" altLang="en-US" sz="1600" dirty="0">
                <a:solidFill>
                  <a:schemeClr val="bg1"/>
                </a:solidFill>
                <a:latin typeface="Calibri" panose="020F0502020204030204" pitchFamily="34" charset="0"/>
              </a:rPr>
              <a:t>Veliparib</a:t>
            </a:r>
            <a:r>
              <a:rPr lang="en-US" altLang="en-US" sz="1600" b="0" dirty="0">
                <a:solidFill>
                  <a:schemeClr val="bg1"/>
                </a:solidFill>
                <a:latin typeface="Calibri" panose="020F0502020204030204" pitchFamily="34" charset="0"/>
              </a:rPr>
              <a:t> 300 mg PO BID D1-14 +</a:t>
            </a:r>
          </a:p>
          <a:p>
            <a:pPr algn="ctr">
              <a:lnSpc>
                <a:spcPct val="100000"/>
              </a:lnSpc>
              <a:spcBef>
                <a:spcPct val="0"/>
              </a:spcBef>
              <a:spcAft>
                <a:spcPct val="0"/>
              </a:spcAft>
              <a:buClrTx/>
              <a:buFontTx/>
              <a:buNone/>
            </a:pPr>
            <a:r>
              <a:rPr lang="en-US" altLang="en-US" sz="1600" dirty="0">
                <a:solidFill>
                  <a:schemeClr val="bg1"/>
                </a:solidFill>
                <a:latin typeface="Calibri" panose="020F0502020204030204" pitchFamily="34" charset="0"/>
              </a:rPr>
              <a:t>Cisplatin </a:t>
            </a:r>
            <a:r>
              <a:rPr lang="en-US" altLang="en-US" sz="1600" b="0" dirty="0">
                <a:solidFill>
                  <a:schemeClr val="bg1"/>
                </a:solidFill>
                <a:latin typeface="Calibri" panose="020F0502020204030204" pitchFamily="34" charset="0"/>
              </a:rPr>
              <a:t>75 mg/m</a:t>
            </a:r>
            <a:r>
              <a:rPr lang="en-US" altLang="en-US" sz="1600" b="0" baseline="30000" dirty="0">
                <a:solidFill>
                  <a:schemeClr val="bg1"/>
                </a:solidFill>
                <a:latin typeface="Calibri" panose="020F0502020204030204" pitchFamily="34" charset="0"/>
              </a:rPr>
              <a:t>2</a:t>
            </a:r>
            <a:r>
              <a:rPr lang="en-US" altLang="en-US" sz="1600" b="0" dirty="0">
                <a:solidFill>
                  <a:schemeClr val="bg1"/>
                </a:solidFill>
                <a:latin typeface="Calibri" panose="020F0502020204030204" pitchFamily="34" charset="0"/>
              </a:rPr>
              <a:t> Q3W </a:t>
            </a:r>
          </a:p>
          <a:p>
            <a:pPr algn="ctr">
              <a:lnSpc>
                <a:spcPct val="100000"/>
              </a:lnSpc>
              <a:spcBef>
                <a:spcPct val="0"/>
              </a:spcBef>
              <a:spcAft>
                <a:spcPct val="0"/>
              </a:spcAft>
              <a:buClrTx/>
              <a:buFontTx/>
              <a:buNone/>
            </a:pPr>
            <a:r>
              <a:rPr lang="en-US" altLang="en-US" sz="1600" b="0" dirty="0">
                <a:solidFill>
                  <a:schemeClr val="bg1"/>
                </a:solidFill>
                <a:latin typeface="Calibri" panose="020F0502020204030204" pitchFamily="34" charset="0"/>
              </a:rPr>
              <a:t> (n = 161)</a:t>
            </a:r>
          </a:p>
        </p:txBody>
      </p:sp>
      <p:sp>
        <p:nvSpPr>
          <p:cNvPr id="12" name="Rectangle 50">
            <a:extLst>
              <a:ext uri="{FF2B5EF4-FFF2-40B4-BE49-F238E27FC236}">
                <a16:creationId xmlns="" xmlns:a16="http://schemas.microsoft.com/office/drawing/2014/main" id="{0783FB1F-7A07-0745-AFE8-E96CCBF02162}"/>
              </a:ext>
            </a:extLst>
          </p:cNvPr>
          <p:cNvSpPr>
            <a:spLocks noChangeArrowheads="1"/>
          </p:cNvSpPr>
          <p:nvPr/>
        </p:nvSpPr>
        <p:spPr bwMode="auto">
          <a:xfrm>
            <a:off x="4663990" y="2902916"/>
            <a:ext cx="2843213" cy="1047461"/>
          </a:xfrm>
          <a:prstGeom prst="rect">
            <a:avLst/>
          </a:prstGeom>
          <a:solidFill>
            <a:schemeClr val="accent3"/>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a:lnSpc>
                <a:spcPct val="100000"/>
              </a:lnSpc>
              <a:spcBef>
                <a:spcPct val="0"/>
              </a:spcBef>
              <a:spcAft>
                <a:spcPct val="0"/>
              </a:spcAft>
              <a:buClrTx/>
              <a:buNone/>
            </a:pPr>
            <a:r>
              <a:rPr lang="en-US" altLang="en-US" sz="1600" dirty="0">
                <a:solidFill>
                  <a:schemeClr val="tx1"/>
                </a:solidFill>
                <a:latin typeface="Calibri" panose="020F0502020204030204" pitchFamily="34" charset="0"/>
              </a:rPr>
              <a:t>Placebo </a:t>
            </a:r>
            <a:r>
              <a:rPr lang="en-US" altLang="en-US" sz="1600" b="0" dirty="0">
                <a:solidFill>
                  <a:schemeClr val="tx1"/>
                </a:solidFill>
                <a:latin typeface="Calibri" panose="020F0502020204030204" pitchFamily="34" charset="0"/>
              </a:rPr>
              <a:t>PO BID D1-14</a:t>
            </a:r>
          </a:p>
          <a:p>
            <a:pPr algn="ctr">
              <a:lnSpc>
                <a:spcPct val="100000"/>
              </a:lnSpc>
              <a:spcBef>
                <a:spcPct val="0"/>
              </a:spcBef>
              <a:spcAft>
                <a:spcPct val="0"/>
              </a:spcAft>
              <a:buClrTx/>
              <a:buFontTx/>
              <a:buNone/>
            </a:pPr>
            <a:r>
              <a:rPr lang="en-US" altLang="en-US" sz="1600" dirty="0">
                <a:solidFill>
                  <a:schemeClr val="tx1"/>
                </a:solidFill>
                <a:latin typeface="Calibri" panose="020F0502020204030204" pitchFamily="34" charset="0"/>
              </a:rPr>
              <a:t>Cisplatin </a:t>
            </a:r>
            <a:r>
              <a:rPr lang="en-US" altLang="en-US" sz="1600" b="0" dirty="0">
                <a:solidFill>
                  <a:schemeClr val="tx1"/>
                </a:solidFill>
                <a:latin typeface="Calibri" panose="020F0502020204030204" pitchFamily="34" charset="0"/>
              </a:rPr>
              <a:t>75 mg/m</a:t>
            </a:r>
            <a:r>
              <a:rPr lang="en-US" altLang="en-US" sz="1600" b="0" baseline="30000" dirty="0">
                <a:solidFill>
                  <a:schemeClr val="tx1"/>
                </a:solidFill>
                <a:latin typeface="Calibri" panose="020F0502020204030204" pitchFamily="34" charset="0"/>
              </a:rPr>
              <a:t>2</a:t>
            </a:r>
            <a:r>
              <a:rPr lang="en-US" altLang="en-US" sz="1600" b="0" dirty="0">
                <a:solidFill>
                  <a:schemeClr val="tx1"/>
                </a:solidFill>
                <a:latin typeface="Calibri" panose="020F0502020204030204" pitchFamily="34" charset="0"/>
              </a:rPr>
              <a:t> Q3W +</a:t>
            </a:r>
          </a:p>
          <a:p>
            <a:pPr algn="ctr">
              <a:lnSpc>
                <a:spcPct val="100000"/>
              </a:lnSpc>
              <a:spcBef>
                <a:spcPct val="0"/>
              </a:spcBef>
              <a:spcAft>
                <a:spcPct val="0"/>
              </a:spcAft>
              <a:buClrTx/>
              <a:buFontTx/>
              <a:buNone/>
            </a:pPr>
            <a:r>
              <a:rPr lang="en-US" altLang="en-US" sz="1600" b="0" dirty="0">
                <a:solidFill>
                  <a:schemeClr val="tx1"/>
                </a:solidFill>
                <a:latin typeface="Calibri" panose="020F0502020204030204" pitchFamily="34" charset="0"/>
              </a:rPr>
              <a:t>(n = 160)</a:t>
            </a:r>
          </a:p>
        </p:txBody>
      </p:sp>
      <p:sp>
        <p:nvSpPr>
          <p:cNvPr id="15" name="Line 53">
            <a:extLst>
              <a:ext uri="{FF2B5EF4-FFF2-40B4-BE49-F238E27FC236}">
                <a16:creationId xmlns="" xmlns:a16="http://schemas.microsoft.com/office/drawing/2014/main" id="{8AB42482-E3F0-9945-8210-8031CC2E46F8}"/>
              </a:ext>
            </a:extLst>
          </p:cNvPr>
          <p:cNvSpPr>
            <a:spLocks noChangeShapeType="1"/>
          </p:cNvSpPr>
          <p:nvPr/>
        </p:nvSpPr>
        <p:spPr bwMode="auto">
          <a:xfrm>
            <a:off x="3851765" y="2910855"/>
            <a:ext cx="466725" cy="350837"/>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solidFill>
                <a:schemeClr val="bg1"/>
              </a:solidFill>
              <a:latin typeface="Calibri" panose="020F0502020204030204" pitchFamily="34" charset="0"/>
            </a:endParaRPr>
          </a:p>
        </p:txBody>
      </p:sp>
      <p:sp>
        <p:nvSpPr>
          <p:cNvPr id="16" name="Line 54">
            <a:extLst>
              <a:ext uri="{FF2B5EF4-FFF2-40B4-BE49-F238E27FC236}">
                <a16:creationId xmlns="" xmlns:a16="http://schemas.microsoft.com/office/drawing/2014/main" id="{F1E227F2-43C4-3D40-A5CC-F677175F817C}"/>
              </a:ext>
            </a:extLst>
          </p:cNvPr>
          <p:cNvSpPr>
            <a:spLocks noChangeShapeType="1"/>
          </p:cNvSpPr>
          <p:nvPr/>
        </p:nvSpPr>
        <p:spPr bwMode="auto">
          <a:xfrm flipV="1">
            <a:off x="3851765" y="2310778"/>
            <a:ext cx="466725" cy="34766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solidFill>
                <a:schemeClr val="bg1"/>
              </a:solidFill>
              <a:latin typeface="Calibri" panose="020F0502020204030204" pitchFamily="34" charset="0"/>
            </a:endParaRPr>
          </a:p>
        </p:txBody>
      </p:sp>
      <p:sp>
        <p:nvSpPr>
          <p:cNvPr id="10" name="Date Placeholder 9"/>
          <p:cNvSpPr>
            <a:spLocks noGrp="1"/>
          </p:cNvSpPr>
          <p:nvPr>
            <p:ph type="dt" sz="half" idx="10"/>
          </p:nvPr>
        </p:nvSpPr>
        <p:spPr/>
        <p:txBody>
          <a:bodyPr/>
          <a:lstStyle/>
          <a:p>
            <a:fld id="{7FD4B3F4-3CDA-4E4C-B13C-2DBAFD4B45C7}" type="datetime1">
              <a:rPr lang="en-US" smtClean="0"/>
              <a:t>14.11.20</a:t>
            </a:fld>
            <a:endParaRPr lang="en-US"/>
          </a:p>
        </p:txBody>
      </p:sp>
      <p:sp>
        <p:nvSpPr>
          <p:cNvPr id="13" name="Slide Number Placeholder 12"/>
          <p:cNvSpPr>
            <a:spLocks noGrp="1"/>
          </p:cNvSpPr>
          <p:nvPr>
            <p:ph type="sldNum" sz="quarter" idx="12"/>
          </p:nvPr>
        </p:nvSpPr>
        <p:spPr/>
        <p:txBody>
          <a:bodyPr/>
          <a:lstStyle/>
          <a:p>
            <a:fld id="{A46B56E3-E63F-C94B-B5F1-645B608C74A3}" type="slidenum">
              <a:rPr lang="en-US" smtClean="0"/>
              <a:t>31</a:t>
            </a:fld>
            <a:endParaRPr lang="en-US"/>
          </a:p>
        </p:txBody>
      </p:sp>
      <p:sp>
        <p:nvSpPr>
          <p:cNvPr id="14" name="TextBox 13"/>
          <p:cNvSpPr txBox="1"/>
          <p:nvPr/>
        </p:nvSpPr>
        <p:spPr>
          <a:xfrm>
            <a:off x="577258" y="4822134"/>
            <a:ext cx="7945586" cy="203132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b="1" i="1" dirty="0" smtClean="0"/>
              <a:t>Hasta </a:t>
            </a:r>
            <a:r>
              <a:rPr lang="en-US" b="1" i="1" dirty="0" err="1" smtClean="0"/>
              <a:t>özellikleri</a:t>
            </a:r>
            <a:r>
              <a:rPr lang="en-US" b="1" i="1" dirty="0" smtClean="0"/>
              <a:t>: median </a:t>
            </a:r>
            <a:r>
              <a:rPr lang="en-US" b="1" i="1" dirty="0" err="1" smtClean="0"/>
              <a:t>yaş</a:t>
            </a:r>
            <a:r>
              <a:rPr lang="en-US" b="1" i="1" dirty="0" smtClean="0"/>
              <a:t> 55, %98 TNBC %32 </a:t>
            </a:r>
            <a:r>
              <a:rPr lang="en-US" b="1" i="1" dirty="0" err="1" smtClean="0"/>
              <a:t>ileri</a:t>
            </a:r>
            <a:r>
              <a:rPr lang="en-US" b="1" i="1" dirty="0" smtClean="0"/>
              <a:t> </a:t>
            </a:r>
            <a:r>
              <a:rPr lang="en-US" b="1" i="1" dirty="0" err="1" smtClean="0"/>
              <a:t>evre</a:t>
            </a:r>
            <a:r>
              <a:rPr lang="en-US" b="1" i="1" dirty="0" smtClean="0"/>
              <a:t> 1 </a:t>
            </a:r>
            <a:r>
              <a:rPr lang="en-US" b="1" i="1" dirty="0" err="1" smtClean="0"/>
              <a:t>sıra</a:t>
            </a:r>
            <a:r>
              <a:rPr lang="en-US" b="1" i="1" dirty="0" smtClean="0"/>
              <a:t> KT </a:t>
            </a:r>
            <a:r>
              <a:rPr lang="en-US" b="1" i="1" dirty="0" err="1" smtClean="0"/>
              <a:t>almış</a:t>
            </a:r>
            <a:r>
              <a:rPr lang="en-US" b="1" i="1" dirty="0" smtClean="0"/>
              <a:t>, %9 </a:t>
            </a:r>
            <a:r>
              <a:rPr lang="en-US" b="1" i="1" dirty="0" err="1" smtClean="0"/>
              <a:t>platin</a:t>
            </a:r>
            <a:r>
              <a:rPr lang="en-US" b="1" i="1" dirty="0" smtClean="0"/>
              <a:t> </a:t>
            </a:r>
            <a:r>
              <a:rPr lang="en-US" b="1" i="1" dirty="0" err="1" smtClean="0"/>
              <a:t>almış</a:t>
            </a:r>
            <a:r>
              <a:rPr lang="en-US" b="1" i="1" dirty="0" smtClean="0"/>
              <a:t>, </a:t>
            </a:r>
          </a:p>
          <a:p>
            <a:r>
              <a:rPr lang="en-US" b="1" i="1" dirty="0" smtClean="0"/>
              <a:t>ITT: 321 hasta, gBRCA+37, </a:t>
            </a:r>
            <a:r>
              <a:rPr lang="en-US" b="1" i="1" dirty="0" err="1" smtClean="0"/>
              <a:t>gBRCA</a:t>
            </a:r>
            <a:r>
              <a:rPr lang="en-US" b="1" i="1" dirty="0" smtClean="0"/>
              <a:t>- 257 hasta. BRCA like:99 non-BRCA like: 110 hasta</a:t>
            </a:r>
          </a:p>
          <a:p>
            <a:r>
              <a:rPr lang="en-US" b="1" i="1" dirty="0" smtClean="0"/>
              <a:t>BRCA like </a:t>
            </a:r>
            <a:r>
              <a:rPr lang="en-US" b="1" i="1" dirty="0" err="1" smtClean="0"/>
              <a:t>grup</a:t>
            </a:r>
            <a:r>
              <a:rPr lang="en-US" b="1" i="1" dirty="0" smtClean="0"/>
              <a:t>: </a:t>
            </a:r>
            <a:r>
              <a:rPr lang="en-US" b="1" i="1" dirty="0" err="1" smtClean="0"/>
              <a:t>gBRCA</a:t>
            </a:r>
            <a:r>
              <a:rPr lang="en-US" b="1" i="1" dirty="0" smtClean="0"/>
              <a:t>+: %7 BRCA PM: %17 </a:t>
            </a:r>
            <a:r>
              <a:rPr lang="en-US" b="1" dirty="0" smtClean="0">
                <a:solidFill>
                  <a:srgbClr val="FFFFFF"/>
                </a:solidFill>
                <a:latin typeface="Calibri" panose="020F0502020204030204" pitchFamily="34" charset="0"/>
              </a:rPr>
              <a:t>HRD score ≥ 42:%76 </a:t>
            </a:r>
          </a:p>
          <a:p>
            <a:r>
              <a:rPr lang="en-US" b="1" i="1" dirty="0" smtClean="0"/>
              <a:t> </a:t>
            </a:r>
          </a:p>
          <a:p>
            <a:endParaRPr lang="en-US" b="1" dirty="0"/>
          </a:p>
        </p:txBody>
      </p:sp>
    </p:spTree>
    <p:extLst>
      <p:ext uri="{BB962C8B-B14F-4D97-AF65-F5344CB8AC3E}">
        <p14:creationId xmlns:p14="http://schemas.microsoft.com/office/powerpoint/2010/main" val="104364256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13392CD-84A2-4785-8456-257A1CB68ABC}"/>
              </a:ext>
            </a:extLst>
          </p:cNvPr>
          <p:cNvSpPr>
            <a:spLocks noGrp="1"/>
          </p:cNvSpPr>
          <p:nvPr>
            <p:ph type="title"/>
          </p:nvPr>
        </p:nvSpPr>
        <p:spPr>
          <a:xfrm>
            <a:off x="309563" y="-49810"/>
            <a:ext cx="8229600" cy="1143000"/>
          </a:xfrm>
        </p:spPr>
        <p:txBody>
          <a:bodyPr>
            <a:normAutofit fontScale="90000"/>
          </a:bodyPr>
          <a:lstStyle/>
          <a:p>
            <a:r>
              <a:rPr lang="en-US" dirty="0"/>
              <a:t>SWOG 1416: Baseline Characteristics</a:t>
            </a:r>
          </a:p>
        </p:txBody>
      </p:sp>
      <p:sp>
        <p:nvSpPr>
          <p:cNvPr id="15" name="Content Placeholder 14">
            <a:extLst>
              <a:ext uri="{FF2B5EF4-FFF2-40B4-BE49-F238E27FC236}">
                <a16:creationId xmlns="" xmlns:a16="http://schemas.microsoft.com/office/drawing/2014/main" id="{8A389F6D-5373-4656-B478-050A82AF50F0}"/>
              </a:ext>
            </a:extLst>
          </p:cNvPr>
          <p:cNvSpPr>
            <a:spLocks noGrp="1"/>
          </p:cNvSpPr>
          <p:nvPr>
            <p:ph idx="1"/>
          </p:nvPr>
        </p:nvSpPr>
        <p:spPr>
          <a:xfrm>
            <a:off x="5436933" y="1093190"/>
            <a:ext cx="3152204" cy="1787948"/>
          </a:xfrm>
        </p:spPr>
        <p:txBody>
          <a:bodyPr>
            <a:normAutofit fontScale="92500" lnSpcReduction="10000"/>
          </a:bodyPr>
          <a:lstStyle/>
          <a:p>
            <a:pPr>
              <a:spcBef>
                <a:spcPts val="500"/>
              </a:spcBef>
              <a:spcAft>
                <a:spcPts val="0"/>
              </a:spcAft>
            </a:pPr>
            <a:r>
              <a:rPr lang="en-US" sz="2000" dirty="0"/>
              <a:t>Predefined patient groups</a:t>
            </a:r>
          </a:p>
          <a:p>
            <a:pPr lvl="1">
              <a:spcBef>
                <a:spcPts val="500"/>
              </a:spcBef>
              <a:spcAft>
                <a:spcPts val="0"/>
              </a:spcAft>
            </a:pPr>
            <a:r>
              <a:rPr lang="en-US" sz="1800" dirty="0"/>
              <a:t>ITT: 321</a:t>
            </a:r>
          </a:p>
          <a:p>
            <a:pPr lvl="1">
              <a:spcBef>
                <a:spcPts val="500"/>
              </a:spcBef>
              <a:spcAft>
                <a:spcPts val="0"/>
              </a:spcAft>
            </a:pPr>
            <a:r>
              <a:rPr lang="en-US" sz="1800" dirty="0" err="1"/>
              <a:t>gBRCA</a:t>
            </a:r>
            <a:r>
              <a:rPr lang="en-US" sz="1800" dirty="0"/>
              <a:t> positive: 37</a:t>
            </a:r>
          </a:p>
          <a:p>
            <a:pPr lvl="1">
              <a:spcBef>
                <a:spcPts val="500"/>
              </a:spcBef>
              <a:spcAft>
                <a:spcPts val="0"/>
              </a:spcAft>
            </a:pPr>
            <a:r>
              <a:rPr lang="en-US" sz="1800" dirty="0" err="1"/>
              <a:t>gBRCA</a:t>
            </a:r>
            <a:r>
              <a:rPr lang="en-US" sz="1800" dirty="0"/>
              <a:t> negative: 257</a:t>
            </a:r>
          </a:p>
          <a:p>
            <a:pPr lvl="2">
              <a:spcBef>
                <a:spcPts val="500"/>
              </a:spcBef>
              <a:spcAft>
                <a:spcPts val="0"/>
              </a:spcAft>
            </a:pPr>
            <a:r>
              <a:rPr lang="en-US" sz="1600" dirty="0"/>
              <a:t>BRCA-like: 99</a:t>
            </a:r>
          </a:p>
          <a:p>
            <a:pPr lvl="2">
              <a:spcBef>
                <a:spcPts val="500"/>
              </a:spcBef>
              <a:spcAft>
                <a:spcPts val="0"/>
              </a:spcAft>
            </a:pPr>
            <a:r>
              <a:rPr lang="en-US" sz="1600" dirty="0"/>
              <a:t>Non–BRCA-like: 110</a:t>
            </a:r>
          </a:p>
        </p:txBody>
      </p:sp>
      <p:sp>
        <p:nvSpPr>
          <p:cNvPr id="8" name="Text Box 15">
            <a:extLst>
              <a:ext uri="{FF2B5EF4-FFF2-40B4-BE49-F238E27FC236}">
                <a16:creationId xmlns="" xmlns:a16="http://schemas.microsoft.com/office/drawing/2014/main" id="{E715CACE-AE86-2940-BD81-C2EE0A5FA698}"/>
              </a:ext>
            </a:extLst>
          </p:cNvPr>
          <p:cNvSpPr txBox="1">
            <a:spLocks noChangeArrowheads="1"/>
          </p:cNvSpPr>
          <p:nvPr/>
        </p:nvSpPr>
        <p:spPr bwMode="auto">
          <a:xfrm>
            <a:off x="2412115" y="6473250"/>
            <a:ext cx="5890022" cy="261610"/>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r>
              <a:rPr lang="en-US" altLang="en-US" sz="1100" b="0" spc="-10" dirty="0">
                <a:solidFill>
                  <a:srgbClr val="000000"/>
                </a:solidFill>
                <a:latin typeface="Calibri" panose="020F0502020204030204" pitchFamily="34" charset="0"/>
              </a:rPr>
              <a:t>Sharma. ASCO 2020. Abstr 1001. Reproduced with permission.</a:t>
            </a:r>
            <a:endParaRPr lang="en-US" altLang="en-US" sz="1100" b="0" dirty="0">
              <a:solidFill>
                <a:srgbClr val="000000"/>
              </a:solidFill>
              <a:latin typeface="Calibri" panose="020F0502020204030204" pitchFamily="34" charset="0"/>
            </a:endParaRPr>
          </a:p>
        </p:txBody>
      </p:sp>
      <p:graphicFrame>
        <p:nvGraphicFramePr>
          <p:cNvPr id="9" name="Group 32">
            <a:extLst>
              <a:ext uri="{FF2B5EF4-FFF2-40B4-BE49-F238E27FC236}">
                <a16:creationId xmlns="" xmlns:a16="http://schemas.microsoft.com/office/drawing/2014/main" id="{6C2FC24B-76EA-D54A-AB97-9F57B07FD391}"/>
              </a:ext>
            </a:extLst>
          </p:cNvPr>
          <p:cNvGraphicFramePr>
            <a:graphicFrameLocks noGrp="1"/>
          </p:cNvGraphicFramePr>
          <p:nvPr>
            <p:extLst>
              <p:ext uri="{D42A27DB-BD31-4B8C-83A1-F6EECF244321}">
                <p14:modId xmlns:p14="http://schemas.microsoft.com/office/powerpoint/2010/main" val="327695824"/>
              </p:ext>
            </p:extLst>
          </p:nvPr>
        </p:nvGraphicFramePr>
        <p:xfrm>
          <a:off x="536221" y="1093190"/>
          <a:ext cx="4431167" cy="5364671"/>
        </p:xfrm>
        <a:graphic>
          <a:graphicData uri="http://schemas.openxmlformats.org/drawingml/2006/table">
            <a:tbl>
              <a:tblPr/>
              <a:tblGrid>
                <a:gridCol w="2009232">
                  <a:extLst>
                    <a:ext uri="{9D8B030D-6E8A-4147-A177-3AD203B41FA5}">
                      <a16:colId xmlns="" xmlns:a16="http://schemas.microsoft.com/office/drawing/2014/main" val="20000"/>
                    </a:ext>
                  </a:extLst>
                </a:gridCol>
                <a:gridCol w="1230995">
                  <a:extLst>
                    <a:ext uri="{9D8B030D-6E8A-4147-A177-3AD203B41FA5}">
                      <a16:colId xmlns="" xmlns:a16="http://schemas.microsoft.com/office/drawing/2014/main" val="20001"/>
                    </a:ext>
                  </a:extLst>
                </a:gridCol>
                <a:gridCol w="1190940">
                  <a:extLst>
                    <a:ext uri="{9D8B030D-6E8A-4147-A177-3AD203B41FA5}">
                      <a16:colId xmlns="" xmlns:a16="http://schemas.microsoft.com/office/drawing/2014/main" val="1944540034"/>
                    </a:ext>
                  </a:extLst>
                </a:gridCol>
              </a:tblGrid>
              <a:tr h="658368">
                <a:tc>
                  <a:txBody>
                    <a:bodyPr/>
                    <a:lstStyle/>
                    <a:p>
                      <a:pPr marL="0" marR="0" lvl="0" indent="0" algn="l"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1400" b="1" i="0" u="none" strike="noStrike" cap="none" normalizeH="0" baseline="0" dirty="0">
                          <a:ln>
                            <a:noFill/>
                          </a:ln>
                          <a:solidFill>
                            <a:schemeClr val="bg1"/>
                          </a:solidFill>
                          <a:effectLst/>
                          <a:latin typeface="Calibri" panose="020F0502020204030204" pitchFamily="34" charset="0"/>
                        </a:rPr>
                        <a:t>Characteristic</a:t>
                      </a: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1" i="0" u="none" strike="noStrike" cap="none" normalizeH="0" baseline="0" dirty="0">
                          <a:ln>
                            <a:noFill/>
                          </a:ln>
                          <a:solidFill>
                            <a:schemeClr val="bg1"/>
                          </a:solidFill>
                          <a:effectLst/>
                          <a:latin typeface="Calibri" panose="020F0502020204030204" pitchFamily="34" charset="0"/>
                        </a:rPr>
                        <a:t>Cisplatin + Veliparib</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1" i="0" u="none" strike="noStrike" cap="none" normalizeH="0" baseline="0" dirty="0">
                          <a:ln>
                            <a:noFill/>
                          </a:ln>
                          <a:solidFill>
                            <a:schemeClr val="bg1"/>
                          </a:solidFill>
                          <a:effectLst/>
                          <a:latin typeface="Calibri" panose="020F0502020204030204" pitchFamily="34" charset="0"/>
                        </a:rPr>
                        <a:t>(n = 161)</a:t>
                      </a: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1" i="0" u="none" strike="noStrike" cap="none" normalizeH="0" baseline="0" dirty="0">
                          <a:ln>
                            <a:noFill/>
                          </a:ln>
                          <a:solidFill>
                            <a:schemeClr val="bg1"/>
                          </a:solidFill>
                          <a:effectLst/>
                          <a:latin typeface="Calibri" panose="020F0502020204030204" pitchFamily="34" charset="0"/>
                        </a:rPr>
                        <a:t>Cisplatin + Placebo</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1" i="0" u="none" strike="noStrike" cap="none" normalizeH="0" baseline="0" dirty="0">
                          <a:ln>
                            <a:noFill/>
                          </a:ln>
                          <a:solidFill>
                            <a:schemeClr val="bg1"/>
                          </a:solidFill>
                          <a:effectLst/>
                          <a:latin typeface="Calibri" panose="020F0502020204030204" pitchFamily="34" charset="0"/>
                        </a:rPr>
                        <a:t>(n = 160)</a:t>
                      </a: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extLst>
                  <a:ext uri="{0D108BD9-81ED-4DB2-BD59-A6C34878D82A}">
                    <a16:rowId xmlns="" xmlns:a16="http://schemas.microsoft.com/office/drawing/2014/main" val="10000"/>
                  </a:ext>
                </a:extLst>
              </a:tr>
              <a:tr h="26823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1"/>
                          </a:solidFill>
                          <a:effectLst/>
                          <a:latin typeface="Calibri" panose="020F0502020204030204" pitchFamily="34" charset="0"/>
                        </a:rPr>
                        <a:t>Median age, yrs</a:t>
                      </a:r>
                    </a:p>
                  </a:txBody>
                  <a:tcPr marL="91411" marR="9141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0" i="0" u="none" strike="noStrike" cap="none" normalizeH="0" baseline="0" dirty="0">
                          <a:ln>
                            <a:noFill/>
                          </a:ln>
                          <a:solidFill>
                            <a:schemeClr val="bg1"/>
                          </a:solidFill>
                          <a:effectLst/>
                          <a:latin typeface="Calibri" panose="020F0502020204030204" pitchFamily="34" charset="0"/>
                        </a:rPr>
                        <a:t>55.9</a:t>
                      </a: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0" i="0" u="none" strike="noStrike" cap="none" normalizeH="0" baseline="0" dirty="0">
                          <a:ln>
                            <a:noFill/>
                          </a:ln>
                          <a:solidFill>
                            <a:schemeClr val="bg1"/>
                          </a:solidFill>
                          <a:effectLst/>
                          <a:latin typeface="Calibri" panose="020F0502020204030204" pitchFamily="34" charset="0"/>
                        </a:rPr>
                        <a:t>56.5</a:t>
                      </a: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 xmlns:a16="http://schemas.microsoft.com/office/drawing/2014/main" val="10001"/>
                  </a:ext>
                </a:extLst>
              </a:tr>
              <a:tr h="1048505">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1"/>
                          </a:solidFill>
                          <a:effectLst/>
                          <a:latin typeface="Calibri" panose="020F0502020204030204" pitchFamily="34" charset="0"/>
                        </a:rPr>
                        <a:t>Race, %</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400" b="0" i="0" u="none" strike="noStrike" cap="none" normalizeH="0" baseline="0" dirty="0">
                          <a:ln>
                            <a:noFill/>
                          </a:ln>
                          <a:solidFill>
                            <a:schemeClr val="bg1"/>
                          </a:solidFill>
                          <a:effectLst/>
                          <a:latin typeface="Calibri" panose="020F0502020204030204" pitchFamily="34" charset="0"/>
                        </a:rPr>
                        <a:t>White</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400" b="0" i="0" u="none" strike="noStrike" cap="none" normalizeH="0" baseline="0" dirty="0">
                          <a:ln>
                            <a:noFill/>
                          </a:ln>
                          <a:solidFill>
                            <a:schemeClr val="bg1"/>
                          </a:solidFill>
                          <a:effectLst/>
                          <a:latin typeface="Calibri" panose="020F0502020204030204" pitchFamily="34" charset="0"/>
                        </a:rPr>
                        <a:t>Black</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400" b="0" i="0" u="none" strike="noStrike" cap="none" normalizeH="0" baseline="0" dirty="0">
                          <a:ln>
                            <a:noFill/>
                          </a:ln>
                          <a:solidFill>
                            <a:schemeClr val="bg1"/>
                          </a:solidFill>
                          <a:effectLst/>
                          <a:latin typeface="Calibri" panose="020F0502020204030204" pitchFamily="34" charset="0"/>
                        </a:rPr>
                        <a:t>Asian</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400" b="0" i="0" u="none" strike="noStrike" cap="none" normalizeH="0" baseline="0" dirty="0">
                          <a:ln>
                            <a:noFill/>
                          </a:ln>
                          <a:solidFill>
                            <a:schemeClr val="bg1"/>
                          </a:solidFill>
                          <a:effectLst/>
                          <a:latin typeface="Calibri" panose="020F0502020204030204" pitchFamily="34" charset="0"/>
                        </a:rPr>
                        <a:t>Other</a:t>
                      </a:r>
                    </a:p>
                  </a:txBody>
                  <a:tcPr marL="91411" marR="9141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endParaRPr kumimoji="0" lang="en-US" sz="1400" b="0" i="0" u="none" strike="noStrike" cap="none" normalizeH="0" baseline="0" dirty="0">
                        <a:ln>
                          <a:noFill/>
                        </a:ln>
                        <a:solidFill>
                          <a:schemeClr val="bg1"/>
                        </a:solidFill>
                        <a:effectLst/>
                        <a:latin typeface="Calibri" panose="020F0502020204030204" pitchFamily="34" charset="0"/>
                      </a:endParaRP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0" i="0" u="none" strike="noStrike" cap="none" normalizeH="0" baseline="0" dirty="0">
                          <a:ln>
                            <a:noFill/>
                          </a:ln>
                          <a:solidFill>
                            <a:schemeClr val="bg1"/>
                          </a:solidFill>
                          <a:effectLst/>
                          <a:latin typeface="Calibri" panose="020F0502020204030204" pitchFamily="34" charset="0"/>
                        </a:rPr>
                        <a:t>80</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0" i="0" u="none" strike="noStrike" cap="none" normalizeH="0" baseline="0" dirty="0">
                          <a:ln>
                            <a:noFill/>
                          </a:ln>
                          <a:solidFill>
                            <a:schemeClr val="bg1"/>
                          </a:solidFill>
                          <a:effectLst/>
                          <a:latin typeface="Calibri" panose="020F0502020204030204" pitchFamily="34" charset="0"/>
                        </a:rPr>
                        <a:t>14</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0" i="0" u="none" strike="noStrike" cap="none" normalizeH="0" baseline="0" dirty="0">
                          <a:ln>
                            <a:noFill/>
                          </a:ln>
                          <a:solidFill>
                            <a:schemeClr val="bg1"/>
                          </a:solidFill>
                          <a:effectLst/>
                          <a:latin typeface="Calibri" panose="020F0502020204030204" pitchFamily="34" charset="0"/>
                        </a:rPr>
                        <a:t>4</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0" i="0" u="none" strike="noStrike" cap="none" normalizeH="0" baseline="0" dirty="0">
                          <a:ln>
                            <a:noFill/>
                          </a:ln>
                          <a:solidFill>
                            <a:schemeClr val="bg1"/>
                          </a:solidFill>
                          <a:effectLst/>
                          <a:latin typeface="Calibri" panose="020F0502020204030204" pitchFamily="34" charset="0"/>
                        </a:rPr>
                        <a:t>2</a:t>
                      </a: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endParaRPr kumimoji="0" lang="en-US" sz="1400" b="0" i="0" u="none" strike="noStrike" cap="none" normalizeH="0" baseline="0" dirty="0">
                        <a:ln>
                          <a:noFill/>
                        </a:ln>
                        <a:solidFill>
                          <a:schemeClr val="bg1"/>
                        </a:solidFill>
                        <a:effectLst/>
                        <a:latin typeface="Calibri" panose="020F0502020204030204" pitchFamily="34" charset="0"/>
                      </a:endParaRP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0" i="0" u="none" strike="noStrike" cap="none" normalizeH="0" baseline="0" dirty="0">
                          <a:ln>
                            <a:noFill/>
                          </a:ln>
                          <a:solidFill>
                            <a:schemeClr val="bg1"/>
                          </a:solidFill>
                          <a:effectLst/>
                          <a:latin typeface="Calibri" panose="020F0502020204030204" pitchFamily="34" charset="0"/>
                        </a:rPr>
                        <a:t>73</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0" i="0" u="none" strike="noStrike" cap="none" normalizeH="0" baseline="0" dirty="0">
                          <a:ln>
                            <a:noFill/>
                          </a:ln>
                          <a:solidFill>
                            <a:schemeClr val="bg1"/>
                          </a:solidFill>
                          <a:effectLst/>
                          <a:latin typeface="Calibri" panose="020F0502020204030204" pitchFamily="34" charset="0"/>
                        </a:rPr>
                        <a:t>17</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0" i="0" u="none" strike="noStrike" cap="none" normalizeH="0" baseline="0" dirty="0">
                          <a:ln>
                            <a:noFill/>
                          </a:ln>
                          <a:solidFill>
                            <a:schemeClr val="bg1"/>
                          </a:solidFill>
                          <a:effectLst/>
                          <a:latin typeface="Calibri" panose="020F0502020204030204" pitchFamily="34" charset="0"/>
                        </a:rPr>
                        <a:t>3</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0" i="0" u="none" strike="noStrike" cap="none" normalizeH="0" baseline="0" dirty="0">
                          <a:ln>
                            <a:noFill/>
                          </a:ln>
                          <a:solidFill>
                            <a:schemeClr val="bg1"/>
                          </a:solidFill>
                          <a:effectLst/>
                          <a:latin typeface="Calibri" panose="020F0502020204030204" pitchFamily="34" charset="0"/>
                        </a:rPr>
                        <a:t>6</a:t>
                      </a: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 xmlns:a16="http://schemas.microsoft.com/office/drawing/2014/main" val="1226783727"/>
                  </a:ext>
                </a:extLst>
              </a:tr>
              <a:tr h="26823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1"/>
                          </a:solidFill>
                          <a:effectLst/>
                          <a:latin typeface="Calibri" panose="020F0502020204030204" pitchFamily="34" charset="0"/>
                        </a:rPr>
                        <a:t>Hispanic ethnicity, %</a:t>
                      </a:r>
                    </a:p>
                  </a:txBody>
                  <a:tcPr marL="91411" marR="9141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0" i="0" u="none" strike="noStrike" cap="none" normalizeH="0" baseline="0" dirty="0">
                          <a:ln>
                            <a:noFill/>
                          </a:ln>
                          <a:solidFill>
                            <a:schemeClr val="bg1"/>
                          </a:solidFill>
                          <a:effectLst/>
                          <a:latin typeface="Calibri" panose="020F0502020204030204" pitchFamily="34" charset="0"/>
                        </a:rPr>
                        <a:t>9</a:t>
                      </a: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0" i="0" u="none" strike="noStrike" cap="none" normalizeH="0" baseline="0" dirty="0">
                          <a:ln>
                            <a:noFill/>
                          </a:ln>
                          <a:solidFill>
                            <a:schemeClr val="bg1"/>
                          </a:solidFill>
                          <a:effectLst/>
                          <a:latin typeface="Calibri" panose="020F0502020204030204" pitchFamily="34" charset="0"/>
                        </a:rPr>
                        <a:t>4</a:t>
                      </a: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 xmlns:a16="http://schemas.microsoft.com/office/drawing/2014/main" val="3723079520"/>
                  </a:ext>
                </a:extLst>
              </a:tr>
              <a:tr h="26823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1"/>
                          </a:solidFill>
                          <a:effectLst/>
                          <a:latin typeface="Calibri" panose="020F0502020204030204" pitchFamily="34" charset="0"/>
                        </a:rPr>
                        <a:t>ECOG PS 0/1-2, %</a:t>
                      </a:r>
                    </a:p>
                  </a:txBody>
                  <a:tcPr marL="91411" marR="9141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0" i="0" u="none" strike="noStrike" cap="none" normalizeH="0" baseline="0" dirty="0">
                          <a:ln>
                            <a:noFill/>
                          </a:ln>
                          <a:solidFill>
                            <a:schemeClr val="bg1"/>
                          </a:solidFill>
                          <a:effectLst/>
                          <a:latin typeface="Calibri" panose="020F0502020204030204" pitchFamily="34" charset="0"/>
                        </a:rPr>
                        <a:t>59/41</a:t>
                      </a: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0" i="0" u="none" strike="noStrike" cap="none" normalizeH="0" baseline="0" dirty="0">
                          <a:ln>
                            <a:noFill/>
                          </a:ln>
                          <a:solidFill>
                            <a:schemeClr val="bg1"/>
                          </a:solidFill>
                          <a:effectLst/>
                          <a:latin typeface="Calibri" panose="020F0502020204030204" pitchFamily="34" charset="0"/>
                        </a:rPr>
                        <a:t>57/43</a:t>
                      </a: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 xmlns:a16="http://schemas.microsoft.com/office/drawing/2014/main" val="1964601709"/>
                  </a:ext>
                </a:extLst>
              </a:tr>
              <a:tr h="26823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1"/>
                          </a:solidFill>
                          <a:effectLst/>
                          <a:latin typeface="Calibri" panose="020F0502020204030204" pitchFamily="34" charset="0"/>
                        </a:rPr>
                        <a:t>TNBC, %</a:t>
                      </a:r>
                    </a:p>
                  </a:txBody>
                  <a:tcPr marL="91411" marR="9141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0" i="0" u="none" strike="noStrike" cap="none" normalizeH="0" baseline="0" dirty="0">
                          <a:ln>
                            <a:noFill/>
                          </a:ln>
                          <a:solidFill>
                            <a:schemeClr val="bg1"/>
                          </a:solidFill>
                          <a:effectLst/>
                          <a:latin typeface="Calibri" panose="020F0502020204030204" pitchFamily="34" charset="0"/>
                        </a:rPr>
                        <a:t>98</a:t>
                      </a: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0" i="0" u="none" strike="noStrike" cap="none" normalizeH="0" baseline="0" dirty="0">
                          <a:ln>
                            <a:noFill/>
                          </a:ln>
                          <a:solidFill>
                            <a:schemeClr val="bg1"/>
                          </a:solidFill>
                          <a:effectLst/>
                          <a:latin typeface="Calibri" panose="020F0502020204030204" pitchFamily="34" charset="0"/>
                        </a:rPr>
                        <a:t>92</a:t>
                      </a: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 xmlns:a16="http://schemas.microsoft.com/office/drawing/2014/main" val="2352430427"/>
                  </a:ext>
                </a:extLst>
              </a:tr>
              <a:tr h="463300">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1"/>
                          </a:solidFill>
                          <a:effectLst/>
                          <a:latin typeface="Calibri" panose="020F0502020204030204" pitchFamily="34" charset="0"/>
                        </a:rPr>
                        <a:t>Prior chemotherapy lines 0/1, %</a:t>
                      </a:r>
                    </a:p>
                  </a:txBody>
                  <a:tcPr marL="91411" marR="9141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0" i="0" u="none" strike="noStrike" cap="none" normalizeH="0" baseline="0" dirty="0">
                          <a:ln>
                            <a:noFill/>
                          </a:ln>
                          <a:solidFill>
                            <a:schemeClr val="bg1"/>
                          </a:solidFill>
                          <a:effectLst/>
                          <a:latin typeface="Calibri" panose="020F0502020204030204" pitchFamily="34" charset="0"/>
                        </a:rPr>
                        <a:t>68/32</a:t>
                      </a: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0" i="0" u="none" strike="noStrike" cap="none" normalizeH="0" baseline="0" dirty="0">
                          <a:ln>
                            <a:noFill/>
                          </a:ln>
                          <a:solidFill>
                            <a:schemeClr val="bg1"/>
                          </a:solidFill>
                          <a:effectLst/>
                          <a:latin typeface="Calibri" panose="020F0502020204030204" pitchFamily="34" charset="0"/>
                        </a:rPr>
                        <a:t>69/31</a:t>
                      </a: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 xmlns:a16="http://schemas.microsoft.com/office/drawing/2014/main" val="10002"/>
                  </a:ext>
                </a:extLst>
              </a:tr>
              <a:tr h="463300">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1"/>
                          </a:solidFill>
                          <a:effectLst/>
                          <a:latin typeface="Calibri" panose="020F0502020204030204" pitchFamily="34" charset="0"/>
                        </a:rPr>
                        <a:t>Prior neo/adjuvant chemotherapy, %</a:t>
                      </a:r>
                    </a:p>
                  </a:txBody>
                  <a:tcPr marL="91411" marR="9141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0" i="0" u="none" strike="noStrike" cap="none" normalizeH="0" baseline="0" dirty="0">
                          <a:ln>
                            <a:noFill/>
                          </a:ln>
                          <a:solidFill>
                            <a:schemeClr val="bg1"/>
                          </a:solidFill>
                          <a:effectLst/>
                          <a:latin typeface="Calibri" panose="020F0502020204030204" pitchFamily="34" charset="0"/>
                        </a:rPr>
                        <a:t>74</a:t>
                      </a: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0" i="0" u="none" strike="noStrike" cap="none" normalizeH="0" baseline="0" dirty="0">
                          <a:ln>
                            <a:noFill/>
                          </a:ln>
                          <a:solidFill>
                            <a:schemeClr val="bg1"/>
                          </a:solidFill>
                          <a:effectLst/>
                          <a:latin typeface="Calibri" panose="020F0502020204030204" pitchFamily="34" charset="0"/>
                        </a:rPr>
                        <a:t>73</a:t>
                      </a: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 xmlns:a16="http://schemas.microsoft.com/office/drawing/2014/main" val="2631928815"/>
                  </a:ext>
                </a:extLst>
              </a:tr>
              <a:tr h="26823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1"/>
                          </a:solidFill>
                          <a:effectLst/>
                          <a:latin typeface="Calibri" panose="020F0502020204030204" pitchFamily="34" charset="0"/>
                        </a:rPr>
                        <a:t>Prior carboplatin, %</a:t>
                      </a:r>
                    </a:p>
                  </a:txBody>
                  <a:tcPr marL="91411" marR="9141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0" i="0" u="none" strike="noStrike" cap="none" normalizeH="0" baseline="0" dirty="0">
                          <a:ln>
                            <a:noFill/>
                          </a:ln>
                          <a:solidFill>
                            <a:schemeClr val="bg1"/>
                          </a:solidFill>
                          <a:effectLst/>
                          <a:latin typeface="Calibri" panose="020F0502020204030204" pitchFamily="34" charset="0"/>
                        </a:rPr>
                        <a:t>9</a:t>
                      </a: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0" i="0" u="none" strike="noStrike" cap="none" normalizeH="0" baseline="0" dirty="0">
                          <a:ln>
                            <a:noFill/>
                          </a:ln>
                          <a:solidFill>
                            <a:schemeClr val="bg1"/>
                          </a:solidFill>
                          <a:effectLst/>
                          <a:latin typeface="Calibri" panose="020F0502020204030204" pitchFamily="34" charset="0"/>
                        </a:rPr>
                        <a:t>11</a:t>
                      </a: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 xmlns:a16="http://schemas.microsoft.com/office/drawing/2014/main" val="3015320887"/>
                  </a:ext>
                </a:extLst>
              </a:tr>
              <a:tr h="26823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1"/>
                          </a:solidFill>
                          <a:effectLst/>
                          <a:latin typeface="Calibri" panose="020F0502020204030204" pitchFamily="34" charset="0"/>
                        </a:rPr>
                        <a:t>Measurable disease, %</a:t>
                      </a:r>
                    </a:p>
                  </a:txBody>
                  <a:tcPr marL="91411" marR="9141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0" i="0" u="none" strike="noStrike" cap="none" normalizeH="0" baseline="0" dirty="0">
                          <a:ln>
                            <a:noFill/>
                          </a:ln>
                          <a:solidFill>
                            <a:schemeClr val="bg1"/>
                          </a:solidFill>
                          <a:effectLst/>
                          <a:latin typeface="Calibri" panose="020F0502020204030204" pitchFamily="34" charset="0"/>
                        </a:rPr>
                        <a:t>84</a:t>
                      </a: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0" i="0" u="none" strike="noStrike" cap="none" normalizeH="0" baseline="0" dirty="0">
                          <a:ln>
                            <a:noFill/>
                          </a:ln>
                          <a:solidFill>
                            <a:schemeClr val="bg1"/>
                          </a:solidFill>
                          <a:effectLst/>
                          <a:latin typeface="Calibri" panose="020F0502020204030204" pitchFamily="34" charset="0"/>
                        </a:rPr>
                        <a:t>84</a:t>
                      </a: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 xmlns:a16="http://schemas.microsoft.com/office/drawing/2014/main" val="2898685332"/>
                  </a:ext>
                </a:extLst>
              </a:tr>
              <a:tr h="26823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1"/>
                          </a:solidFill>
                          <a:effectLst/>
                          <a:latin typeface="Calibri" panose="020F0502020204030204" pitchFamily="34" charset="0"/>
                        </a:rPr>
                        <a:t>Visceral disease, %</a:t>
                      </a:r>
                    </a:p>
                  </a:txBody>
                  <a:tcPr marL="91411" marR="9141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0" i="0" u="none" strike="noStrike" cap="none" normalizeH="0" baseline="0" dirty="0">
                          <a:ln>
                            <a:noFill/>
                          </a:ln>
                          <a:solidFill>
                            <a:schemeClr val="bg1"/>
                          </a:solidFill>
                          <a:effectLst/>
                          <a:latin typeface="Calibri" panose="020F0502020204030204" pitchFamily="34" charset="0"/>
                        </a:rPr>
                        <a:t>66</a:t>
                      </a: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0" i="0" u="none" strike="noStrike" cap="none" normalizeH="0" baseline="0" dirty="0">
                          <a:ln>
                            <a:noFill/>
                          </a:ln>
                          <a:solidFill>
                            <a:schemeClr val="bg1"/>
                          </a:solidFill>
                          <a:effectLst/>
                          <a:latin typeface="Calibri" panose="020F0502020204030204" pitchFamily="34" charset="0"/>
                        </a:rPr>
                        <a:t>66</a:t>
                      </a: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 xmlns:a16="http://schemas.microsoft.com/office/drawing/2014/main" val="1522210088"/>
                  </a:ext>
                </a:extLst>
              </a:tr>
              <a:tr h="295119">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1"/>
                          </a:solidFill>
                          <a:effectLst/>
                          <a:latin typeface="Calibri" panose="020F0502020204030204" pitchFamily="34" charset="0"/>
                        </a:rPr>
                        <a:t>Prior biologic or ICI, %</a:t>
                      </a:r>
                    </a:p>
                  </a:txBody>
                  <a:tcPr marL="91411" marR="9141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0" i="0" u="none" strike="noStrike" cap="none" normalizeH="0" baseline="0" dirty="0">
                          <a:ln>
                            <a:noFill/>
                          </a:ln>
                          <a:solidFill>
                            <a:schemeClr val="bg1"/>
                          </a:solidFill>
                          <a:effectLst/>
                          <a:latin typeface="Calibri" panose="020F0502020204030204" pitchFamily="34" charset="0"/>
                        </a:rPr>
                        <a:t>4</a:t>
                      </a: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0" i="0" u="none" strike="noStrike" cap="none" normalizeH="0" baseline="0" dirty="0">
                          <a:ln>
                            <a:noFill/>
                          </a:ln>
                          <a:solidFill>
                            <a:schemeClr val="bg1"/>
                          </a:solidFill>
                          <a:effectLst/>
                          <a:latin typeface="Calibri" panose="020F0502020204030204" pitchFamily="34" charset="0"/>
                        </a:rPr>
                        <a:t>4</a:t>
                      </a: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 xmlns:a16="http://schemas.microsoft.com/office/drawing/2014/main" val="200257613"/>
                  </a:ext>
                </a:extLst>
              </a:tr>
            </a:tbl>
          </a:graphicData>
        </a:graphic>
      </p:graphicFrame>
      <p:sp>
        <p:nvSpPr>
          <p:cNvPr id="3" name="TextBox 2">
            <a:extLst>
              <a:ext uri="{FF2B5EF4-FFF2-40B4-BE49-F238E27FC236}">
                <a16:creationId xmlns="" xmlns:a16="http://schemas.microsoft.com/office/drawing/2014/main" id="{6A3E873C-2400-4C90-9E9B-ECEF56C34379}"/>
              </a:ext>
            </a:extLst>
          </p:cNvPr>
          <p:cNvSpPr txBox="1"/>
          <p:nvPr/>
        </p:nvSpPr>
        <p:spPr bwMode="auto">
          <a:xfrm>
            <a:off x="5601748" y="2881138"/>
            <a:ext cx="288085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l">
              <a:lnSpc>
                <a:spcPct val="100000"/>
              </a:lnSpc>
              <a:spcBef>
                <a:spcPct val="50000"/>
              </a:spcBef>
              <a:spcAft>
                <a:spcPct val="0"/>
              </a:spcAft>
              <a:buClrTx/>
              <a:buFontTx/>
              <a:buNone/>
            </a:pPr>
            <a:r>
              <a:rPr lang="en-US" dirty="0">
                <a:solidFill>
                  <a:srgbClr val="000000"/>
                </a:solidFill>
                <a:latin typeface="Calibri" panose="020F0502020204030204" pitchFamily="34" charset="0"/>
              </a:rPr>
              <a:t>Marker distribution in </a:t>
            </a:r>
            <a:r>
              <a:rPr lang="en-US" i="1" dirty="0">
                <a:solidFill>
                  <a:srgbClr val="000000"/>
                </a:solidFill>
                <a:latin typeface="Calibri" panose="020F0502020204030204" pitchFamily="34" charset="0"/>
              </a:rPr>
              <a:t>BRCA</a:t>
            </a:r>
            <a:r>
              <a:rPr lang="en-US" dirty="0">
                <a:solidFill>
                  <a:srgbClr val="000000"/>
                </a:solidFill>
                <a:latin typeface="Calibri" panose="020F0502020204030204" pitchFamily="34" charset="0"/>
              </a:rPr>
              <a:t>-like group</a:t>
            </a:r>
          </a:p>
        </p:txBody>
      </p:sp>
      <p:sp>
        <p:nvSpPr>
          <p:cNvPr id="11" name="TextBox 10">
            <a:extLst>
              <a:ext uri="{FF2B5EF4-FFF2-40B4-BE49-F238E27FC236}">
                <a16:creationId xmlns="" xmlns:a16="http://schemas.microsoft.com/office/drawing/2014/main" id="{36977BD3-A759-4CE9-B806-B3D7EE3BD571}"/>
              </a:ext>
            </a:extLst>
          </p:cNvPr>
          <p:cNvSpPr txBox="1"/>
          <p:nvPr/>
        </p:nvSpPr>
        <p:spPr bwMode="auto">
          <a:xfrm>
            <a:off x="7443415" y="3255681"/>
            <a:ext cx="1145722" cy="677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nSpc>
                <a:spcPct val="90000"/>
              </a:lnSpc>
              <a:spcBef>
                <a:spcPct val="50000"/>
              </a:spcBef>
              <a:spcAft>
                <a:spcPct val="0"/>
              </a:spcAft>
              <a:buClrTx/>
              <a:buFontTx/>
              <a:buNone/>
            </a:pPr>
            <a:r>
              <a:rPr lang="en-US" sz="1400" b="0" dirty="0">
                <a:latin typeface="Calibri" panose="020F0502020204030204" pitchFamily="34" charset="0"/>
              </a:rPr>
              <a:t>Germline HRR mutation</a:t>
            </a:r>
          </a:p>
        </p:txBody>
      </p:sp>
      <p:sp>
        <p:nvSpPr>
          <p:cNvPr id="12" name="TextBox 11">
            <a:extLst>
              <a:ext uri="{FF2B5EF4-FFF2-40B4-BE49-F238E27FC236}">
                <a16:creationId xmlns="" xmlns:a16="http://schemas.microsoft.com/office/drawing/2014/main" id="{00096D42-9F82-4A62-9A07-3FE158F90592}"/>
              </a:ext>
            </a:extLst>
          </p:cNvPr>
          <p:cNvSpPr txBox="1"/>
          <p:nvPr/>
        </p:nvSpPr>
        <p:spPr bwMode="auto">
          <a:xfrm>
            <a:off x="7996556" y="3968660"/>
            <a:ext cx="978167" cy="59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l">
              <a:lnSpc>
                <a:spcPct val="90000"/>
              </a:lnSpc>
              <a:spcBef>
                <a:spcPct val="50000"/>
              </a:spcBef>
              <a:spcAft>
                <a:spcPct val="0"/>
              </a:spcAft>
              <a:buClrTx/>
              <a:buFontTx/>
              <a:buNone/>
            </a:pPr>
            <a:r>
              <a:rPr lang="en-US" b="0" i="1" dirty="0">
                <a:solidFill>
                  <a:srgbClr val="000000"/>
                </a:solidFill>
                <a:latin typeface="Calibri" panose="020F0502020204030204" pitchFamily="34" charset="0"/>
              </a:rPr>
              <a:t>BRCA1 </a:t>
            </a:r>
            <a:r>
              <a:rPr lang="en-US" b="0" dirty="0">
                <a:solidFill>
                  <a:srgbClr val="000000"/>
                </a:solidFill>
                <a:latin typeface="Calibri" panose="020F0502020204030204" pitchFamily="34" charset="0"/>
              </a:rPr>
              <a:t>PM</a:t>
            </a:r>
          </a:p>
        </p:txBody>
      </p:sp>
      <p:sp>
        <p:nvSpPr>
          <p:cNvPr id="13" name="TextBox 12">
            <a:extLst>
              <a:ext uri="{FF2B5EF4-FFF2-40B4-BE49-F238E27FC236}">
                <a16:creationId xmlns="" xmlns:a16="http://schemas.microsoft.com/office/drawing/2014/main" id="{1AEE1C73-62D5-4DBE-A726-F74D0DA39557}"/>
              </a:ext>
            </a:extLst>
          </p:cNvPr>
          <p:cNvSpPr txBox="1"/>
          <p:nvPr/>
        </p:nvSpPr>
        <p:spPr bwMode="auto">
          <a:xfrm>
            <a:off x="8094044" y="4948171"/>
            <a:ext cx="890332" cy="844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l">
              <a:lnSpc>
                <a:spcPct val="90000"/>
              </a:lnSpc>
              <a:spcBef>
                <a:spcPct val="50000"/>
              </a:spcBef>
              <a:spcAft>
                <a:spcPct val="0"/>
              </a:spcAft>
              <a:buClrTx/>
              <a:buFontTx/>
              <a:buNone/>
            </a:pPr>
            <a:r>
              <a:rPr lang="en-US" b="0" dirty="0">
                <a:solidFill>
                  <a:srgbClr val="000000"/>
                </a:solidFill>
                <a:latin typeface="Calibri" panose="020F0502020204030204" pitchFamily="34" charset="0"/>
              </a:rPr>
              <a:t>HRD score </a:t>
            </a:r>
            <a:br>
              <a:rPr lang="en-US" b="0" dirty="0">
                <a:solidFill>
                  <a:srgbClr val="000000"/>
                </a:solidFill>
                <a:latin typeface="Calibri" panose="020F0502020204030204" pitchFamily="34" charset="0"/>
              </a:rPr>
            </a:br>
            <a:r>
              <a:rPr lang="en-US" b="0" dirty="0">
                <a:solidFill>
                  <a:srgbClr val="000000"/>
                </a:solidFill>
                <a:latin typeface="Calibri" panose="020F0502020204030204" pitchFamily="34" charset="0"/>
              </a:rPr>
              <a:t>≥ 42</a:t>
            </a:r>
          </a:p>
        </p:txBody>
      </p:sp>
      <p:sp>
        <p:nvSpPr>
          <p:cNvPr id="14" name="TextBox 13">
            <a:extLst>
              <a:ext uri="{FF2B5EF4-FFF2-40B4-BE49-F238E27FC236}">
                <a16:creationId xmlns="" xmlns:a16="http://schemas.microsoft.com/office/drawing/2014/main" id="{80AA8009-1B07-4DFF-81C4-27FE4039D11B}"/>
              </a:ext>
            </a:extLst>
          </p:cNvPr>
          <p:cNvSpPr txBox="1"/>
          <p:nvPr/>
        </p:nvSpPr>
        <p:spPr bwMode="auto">
          <a:xfrm>
            <a:off x="6166191" y="5867978"/>
            <a:ext cx="229229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spcBef>
                <a:spcPct val="50000"/>
              </a:spcBef>
            </a:pPr>
            <a:r>
              <a:rPr lang="en-US" sz="1600" b="0" dirty="0">
                <a:solidFill>
                  <a:schemeClr val="bg1"/>
                </a:solidFill>
                <a:latin typeface="Calibri" panose="020F0502020204030204" pitchFamily="34" charset="0"/>
              </a:rPr>
              <a:t>Somatic </a:t>
            </a:r>
            <a:r>
              <a:rPr lang="en-US" sz="1600" b="0" i="1" dirty="0">
                <a:solidFill>
                  <a:schemeClr val="bg1"/>
                </a:solidFill>
                <a:latin typeface="Calibri" panose="020F0502020204030204" pitchFamily="34" charset="0"/>
              </a:rPr>
              <a:t>BRCA1/2</a:t>
            </a:r>
            <a:r>
              <a:rPr lang="en-US" sz="1600" b="0" dirty="0">
                <a:solidFill>
                  <a:schemeClr val="bg1"/>
                </a:solidFill>
                <a:latin typeface="Calibri" panose="020F0502020204030204" pitchFamily="34" charset="0"/>
              </a:rPr>
              <a:t> mutation = 8% (all with HRD score ≥ 42)</a:t>
            </a:r>
          </a:p>
        </p:txBody>
      </p:sp>
      <p:sp>
        <p:nvSpPr>
          <p:cNvPr id="32" name="Freeform: Shape 31">
            <a:extLst>
              <a:ext uri="{FF2B5EF4-FFF2-40B4-BE49-F238E27FC236}">
                <a16:creationId xmlns="" xmlns:a16="http://schemas.microsoft.com/office/drawing/2014/main" id="{EC511F41-3753-47A6-BBF6-762995AFE759}"/>
              </a:ext>
            </a:extLst>
          </p:cNvPr>
          <p:cNvSpPr/>
          <p:nvPr/>
        </p:nvSpPr>
        <p:spPr bwMode="auto">
          <a:xfrm>
            <a:off x="7332785" y="3833446"/>
            <a:ext cx="573698" cy="0"/>
          </a:xfrm>
          <a:custGeom>
            <a:avLst/>
            <a:gdLst>
              <a:gd name="connsiteX0" fmla="*/ 0 w 764931"/>
              <a:gd name="connsiteY0" fmla="*/ 0 h 0"/>
              <a:gd name="connsiteX1" fmla="*/ 764931 w 764931"/>
              <a:gd name="connsiteY1" fmla="*/ 0 h 0"/>
            </a:gdLst>
            <a:ahLst/>
            <a:cxnLst>
              <a:cxn ang="0">
                <a:pos x="connsiteX0" y="connsiteY0"/>
              </a:cxn>
              <a:cxn ang="0">
                <a:pos x="connsiteX1" y="connsiteY1"/>
              </a:cxn>
            </a:cxnLst>
            <a:rect l="l" t="t" r="r" b="b"/>
            <a:pathLst>
              <a:path w="764931">
                <a:moveTo>
                  <a:pt x="0" y="0"/>
                </a:moveTo>
                <a:lnTo>
                  <a:pt x="764931" y="0"/>
                </a:lnTo>
              </a:path>
            </a:pathLst>
          </a:custGeom>
          <a:noFill/>
          <a:ln w="28575">
            <a:solidFill>
              <a:schemeClr val="bg1"/>
            </a:solidFill>
            <a:round/>
            <a:headEnd/>
            <a:tailEnd/>
          </a:ln>
          <a:extLst>
            <a:ext uri="{909E8E84-426E-40dd-AFC4-6F175D3DCCD1}">
              <a14:hiddenFill xmlns:a14="http://schemas.microsoft.com/office/drawing/2010/main">
                <a:noFill/>
              </a14:hiddenFill>
            </a:ext>
          </a:extLst>
        </p:spPr>
        <p:txBody>
          <a:bodyPr rtlCol="0" anchor="ctr"/>
          <a:lstStyle/>
          <a:p>
            <a:pPr algn="ctr"/>
            <a:endParaRPr lang="en-US"/>
          </a:p>
        </p:txBody>
      </p:sp>
      <p:sp>
        <p:nvSpPr>
          <p:cNvPr id="33" name="Freeform: Shape 32">
            <a:extLst>
              <a:ext uri="{FF2B5EF4-FFF2-40B4-BE49-F238E27FC236}">
                <a16:creationId xmlns="" xmlns:a16="http://schemas.microsoft.com/office/drawing/2014/main" id="{E1533329-DE08-49BE-A0C7-B3DE5C992A68}"/>
              </a:ext>
            </a:extLst>
          </p:cNvPr>
          <p:cNvSpPr/>
          <p:nvPr/>
        </p:nvSpPr>
        <p:spPr bwMode="auto">
          <a:xfrm>
            <a:off x="7814164" y="4352192"/>
            <a:ext cx="487973" cy="123092"/>
          </a:xfrm>
          <a:custGeom>
            <a:avLst/>
            <a:gdLst>
              <a:gd name="connsiteX0" fmla="*/ 0 w 650630"/>
              <a:gd name="connsiteY0" fmla="*/ 0 h 123092"/>
              <a:gd name="connsiteX1" fmla="*/ 650630 w 650630"/>
              <a:gd name="connsiteY1" fmla="*/ 0 h 123092"/>
              <a:gd name="connsiteX2" fmla="*/ 650630 w 650630"/>
              <a:gd name="connsiteY2" fmla="*/ 123092 h 123092"/>
            </a:gdLst>
            <a:ahLst/>
            <a:cxnLst>
              <a:cxn ang="0">
                <a:pos x="connsiteX0" y="connsiteY0"/>
              </a:cxn>
              <a:cxn ang="0">
                <a:pos x="connsiteX1" y="connsiteY1"/>
              </a:cxn>
              <a:cxn ang="0">
                <a:pos x="connsiteX2" y="connsiteY2"/>
              </a:cxn>
            </a:cxnLst>
            <a:rect l="l" t="t" r="r" b="b"/>
            <a:pathLst>
              <a:path w="650630" h="123092">
                <a:moveTo>
                  <a:pt x="0" y="0"/>
                </a:moveTo>
                <a:lnTo>
                  <a:pt x="650630" y="0"/>
                </a:lnTo>
                <a:lnTo>
                  <a:pt x="650630" y="123092"/>
                </a:lnTo>
              </a:path>
            </a:pathLst>
          </a:custGeom>
          <a:noFill/>
          <a:ln w="28575">
            <a:solidFill>
              <a:schemeClr val="bg1"/>
            </a:solidFill>
            <a:round/>
            <a:headEnd/>
            <a:tailEnd/>
          </a:ln>
          <a:extLst>
            <a:ext uri="{909E8E84-426E-40dd-AFC4-6F175D3DCCD1}">
              <a14:hiddenFill xmlns:a14="http://schemas.microsoft.com/office/drawing/2010/main">
                <a:noFill/>
              </a14:hiddenFill>
            </a:ext>
          </a:extLst>
        </p:spPr>
        <p:txBody>
          <a:bodyPr rtlCol="0" anchor="ctr"/>
          <a:lstStyle/>
          <a:p>
            <a:pPr algn="ctr"/>
            <a:endParaRPr lang="en-US"/>
          </a:p>
        </p:txBody>
      </p:sp>
      <p:sp>
        <p:nvSpPr>
          <p:cNvPr id="34" name="Freeform: Shape 33">
            <a:extLst>
              <a:ext uri="{FF2B5EF4-FFF2-40B4-BE49-F238E27FC236}">
                <a16:creationId xmlns="" xmlns:a16="http://schemas.microsoft.com/office/drawing/2014/main" id="{51869B79-2AF3-4BEC-B574-BA76464B7D80}"/>
              </a:ext>
            </a:extLst>
          </p:cNvPr>
          <p:cNvSpPr/>
          <p:nvPr/>
        </p:nvSpPr>
        <p:spPr bwMode="auto">
          <a:xfrm>
            <a:off x="7814165" y="5326421"/>
            <a:ext cx="279879" cy="255310"/>
          </a:xfrm>
          <a:custGeom>
            <a:avLst/>
            <a:gdLst>
              <a:gd name="connsiteX0" fmla="*/ 0 w 378070"/>
              <a:gd name="connsiteY0" fmla="*/ 0 h 0"/>
              <a:gd name="connsiteX1" fmla="*/ 378070 w 378070"/>
              <a:gd name="connsiteY1" fmla="*/ 0 h 0"/>
            </a:gdLst>
            <a:ahLst/>
            <a:cxnLst>
              <a:cxn ang="0">
                <a:pos x="connsiteX0" y="connsiteY0"/>
              </a:cxn>
              <a:cxn ang="0">
                <a:pos x="connsiteX1" y="connsiteY1"/>
              </a:cxn>
            </a:cxnLst>
            <a:rect l="l" t="t" r="r" b="b"/>
            <a:pathLst>
              <a:path w="378070">
                <a:moveTo>
                  <a:pt x="0" y="0"/>
                </a:moveTo>
                <a:lnTo>
                  <a:pt x="378070" y="0"/>
                </a:lnTo>
              </a:path>
            </a:pathLst>
          </a:custGeom>
          <a:noFill/>
          <a:ln w="28575">
            <a:solidFill>
              <a:schemeClr val="bg1"/>
            </a:solidFill>
            <a:round/>
            <a:headEnd/>
            <a:tailEnd/>
          </a:ln>
          <a:extLst>
            <a:ext uri="{909E8E84-426E-40dd-AFC4-6F175D3DCCD1}">
              <a14:hiddenFill xmlns:a14="http://schemas.microsoft.com/office/drawing/2010/main">
                <a:noFill/>
              </a14:hiddenFill>
            </a:ext>
          </a:extLst>
        </p:spPr>
        <p:txBody>
          <a:bodyPr rtlCol="0" anchor="ctr"/>
          <a:lstStyle/>
          <a:p>
            <a:pPr algn="ctr"/>
            <a:endParaRPr lang="en-US"/>
          </a:p>
        </p:txBody>
      </p:sp>
      <p:grpSp>
        <p:nvGrpSpPr>
          <p:cNvPr id="31" name="Group 30">
            <a:extLst>
              <a:ext uri="{FF2B5EF4-FFF2-40B4-BE49-F238E27FC236}">
                <a16:creationId xmlns="" xmlns:a16="http://schemas.microsoft.com/office/drawing/2014/main" id="{1095C54F-9773-4966-899F-EB3102AED20A}"/>
              </a:ext>
            </a:extLst>
          </p:cNvPr>
          <p:cNvGrpSpPr/>
          <p:nvPr/>
        </p:nvGrpSpPr>
        <p:grpSpPr>
          <a:xfrm flipH="1">
            <a:off x="6386146" y="3805482"/>
            <a:ext cx="1546622" cy="2065338"/>
            <a:chOff x="8470901" y="3884613"/>
            <a:chExt cx="2062163" cy="2065338"/>
          </a:xfrm>
        </p:grpSpPr>
        <p:sp>
          <p:nvSpPr>
            <p:cNvPr id="25" name="Freeform 5">
              <a:extLst>
                <a:ext uri="{FF2B5EF4-FFF2-40B4-BE49-F238E27FC236}">
                  <a16:creationId xmlns="" xmlns:a16="http://schemas.microsoft.com/office/drawing/2014/main" id="{93915202-B8DB-4E43-B856-68A1C4BB9D18}"/>
                </a:ext>
              </a:extLst>
            </p:cNvPr>
            <p:cNvSpPr>
              <a:spLocks/>
            </p:cNvSpPr>
            <p:nvPr/>
          </p:nvSpPr>
          <p:spPr bwMode="auto">
            <a:xfrm>
              <a:off x="8470901" y="3884613"/>
              <a:ext cx="2062163" cy="2065338"/>
            </a:xfrm>
            <a:custGeom>
              <a:avLst/>
              <a:gdLst>
                <a:gd name="T0" fmla="*/ 1366 w 2597"/>
                <a:gd name="T1" fmla="*/ 1 h 2600"/>
                <a:gd name="T2" fmla="*/ 1497 w 2597"/>
                <a:gd name="T3" fmla="*/ 15 h 2600"/>
                <a:gd name="T4" fmla="*/ 1623 w 2597"/>
                <a:gd name="T5" fmla="*/ 41 h 2600"/>
                <a:gd name="T6" fmla="*/ 1744 w 2597"/>
                <a:gd name="T7" fmla="*/ 78 h 2600"/>
                <a:gd name="T8" fmla="*/ 1861 w 2597"/>
                <a:gd name="T9" fmla="*/ 128 h 2600"/>
                <a:gd name="T10" fmla="*/ 1972 w 2597"/>
                <a:gd name="T11" fmla="*/ 187 h 2600"/>
                <a:gd name="T12" fmla="*/ 2076 w 2597"/>
                <a:gd name="T13" fmla="*/ 258 h 2600"/>
                <a:gd name="T14" fmla="*/ 2172 w 2597"/>
                <a:gd name="T15" fmla="*/ 338 h 2600"/>
                <a:gd name="T16" fmla="*/ 2259 w 2597"/>
                <a:gd name="T17" fmla="*/ 425 h 2600"/>
                <a:gd name="T18" fmla="*/ 2339 w 2597"/>
                <a:gd name="T19" fmla="*/ 522 h 2600"/>
                <a:gd name="T20" fmla="*/ 2410 w 2597"/>
                <a:gd name="T21" fmla="*/ 626 h 2600"/>
                <a:gd name="T22" fmla="*/ 2469 w 2597"/>
                <a:gd name="T23" fmla="*/ 736 h 2600"/>
                <a:gd name="T24" fmla="*/ 2519 w 2597"/>
                <a:gd name="T25" fmla="*/ 853 h 2600"/>
                <a:gd name="T26" fmla="*/ 2556 w 2597"/>
                <a:gd name="T27" fmla="*/ 975 h 2600"/>
                <a:gd name="T28" fmla="*/ 2583 w 2597"/>
                <a:gd name="T29" fmla="*/ 1101 h 2600"/>
                <a:gd name="T30" fmla="*/ 2596 w 2597"/>
                <a:gd name="T31" fmla="*/ 1233 h 2600"/>
                <a:gd name="T32" fmla="*/ 2596 w 2597"/>
                <a:gd name="T33" fmla="*/ 1367 h 2600"/>
                <a:gd name="T34" fmla="*/ 2583 w 2597"/>
                <a:gd name="T35" fmla="*/ 1499 h 2600"/>
                <a:gd name="T36" fmla="*/ 2556 w 2597"/>
                <a:gd name="T37" fmla="*/ 1625 h 2600"/>
                <a:gd name="T38" fmla="*/ 2519 w 2597"/>
                <a:gd name="T39" fmla="*/ 1747 h 2600"/>
                <a:gd name="T40" fmla="*/ 2469 w 2597"/>
                <a:gd name="T41" fmla="*/ 1864 h 2600"/>
                <a:gd name="T42" fmla="*/ 2410 w 2597"/>
                <a:gd name="T43" fmla="*/ 1974 h 2600"/>
                <a:gd name="T44" fmla="*/ 2339 w 2597"/>
                <a:gd name="T45" fmla="*/ 2078 h 2600"/>
                <a:gd name="T46" fmla="*/ 2259 w 2597"/>
                <a:gd name="T47" fmla="*/ 2175 h 2600"/>
                <a:gd name="T48" fmla="*/ 2172 w 2597"/>
                <a:gd name="T49" fmla="*/ 2262 h 2600"/>
                <a:gd name="T50" fmla="*/ 2076 w 2597"/>
                <a:gd name="T51" fmla="*/ 2342 h 2600"/>
                <a:gd name="T52" fmla="*/ 1972 w 2597"/>
                <a:gd name="T53" fmla="*/ 2413 h 2600"/>
                <a:gd name="T54" fmla="*/ 1861 w 2597"/>
                <a:gd name="T55" fmla="*/ 2472 h 2600"/>
                <a:gd name="T56" fmla="*/ 1744 w 2597"/>
                <a:gd name="T57" fmla="*/ 2522 h 2600"/>
                <a:gd name="T58" fmla="*/ 1623 w 2597"/>
                <a:gd name="T59" fmla="*/ 2559 h 2600"/>
                <a:gd name="T60" fmla="*/ 1497 w 2597"/>
                <a:gd name="T61" fmla="*/ 2586 h 2600"/>
                <a:gd name="T62" fmla="*/ 1366 w 2597"/>
                <a:gd name="T63" fmla="*/ 2599 h 2600"/>
                <a:gd name="T64" fmla="*/ 1231 w 2597"/>
                <a:gd name="T65" fmla="*/ 2599 h 2600"/>
                <a:gd name="T66" fmla="*/ 1100 w 2597"/>
                <a:gd name="T67" fmla="*/ 2586 h 2600"/>
                <a:gd name="T68" fmla="*/ 974 w 2597"/>
                <a:gd name="T69" fmla="*/ 2559 h 2600"/>
                <a:gd name="T70" fmla="*/ 852 w 2597"/>
                <a:gd name="T71" fmla="*/ 2522 h 2600"/>
                <a:gd name="T72" fmla="*/ 735 w 2597"/>
                <a:gd name="T73" fmla="*/ 2472 h 2600"/>
                <a:gd name="T74" fmla="*/ 625 w 2597"/>
                <a:gd name="T75" fmla="*/ 2413 h 2600"/>
                <a:gd name="T76" fmla="*/ 521 w 2597"/>
                <a:gd name="T77" fmla="*/ 2342 h 2600"/>
                <a:gd name="T78" fmla="*/ 425 w 2597"/>
                <a:gd name="T79" fmla="*/ 2262 h 2600"/>
                <a:gd name="T80" fmla="*/ 337 w 2597"/>
                <a:gd name="T81" fmla="*/ 2175 h 2600"/>
                <a:gd name="T82" fmla="*/ 258 w 2597"/>
                <a:gd name="T83" fmla="*/ 2078 h 2600"/>
                <a:gd name="T84" fmla="*/ 187 w 2597"/>
                <a:gd name="T85" fmla="*/ 1974 h 2600"/>
                <a:gd name="T86" fmla="*/ 128 w 2597"/>
                <a:gd name="T87" fmla="*/ 1864 h 2600"/>
                <a:gd name="T88" fmla="*/ 78 w 2597"/>
                <a:gd name="T89" fmla="*/ 1747 h 2600"/>
                <a:gd name="T90" fmla="*/ 41 w 2597"/>
                <a:gd name="T91" fmla="*/ 1625 h 2600"/>
                <a:gd name="T92" fmla="*/ 15 w 2597"/>
                <a:gd name="T93" fmla="*/ 1499 h 2600"/>
                <a:gd name="T94" fmla="*/ 1 w 2597"/>
                <a:gd name="T95" fmla="*/ 1367 h 2600"/>
                <a:gd name="T96" fmla="*/ 0 w 2597"/>
                <a:gd name="T97" fmla="*/ 1280 h 2600"/>
                <a:gd name="T98" fmla="*/ 1 w 2597"/>
                <a:gd name="T99" fmla="*/ 1239 h 2600"/>
                <a:gd name="T100" fmla="*/ 1299 w 2597"/>
                <a:gd name="T101" fmla="*/ 1301 h 2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97" h="2600">
                  <a:moveTo>
                    <a:pt x="1299" y="0"/>
                  </a:moveTo>
                  <a:lnTo>
                    <a:pt x="1366" y="1"/>
                  </a:lnTo>
                  <a:lnTo>
                    <a:pt x="1431" y="6"/>
                  </a:lnTo>
                  <a:lnTo>
                    <a:pt x="1497" y="15"/>
                  </a:lnTo>
                  <a:lnTo>
                    <a:pt x="1560" y="25"/>
                  </a:lnTo>
                  <a:lnTo>
                    <a:pt x="1623" y="41"/>
                  </a:lnTo>
                  <a:lnTo>
                    <a:pt x="1684" y="57"/>
                  </a:lnTo>
                  <a:lnTo>
                    <a:pt x="1744" y="78"/>
                  </a:lnTo>
                  <a:lnTo>
                    <a:pt x="1804" y="101"/>
                  </a:lnTo>
                  <a:lnTo>
                    <a:pt x="1861" y="128"/>
                  </a:lnTo>
                  <a:lnTo>
                    <a:pt x="1918" y="156"/>
                  </a:lnTo>
                  <a:lnTo>
                    <a:pt x="1972" y="187"/>
                  </a:lnTo>
                  <a:lnTo>
                    <a:pt x="2024" y="222"/>
                  </a:lnTo>
                  <a:lnTo>
                    <a:pt x="2076" y="258"/>
                  </a:lnTo>
                  <a:lnTo>
                    <a:pt x="2125" y="297"/>
                  </a:lnTo>
                  <a:lnTo>
                    <a:pt x="2172" y="338"/>
                  </a:lnTo>
                  <a:lnTo>
                    <a:pt x="2217" y="380"/>
                  </a:lnTo>
                  <a:lnTo>
                    <a:pt x="2259" y="425"/>
                  </a:lnTo>
                  <a:lnTo>
                    <a:pt x="2300" y="473"/>
                  </a:lnTo>
                  <a:lnTo>
                    <a:pt x="2339" y="522"/>
                  </a:lnTo>
                  <a:lnTo>
                    <a:pt x="2375" y="573"/>
                  </a:lnTo>
                  <a:lnTo>
                    <a:pt x="2410" y="626"/>
                  </a:lnTo>
                  <a:lnTo>
                    <a:pt x="2440" y="680"/>
                  </a:lnTo>
                  <a:lnTo>
                    <a:pt x="2469" y="736"/>
                  </a:lnTo>
                  <a:lnTo>
                    <a:pt x="2496" y="794"/>
                  </a:lnTo>
                  <a:lnTo>
                    <a:pt x="2519" y="853"/>
                  </a:lnTo>
                  <a:lnTo>
                    <a:pt x="2539" y="914"/>
                  </a:lnTo>
                  <a:lnTo>
                    <a:pt x="2556" y="975"/>
                  </a:lnTo>
                  <a:lnTo>
                    <a:pt x="2571" y="1038"/>
                  </a:lnTo>
                  <a:lnTo>
                    <a:pt x="2583" y="1101"/>
                  </a:lnTo>
                  <a:lnTo>
                    <a:pt x="2591" y="1167"/>
                  </a:lnTo>
                  <a:lnTo>
                    <a:pt x="2596" y="1233"/>
                  </a:lnTo>
                  <a:lnTo>
                    <a:pt x="2597" y="1301"/>
                  </a:lnTo>
                  <a:lnTo>
                    <a:pt x="2596" y="1367"/>
                  </a:lnTo>
                  <a:lnTo>
                    <a:pt x="2591" y="1433"/>
                  </a:lnTo>
                  <a:lnTo>
                    <a:pt x="2583" y="1499"/>
                  </a:lnTo>
                  <a:lnTo>
                    <a:pt x="2571" y="1562"/>
                  </a:lnTo>
                  <a:lnTo>
                    <a:pt x="2556" y="1625"/>
                  </a:lnTo>
                  <a:lnTo>
                    <a:pt x="2539" y="1686"/>
                  </a:lnTo>
                  <a:lnTo>
                    <a:pt x="2519" y="1747"/>
                  </a:lnTo>
                  <a:lnTo>
                    <a:pt x="2496" y="1806"/>
                  </a:lnTo>
                  <a:lnTo>
                    <a:pt x="2469" y="1864"/>
                  </a:lnTo>
                  <a:lnTo>
                    <a:pt x="2440" y="1920"/>
                  </a:lnTo>
                  <a:lnTo>
                    <a:pt x="2410" y="1974"/>
                  </a:lnTo>
                  <a:lnTo>
                    <a:pt x="2375" y="2027"/>
                  </a:lnTo>
                  <a:lnTo>
                    <a:pt x="2339" y="2078"/>
                  </a:lnTo>
                  <a:lnTo>
                    <a:pt x="2300" y="2127"/>
                  </a:lnTo>
                  <a:lnTo>
                    <a:pt x="2259" y="2175"/>
                  </a:lnTo>
                  <a:lnTo>
                    <a:pt x="2217" y="2220"/>
                  </a:lnTo>
                  <a:lnTo>
                    <a:pt x="2172" y="2262"/>
                  </a:lnTo>
                  <a:lnTo>
                    <a:pt x="2125" y="2303"/>
                  </a:lnTo>
                  <a:lnTo>
                    <a:pt x="2076" y="2342"/>
                  </a:lnTo>
                  <a:lnTo>
                    <a:pt x="2024" y="2378"/>
                  </a:lnTo>
                  <a:lnTo>
                    <a:pt x="1972" y="2413"/>
                  </a:lnTo>
                  <a:lnTo>
                    <a:pt x="1918" y="2444"/>
                  </a:lnTo>
                  <a:lnTo>
                    <a:pt x="1861" y="2472"/>
                  </a:lnTo>
                  <a:lnTo>
                    <a:pt x="1804" y="2499"/>
                  </a:lnTo>
                  <a:lnTo>
                    <a:pt x="1744" y="2522"/>
                  </a:lnTo>
                  <a:lnTo>
                    <a:pt x="1684" y="2543"/>
                  </a:lnTo>
                  <a:lnTo>
                    <a:pt x="1623" y="2559"/>
                  </a:lnTo>
                  <a:lnTo>
                    <a:pt x="1560" y="2575"/>
                  </a:lnTo>
                  <a:lnTo>
                    <a:pt x="1497" y="2586"/>
                  </a:lnTo>
                  <a:lnTo>
                    <a:pt x="1431" y="2594"/>
                  </a:lnTo>
                  <a:lnTo>
                    <a:pt x="1366" y="2599"/>
                  </a:lnTo>
                  <a:lnTo>
                    <a:pt x="1299" y="2600"/>
                  </a:lnTo>
                  <a:lnTo>
                    <a:pt x="1231" y="2599"/>
                  </a:lnTo>
                  <a:lnTo>
                    <a:pt x="1165" y="2594"/>
                  </a:lnTo>
                  <a:lnTo>
                    <a:pt x="1100" y="2586"/>
                  </a:lnTo>
                  <a:lnTo>
                    <a:pt x="1037" y="2575"/>
                  </a:lnTo>
                  <a:lnTo>
                    <a:pt x="974" y="2559"/>
                  </a:lnTo>
                  <a:lnTo>
                    <a:pt x="913" y="2543"/>
                  </a:lnTo>
                  <a:lnTo>
                    <a:pt x="852" y="2522"/>
                  </a:lnTo>
                  <a:lnTo>
                    <a:pt x="793" y="2499"/>
                  </a:lnTo>
                  <a:lnTo>
                    <a:pt x="735" y="2472"/>
                  </a:lnTo>
                  <a:lnTo>
                    <a:pt x="679" y="2444"/>
                  </a:lnTo>
                  <a:lnTo>
                    <a:pt x="625" y="2413"/>
                  </a:lnTo>
                  <a:lnTo>
                    <a:pt x="572" y="2378"/>
                  </a:lnTo>
                  <a:lnTo>
                    <a:pt x="521" y="2342"/>
                  </a:lnTo>
                  <a:lnTo>
                    <a:pt x="472" y="2303"/>
                  </a:lnTo>
                  <a:lnTo>
                    <a:pt x="425" y="2262"/>
                  </a:lnTo>
                  <a:lnTo>
                    <a:pt x="380" y="2220"/>
                  </a:lnTo>
                  <a:lnTo>
                    <a:pt x="337" y="2175"/>
                  </a:lnTo>
                  <a:lnTo>
                    <a:pt x="296" y="2127"/>
                  </a:lnTo>
                  <a:lnTo>
                    <a:pt x="258" y="2078"/>
                  </a:lnTo>
                  <a:lnTo>
                    <a:pt x="222" y="2027"/>
                  </a:lnTo>
                  <a:lnTo>
                    <a:pt x="187" y="1974"/>
                  </a:lnTo>
                  <a:lnTo>
                    <a:pt x="156" y="1920"/>
                  </a:lnTo>
                  <a:lnTo>
                    <a:pt x="128" y="1864"/>
                  </a:lnTo>
                  <a:lnTo>
                    <a:pt x="101" y="1806"/>
                  </a:lnTo>
                  <a:lnTo>
                    <a:pt x="78" y="1747"/>
                  </a:lnTo>
                  <a:lnTo>
                    <a:pt x="58" y="1686"/>
                  </a:lnTo>
                  <a:lnTo>
                    <a:pt x="41" y="1625"/>
                  </a:lnTo>
                  <a:lnTo>
                    <a:pt x="25" y="1562"/>
                  </a:lnTo>
                  <a:lnTo>
                    <a:pt x="15" y="1499"/>
                  </a:lnTo>
                  <a:lnTo>
                    <a:pt x="6" y="1433"/>
                  </a:lnTo>
                  <a:lnTo>
                    <a:pt x="1" y="1367"/>
                  </a:lnTo>
                  <a:lnTo>
                    <a:pt x="0" y="1301"/>
                  </a:lnTo>
                  <a:lnTo>
                    <a:pt x="0" y="1280"/>
                  </a:lnTo>
                  <a:lnTo>
                    <a:pt x="0" y="1260"/>
                  </a:lnTo>
                  <a:lnTo>
                    <a:pt x="1" y="1239"/>
                  </a:lnTo>
                  <a:lnTo>
                    <a:pt x="2" y="1218"/>
                  </a:lnTo>
                  <a:lnTo>
                    <a:pt x="1299" y="1301"/>
                  </a:lnTo>
                  <a:lnTo>
                    <a:pt x="1299" y="0"/>
                  </a:lnTo>
                  <a:close/>
                </a:path>
              </a:pathLst>
            </a:custGeom>
            <a:solidFill>
              <a:srgbClr val="0158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7">
              <a:extLst>
                <a:ext uri="{FF2B5EF4-FFF2-40B4-BE49-F238E27FC236}">
                  <a16:creationId xmlns="" xmlns:a16="http://schemas.microsoft.com/office/drawing/2014/main" id="{CE4E9AF0-91BD-47C9-99CF-E191AE741C5C}"/>
                </a:ext>
              </a:extLst>
            </p:cNvPr>
            <p:cNvSpPr>
              <a:spLocks/>
            </p:cNvSpPr>
            <p:nvPr/>
          </p:nvSpPr>
          <p:spPr bwMode="auto">
            <a:xfrm>
              <a:off x="8474076" y="3983038"/>
              <a:ext cx="1028700" cy="935038"/>
            </a:xfrm>
            <a:custGeom>
              <a:avLst/>
              <a:gdLst>
                <a:gd name="T0" fmla="*/ 0 w 1297"/>
                <a:gd name="T1" fmla="*/ 1095 h 1178"/>
                <a:gd name="T2" fmla="*/ 4 w 1297"/>
                <a:gd name="T3" fmla="*/ 1052 h 1178"/>
                <a:gd name="T4" fmla="*/ 9 w 1297"/>
                <a:gd name="T5" fmla="*/ 1007 h 1178"/>
                <a:gd name="T6" fmla="*/ 16 w 1297"/>
                <a:gd name="T7" fmla="*/ 964 h 1178"/>
                <a:gd name="T8" fmla="*/ 23 w 1297"/>
                <a:gd name="T9" fmla="*/ 921 h 1178"/>
                <a:gd name="T10" fmla="*/ 32 w 1297"/>
                <a:gd name="T11" fmla="*/ 878 h 1178"/>
                <a:gd name="T12" fmla="*/ 43 w 1297"/>
                <a:gd name="T13" fmla="*/ 836 h 1178"/>
                <a:gd name="T14" fmla="*/ 56 w 1297"/>
                <a:gd name="T15" fmla="*/ 795 h 1178"/>
                <a:gd name="T16" fmla="*/ 68 w 1297"/>
                <a:gd name="T17" fmla="*/ 753 h 1178"/>
                <a:gd name="T18" fmla="*/ 84 w 1297"/>
                <a:gd name="T19" fmla="*/ 712 h 1178"/>
                <a:gd name="T20" fmla="*/ 99 w 1297"/>
                <a:gd name="T21" fmla="*/ 672 h 1178"/>
                <a:gd name="T22" fmla="*/ 117 w 1297"/>
                <a:gd name="T23" fmla="*/ 633 h 1178"/>
                <a:gd name="T24" fmla="*/ 135 w 1297"/>
                <a:gd name="T25" fmla="*/ 594 h 1178"/>
                <a:gd name="T26" fmla="*/ 156 w 1297"/>
                <a:gd name="T27" fmla="*/ 555 h 1178"/>
                <a:gd name="T28" fmla="*/ 176 w 1297"/>
                <a:gd name="T29" fmla="*/ 518 h 1178"/>
                <a:gd name="T30" fmla="*/ 198 w 1297"/>
                <a:gd name="T31" fmla="*/ 482 h 1178"/>
                <a:gd name="T32" fmla="*/ 222 w 1297"/>
                <a:gd name="T33" fmla="*/ 446 h 1178"/>
                <a:gd name="T34" fmla="*/ 247 w 1297"/>
                <a:gd name="T35" fmla="*/ 411 h 1178"/>
                <a:gd name="T36" fmla="*/ 272 w 1297"/>
                <a:gd name="T37" fmla="*/ 377 h 1178"/>
                <a:gd name="T38" fmla="*/ 299 w 1297"/>
                <a:gd name="T39" fmla="*/ 343 h 1178"/>
                <a:gd name="T40" fmla="*/ 328 w 1297"/>
                <a:gd name="T41" fmla="*/ 311 h 1178"/>
                <a:gd name="T42" fmla="*/ 357 w 1297"/>
                <a:gd name="T43" fmla="*/ 279 h 1178"/>
                <a:gd name="T44" fmla="*/ 387 w 1297"/>
                <a:gd name="T45" fmla="*/ 248 h 1178"/>
                <a:gd name="T46" fmla="*/ 419 w 1297"/>
                <a:gd name="T47" fmla="*/ 219 h 1178"/>
                <a:gd name="T48" fmla="*/ 451 w 1297"/>
                <a:gd name="T49" fmla="*/ 190 h 1178"/>
                <a:gd name="T50" fmla="*/ 484 w 1297"/>
                <a:gd name="T51" fmla="*/ 162 h 1178"/>
                <a:gd name="T52" fmla="*/ 518 w 1297"/>
                <a:gd name="T53" fmla="*/ 136 h 1178"/>
                <a:gd name="T54" fmla="*/ 554 w 1297"/>
                <a:gd name="T55" fmla="*/ 111 h 1178"/>
                <a:gd name="T56" fmla="*/ 590 w 1297"/>
                <a:gd name="T57" fmla="*/ 86 h 1178"/>
                <a:gd name="T58" fmla="*/ 627 w 1297"/>
                <a:gd name="T59" fmla="*/ 63 h 1178"/>
                <a:gd name="T60" fmla="*/ 665 w 1297"/>
                <a:gd name="T61" fmla="*/ 41 h 1178"/>
                <a:gd name="T62" fmla="*/ 704 w 1297"/>
                <a:gd name="T63" fmla="*/ 19 h 1178"/>
                <a:gd name="T64" fmla="*/ 744 w 1297"/>
                <a:gd name="T65" fmla="*/ 0 h 1178"/>
                <a:gd name="T66" fmla="*/ 1297 w 1297"/>
                <a:gd name="T67" fmla="*/ 1178 h 1178"/>
                <a:gd name="T68" fmla="*/ 0 w 1297"/>
                <a:gd name="T69" fmla="*/ 1095 h 1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97" h="1178">
                  <a:moveTo>
                    <a:pt x="0" y="1095"/>
                  </a:moveTo>
                  <a:lnTo>
                    <a:pt x="4" y="1052"/>
                  </a:lnTo>
                  <a:lnTo>
                    <a:pt x="9" y="1007"/>
                  </a:lnTo>
                  <a:lnTo>
                    <a:pt x="16" y="964"/>
                  </a:lnTo>
                  <a:lnTo>
                    <a:pt x="23" y="921"/>
                  </a:lnTo>
                  <a:lnTo>
                    <a:pt x="32" y="878"/>
                  </a:lnTo>
                  <a:lnTo>
                    <a:pt x="43" y="836"/>
                  </a:lnTo>
                  <a:lnTo>
                    <a:pt x="56" y="795"/>
                  </a:lnTo>
                  <a:lnTo>
                    <a:pt x="68" y="753"/>
                  </a:lnTo>
                  <a:lnTo>
                    <a:pt x="84" y="712"/>
                  </a:lnTo>
                  <a:lnTo>
                    <a:pt x="99" y="672"/>
                  </a:lnTo>
                  <a:lnTo>
                    <a:pt x="117" y="633"/>
                  </a:lnTo>
                  <a:lnTo>
                    <a:pt x="135" y="594"/>
                  </a:lnTo>
                  <a:lnTo>
                    <a:pt x="156" y="555"/>
                  </a:lnTo>
                  <a:lnTo>
                    <a:pt x="176" y="518"/>
                  </a:lnTo>
                  <a:lnTo>
                    <a:pt x="198" y="482"/>
                  </a:lnTo>
                  <a:lnTo>
                    <a:pt x="222" y="446"/>
                  </a:lnTo>
                  <a:lnTo>
                    <a:pt x="247" y="411"/>
                  </a:lnTo>
                  <a:lnTo>
                    <a:pt x="272" y="377"/>
                  </a:lnTo>
                  <a:lnTo>
                    <a:pt x="299" y="343"/>
                  </a:lnTo>
                  <a:lnTo>
                    <a:pt x="328" y="311"/>
                  </a:lnTo>
                  <a:lnTo>
                    <a:pt x="357" y="279"/>
                  </a:lnTo>
                  <a:lnTo>
                    <a:pt x="387" y="248"/>
                  </a:lnTo>
                  <a:lnTo>
                    <a:pt x="419" y="219"/>
                  </a:lnTo>
                  <a:lnTo>
                    <a:pt x="451" y="190"/>
                  </a:lnTo>
                  <a:lnTo>
                    <a:pt x="484" y="162"/>
                  </a:lnTo>
                  <a:lnTo>
                    <a:pt x="518" y="136"/>
                  </a:lnTo>
                  <a:lnTo>
                    <a:pt x="554" y="111"/>
                  </a:lnTo>
                  <a:lnTo>
                    <a:pt x="590" y="86"/>
                  </a:lnTo>
                  <a:lnTo>
                    <a:pt x="627" y="63"/>
                  </a:lnTo>
                  <a:lnTo>
                    <a:pt x="665" y="41"/>
                  </a:lnTo>
                  <a:lnTo>
                    <a:pt x="704" y="19"/>
                  </a:lnTo>
                  <a:lnTo>
                    <a:pt x="744" y="0"/>
                  </a:lnTo>
                  <a:lnTo>
                    <a:pt x="1297" y="1178"/>
                  </a:lnTo>
                  <a:lnTo>
                    <a:pt x="0" y="1095"/>
                  </a:lnTo>
                  <a:close/>
                </a:path>
              </a:pathLst>
            </a:custGeom>
            <a:solidFill>
              <a:schemeClr val="accent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9">
              <a:extLst>
                <a:ext uri="{FF2B5EF4-FFF2-40B4-BE49-F238E27FC236}">
                  <a16:creationId xmlns="" xmlns:a16="http://schemas.microsoft.com/office/drawing/2014/main" id="{4C23381A-3398-442D-B6C8-7231C2E903C5}"/>
                </a:ext>
              </a:extLst>
            </p:cNvPr>
            <p:cNvSpPr>
              <a:spLocks/>
            </p:cNvSpPr>
            <p:nvPr/>
          </p:nvSpPr>
          <p:spPr bwMode="auto">
            <a:xfrm>
              <a:off x="9063038" y="3884613"/>
              <a:ext cx="439738" cy="1033463"/>
            </a:xfrm>
            <a:custGeom>
              <a:avLst/>
              <a:gdLst>
                <a:gd name="T0" fmla="*/ 0 w 553"/>
                <a:gd name="T1" fmla="*/ 123 h 1301"/>
                <a:gd name="T2" fmla="*/ 32 w 553"/>
                <a:gd name="T3" fmla="*/ 109 h 1301"/>
                <a:gd name="T4" fmla="*/ 65 w 553"/>
                <a:gd name="T5" fmla="*/ 95 h 1301"/>
                <a:gd name="T6" fmla="*/ 99 w 553"/>
                <a:gd name="T7" fmla="*/ 82 h 1301"/>
                <a:gd name="T8" fmla="*/ 132 w 553"/>
                <a:gd name="T9" fmla="*/ 69 h 1301"/>
                <a:gd name="T10" fmla="*/ 165 w 553"/>
                <a:gd name="T11" fmla="*/ 59 h 1301"/>
                <a:gd name="T12" fmla="*/ 200 w 553"/>
                <a:gd name="T13" fmla="*/ 48 h 1301"/>
                <a:gd name="T14" fmla="*/ 235 w 553"/>
                <a:gd name="T15" fmla="*/ 39 h 1301"/>
                <a:gd name="T16" fmla="*/ 269 w 553"/>
                <a:gd name="T17" fmla="*/ 30 h 1301"/>
                <a:gd name="T18" fmla="*/ 304 w 553"/>
                <a:gd name="T19" fmla="*/ 24 h 1301"/>
                <a:gd name="T20" fmla="*/ 339 w 553"/>
                <a:gd name="T21" fmla="*/ 18 h 1301"/>
                <a:gd name="T22" fmla="*/ 375 w 553"/>
                <a:gd name="T23" fmla="*/ 11 h 1301"/>
                <a:gd name="T24" fmla="*/ 409 w 553"/>
                <a:gd name="T25" fmla="*/ 7 h 1301"/>
                <a:gd name="T26" fmla="*/ 445 w 553"/>
                <a:gd name="T27" fmla="*/ 3 h 1301"/>
                <a:gd name="T28" fmla="*/ 481 w 553"/>
                <a:gd name="T29" fmla="*/ 1 h 1301"/>
                <a:gd name="T30" fmla="*/ 517 w 553"/>
                <a:gd name="T31" fmla="*/ 0 h 1301"/>
                <a:gd name="T32" fmla="*/ 553 w 553"/>
                <a:gd name="T33" fmla="*/ 0 h 1301"/>
                <a:gd name="T34" fmla="*/ 553 w 553"/>
                <a:gd name="T35" fmla="*/ 1301 h 1301"/>
                <a:gd name="T36" fmla="*/ 0 w 553"/>
                <a:gd name="T37" fmla="*/ 123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3" h="1301">
                  <a:moveTo>
                    <a:pt x="0" y="123"/>
                  </a:moveTo>
                  <a:lnTo>
                    <a:pt x="32" y="109"/>
                  </a:lnTo>
                  <a:lnTo>
                    <a:pt x="65" y="95"/>
                  </a:lnTo>
                  <a:lnTo>
                    <a:pt x="99" y="82"/>
                  </a:lnTo>
                  <a:lnTo>
                    <a:pt x="132" y="69"/>
                  </a:lnTo>
                  <a:lnTo>
                    <a:pt x="165" y="59"/>
                  </a:lnTo>
                  <a:lnTo>
                    <a:pt x="200" y="48"/>
                  </a:lnTo>
                  <a:lnTo>
                    <a:pt x="235" y="39"/>
                  </a:lnTo>
                  <a:lnTo>
                    <a:pt x="269" y="30"/>
                  </a:lnTo>
                  <a:lnTo>
                    <a:pt x="304" y="24"/>
                  </a:lnTo>
                  <a:lnTo>
                    <a:pt x="339" y="18"/>
                  </a:lnTo>
                  <a:lnTo>
                    <a:pt x="375" y="11"/>
                  </a:lnTo>
                  <a:lnTo>
                    <a:pt x="409" y="7"/>
                  </a:lnTo>
                  <a:lnTo>
                    <a:pt x="445" y="3"/>
                  </a:lnTo>
                  <a:lnTo>
                    <a:pt x="481" y="1"/>
                  </a:lnTo>
                  <a:lnTo>
                    <a:pt x="517" y="0"/>
                  </a:lnTo>
                  <a:lnTo>
                    <a:pt x="553" y="0"/>
                  </a:lnTo>
                  <a:lnTo>
                    <a:pt x="553" y="1301"/>
                  </a:lnTo>
                  <a:lnTo>
                    <a:pt x="0" y="123"/>
                  </a:lnTo>
                  <a:close/>
                </a:path>
              </a:pathLst>
            </a:custGeom>
            <a:solidFill>
              <a:schemeClr val="accent4"/>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 name="TextBox 3">
            <a:extLst>
              <a:ext uri="{FF2B5EF4-FFF2-40B4-BE49-F238E27FC236}">
                <a16:creationId xmlns="" xmlns:a16="http://schemas.microsoft.com/office/drawing/2014/main" id="{D5DC9959-0493-4CDC-94B0-F3E2BA5178C2}"/>
              </a:ext>
            </a:extLst>
          </p:cNvPr>
          <p:cNvSpPr txBox="1"/>
          <p:nvPr/>
        </p:nvSpPr>
        <p:spPr bwMode="auto">
          <a:xfrm>
            <a:off x="7148708" y="3865295"/>
            <a:ext cx="43533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l">
              <a:lnSpc>
                <a:spcPct val="100000"/>
              </a:lnSpc>
              <a:spcBef>
                <a:spcPct val="50000"/>
              </a:spcBef>
              <a:spcAft>
                <a:spcPct val="0"/>
              </a:spcAft>
              <a:buClrTx/>
              <a:buFontTx/>
              <a:buNone/>
            </a:pPr>
            <a:r>
              <a:rPr lang="en-US" sz="1600" b="0" dirty="0">
                <a:latin typeface="Calibri" panose="020F0502020204030204" pitchFamily="34" charset="0"/>
              </a:rPr>
              <a:t>7%</a:t>
            </a:r>
          </a:p>
        </p:txBody>
      </p:sp>
      <p:sp>
        <p:nvSpPr>
          <p:cNvPr id="22" name="TextBox 21">
            <a:extLst>
              <a:ext uri="{FF2B5EF4-FFF2-40B4-BE49-F238E27FC236}">
                <a16:creationId xmlns="" xmlns:a16="http://schemas.microsoft.com/office/drawing/2014/main" id="{C66577EB-1A79-45B4-BEEE-1772768F7B16}"/>
              </a:ext>
            </a:extLst>
          </p:cNvPr>
          <p:cNvSpPr txBox="1"/>
          <p:nvPr/>
        </p:nvSpPr>
        <p:spPr bwMode="auto">
          <a:xfrm>
            <a:off x="7395978" y="4315138"/>
            <a:ext cx="53933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l">
              <a:lnSpc>
                <a:spcPct val="100000"/>
              </a:lnSpc>
              <a:spcBef>
                <a:spcPct val="50000"/>
              </a:spcBef>
              <a:spcAft>
                <a:spcPct val="0"/>
              </a:spcAft>
              <a:buClrTx/>
              <a:buFontTx/>
              <a:buNone/>
            </a:pPr>
            <a:r>
              <a:rPr lang="en-US" sz="1600" b="0" dirty="0">
                <a:latin typeface="Calibri" panose="020F0502020204030204" pitchFamily="34" charset="0"/>
              </a:rPr>
              <a:t>17%</a:t>
            </a:r>
          </a:p>
        </p:txBody>
      </p:sp>
      <p:sp>
        <p:nvSpPr>
          <p:cNvPr id="23" name="TextBox 22">
            <a:extLst>
              <a:ext uri="{FF2B5EF4-FFF2-40B4-BE49-F238E27FC236}">
                <a16:creationId xmlns="" xmlns:a16="http://schemas.microsoft.com/office/drawing/2014/main" id="{3C015CD0-AF58-4D92-A2CE-1DAB2DFC4E6A}"/>
              </a:ext>
            </a:extLst>
          </p:cNvPr>
          <p:cNvSpPr txBox="1"/>
          <p:nvPr/>
        </p:nvSpPr>
        <p:spPr bwMode="auto">
          <a:xfrm>
            <a:off x="6739522" y="4948171"/>
            <a:ext cx="53933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l">
              <a:lnSpc>
                <a:spcPct val="100000"/>
              </a:lnSpc>
              <a:spcBef>
                <a:spcPct val="50000"/>
              </a:spcBef>
              <a:spcAft>
                <a:spcPct val="0"/>
              </a:spcAft>
              <a:buClrTx/>
              <a:buFontTx/>
              <a:buNone/>
            </a:pPr>
            <a:r>
              <a:rPr lang="en-US" sz="1600" b="0" dirty="0">
                <a:latin typeface="Calibri" panose="020F0502020204030204" pitchFamily="34" charset="0"/>
              </a:rPr>
              <a:t>76%</a:t>
            </a:r>
          </a:p>
        </p:txBody>
      </p:sp>
      <p:sp>
        <p:nvSpPr>
          <p:cNvPr id="16" name="Date Placeholder 15"/>
          <p:cNvSpPr>
            <a:spLocks noGrp="1"/>
          </p:cNvSpPr>
          <p:nvPr>
            <p:ph type="dt" sz="half" idx="10"/>
          </p:nvPr>
        </p:nvSpPr>
        <p:spPr/>
        <p:txBody>
          <a:bodyPr/>
          <a:lstStyle/>
          <a:p>
            <a:fld id="{97569420-EBD8-DF48-B20F-815719499DF0}" type="datetime1">
              <a:rPr lang="en-US" smtClean="0"/>
              <a:t>14.11.20</a:t>
            </a:fld>
            <a:endParaRPr lang="en-US"/>
          </a:p>
        </p:txBody>
      </p:sp>
      <p:sp>
        <p:nvSpPr>
          <p:cNvPr id="17" name="Slide Number Placeholder 16"/>
          <p:cNvSpPr>
            <a:spLocks noGrp="1"/>
          </p:cNvSpPr>
          <p:nvPr>
            <p:ph type="sldNum" sz="quarter" idx="12"/>
          </p:nvPr>
        </p:nvSpPr>
        <p:spPr/>
        <p:txBody>
          <a:bodyPr/>
          <a:lstStyle/>
          <a:p>
            <a:fld id="{A46B56E3-E63F-C94B-B5F1-645B608C74A3}" type="slidenum">
              <a:rPr lang="en-US" smtClean="0"/>
              <a:t>32</a:t>
            </a:fld>
            <a:endParaRPr lang="en-US"/>
          </a:p>
        </p:txBody>
      </p:sp>
    </p:spTree>
    <p:extLst>
      <p:ext uri="{BB962C8B-B14F-4D97-AF65-F5344CB8AC3E}">
        <p14:creationId xmlns:p14="http://schemas.microsoft.com/office/powerpoint/2010/main" val="16208951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13392CD-84A2-4785-8456-257A1CB68ABC}"/>
              </a:ext>
            </a:extLst>
          </p:cNvPr>
          <p:cNvSpPr>
            <a:spLocks noGrp="1"/>
          </p:cNvSpPr>
          <p:nvPr>
            <p:ph type="title"/>
          </p:nvPr>
        </p:nvSpPr>
        <p:spPr/>
        <p:txBody>
          <a:bodyPr>
            <a:noAutofit/>
          </a:bodyPr>
          <a:lstStyle/>
          <a:p>
            <a:r>
              <a:rPr lang="en-US" sz="3200" dirty="0">
                <a:solidFill>
                  <a:schemeClr val="bg1"/>
                </a:solidFill>
              </a:rPr>
              <a:t>SWOG 1416: PFS and OS in BRCA-Like Group</a:t>
            </a:r>
          </a:p>
        </p:txBody>
      </p:sp>
      <p:sp>
        <p:nvSpPr>
          <p:cNvPr id="8" name="Text Box 15">
            <a:extLst>
              <a:ext uri="{FF2B5EF4-FFF2-40B4-BE49-F238E27FC236}">
                <a16:creationId xmlns="" xmlns:a16="http://schemas.microsoft.com/office/drawing/2014/main" id="{E715CACE-AE86-2940-BD81-C2EE0A5FA698}"/>
              </a:ext>
            </a:extLst>
          </p:cNvPr>
          <p:cNvSpPr txBox="1">
            <a:spLocks noChangeArrowheads="1"/>
          </p:cNvSpPr>
          <p:nvPr/>
        </p:nvSpPr>
        <p:spPr bwMode="auto">
          <a:xfrm>
            <a:off x="309563" y="6388916"/>
            <a:ext cx="589002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r>
              <a:rPr lang="en-US" altLang="en-US" sz="1200" b="0" spc="-10" dirty="0">
                <a:solidFill>
                  <a:schemeClr val="bg2"/>
                </a:solidFill>
                <a:latin typeface="Calibri" panose="020F0502020204030204" pitchFamily="34" charset="0"/>
              </a:rPr>
              <a:t>Sharma. ASCO 2020. Abstr 1001. Reproduced with permission.</a:t>
            </a:r>
            <a:endParaRPr lang="en-US" altLang="en-US" sz="1200" b="0" dirty="0">
              <a:solidFill>
                <a:schemeClr val="bg2"/>
              </a:solidFill>
              <a:latin typeface="Calibri" panose="020F0502020204030204" pitchFamily="34" charset="0"/>
            </a:endParaRPr>
          </a:p>
        </p:txBody>
      </p:sp>
      <p:sp>
        <p:nvSpPr>
          <p:cNvPr id="30" name="TextBox 29">
            <a:extLst>
              <a:ext uri="{FF2B5EF4-FFF2-40B4-BE49-F238E27FC236}">
                <a16:creationId xmlns="" xmlns:a16="http://schemas.microsoft.com/office/drawing/2014/main" id="{0D452DC8-2E74-4225-890B-6DD55ABCE907}"/>
              </a:ext>
            </a:extLst>
          </p:cNvPr>
          <p:cNvSpPr txBox="1"/>
          <p:nvPr/>
        </p:nvSpPr>
        <p:spPr bwMode="auto">
          <a:xfrm rot="16200000">
            <a:off x="3264915" y="3408962"/>
            <a:ext cx="29677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dirty="0">
                <a:solidFill>
                  <a:schemeClr val="bg1"/>
                </a:solidFill>
                <a:latin typeface="Calibri" panose="020F0502020204030204" pitchFamily="34" charset="0"/>
              </a:rPr>
              <a:t>OS (%)</a:t>
            </a:r>
          </a:p>
        </p:txBody>
      </p:sp>
      <p:sp>
        <p:nvSpPr>
          <p:cNvPr id="35" name="TextBox 34">
            <a:extLst>
              <a:ext uri="{FF2B5EF4-FFF2-40B4-BE49-F238E27FC236}">
                <a16:creationId xmlns="" xmlns:a16="http://schemas.microsoft.com/office/drawing/2014/main" id="{6DDD216F-30B5-40AD-900E-0A4B725E171C}"/>
              </a:ext>
            </a:extLst>
          </p:cNvPr>
          <p:cNvSpPr txBox="1"/>
          <p:nvPr/>
        </p:nvSpPr>
        <p:spPr bwMode="auto">
          <a:xfrm rot="16200000">
            <a:off x="-886933" y="3383927"/>
            <a:ext cx="29471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dirty="0">
                <a:solidFill>
                  <a:schemeClr val="bg1"/>
                </a:solidFill>
                <a:latin typeface="Calibri" panose="020F0502020204030204" pitchFamily="34" charset="0"/>
              </a:rPr>
              <a:t>PFS (%)</a:t>
            </a:r>
          </a:p>
        </p:txBody>
      </p:sp>
      <p:sp>
        <p:nvSpPr>
          <p:cNvPr id="36" name="TextBox 35">
            <a:extLst>
              <a:ext uri="{FF2B5EF4-FFF2-40B4-BE49-F238E27FC236}">
                <a16:creationId xmlns="" xmlns:a16="http://schemas.microsoft.com/office/drawing/2014/main" id="{CF4A4109-3144-4BB5-931E-A423F1C6DD2A}"/>
              </a:ext>
            </a:extLst>
          </p:cNvPr>
          <p:cNvSpPr txBox="1"/>
          <p:nvPr/>
        </p:nvSpPr>
        <p:spPr bwMode="auto">
          <a:xfrm>
            <a:off x="1033100" y="5425464"/>
            <a:ext cx="35013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dirty="0">
                <a:solidFill>
                  <a:schemeClr val="bg1"/>
                </a:solidFill>
                <a:latin typeface="Calibri" panose="020F0502020204030204" pitchFamily="34" charset="0"/>
              </a:rPr>
              <a:t>Mos Since Registration</a:t>
            </a:r>
          </a:p>
        </p:txBody>
      </p:sp>
      <p:sp>
        <p:nvSpPr>
          <p:cNvPr id="37" name="TextBox 36">
            <a:extLst>
              <a:ext uri="{FF2B5EF4-FFF2-40B4-BE49-F238E27FC236}">
                <a16:creationId xmlns="" xmlns:a16="http://schemas.microsoft.com/office/drawing/2014/main" id="{688A9E7D-9805-4EAA-870B-40A5783C861D}"/>
              </a:ext>
            </a:extLst>
          </p:cNvPr>
          <p:cNvSpPr txBox="1"/>
          <p:nvPr/>
        </p:nvSpPr>
        <p:spPr bwMode="auto">
          <a:xfrm>
            <a:off x="-52476" y="5460362"/>
            <a:ext cx="95856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ts val="1000"/>
              </a:spcBef>
              <a:spcAft>
                <a:spcPct val="0"/>
              </a:spcAft>
              <a:buClrTx/>
              <a:buFontTx/>
              <a:buNone/>
            </a:pPr>
            <a:r>
              <a:rPr lang="en-US" sz="1400" dirty="0">
                <a:solidFill>
                  <a:schemeClr val="bg1"/>
                </a:solidFill>
                <a:latin typeface="Calibri" panose="020F0502020204030204" pitchFamily="34" charset="0"/>
              </a:rPr>
              <a:t>Patients at Risk, n</a:t>
            </a:r>
            <a:br>
              <a:rPr lang="en-US" sz="1400" dirty="0">
                <a:solidFill>
                  <a:schemeClr val="bg1"/>
                </a:solidFill>
                <a:latin typeface="Calibri" panose="020F0502020204030204" pitchFamily="34" charset="0"/>
              </a:rPr>
            </a:br>
            <a:r>
              <a:rPr lang="en-US" sz="1400" b="0" dirty="0">
                <a:solidFill>
                  <a:schemeClr val="bg1"/>
                </a:solidFill>
                <a:latin typeface="Calibri" panose="020F0502020204030204" pitchFamily="34" charset="0"/>
              </a:rPr>
              <a:t>Cis + veliparib</a:t>
            </a:r>
            <a:br>
              <a:rPr lang="en-US" sz="1400" b="0" dirty="0">
                <a:solidFill>
                  <a:schemeClr val="bg1"/>
                </a:solidFill>
                <a:latin typeface="Calibri" panose="020F0502020204030204" pitchFamily="34" charset="0"/>
              </a:rPr>
            </a:br>
            <a:r>
              <a:rPr lang="en-US" sz="1400" b="0" dirty="0">
                <a:solidFill>
                  <a:schemeClr val="bg1"/>
                </a:solidFill>
                <a:latin typeface="Calibri" panose="020F0502020204030204" pitchFamily="34" charset="0"/>
              </a:rPr>
              <a:t>Cis + placebo</a:t>
            </a:r>
          </a:p>
        </p:txBody>
      </p:sp>
      <p:sp>
        <p:nvSpPr>
          <p:cNvPr id="38" name="TextBox 37">
            <a:extLst>
              <a:ext uri="{FF2B5EF4-FFF2-40B4-BE49-F238E27FC236}">
                <a16:creationId xmlns="" xmlns:a16="http://schemas.microsoft.com/office/drawing/2014/main" id="{D8DC0F08-8F1C-4381-A7D2-8DE98075093F}"/>
              </a:ext>
            </a:extLst>
          </p:cNvPr>
          <p:cNvSpPr txBox="1"/>
          <p:nvPr/>
        </p:nvSpPr>
        <p:spPr bwMode="auto">
          <a:xfrm>
            <a:off x="807207" y="5891248"/>
            <a:ext cx="4614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ts val="1000"/>
              </a:spcBef>
              <a:spcAft>
                <a:spcPct val="0"/>
              </a:spcAft>
              <a:buClrTx/>
              <a:buFontTx/>
              <a:buNone/>
            </a:pPr>
            <a:r>
              <a:rPr lang="en-US" sz="1400" b="0" dirty="0">
                <a:solidFill>
                  <a:schemeClr val="bg1"/>
                </a:solidFill>
                <a:latin typeface="Calibri" panose="020F0502020204030204" pitchFamily="34" charset="0"/>
              </a:rPr>
              <a:t>54</a:t>
            </a:r>
            <a:br>
              <a:rPr lang="en-US" sz="1400" b="0" dirty="0">
                <a:solidFill>
                  <a:schemeClr val="bg1"/>
                </a:solidFill>
                <a:latin typeface="Calibri" panose="020F0502020204030204" pitchFamily="34" charset="0"/>
              </a:rPr>
            </a:br>
            <a:r>
              <a:rPr lang="en-US" sz="1400" b="0" dirty="0">
                <a:solidFill>
                  <a:schemeClr val="bg1"/>
                </a:solidFill>
                <a:latin typeface="Calibri" panose="020F0502020204030204" pitchFamily="34" charset="0"/>
              </a:rPr>
              <a:t>45</a:t>
            </a:r>
          </a:p>
        </p:txBody>
      </p:sp>
      <p:sp>
        <p:nvSpPr>
          <p:cNvPr id="39" name="TextBox 38">
            <a:extLst>
              <a:ext uri="{FF2B5EF4-FFF2-40B4-BE49-F238E27FC236}">
                <a16:creationId xmlns="" xmlns:a16="http://schemas.microsoft.com/office/drawing/2014/main" id="{46CA5BEA-EC62-4966-9FB6-4985D8C094FB}"/>
              </a:ext>
            </a:extLst>
          </p:cNvPr>
          <p:cNvSpPr txBox="1"/>
          <p:nvPr/>
        </p:nvSpPr>
        <p:spPr bwMode="auto">
          <a:xfrm>
            <a:off x="1433625" y="5891248"/>
            <a:ext cx="4614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ts val="1000"/>
              </a:spcBef>
              <a:spcAft>
                <a:spcPct val="0"/>
              </a:spcAft>
              <a:buClrTx/>
              <a:buFontTx/>
              <a:buNone/>
            </a:pPr>
            <a:r>
              <a:rPr lang="en-US" sz="1400" b="0" dirty="0">
                <a:solidFill>
                  <a:schemeClr val="bg1"/>
                </a:solidFill>
                <a:latin typeface="Calibri" panose="020F0502020204030204" pitchFamily="34" charset="0"/>
              </a:rPr>
              <a:t>21</a:t>
            </a:r>
            <a:br>
              <a:rPr lang="en-US" sz="1400" b="0" dirty="0">
                <a:solidFill>
                  <a:schemeClr val="bg1"/>
                </a:solidFill>
                <a:latin typeface="Calibri" panose="020F0502020204030204" pitchFamily="34" charset="0"/>
              </a:rPr>
            </a:br>
            <a:r>
              <a:rPr lang="en-US" sz="1400" b="0" dirty="0">
                <a:solidFill>
                  <a:schemeClr val="bg1"/>
                </a:solidFill>
                <a:latin typeface="Calibri" panose="020F0502020204030204" pitchFamily="34" charset="0"/>
              </a:rPr>
              <a:t>12</a:t>
            </a:r>
          </a:p>
        </p:txBody>
      </p:sp>
      <p:sp>
        <p:nvSpPr>
          <p:cNvPr id="40" name="TextBox 39">
            <a:extLst>
              <a:ext uri="{FF2B5EF4-FFF2-40B4-BE49-F238E27FC236}">
                <a16:creationId xmlns="" xmlns:a16="http://schemas.microsoft.com/office/drawing/2014/main" id="{370D8760-396B-41EB-8036-91A48533709F}"/>
              </a:ext>
            </a:extLst>
          </p:cNvPr>
          <p:cNvSpPr txBox="1"/>
          <p:nvPr/>
        </p:nvSpPr>
        <p:spPr bwMode="auto">
          <a:xfrm>
            <a:off x="2060043" y="5891248"/>
            <a:ext cx="4614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ts val="1000"/>
              </a:spcBef>
              <a:spcAft>
                <a:spcPct val="0"/>
              </a:spcAft>
              <a:buClrTx/>
              <a:buFontTx/>
              <a:buNone/>
            </a:pPr>
            <a:r>
              <a:rPr lang="en-US" sz="1400" b="0" dirty="0">
                <a:solidFill>
                  <a:schemeClr val="bg1"/>
                </a:solidFill>
                <a:latin typeface="Calibri" panose="020F0502020204030204" pitchFamily="34" charset="0"/>
              </a:rPr>
              <a:t>9</a:t>
            </a:r>
            <a:br>
              <a:rPr lang="en-US" sz="1400" b="0" dirty="0">
                <a:solidFill>
                  <a:schemeClr val="bg1"/>
                </a:solidFill>
                <a:latin typeface="Calibri" panose="020F0502020204030204" pitchFamily="34" charset="0"/>
              </a:rPr>
            </a:br>
            <a:r>
              <a:rPr lang="en-US" sz="1400" b="0" dirty="0">
                <a:solidFill>
                  <a:schemeClr val="bg1"/>
                </a:solidFill>
                <a:latin typeface="Calibri" panose="020F0502020204030204" pitchFamily="34" charset="0"/>
              </a:rPr>
              <a:t>2</a:t>
            </a:r>
          </a:p>
        </p:txBody>
      </p:sp>
      <p:sp>
        <p:nvSpPr>
          <p:cNvPr id="41" name="TextBox 40">
            <a:extLst>
              <a:ext uri="{FF2B5EF4-FFF2-40B4-BE49-F238E27FC236}">
                <a16:creationId xmlns="" xmlns:a16="http://schemas.microsoft.com/office/drawing/2014/main" id="{7E2DAF16-AB32-43C7-95B9-E44313B2D3C6}"/>
              </a:ext>
            </a:extLst>
          </p:cNvPr>
          <p:cNvSpPr txBox="1"/>
          <p:nvPr/>
        </p:nvSpPr>
        <p:spPr bwMode="auto">
          <a:xfrm>
            <a:off x="2686461" y="5891248"/>
            <a:ext cx="4614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ts val="1000"/>
              </a:spcBef>
              <a:spcAft>
                <a:spcPct val="0"/>
              </a:spcAft>
              <a:buClrTx/>
              <a:buFontTx/>
              <a:buNone/>
            </a:pPr>
            <a:r>
              <a:rPr lang="en-US" sz="1400" b="0" dirty="0">
                <a:solidFill>
                  <a:schemeClr val="bg1"/>
                </a:solidFill>
                <a:latin typeface="Calibri" panose="020F0502020204030204" pitchFamily="34" charset="0"/>
              </a:rPr>
              <a:t>3</a:t>
            </a:r>
            <a:br>
              <a:rPr lang="en-US" sz="1400" b="0" dirty="0">
                <a:solidFill>
                  <a:schemeClr val="bg1"/>
                </a:solidFill>
                <a:latin typeface="Calibri" panose="020F0502020204030204" pitchFamily="34" charset="0"/>
              </a:rPr>
            </a:br>
            <a:r>
              <a:rPr lang="en-US" sz="1400" b="0" dirty="0">
                <a:solidFill>
                  <a:schemeClr val="bg1"/>
                </a:solidFill>
                <a:latin typeface="Calibri" panose="020F0502020204030204" pitchFamily="34" charset="0"/>
              </a:rPr>
              <a:t>1</a:t>
            </a:r>
          </a:p>
        </p:txBody>
      </p:sp>
      <p:sp>
        <p:nvSpPr>
          <p:cNvPr id="42" name="TextBox 41">
            <a:extLst>
              <a:ext uri="{FF2B5EF4-FFF2-40B4-BE49-F238E27FC236}">
                <a16:creationId xmlns="" xmlns:a16="http://schemas.microsoft.com/office/drawing/2014/main" id="{DAC133AC-E5E5-461B-975C-BB32BE8DEC3E}"/>
              </a:ext>
            </a:extLst>
          </p:cNvPr>
          <p:cNvSpPr txBox="1"/>
          <p:nvPr/>
        </p:nvSpPr>
        <p:spPr bwMode="auto">
          <a:xfrm>
            <a:off x="3312879" y="5891248"/>
            <a:ext cx="4614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ts val="1000"/>
              </a:spcBef>
              <a:spcAft>
                <a:spcPct val="0"/>
              </a:spcAft>
              <a:buClrTx/>
              <a:buFontTx/>
              <a:buNone/>
            </a:pPr>
            <a:r>
              <a:rPr lang="en-US" sz="1400" b="0" dirty="0">
                <a:solidFill>
                  <a:schemeClr val="bg1"/>
                </a:solidFill>
                <a:latin typeface="Calibri" panose="020F0502020204030204" pitchFamily="34" charset="0"/>
              </a:rPr>
              <a:t>3</a:t>
            </a:r>
            <a:br>
              <a:rPr lang="en-US" sz="1400" b="0" dirty="0">
                <a:solidFill>
                  <a:schemeClr val="bg1"/>
                </a:solidFill>
                <a:latin typeface="Calibri" panose="020F0502020204030204" pitchFamily="34" charset="0"/>
              </a:rPr>
            </a:br>
            <a:r>
              <a:rPr lang="en-US" sz="1400" b="0" dirty="0">
                <a:solidFill>
                  <a:schemeClr val="bg1"/>
                </a:solidFill>
                <a:latin typeface="Calibri" panose="020F0502020204030204" pitchFamily="34" charset="0"/>
              </a:rPr>
              <a:t>1</a:t>
            </a:r>
          </a:p>
        </p:txBody>
      </p:sp>
      <p:sp>
        <p:nvSpPr>
          <p:cNvPr id="43" name="TextBox 42">
            <a:extLst>
              <a:ext uri="{FF2B5EF4-FFF2-40B4-BE49-F238E27FC236}">
                <a16:creationId xmlns="" xmlns:a16="http://schemas.microsoft.com/office/drawing/2014/main" id="{7ADF0736-C7A4-4DD1-95CA-68668D107F4F}"/>
              </a:ext>
            </a:extLst>
          </p:cNvPr>
          <p:cNvSpPr txBox="1"/>
          <p:nvPr/>
        </p:nvSpPr>
        <p:spPr bwMode="auto">
          <a:xfrm>
            <a:off x="3939300" y="5891249"/>
            <a:ext cx="461464" cy="53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ts val="1000"/>
              </a:spcBef>
              <a:spcAft>
                <a:spcPct val="0"/>
              </a:spcAft>
              <a:buClrTx/>
              <a:buFontTx/>
              <a:buNone/>
            </a:pPr>
            <a:r>
              <a:rPr lang="en-US" sz="1400" b="0" dirty="0">
                <a:solidFill>
                  <a:schemeClr val="bg1"/>
                </a:solidFill>
                <a:latin typeface="Calibri" panose="020F0502020204030204" pitchFamily="34" charset="0"/>
              </a:rPr>
              <a:t>1</a:t>
            </a:r>
            <a:br>
              <a:rPr lang="en-US" sz="1400" b="0" dirty="0">
                <a:solidFill>
                  <a:schemeClr val="bg1"/>
                </a:solidFill>
                <a:latin typeface="Calibri" panose="020F0502020204030204" pitchFamily="34" charset="0"/>
              </a:rPr>
            </a:br>
            <a:r>
              <a:rPr lang="en-US" sz="1400" b="0" dirty="0">
                <a:solidFill>
                  <a:schemeClr val="bg1"/>
                </a:solidFill>
                <a:latin typeface="Calibri" panose="020F0502020204030204" pitchFamily="34" charset="0"/>
              </a:rPr>
              <a:t>0</a:t>
            </a:r>
          </a:p>
        </p:txBody>
      </p:sp>
      <p:cxnSp>
        <p:nvCxnSpPr>
          <p:cNvPr id="44" name="Straight Connector 43">
            <a:extLst>
              <a:ext uri="{FF2B5EF4-FFF2-40B4-BE49-F238E27FC236}">
                <a16:creationId xmlns="" xmlns:a16="http://schemas.microsoft.com/office/drawing/2014/main" id="{45C8EBBD-E91B-4757-AB1A-62BAAA47F777}"/>
              </a:ext>
            </a:extLst>
          </p:cNvPr>
          <p:cNvCxnSpPr/>
          <p:nvPr/>
        </p:nvCxnSpPr>
        <p:spPr bwMode="auto">
          <a:xfrm flipH="1">
            <a:off x="978294" y="2095009"/>
            <a:ext cx="44546" cy="0"/>
          </a:xfrm>
          <a:prstGeom prst="line">
            <a:avLst/>
          </a:prstGeom>
          <a:noFill/>
          <a:ln w="28575" cap="flat" cmpd="sng" algn="ctr">
            <a:solidFill>
              <a:schemeClr val="bg1"/>
            </a:solidFill>
            <a:prstDash val="solid"/>
            <a:round/>
            <a:headEnd type="none" w="med" len="med"/>
            <a:tailEnd type="none" w="med" len="med"/>
          </a:ln>
          <a:effectLst/>
        </p:spPr>
      </p:cxnSp>
      <p:cxnSp>
        <p:nvCxnSpPr>
          <p:cNvPr id="45" name="Straight Connector 44">
            <a:extLst>
              <a:ext uri="{FF2B5EF4-FFF2-40B4-BE49-F238E27FC236}">
                <a16:creationId xmlns="" xmlns:a16="http://schemas.microsoft.com/office/drawing/2014/main" id="{266BC6B6-D50B-4C8F-8A22-646C1D95A389}"/>
              </a:ext>
            </a:extLst>
          </p:cNvPr>
          <p:cNvCxnSpPr/>
          <p:nvPr/>
        </p:nvCxnSpPr>
        <p:spPr bwMode="auto">
          <a:xfrm flipH="1">
            <a:off x="978294" y="2689881"/>
            <a:ext cx="44546" cy="0"/>
          </a:xfrm>
          <a:prstGeom prst="line">
            <a:avLst/>
          </a:prstGeom>
          <a:noFill/>
          <a:ln w="28575" cap="flat" cmpd="sng" algn="ctr">
            <a:solidFill>
              <a:schemeClr val="bg1"/>
            </a:solidFill>
            <a:prstDash val="solid"/>
            <a:round/>
            <a:headEnd type="none" w="med" len="med"/>
            <a:tailEnd type="none" w="med" len="med"/>
          </a:ln>
          <a:effectLst/>
        </p:spPr>
      </p:cxnSp>
      <p:cxnSp>
        <p:nvCxnSpPr>
          <p:cNvPr id="46" name="Straight Connector 45">
            <a:extLst>
              <a:ext uri="{FF2B5EF4-FFF2-40B4-BE49-F238E27FC236}">
                <a16:creationId xmlns="" xmlns:a16="http://schemas.microsoft.com/office/drawing/2014/main" id="{87EB9002-0A55-4D17-A000-BE4A029AA3AC}"/>
              </a:ext>
            </a:extLst>
          </p:cNvPr>
          <p:cNvCxnSpPr/>
          <p:nvPr/>
        </p:nvCxnSpPr>
        <p:spPr bwMode="auto">
          <a:xfrm flipH="1">
            <a:off x="978294" y="3284752"/>
            <a:ext cx="44546" cy="0"/>
          </a:xfrm>
          <a:prstGeom prst="line">
            <a:avLst/>
          </a:prstGeom>
          <a:noFill/>
          <a:ln w="28575" cap="flat" cmpd="sng" algn="ctr">
            <a:solidFill>
              <a:schemeClr val="bg1"/>
            </a:solidFill>
            <a:prstDash val="solid"/>
            <a:round/>
            <a:headEnd type="none" w="med" len="med"/>
            <a:tailEnd type="none" w="med" len="med"/>
          </a:ln>
          <a:effectLst/>
        </p:spPr>
      </p:cxnSp>
      <p:cxnSp>
        <p:nvCxnSpPr>
          <p:cNvPr id="47" name="Straight Connector 46">
            <a:extLst>
              <a:ext uri="{FF2B5EF4-FFF2-40B4-BE49-F238E27FC236}">
                <a16:creationId xmlns="" xmlns:a16="http://schemas.microsoft.com/office/drawing/2014/main" id="{C931E953-FCBC-4E11-AED1-2EDC298C2B29}"/>
              </a:ext>
            </a:extLst>
          </p:cNvPr>
          <p:cNvCxnSpPr/>
          <p:nvPr/>
        </p:nvCxnSpPr>
        <p:spPr bwMode="auto">
          <a:xfrm flipH="1">
            <a:off x="978294" y="3879623"/>
            <a:ext cx="44546" cy="0"/>
          </a:xfrm>
          <a:prstGeom prst="line">
            <a:avLst/>
          </a:prstGeom>
          <a:noFill/>
          <a:ln w="28575" cap="flat" cmpd="sng" algn="ctr">
            <a:solidFill>
              <a:schemeClr val="bg1"/>
            </a:solidFill>
            <a:prstDash val="solid"/>
            <a:round/>
            <a:headEnd type="none" w="med" len="med"/>
            <a:tailEnd type="none" w="med" len="med"/>
          </a:ln>
          <a:effectLst/>
        </p:spPr>
      </p:cxnSp>
      <p:cxnSp>
        <p:nvCxnSpPr>
          <p:cNvPr id="48" name="Straight Connector 47">
            <a:extLst>
              <a:ext uri="{FF2B5EF4-FFF2-40B4-BE49-F238E27FC236}">
                <a16:creationId xmlns="" xmlns:a16="http://schemas.microsoft.com/office/drawing/2014/main" id="{F2A917AE-FBD8-4B0E-98D1-E5D5B88C2A3B}"/>
              </a:ext>
            </a:extLst>
          </p:cNvPr>
          <p:cNvCxnSpPr/>
          <p:nvPr/>
        </p:nvCxnSpPr>
        <p:spPr bwMode="auto">
          <a:xfrm flipH="1">
            <a:off x="978294" y="4474495"/>
            <a:ext cx="44546" cy="0"/>
          </a:xfrm>
          <a:prstGeom prst="line">
            <a:avLst/>
          </a:prstGeom>
          <a:noFill/>
          <a:ln w="28575" cap="flat" cmpd="sng" algn="ctr">
            <a:solidFill>
              <a:schemeClr val="bg1"/>
            </a:solidFill>
            <a:prstDash val="solid"/>
            <a:round/>
            <a:headEnd type="none" w="med" len="med"/>
            <a:tailEnd type="none" w="med" len="med"/>
          </a:ln>
          <a:effectLst/>
        </p:spPr>
      </p:cxnSp>
      <p:cxnSp>
        <p:nvCxnSpPr>
          <p:cNvPr id="49" name="Straight Connector 48">
            <a:extLst>
              <a:ext uri="{FF2B5EF4-FFF2-40B4-BE49-F238E27FC236}">
                <a16:creationId xmlns="" xmlns:a16="http://schemas.microsoft.com/office/drawing/2014/main" id="{D5BAB6D5-2DB4-4C62-BAB9-F9D4A5615E4D}"/>
              </a:ext>
            </a:extLst>
          </p:cNvPr>
          <p:cNvCxnSpPr/>
          <p:nvPr/>
        </p:nvCxnSpPr>
        <p:spPr bwMode="auto">
          <a:xfrm flipH="1">
            <a:off x="978294" y="5069365"/>
            <a:ext cx="44546" cy="0"/>
          </a:xfrm>
          <a:prstGeom prst="line">
            <a:avLst/>
          </a:prstGeom>
          <a:noFill/>
          <a:ln w="28575" cap="flat" cmpd="sng" algn="ctr">
            <a:solidFill>
              <a:schemeClr val="bg1"/>
            </a:solidFill>
            <a:prstDash val="solid"/>
            <a:round/>
            <a:headEnd type="none" w="med" len="med"/>
            <a:tailEnd type="none" w="med" len="med"/>
          </a:ln>
          <a:effectLst/>
        </p:spPr>
      </p:cxnSp>
      <p:cxnSp>
        <p:nvCxnSpPr>
          <p:cNvPr id="50" name="Straight Connector 49">
            <a:extLst>
              <a:ext uri="{FF2B5EF4-FFF2-40B4-BE49-F238E27FC236}">
                <a16:creationId xmlns="" xmlns:a16="http://schemas.microsoft.com/office/drawing/2014/main" id="{8A88468C-7A26-40E3-8441-9F83DA854CE8}"/>
              </a:ext>
            </a:extLst>
          </p:cNvPr>
          <p:cNvCxnSpPr/>
          <p:nvPr/>
        </p:nvCxnSpPr>
        <p:spPr bwMode="auto">
          <a:xfrm>
            <a:off x="1033100" y="5069366"/>
            <a:ext cx="0" cy="59003"/>
          </a:xfrm>
          <a:prstGeom prst="line">
            <a:avLst/>
          </a:prstGeom>
          <a:noFill/>
          <a:ln w="28575" cap="flat" cmpd="sng" algn="ctr">
            <a:solidFill>
              <a:schemeClr val="bg1"/>
            </a:solidFill>
            <a:prstDash val="solid"/>
            <a:round/>
            <a:headEnd type="none" w="med" len="med"/>
            <a:tailEnd type="none" w="med" len="med"/>
          </a:ln>
          <a:effectLst/>
        </p:spPr>
      </p:cxnSp>
      <p:cxnSp>
        <p:nvCxnSpPr>
          <p:cNvPr id="51" name="Straight Connector 50">
            <a:extLst>
              <a:ext uri="{FF2B5EF4-FFF2-40B4-BE49-F238E27FC236}">
                <a16:creationId xmlns="" xmlns:a16="http://schemas.microsoft.com/office/drawing/2014/main" id="{755D4D19-2BC9-43DF-BB84-A8BD4F3F2000}"/>
              </a:ext>
            </a:extLst>
          </p:cNvPr>
          <p:cNvCxnSpPr/>
          <p:nvPr/>
        </p:nvCxnSpPr>
        <p:spPr bwMode="auto">
          <a:xfrm>
            <a:off x="1665834" y="5069366"/>
            <a:ext cx="0" cy="59003"/>
          </a:xfrm>
          <a:prstGeom prst="line">
            <a:avLst/>
          </a:prstGeom>
          <a:noFill/>
          <a:ln w="28575" cap="flat" cmpd="sng" algn="ctr">
            <a:solidFill>
              <a:schemeClr val="bg1"/>
            </a:solidFill>
            <a:prstDash val="solid"/>
            <a:round/>
            <a:headEnd type="none" w="med" len="med"/>
            <a:tailEnd type="none" w="med" len="med"/>
          </a:ln>
          <a:effectLst/>
        </p:spPr>
      </p:cxnSp>
      <p:cxnSp>
        <p:nvCxnSpPr>
          <p:cNvPr id="52" name="Straight Connector 51">
            <a:extLst>
              <a:ext uri="{FF2B5EF4-FFF2-40B4-BE49-F238E27FC236}">
                <a16:creationId xmlns="" xmlns:a16="http://schemas.microsoft.com/office/drawing/2014/main" id="{2A8D671F-DB13-4921-BA98-BF7CBA2B5E24}"/>
              </a:ext>
            </a:extLst>
          </p:cNvPr>
          <p:cNvCxnSpPr/>
          <p:nvPr/>
        </p:nvCxnSpPr>
        <p:spPr bwMode="auto">
          <a:xfrm>
            <a:off x="2298568" y="5069366"/>
            <a:ext cx="0" cy="59003"/>
          </a:xfrm>
          <a:prstGeom prst="line">
            <a:avLst/>
          </a:prstGeom>
          <a:noFill/>
          <a:ln w="28575" cap="flat" cmpd="sng" algn="ctr">
            <a:solidFill>
              <a:schemeClr val="bg1"/>
            </a:solidFill>
            <a:prstDash val="solid"/>
            <a:round/>
            <a:headEnd type="none" w="med" len="med"/>
            <a:tailEnd type="none" w="med" len="med"/>
          </a:ln>
          <a:effectLst/>
        </p:spPr>
      </p:cxnSp>
      <p:cxnSp>
        <p:nvCxnSpPr>
          <p:cNvPr id="53" name="Straight Connector 52">
            <a:extLst>
              <a:ext uri="{FF2B5EF4-FFF2-40B4-BE49-F238E27FC236}">
                <a16:creationId xmlns="" xmlns:a16="http://schemas.microsoft.com/office/drawing/2014/main" id="{2AA67B27-D320-4EFF-9EC0-2F0B9DF2D9B4}"/>
              </a:ext>
            </a:extLst>
          </p:cNvPr>
          <p:cNvCxnSpPr/>
          <p:nvPr/>
        </p:nvCxnSpPr>
        <p:spPr bwMode="auto">
          <a:xfrm>
            <a:off x="2931302" y="5069366"/>
            <a:ext cx="0" cy="59003"/>
          </a:xfrm>
          <a:prstGeom prst="line">
            <a:avLst/>
          </a:prstGeom>
          <a:noFill/>
          <a:ln w="28575" cap="flat" cmpd="sng" algn="ctr">
            <a:solidFill>
              <a:schemeClr val="bg1"/>
            </a:solidFill>
            <a:prstDash val="solid"/>
            <a:round/>
            <a:headEnd type="none" w="med" len="med"/>
            <a:tailEnd type="none" w="med" len="med"/>
          </a:ln>
          <a:effectLst/>
        </p:spPr>
      </p:cxnSp>
      <p:cxnSp>
        <p:nvCxnSpPr>
          <p:cNvPr id="54" name="Straight Connector 53">
            <a:extLst>
              <a:ext uri="{FF2B5EF4-FFF2-40B4-BE49-F238E27FC236}">
                <a16:creationId xmlns="" xmlns:a16="http://schemas.microsoft.com/office/drawing/2014/main" id="{0017D090-A4B6-4FE0-B616-55700DFE201B}"/>
              </a:ext>
            </a:extLst>
          </p:cNvPr>
          <p:cNvCxnSpPr/>
          <p:nvPr/>
        </p:nvCxnSpPr>
        <p:spPr bwMode="auto">
          <a:xfrm>
            <a:off x="3564035" y="5069366"/>
            <a:ext cx="0" cy="59003"/>
          </a:xfrm>
          <a:prstGeom prst="line">
            <a:avLst/>
          </a:prstGeom>
          <a:noFill/>
          <a:ln w="28575" cap="flat" cmpd="sng" algn="ctr">
            <a:solidFill>
              <a:schemeClr val="bg1"/>
            </a:solidFill>
            <a:prstDash val="solid"/>
            <a:round/>
            <a:headEnd type="none" w="med" len="med"/>
            <a:tailEnd type="none" w="med" len="med"/>
          </a:ln>
          <a:effectLst/>
        </p:spPr>
      </p:cxnSp>
      <p:cxnSp>
        <p:nvCxnSpPr>
          <p:cNvPr id="55" name="Straight Connector 54">
            <a:extLst>
              <a:ext uri="{FF2B5EF4-FFF2-40B4-BE49-F238E27FC236}">
                <a16:creationId xmlns="" xmlns:a16="http://schemas.microsoft.com/office/drawing/2014/main" id="{445863D0-5C6A-4E25-97E5-0FF410F205D6}"/>
              </a:ext>
            </a:extLst>
          </p:cNvPr>
          <p:cNvCxnSpPr/>
          <p:nvPr/>
        </p:nvCxnSpPr>
        <p:spPr bwMode="auto">
          <a:xfrm>
            <a:off x="4196768" y="5069366"/>
            <a:ext cx="0" cy="59003"/>
          </a:xfrm>
          <a:prstGeom prst="line">
            <a:avLst/>
          </a:prstGeom>
          <a:noFill/>
          <a:ln w="28575" cap="flat" cmpd="sng" algn="ctr">
            <a:solidFill>
              <a:schemeClr val="bg1"/>
            </a:solidFill>
            <a:prstDash val="solid"/>
            <a:round/>
            <a:headEnd type="none" w="med" len="med"/>
            <a:tailEnd type="none" w="med" len="med"/>
          </a:ln>
          <a:effectLst/>
        </p:spPr>
      </p:cxnSp>
      <p:sp>
        <p:nvSpPr>
          <p:cNvPr id="56" name="TextBox 55">
            <a:extLst>
              <a:ext uri="{FF2B5EF4-FFF2-40B4-BE49-F238E27FC236}">
                <a16:creationId xmlns="" xmlns:a16="http://schemas.microsoft.com/office/drawing/2014/main" id="{6CA38925-2329-4256-B30C-240B9F37BEB8}"/>
              </a:ext>
            </a:extLst>
          </p:cNvPr>
          <p:cNvSpPr txBox="1"/>
          <p:nvPr/>
        </p:nvSpPr>
        <p:spPr bwMode="auto">
          <a:xfrm>
            <a:off x="542807" y="1924775"/>
            <a:ext cx="4800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b="0" dirty="0">
                <a:solidFill>
                  <a:schemeClr val="bg1"/>
                </a:solidFill>
                <a:latin typeface="Calibri" panose="020F0502020204030204" pitchFamily="34" charset="0"/>
              </a:rPr>
              <a:t>100</a:t>
            </a:r>
          </a:p>
        </p:txBody>
      </p:sp>
      <p:sp>
        <p:nvSpPr>
          <p:cNvPr id="57" name="TextBox 56">
            <a:extLst>
              <a:ext uri="{FF2B5EF4-FFF2-40B4-BE49-F238E27FC236}">
                <a16:creationId xmlns="" xmlns:a16="http://schemas.microsoft.com/office/drawing/2014/main" id="{1A14D751-3372-4D8D-9909-65D4FB73489B}"/>
              </a:ext>
            </a:extLst>
          </p:cNvPr>
          <p:cNvSpPr txBox="1"/>
          <p:nvPr/>
        </p:nvSpPr>
        <p:spPr bwMode="auto">
          <a:xfrm>
            <a:off x="542807" y="2516369"/>
            <a:ext cx="4800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b="0" dirty="0">
                <a:solidFill>
                  <a:schemeClr val="bg1"/>
                </a:solidFill>
                <a:latin typeface="Calibri" panose="020F0502020204030204" pitchFamily="34" charset="0"/>
              </a:rPr>
              <a:t>80</a:t>
            </a:r>
          </a:p>
        </p:txBody>
      </p:sp>
      <p:sp>
        <p:nvSpPr>
          <p:cNvPr id="58" name="TextBox 57">
            <a:extLst>
              <a:ext uri="{FF2B5EF4-FFF2-40B4-BE49-F238E27FC236}">
                <a16:creationId xmlns="" xmlns:a16="http://schemas.microsoft.com/office/drawing/2014/main" id="{3B09CD85-3BED-4D83-BF9A-00B0DCAFF89C}"/>
              </a:ext>
            </a:extLst>
          </p:cNvPr>
          <p:cNvSpPr txBox="1"/>
          <p:nvPr/>
        </p:nvSpPr>
        <p:spPr bwMode="auto">
          <a:xfrm>
            <a:off x="542807" y="3107964"/>
            <a:ext cx="4800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b="0" dirty="0">
                <a:solidFill>
                  <a:schemeClr val="bg1"/>
                </a:solidFill>
                <a:latin typeface="Calibri" panose="020F0502020204030204" pitchFamily="34" charset="0"/>
              </a:rPr>
              <a:t>60</a:t>
            </a:r>
          </a:p>
        </p:txBody>
      </p:sp>
      <p:sp>
        <p:nvSpPr>
          <p:cNvPr id="59" name="TextBox 58">
            <a:extLst>
              <a:ext uri="{FF2B5EF4-FFF2-40B4-BE49-F238E27FC236}">
                <a16:creationId xmlns="" xmlns:a16="http://schemas.microsoft.com/office/drawing/2014/main" id="{CBFF12AE-275B-461B-B47A-D675C412723E}"/>
              </a:ext>
            </a:extLst>
          </p:cNvPr>
          <p:cNvSpPr txBox="1"/>
          <p:nvPr/>
        </p:nvSpPr>
        <p:spPr bwMode="auto">
          <a:xfrm>
            <a:off x="542807" y="3699558"/>
            <a:ext cx="4800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b="0" dirty="0">
                <a:solidFill>
                  <a:schemeClr val="bg1"/>
                </a:solidFill>
                <a:latin typeface="Calibri" panose="020F0502020204030204" pitchFamily="34" charset="0"/>
              </a:rPr>
              <a:t>40</a:t>
            </a:r>
          </a:p>
        </p:txBody>
      </p:sp>
      <p:sp>
        <p:nvSpPr>
          <p:cNvPr id="60" name="TextBox 59">
            <a:extLst>
              <a:ext uri="{FF2B5EF4-FFF2-40B4-BE49-F238E27FC236}">
                <a16:creationId xmlns="" xmlns:a16="http://schemas.microsoft.com/office/drawing/2014/main" id="{16834F5A-214F-45BC-9EBF-FAEFE1D51A67}"/>
              </a:ext>
            </a:extLst>
          </p:cNvPr>
          <p:cNvSpPr txBox="1"/>
          <p:nvPr/>
        </p:nvSpPr>
        <p:spPr bwMode="auto">
          <a:xfrm>
            <a:off x="542807" y="4291152"/>
            <a:ext cx="4800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b="0" dirty="0">
                <a:solidFill>
                  <a:schemeClr val="bg1"/>
                </a:solidFill>
                <a:latin typeface="Calibri" panose="020F0502020204030204" pitchFamily="34" charset="0"/>
              </a:rPr>
              <a:t>20</a:t>
            </a:r>
          </a:p>
        </p:txBody>
      </p:sp>
      <p:sp>
        <p:nvSpPr>
          <p:cNvPr id="61" name="TextBox 60">
            <a:extLst>
              <a:ext uri="{FF2B5EF4-FFF2-40B4-BE49-F238E27FC236}">
                <a16:creationId xmlns="" xmlns:a16="http://schemas.microsoft.com/office/drawing/2014/main" id="{71C0BCA3-B275-4CCA-B891-79C597A769B4}"/>
              </a:ext>
            </a:extLst>
          </p:cNvPr>
          <p:cNvSpPr txBox="1"/>
          <p:nvPr/>
        </p:nvSpPr>
        <p:spPr bwMode="auto">
          <a:xfrm>
            <a:off x="542807" y="4882746"/>
            <a:ext cx="4800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b="0" dirty="0">
                <a:solidFill>
                  <a:schemeClr val="bg1"/>
                </a:solidFill>
                <a:latin typeface="Calibri" panose="020F0502020204030204" pitchFamily="34" charset="0"/>
              </a:rPr>
              <a:t>0</a:t>
            </a:r>
          </a:p>
        </p:txBody>
      </p:sp>
      <p:sp>
        <p:nvSpPr>
          <p:cNvPr id="62" name="TextBox 61">
            <a:extLst>
              <a:ext uri="{FF2B5EF4-FFF2-40B4-BE49-F238E27FC236}">
                <a16:creationId xmlns="" xmlns:a16="http://schemas.microsoft.com/office/drawing/2014/main" id="{EF38FDFE-1617-48C5-875A-E94DF8ABA7BF}"/>
              </a:ext>
            </a:extLst>
          </p:cNvPr>
          <p:cNvSpPr txBox="1"/>
          <p:nvPr/>
        </p:nvSpPr>
        <p:spPr bwMode="auto">
          <a:xfrm>
            <a:off x="4030258" y="5056790"/>
            <a:ext cx="3330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b="0" dirty="0">
                <a:solidFill>
                  <a:schemeClr val="bg1"/>
                </a:solidFill>
                <a:latin typeface="Calibri" panose="020F0502020204030204" pitchFamily="34" charset="0"/>
              </a:rPr>
              <a:t>30</a:t>
            </a:r>
          </a:p>
        </p:txBody>
      </p:sp>
      <p:sp>
        <p:nvSpPr>
          <p:cNvPr id="63" name="TextBox 62">
            <a:extLst>
              <a:ext uri="{FF2B5EF4-FFF2-40B4-BE49-F238E27FC236}">
                <a16:creationId xmlns="" xmlns:a16="http://schemas.microsoft.com/office/drawing/2014/main" id="{2E273AF6-1AFC-4A88-9ECE-BF31C9D6C252}"/>
              </a:ext>
            </a:extLst>
          </p:cNvPr>
          <p:cNvSpPr txBox="1"/>
          <p:nvPr/>
        </p:nvSpPr>
        <p:spPr bwMode="auto">
          <a:xfrm>
            <a:off x="864760" y="5056790"/>
            <a:ext cx="3330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b="0" dirty="0">
                <a:solidFill>
                  <a:schemeClr val="bg1"/>
                </a:solidFill>
                <a:latin typeface="Calibri" panose="020F0502020204030204" pitchFamily="34" charset="0"/>
              </a:rPr>
              <a:t>0</a:t>
            </a:r>
          </a:p>
        </p:txBody>
      </p:sp>
      <p:sp>
        <p:nvSpPr>
          <p:cNvPr id="64" name="TextBox 63">
            <a:extLst>
              <a:ext uri="{FF2B5EF4-FFF2-40B4-BE49-F238E27FC236}">
                <a16:creationId xmlns="" xmlns:a16="http://schemas.microsoft.com/office/drawing/2014/main" id="{1149ADAE-C015-4492-A98D-DCB5D7595183}"/>
              </a:ext>
            </a:extLst>
          </p:cNvPr>
          <p:cNvSpPr txBox="1"/>
          <p:nvPr/>
        </p:nvSpPr>
        <p:spPr bwMode="auto">
          <a:xfrm>
            <a:off x="1497860" y="5056790"/>
            <a:ext cx="3330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b="0" dirty="0">
                <a:solidFill>
                  <a:schemeClr val="bg1"/>
                </a:solidFill>
                <a:latin typeface="Calibri" panose="020F0502020204030204" pitchFamily="34" charset="0"/>
              </a:rPr>
              <a:t>6</a:t>
            </a:r>
          </a:p>
        </p:txBody>
      </p:sp>
      <p:sp>
        <p:nvSpPr>
          <p:cNvPr id="65" name="TextBox 64">
            <a:extLst>
              <a:ext uri="{FF2B5EF4-FFF2-40B4-BE49-F238E27FC236}">
                <a16:creationId xmlns="" xmlns:a16="http://schemas.microsoft.com/office/drawing/2014/main" id="{8E234B02-5E73-4A15-BED5-F6205ECABF0C}"/>
              </a:ext>
            </a:extLst>
          </p:cNvPr>
          <p:cNvSpPr txBox="1"/>
          <p:nvPr/>
        </p:nvSpPr>
        <p:spPr bwMode="auto">
          <a:xfrm>
            <a:off x="2130960" y="5056790"/>
            <a:ext cx="3330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b="0" dirty="0">
                <a:solidFill>
                  <a:schemeClr val="bg1"/>
                </a:solidFill>
                <a:latin typeface="Calibri" panose="020F0502020204030204" pitchFamily="34" charset="0"/>
              </a:rPr>
              <a:t>12</a:t>
            </a:r>
          </a:p>
        </p:txBody>
      </p:sp>
      <p:sp>
        <p:nvSpPr>
          <p:cNvPr id="66" name="TextBox 65">
            <a:extLst>
              <a:ext uri="{FF2B5EF4-FFF2-40B4-BE49-F238E27FC236}">
                <a16:creationId xmlns="" xmlns:a16="http://schemas.microsoft.com/office/drawing/2014/main" id="{92EC4DC9-624A-4B99-9458-0D638D7E5247}"/>
              </a:ext>
            </a:extLst>
          </p:cNvPr>
          <p:cNvSpPr txBox="1"/>
          <p:nvPr/>
        </p:nvSpPr>
        <p:spPr bwMode="auto">
          <a:xfrm>
            <a:off x="2764060" y="5056790"/>
            <a:ext cx="3330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b="0" dirty="0">
                <a:solidFill>
                  <a:schemeClr val="bg1"/>
                </a:solidFill>
                <a:latin typeface="Calibri" panose="020F0502020204030204" pitchFamily="34" charset="0"/>
              </a:rPr>
              <a:t>18</a:t>
            </a:r>
          </a:p>
        </p:txBody>
      </p:sp>
      <p:sp>
        <p:nvSpPr>
          <p:cNvPr id="67" name="TextBox 66">
            <a:extLst>
              <a:ext uri="{FF2B5EF4-FFF2-40B4-BE49-F238E27FC236}">
                <a16:creationId xmlns="" xmlns:a16="http://schemas.microsoft.com/office/drawing/2014/main" id="{B61EFCF2-4083-4864-B864-33E15F1440D9}"/>
              </a:ext>
            </a:extLst>
          </p:cNvPr>
          <p:cNvSpPr txBox="1"/>
          <p:nvPr/>
        </p:nvSpPr>
        <p:spPr bwMode="auto">
          <a:xfrm>
            <a:off x="3397160" y="5056790"/>
            <a:ext cx="3330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b="0" dirty="0">
                <a:solidFill>
                  <a:schemeClr val="bg1"/>
                </a:solidFill>
                <a:latin typeface="Calibri" panose="020F0502020204030204" pitchFamily="34" charset="0"/>
              </a:rPr>
              <a:t>24</a:t>
            </a:r>
          </a:p>
        </p:txBody>
      </p:sp>
      <p:cxnSp>
        <p:nvCxnSpPr>
          <p:cNvPr id="68" name="Straight Connector 67">
            <a:extLst>
              <a:ext uri="{FF2B5EF4-FFF2-40B4-BE49-F238E27FC236}">
                <a16:creationId xmlns="" xmlns:a16="http://schemas.microsoft.com/office/drawing/2014/main" id="{05203402-F336-4D23-BD0F-F60060152186}"/>
              </a:ext>
            </a:extLst>
          </p:cNvPr>
          <p:cNvCxnSpPr/>
          <p:nvPr/>
        </p:nvCxnSpPr>
        <p:spPr bwMode="auto">
          <a:xfrm flipV="1">
            <a:off x="1033100" y="2095009"/>
            <a:ext cx="0" cy="2974356"/>
          </a:xfrm>
          <a:prstGeom prst="line">
            <a:avLst/>
          </a:prstGeom>
          <a:noFill/>
          <a:ln w="28575" cap="flat" cmpd="sng" algn="ctr">
            <a:solidFill>
              <a:schemeClr val="bg1"/>
            </a:solidFill>
            <a:prstDash val="solid"/>
            <a:round/>
            <a:headEnd type="none" w="med" len="med"/>
            <a:tailEnd type="none" w="med" len="med"/>
          </a:ln>
          <a:effectLst/>
        </p:spPr>
      </p:cxnSp>
      <p:grpSp>
        <p:nvGrpSpPr>
          <p:cNvPr id="122" name="Group 121">
            <a:extLst>
              <a:ext uri="{FF2B5EF4-FFF2-40B4-BE49-F238E27FC236}">
                <a16:creationId xmlns="" xmlns:a16="http://schemas.microsoft.com/office/drawing/2014/main" id="{D875DC4A-2B3A-4707-BBC7-4EBA0003E70F}"/>
              </a:ext>
            </a:extLst>
          </p:cNvPr>
          <p:cNvGrpSpPr/>
          <p:nvPr/>
        </p:nvGrpSpPr>
        <p:grpSpPr>
          <a:xfrm>
            <a:off x="1388957" y="1314975"/>
            <a:ext cx="3270411" cy="1689929"/>
            <a:chOff x="1851943" y="1806698"/>
            <a:chExt cx="4360548" cy="1689929"/>
          </a:xfrm>
        </p:grpSpPr>
        <p:sp>
          <p:nvSpPr>
            <p:cNvPr id="31" name="TextBox 30">
              <a:extLst>
                <a:ext uri="{FF2B5EF4-FFF2-40B4-BE49-F238E27FC236}">
                  <a16:creationId xmlns="" xmlns:a16="http://schemas.microsoft.com/office/drawing/2014/main" id="{B728E917-1824-44C0-A902-34AD6AD29BDF}"/>
                </a:ext>
              </a:extLst>
            </p:cNvPr>
            <p:cNvSpPr txBox="1"/>
            <p:nvPr/>
          </p:nvSpPr>
          <p:spPr bwMode="auto">
            <a:xfrm>
              <a:off x="3849756" y="1814616"/>
              <a:ext cx="122851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sz="1200" dirty="0">
                  <a:solidFill>
                    <a:schemeClr val="bg2"/>
                  </a:solidFill>
                  <a:latin typeface="Calibri" panose="020F0502020204030204" pitchFamily="34" charset="0"/>
                </a:rPr>
                <a:t>Cisplatin + Veliparib</a:t>
              </a: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(n = 54)</a:t>
              </a:r>
            </a:p>
          </p:txBody>
        </p:sp>
        <p:sp>
          <p:nvSpPr>
            <p:cNvPr id="32" name="TextBox 31">
              <a:extLst>
                <a:ext uri="{FF2B5EF4-FFF2-40B4-BE49-F238E27FC236}">
                  <a16:creationId xmlns="" xmlns:a16="http://schemas.microsoft.com/office/drawing/2014/main" id="{43ADF7A7-A2C6-40D3-9BD6-F5AD3AA75755}"/>
                </a:ext>
              </a:extLst>
            </p:cNvPr>
            <p:cNvSpPr txBox="1"/>
            <p:nvPr/>
          </p:nvSpPr>
          <p:spPr bwMode="auto">
            <a:xfrm>
              <a:off x="4918765" y="1806698"/>
              <a:ext cx="128119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sz="1400" dirty="0">
                  <a:solidFill>
                    <a:schemeClr val="accent3"/>
                  </a:solidFill>
                  <a:latin typeface="Calibri" panose="020F0502020204030204" pitchFamily="34" charset="0"/>
                </a:rPr>
                <a:t>Cisplatin + Placebo</a:t>
              </a:r>
              <a:br>
                <a:rPr lang="en-US" sz="1400" dirty="0">
                  <a:solidFill>
                    <a:schemeClr val="accent3"/>
                  </a:solidFill>
                  <a:latin typeface="Calibri" panose="020F0502020204030204" pitchFamily="34" charset="0"/>
                </a:rPr>
              </a:br>
              <a:r>
                <a:rPr lang="en-US" sz="1400" dirty="0">
                  <a:solidFill>
                    <a:schemeClr val="accent3"/>
                  </a:solidFill>
                  <a:latin typeface="Calibri" panose="020F0502020204030204" pitchFamily="34" charset="0"/>
                </a:rPr>
                <a:t>(n = 45)</a:t>
              </a:r>
            </a:p>
          </p:txBody>
        </p:sp>
        <p:sp>
          <p:nvSpPr>
            <p:cNvPr id="33" name="TextBox 32">
              <a:extLst>
                <a:ext uri="{FF2B5EF4-FFF2-40B4-BE49-F238E27FC236}">
                  <a16:creationId xmlns="" xmlns:a16="http://schemas.microsoft.com/office/drawing/2014/main" id="{762E305D-36B1-454C-A171-00320FE61542}"/>
                </a:ext>
              </a:extLst>
            </p:cNvPr>
            <p:cNvSpPr txBox="1"/>
            <p:nvPr/>
          </p:nvSpPr>
          <p:spPr bwMode="auto">
            <a:xfrm>
              <a:off x="1851943" y="2542520"/>
              <a:ext cx="216458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sz="1400" dirty="0">
                  <a:solidFill>
                    <a:schemeClr val="bg1"/>
                  </a:solidFill>
                  <a:latin typeface="Calibri" panose="020F0502020204030204" pitchFamily="34" charset="0"/>
                </a:rPr>
                <a:t>Median PFS, Mos (95% CI)</a:t>
              </a:r>
              <a:br>
                <a:rPr lang="en-US" sz="1400" dirty="0">
                  <a:solidFill>
                    <a:schemeClr val="bg1"/>
                  </a:solidFill>
                  <a:latin typeface="Calibri" panose="020F0502020204030204" pitchFamily="34" charset="0"/>
                </a:rPr>
              </a:br>
              <a:r>
                <a:rPr lang="en-US" sz="1400" dirty="0">
                  <a:solidFill>
                    <a:schemeClr val="bg1"/>
                  </a:solidFill>
                  <a:latin typeface="Calibri" panose="020F0502020204030204" pitchFamily="34" charset="0"/>
                </a:rPr>
                <a:t>HR (95% CI)</a:t>
              </a:r>
              <a:br>
                <a:rPr lang="en-US" sz="1400" dirty="0">
                  <a:solidFill>
                    <a:schemeClr val="bg1"/>
                  </a:solidFill>
                  <a:latin typeface="Calibri" panose="020F0502020204030204" pitchFamily="34" charset="0"/>
                </a:rPr>
              </a:br>
              <a:r>
                <a:rPr lang="en-US" sz="1400" i="1" dirty="0">
                  <a:solidFill>
                    <a:schemeClr val="bg1"/>
                  </a:solidFill>
                  <a:latin typeface="Calibri" panose="020F0502020204030204" pitchFamily="34" charset="0"/>
                </a:rPr>
                <a:t>P</a:t>
              </a:r>
              <a:r>
                <a:rPr lang="en-US" sz="1400" dirty="0">
                  <a:solidFill>
                    <a:schemeClr val="bg1"/>
                  </a:solidFill>
                  <a:latin typeface="Calibri" panose="020F0502020204030204" pitchFamily="34" charset="0"/>
                </a:rPr>
                <a:t> value (2-sided)</a:t>
              </a:r>
            </a:p>
          </p:txBody>
        </p:sp>
        <p:sp>
          <p:nvSpPr>
            <p:cNvPr id="34" name="TextBox 33">
              <a:extLst>
                <a:ext uri="{FF2B5EF4-FFF2-40B4-BE49-F238E27FC236}">
                  <a16:creationId xmlns="" xmlns:a16="http://schemas.microsoft.com/office/drawing/2014/main" id="{18941593-EB5C-43AA-B765-663241D703CE}"/>
                </a:ext>
              </a:extLst>
            </p:cNvPr>
            <p:cNvSpPr txBox="1"/>
            <p:nvPr/>
          </p:nvSpPr>
          <p:spPr bwMode="auto">
            <a:xfrm>
              <a:off x="3831723" y="2542520"/>
              <a:ext cx="238076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spcBef>
                  <a:spcPct val="50000"/>
                </a:spcBef>
              </a:pPr>
              <a:r>
                <a:rPr lang="en-US" sz="1400" b="0" dirty="0">
                  <a:solidFill>
                    <a:schemeClr val="bg1"/>
                  </a:solidFill>
                  <a:latin typeface="Calibri" panose="020F0502020204030204" pitchFamily="34" charset="0"/>
                </a:rPr>
                <a:t>5.9 (4.3-7.8)    4.2 (2.3-5.0)</a:t>
              </a:r>
              <a:br>
                <a:rPr lang="en-US" sz="1400" b="0" dirty="0">
                  <a:solidFill>
                    <a:schemeClr val="bg1"/>
                  </a:solidFill>
                  <a:latin typeface="Calibri" panose="020F0502020204030204" pitchFamily="34" charset="0"/>
                </a:rPr>
              </a:br>
              <a:r>
                <a:rPr lang="en-US" sz="1400" b="0" dirty="0">
                  <a:solidFill>
                    <a:schemeClr val="bg1"/>
                  </a:solidFill>
                  <a:latin typeface="Calibri" panose="020F0502020204030204" pitchFamily="34" charset="0"/>
                </a:rPr>
                <a:t>0.53 (0.34-0.83)</a:t>
              </a:r>
              <a:br>
                <a:rPr lang="en-US" sz="1400" b="0" dirty="0">
                  <a:solidFill>
                    <a:schemeClr val="bg1"/>
                  </a:solidFill>
                  <a:latin typeface="Calibri" panose="020F0502020204030204" pitchFamily="34" charset="0"/>
                </a:rPr>
              </a:br>
              <a:r>
                <a:rPr lang="en-US" sz="1400" b="0" dirty="0">
                  <a:solidFill>
                    <a:schemeClr val="bg1"/>
                  </a:solidFill>
                  <a:latin typeface="Calibri" panose="020F0502020204030204" pitchFamily="34" charset="0"/>
                </a:rPr>
                <a:t>.006</a:t>
              </a:r>
            </a:p>
          </p:txBody>
        </p:sp>
        <p:cxnSp>
          <p:nvCxnSpPr>
            <p:cNvPr id="69" name="Straight Connector 68">
              <a:extLst>
                <a:ext uri="{FF2B5EF4-FFF2-40B4-BE49-F238E27FC236}">
                  <a16:creationId xmlns="" xmlns:a16="http://schemas.microsoft.com/office/drawing/2014/main" id="{15CAC7CF-8C8E-4C41-9E68-BF6160BE7778}"/>
                </a:ext>
              </a:extLst>
            </p:cNvPr>
            <p:cNvCxnSpPr/>
            <p:nvPr/>
          </p:nvCxnSpPr>
          <p:spPr bwMode="auto">
            <a:xfrm>
              <a:off x="1997147" y="2553280"/>
              <a:ext cx="4098853" cy="0"/>
            </a:xfrm>
            <a:prstGeom prst="line">
              <a:avLst/>
            </a:prstGeom>
            <a:noFill/>
            <a:ln w="28575" cap="flat" cmpd="sng" algn="ctr">
              <a:solidFill>
                <a:schemeClr val="bg1"/>
              </a:solidFill>
              <a:prstDash val="solid"/>
              <a:round/>
              <a:headEnd type="none" w="med" len="med"/>
              <a:tailEnd type="none" w="med" len="med"/>
            </a:ln>
            <a:effectLst/>
          </p:spPr>
        </p:cxnSp>
      </p:grpSp>
      <p:sp>
        <p:nvSpPr>
          <p:cNvPr id="74" name="TextBox 73">
            <a:extLst>
              <a:ext uri="{FF2B5EF4-FFF2-40B4-BE49-F238E27FC236}">
                <a16:creationId xmlns="" xmlns:a16="http://schemas.microsoft.com/office/drawing/2014/main" id="{01F420FB-7B09-41A4-905E-1696110281D1}"/>
              </a:ext>
            </a:extLst>
          </p:cNvPr>
          <p:cNvSpPr txBox="1"/>
          <p:nvPr/>
        </p:nvSpPr>
        <p:spPr bwMode="auto">
          <a:xfrm>
            <a:off x="5188600" y="5440214"/>
            <a:ext cx="35013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dirty="0">
                <a:solidFill>
                  <a:schemeClr val="bg1"/>
                </a:solidFill>
                <a:latin typeface="Calibri" panose="020F0502020204030204" pitchFamily="34" charset="0"/>
              </a:rPr>
              <a:t>Mos Since Registration</a:t>
            </a:r>
          </a:p>
        </p:txBody>
      </p:sp>
      <p:sp>
        <p:nvSpPr>
          <p:cNvPr id="75" name="TextBox 74">
            <a:extLst>
              <a:ext uri="{FF2B5EF4-FFF2-40B4-BE49-F238E27FC236}">
                <a16:creationId xmlns="" xmlns:a16="http://schemas.microsoft.com/office/drawing/2014/main" id="{43F5B233-3CDC-481D-A1F3-7234C438CFE7}"/>
              </a:ext>
            </a:extLst>
          </p:cNvPr>
          <p:cNvSpPr txBox="1"/>
          <p:nvPr/>
        </p:nvSpPr>
        <p:spPr bwMode="auto">
          <a:xfrm>
            <a:off x="4962707" y="5905998"/>
            <a:ext cx="4614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ts val="1000"/>
              </a:spcBef>
              <a:spcAft>
                <a:spcPct val="0"/>
              </a:spcAft>
              <a:buClrTx/>
              <a:buFontTx/>
              <a:buNone/>
            </a:pPr>
            <a:r>
              <a:rPr lang="en-US" sz="1400" b="0" dirty="0">
                <a:solidFill>
                  <a:schemeClr val="bg1"/>
                </a:solidFill>
                <a:latin typeface="Calibri" panose="020F0502020204030204" pitchFamily="34" charset="0"/>
              </a:rPr>
              <a:t>54</a:t>
            </a:r>
            <a:br>
              <a:rPr lang="en-US" sz="1400" b="0" dirty="0">
                <a:solidFill>
                  <a:schemeClr val="bg1"/>
                </a:solidFill>
                <a:latin typeface="Calibri" panose="020F0502020204030204" pitchFamily="34" charset="0"/>
              </a:rPr>
            </a:br>
            <a:r>
              <a:rPr lang="en-US" sz="1400" b="0" dirty="0">
                <a:solidFill>
                  <a:schemeClr val="bg1"/>
                </a:solidFill>
                <a:latin typeface="Calibri" panose="020F0502020204030204" pitchFamily="34" charset="0"/>
              </a:rPr>
              <a:t>45</a:t>
            </a:r>
          </a:p>
        </p:txBody>
      </p:sp>
      <p:sp>
        <p:nvSpPr>
          <p:cNvPr id="76" name="TextBox 75">
            <a:extLst>
              <a:ext uri="{FF2B5EF4-FFF2-40B4-BE49-F238E27FC236}">
                <a16:creationId xmlns="" xmlns:a16="http://schemas.microsoft.com/office/drawing/2014/main" id="{591B966A-5A88-45EF-8C17-FCD112464F7D}"/>
              </a:ext>
            </a:extLst>
          </p:cNvPr>
          <p:cNvSpPr txBox="1"/>
          <p:nvPr/>
        </p:nvSpPr>
        <p:spPr bwMode="auto">
          <a:xfrm>
            <a:off x="5484723" y="5905998"/>
            <a:ext cx="4614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ts val="1000"/>
              </a:spcBef>
              <a:spcAft>
                <a:spcPct val="0"/>
              </a:spcAft>
              <a:buClrTx/>
              <a:buFontTx/>
              <a:buNone/>
            </a:pPr>
            <a:r>
              <a:rPr lang="en-US" sz="1400" b="0" dirty="0">
                <a:solidFill>
                  <a:schemeClr val="bg1"/>
                </a:solidFill>
                <a:latin typeface="Calibri" panose="020F0502020204030204" pitchFamily="34" charset="0"/>
              </a:rPr>
              <a:t>37</a:t>
            </a:r>
            <a:br>
              <a:rPr lang="en-US" sz="1400" b="0" dirty="0">
                <a:solidFill>
                  <a:schemeClr val="bg1"/>
                </a:solidFill>
                <a:latin typeface="Calibri" panose="020F0502020204030204" pitchFamily="34" charset="0"/>
              </a:rPr>
            </a:br>
            <a:r>
              <a:rPr lang="en-US" sz="1400" b="0" dirty="0">
                <a:solidFill>
                  <a:schemeClr val="bg1"/>
                </a:solidFill>
                <a:latin typeface="Calibri" panose="020F0502020204030204" pitchFamily="34" charset="0"/>
              </a:rPr>
              <a:t>36</a:t>
            </a:r>
          </a:p>
        </p:txBody>
      </p:sp>
      <p:sp>
        <p:nvSpPr>
          <p:cNvPr id="77" name="TextBox 76">
            <a:extLst>
              <a:ext uri="{FF2B5EF4-FFF2-40B4-BE49-F238E27FC236}">
                <a16:creationId xmlns="" xmlns:a16="http://schemas.microsoft.com/office/drawing/2014/main" id="{CE7E9513-C28D-45C8-9FEC-6BC0FBCFA2A4}"/>
              </a:ext>
            </a:extLst>
          </p:cNvPr>
          <p:cNvSpPr txBox="1"/>
          <p:nvPr/>
        </p:nvSpPr>
        <p:spPr bwMode="auto">
          <a:xfrm>
            <a:off x="6006738" y="5905998"/>
            <a:ext cx="4614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ts val="1000"/>
              </a:spcBef>
              <a:spcAft>
                <a:spcPct val="0"/>
              </a:spcAft>
              <a:buClrTx/>
              <a:buFontTx/>
              <a:buNone/>
            </a:pPr>
            <a:r>
              <a:rPr lang="en-US" sz="1400" b="0" dirty="0">
                <a:solidFill>
                  <a:schemeClr val="bg1"/>
                </a:solidFill>
                <a:latin typeface="Calibri" panose="020F0502020204030204" pitchFamily="34" charset="0"/>
              </a:rPr>
              <a:t>22</a:t>
            </a:r>
            <a:br>
              <a:rPr lang="en-US" sz="1400" b="0" dirty="0">
                <a:solidFill>
                  <a:schemeClr val="bg1"/>
                </a:solidFill>
                <a:latin typeface="Calibri" panose="020F0502020204030204" pitchFamily="34" charset="0"/>
              </a:rPr>
            </a:br>
            <a:r>
              <a:rPr lang="en-US" sz="1400" b="0" dirty="0">
                <a:solidFill>
                  <a:schemeClr val="bg1"/>
                </a:solidFill>
                <a:latin typeface="Calibri" panose="020F0502020204030204" pitchFamily="34" charset="0"/>
              </a:rPr>
              <a:t>16</a:t>
            </a:r>
          </a:p>
        </p:txBody>
      </p:sp>
      <p:sp>
        <p:nvSpPr>
          <p:cNvPr id="78" name="TextBox 77">
            <a:extLst>
              <a:ext uri="{FF2B5EF4-FFF2-40B4-BE49-F238E27FC236}">
                <a16:creationId xmlns="" xmlns:a16="http://schemas.microsoft.com/office/drawing/2014/main" id="{EC44444A-A6E6-45BE-B2F5-B00018808B21}"/>
              </a:ext>
            </a:extLst>
          </p:cNvPr>
          <p:cNvSpPr txBox="1"/>
          <p:nvPr/>
        </p:nvSpPr>
        <p:spPr bwMode="auto">
          <a:xfrm>
            <a:off x="6528754" y="5905998"/>
            <a:ext cx="4614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ts val="1000"/>
              </a:spcBef>
              <a:spcAft>
                <a:spcPct val="0"/>
              </a:spcAft>
              <a:buClrTx/>
              <a:buFontTx/>
              <a:buNone/>
            </a:pPr>
            <a:r>
              <a:rPr lang="en-US" sz="1400" b="0" dirty="0">
                <a:solidFill>
                  <a:schemeClr val="bg1"/>
                </a:solidFill>
                <a:latin typeface="Calibri" panose="020F0502020204030204" pitchFamily="34" charset="0"/>
              </a:rPr>
              <a:t>16</a:t>
            </a:r>
            <a:br>
              <a:rPr lang="en-US" sz="1400" b="0" dirty="0">
                <a:solidFill>
                  <a:schemeClr val="bg1"/>
                </a:solidFill>
                <a:latin typeface="Calibri" panose="020F0502020204030204" pitchFamily="34" charset="0"/>
              </a:rPr>
            </a:br>
            <a:r>
              <a:rPr lang="en-US" sz="1400" b="0" dirty="0">
                <a:solidFill>
                  <a:schemeClr val="bg1"/>
                </a:solidFill>
                <a:latin typeface="Calibri" panose="020F0502020204030204" pitchFamily="34" charset="0"/>
              </a:rPr>
              <a:t>6</a:t>
            </a:r>
          </a:p>
        </p:txBody>
      </p:sp>
      <p:sp>
        <p:nvSpPr>
          <p:cNvPr id="79" name="TextBox 78">
            <a:extLst>
              <a:ext uri="{FF2B5EF4-FFF2-40B4-BE49-F238E27FC236}">
                <a16:creationId xmlns="" xmlns:a16="http://schemas.microsoft.com/office/drawing/2014/main" id="{88FEADCA-3D83-4368-933D-4B45DD918D12}"/>
              </a:ext>
            </a:extLst>
          </p:cNvPr>
          <p:cNvSpPr txBox="1"/>
          <p:nvPr/>
        </p:nvSpPr>
        <p:spPr bwMode="auto">
          <a:xfrm>
            <a:off x="7050770" y="5905998"/>
            <a:ext cx="4614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ts val="1000"/>
              </a:spcBef>
              <a:spcAft>
                <a:spcPct val="0"/>
              </a:spcAft>
              <a:buClrTx/>
              <a:buFontTx/>
              <a:buNone/>
            </a:pPr>
            <a:r>
              <a:rPr lang="en-US" sz="1400" b="0" dirty="0">
                <a:solidFill>
                  <a:schemeClr val="bg1"/>
                </a:solidFill>
                <a:latin typeface="Calibri" panose="020F0502020204030204" pitchFamily="34" charset="0"/>
              </a:rPr>
              <a:t>10</a:t>
            </a:r>
            <a:br>
              <a:rPr lang="en-US" sz="1400" b="0" dirty="0">
                <a:solidFill>
                  <a:schemeClr val="bg1"/>
                </a:solidFill>
                <a:latin typeface="Calibri" panose="020F0502020204030204" pitchFamily="34" charset="0"/>
              </a:rPr>
            </a:br>
            <a:r>
              <a:rPr lang="en-US" sz="1400" b="0" dirty="0">
                <a:solidFill>
                  <a:schemeClr val="bg1"/>
                </a:solidFill>
                <a:latin typeface="Calibri" panose="020F0502020204030204" pitchFamily="34" charset="0"/>
              </a:rPr>
              <a:t>4</a:t>
            </a:r>
          </a:p>
        </p:txBody>
      </p:sp>
      <p:sp>
        <p:nvSpPr>
          <p:cNvPr id="80" name="TextBox 79">
            <a:extLst>
              <a:ext uri="{FF2B5EF4-FFF2-40B4-BE49-F238E27FC236}">
                <a16:creationId xmlns="" xmlns:a16="http://schemas.microsoft.com/office/drawing/2014/main" id="{D4B35855-6C0D-4EF6-A264-8D51CDD7E11B}"/>
              </a:ext>
            </a:extLst>
          </p:cNvPr>
          <p:cNvSpPr txBox="1"/>
          <p:nvPr/>
        </p:nvSpPr>
        <p:spPr bwMode="auto">
          <a:xfrm>
            <a:off x="8094800" y="5905998"/>
            <a:ext cx="4614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ts val="1000"/>
              </a:spcBef>
              <a:spcAft>
                <a:spcPct val="0"/>
              </a:spcAft>
              <a:buClrTx/>
              <a:buFontTx/>
              <a:buNone/>
            </a:pPr>
            <a:r>
              <a:rPr lang="en-US" sz="1400" b="0" dirty="0">
                <a:solidFill>
                  <a:schemeClr val="bg1"/>
                </a:solidFill>
                <a:latin typeface="Calibri" panose="020F0502020204030204" pitchFamily="34" charset="0"/>
              </a:rPr>
              <a:t>0</a:t>
            </a:r>
            <a:br>
              <a:rPr lang="en-US" sz="1400" b="0" dirty="0">
                <a:solidFill>
                  <a:schemeClr val="bg1"/>
                </a:solidFill>
                <a:latin typeface="Calibri" panose="020F0502020204030204" pitchFamily="34" charset="0"/>
              </a:rPr>
            </a:br>
            <a:r>
              <a:rPr lang="en-US" sz="1400" b="0" dirty="0">
                <a:solidFill>
                  <a:schemeClr val="bg1"/>
                </a:solidFill>
                <a:latin typeface="Calibri" panose="020F0502020204030204" pitchFamily="34" charset="0"/>
              </a:rPr>
              <a:t>0</a:t>
            </a:r>
          </a:p>
        </p:txBody>
      </p:sp>
      <p:cxnSp>
        <p:nvCxnSpPr>
          <p:cNvPr id="81" name="Straight Connector 80">
            <a:extLst>
              <a:ext uri="{FF2B5EF4-FFF2-40B4-BE49-F238E27FC236}">
                <a16:creationId xmlns="" xmlns:a16="http://schemas.microsoft.com/office/drawing/2014/main" id="{815A9F3C-44C5-4840-A1E6-E5DA852862C8}"/>
              </a:ext>
            </a:extLst>
          </p:cNvPr>
          <p:cNvCxnSpPr/>
          <p:nvPr/>
        </p:nvCxnSpPr>
        <p:spPr bwMode="auto">
          <a:xfrm flipH="1">
            <a:off x="5133794" y="2109759"/>
            <a:ext cx="44546" cy="0"/>
          </a:xfrm>
          <a:prstGeom prst="line">
            <a:avLst/>
          </a:prstGeom>
          <a:noFill/>
          <a:ln w="28575" cap="flat" cmpd="sng" algn="ctr">
            <a:solidFill>
              <a:schemeClr val="bg1"/>
            </a:solidFill>
            <a:prstDash val="solid"/>
            <a:round/>
            <a:headEnd type="none" w="med" len="med"/>
            <a:tailEnd type="none" w="med" len="med"/>
          </a:ln>
          <a:effectLst/>
        </p:spPr>
      </p:cxnSp>
      <p:cxnSp>
        <p:nvCxnSpPr>
          <p:cNvPr id="82" name="Straight Connector 81">
            <a:extLst>
              <a:ext uri="{FF2B5EF4-FFF2-40B4-BE49-F238E27FC236}">
                <a16:creationId xmlns="" xmlns:a16="http://schemas.microsoft.com/office/drawing/2014/main" id="{57B18E52-D99B-4441-8891-1BCA139E2797}"/>
              </a:ext>
            </a:extLst>
          </p:cNvPr>
          <p:cNvCxnSpPr/>
          <p:nvPr/>
        </p:nvCxnSpPr>
        <p:spPr bwMode="auto">
          <a:xfrm flipH="1">
            <a:off x="5133794" y="2704631"/>
            <a:ext cx="44546" cy="0"/>
          </a:xfrm>
          <a:prstGeom prst="line">
            <a:avLst/>
          </a:prstGeom>
          <a:noFill/>
          <a:ln w="28575" cap="flat" cmpd="sng" algn="ctr">
            <a:solidFill>
              <a:schemeClr val="bg1"/>
            </a:solidFill>
            <a:prstDash val="solid"/>
            <a:round/>
            <a:headEnd type="none" w="med" len="med"/>
            <a:tailEnd type="none" w="med" len="med"/>
          </a:ln>
          <a:effectLst/>
        </p:spPr>
      </p:cxnSp>
      <p:cxnSp>
        <p:nvCxnSpPr>
          <p:cNvPr id="83" name="Straight Connector 82">
            <a:extLst>
              <a:ext uri="{FF2B5EF4-FFF2-40B4-BE49-F238E27FC236}">
                <a16:creationId xmlns="" xmlns:a16="http://schemas.microsoft.com/office/drawing/2014/main" id="{095B6324-24C6-4BB7-BA5D-CA4ECEA23E8C}"/>
              </a:ext>
            </a:extLst>
          </p:cNvPr>
          <p:cNvCxnSpPr/>
          <p:nvPr/>
        </p:nvCxnSpPr>
        <p:spPr bwMode="auto">
          <a:xfrm flipH="1">
            <a:off x="5133794" y="3299502"/>
            <a:ext cx="44546" cy="0"/>
          </a:xfrm>
          <a:prstGeom prst="line">
            <a:avLst/>
          </a:prstGeom>
          <a:noFill/>
          <a:ln w="28575" cap="flat" cmpd="sng" algn="ctr">
            <a:solidFill>
              <a:schemeClr val="bg1"/>
            </a:solidFill>
            <a:prstDash val="solid"/>
            <a:round/>
            <a:headEnd type="none" w="med" len="med"/>
            <a:tailEnd type="none" w="med" len="med"/>
          </a:ln>
          <a:effectLst/>
        </p:spPr>
      </p:cxnSp>
      <p:cxnSp>
        <p:nvCxnSpPr>
          <p:cNvPr id="84" name="Straight Connector 83">
            <a:extLst>
              <a:ext uri="{FF2B5EF4-FFF2-40B4-BE49-F238E27FC236}">
                <a16:creationId xmlns="" xmlns:a16="http://schemas.microsoft.com/office/drawing/2014/main" id="{E102B0C4-EC11-4734-B4B8-6334BF4BE311}"/>
              </a:ext>
            </a:extLst>
          </p:cNvPr>
          <p:cNvCxnSpPr/>
          <p:nvPr/>
        </p:nvCxnSpPr>
        <p:spPr bwMode="auto">
          <a:xfrm flipH="1">
            <a:off x="5133794" y="3894373"/>
            <a:ext cx="44546" cy="0"/>
          </a:xfrm>
          <a:prstGeom prst="line">
            <a:avLst/>
          </a:prstGeom>
          <a:noFill/>
          <a:ln w="28575" cap="flat" cmpd="sng" algn="ctr">
            <a:solidFill>
              <a:schemeClr val="bg1"/>
            </a:solidFill>
            <a:prstDash val="solid"/>
            <a:round/>
            <a:headEnd type="none" w="med" len="med"/>
            <a:tailEnd type="none" w="med" len="med"/>
          </a:ln>
          <a:effectLst/>
        </p:spPr>
      </p:cxnSp>
      <p:cxnSp>
        <p:nvCxnSpPr>
          <p:cNvPr id="85" name="Straight Connector 84">
            <a:extLst>
              <a:ext uri="{FF2B5EF4-FFF2-40B4-BE49-F238E27FC236}">
                <a16:creationId xmlns="" xmlns:a16="http://schemas.microsoft.com/office/drawing/2014/main" id="{341BE420-4873-445A-84E9-356369A29E5C}"/>
              </a:ext>
            </a:extLst>
          </p:cNvPr>
          <p:cNvCxnSpPr/>
          <p:nvPr/>
        </p:nvCxnSpPr>
        <p:spPr bwMode="auto">
          <a:xfrm flipH="1">
            <a:off x="5133794" y="4489245"/>
            <a:ext cx="44546" cy="0"/>
          </a:xfrm>
          <a:prstGeom prst="line">
            <a:avLst/>
          </a:prstGeom>
          <a:noFill/>
          <a:ln w="28575" cap="flat" cmpd="sng" algn="ctr">
            <a:solidFill>
              <a:schemeClr val="bg1"/>
            </a:solidFill>
            <a:prstDash val="solid"/>
            <a:round/>
            <a:headEnd type="none" w="med" len="med"/>
            <a:tailEnd type="none" w="med" len="med"/>
          </a:ln>
          <a:effectLst/>
        </p:spPr>
      </p:cxnSp>
      <p:cxnSp>
        <p:nvCxnSpPr>
          <p:cNvPr id="86" name="Straight Connector 85">
            <a:extLst>
              <a:ext uri="{FF2B5EF4-FFF2-40B4-BE49-F238E27FC236}">
                <a16:creationId xmlns="" xmlns:a16="http://schemas.microsoft.com/office/drawing/2014/main" id="{B0058816-9D47-489D-B973-11F65CDFD8E9}"/>
              </a:ext>
            </a:extLst>
          </p:cNvPr>
          <p:cNvCxnSpPr/>
          <p:nvPr/>
        </p:nvCxnSpPr>
        <p:spPr bwMode="auto">
          <a:xfrm flipH="1">
            <a:off x="5133794" y="5084115"/>
            <a:ext cx="44546" cy="0"/>
          </a:xfrm>
          <a:prstGeom prst="line">
            <a:avLst/>
          </a:prstGeom>
          <a:noFill/>
          <a:ln w="28575" cap="flat" cmpd="sng" algn="ctr">
            <a:solidFill>
              <a:schemeClr val="bg1"/>
            </a:solidFill>
            <a:prstDash val="solid"/>
            <a:round/>
            <a:headEnd type="none" w="med" len="med"/>
            <a:tailEnd type="none" w="med" len="med"/>
          </a:ln>
          <a:effectLst/>
        </p:spPr>
      </p:cxnSp>
      <p:cxnSp>
        <p:nvCxnSpPr>
          <p:cNvPr id="87" name="Straight Connector 86">
            <a:extLst>
              <a:ext uri="{FF2B5EF4-FFF2-40B4-BE49-F238E27FC236}">
                <a16:creationId xmlns="" xmlns:a16="http://schemas.microsoft.com/office/drawing/2014/main" id="{14B43B5C-599C-4189-B4F5-148885B8B6C8}"/>
              </a:ext>
            </a:extLst>
          </p:cNvPr>
          <p:cNvCxnSpPr/>
          <p:nvPr/>
        </p:nvCxnSpPr>
        <p:spPr bwMode="auto">
          <a:xfrm>
            <a:off x="5188600" y="5084116"/>
            <a:ext cx="0" cy="59003"/>
          </a:xfrm>
          <a:prstGeom prst="line">
            <a:avLst/>
          </a:prstGeom>
          <a:noFill/>
          <a:ln w="28575" cap="flat" cmpd="sng" algn="ctr">
            <a:solidFill>
              <a:schemeClr val="bg1"/>
            </a:solidFill>
            <a:prstDash val="solid"/>
            <a:round/>
            <a:headEnd type="none" w="med" len="med"/>
            <a:tailEnd type="none" w="med" len="med"/>
          </a:ln>
          <a:effectLst/>
        </p:spPr>
      </p:cxnSp>
      <p:cxnSp>
        <p:nvCxnSpPr>
          <p:cNvPr id="88" name="Straight Connector 87">
            <a:extLst>
              <a:ext uri="{FF2B5EF4-FFF2-40B4-BE49-F238E27FC236}">
                <a16:creationId xmlns="" xmlns:a16="http://schemas.microsoft.com/office/drawing/2014/main" id="{818D8620-75DE-413A-899C-F2504E667BA7}"/>
              </a:ext>
            </a:extLst>
          </p:cNvPr>
          <p:cNvCxnSpPr/>
          <p:nvPr/>
        </p:nvCxnSpPr>
        <p:spPr bwMode="auto">
          <a:xfrm>
            <a:off x="5715878" y="5084116"/>
            <a:ext cx="0" cy="59003"/>
          </a:xfrm>
          <a:prstGeom prst="line">
            <a:avLst/>
          </a:prstGeom>
          <a:noFill/>
          <a:ln w="28575" cap="flat" cmpd="sng" algn="ctr">
            <a:solidFill>
              <a:schemeClr val="bg1"/>
            </a:solidFill>
            <a:prstDash val="solid"/>
            <a:round/>
            <a:headEnd type="none" w="med" len="med"/>
            <a:tailEnd type="none" w="med" len="med"/>
          </a:ln>
          <a:effectLst/>
        </p:spPr>
      </p:cxnSp>
      <p:cxnSp>
        <p:nvCxnSpPr>
          <p:cNvPr id="89" name="Straight Connector 88">
            <a:extLst>
              <a:ext uri="{FF2B5EF4-FFF2-40B4-BE49-F238E27FC236}">
                <a16:creationId xmlns="" xmlns:a16="http://schemas.microsoft.com/office/drawing/2014/main" id="{05DBF17A-91DB-45D0-BFCA-B09321A969E3}"/>
              </a:ext>
            </a:extLst>
          </p:cNvPr>
          <p:cNvCxnSpPr/>
          <p:nvPr/>
        </p:nvCxnSpPr>
        <p:spPr bwMode="auto">
          <a:xfrm>
            <a:off x="6243155" y="5084116"/>
            <a:ext cx="0" cy="59003"/>
          </a:xfrm>
          <a:prstGeom prst="line">
            <a:avLst/>
          </a:prstGeom>
          <a:noFill/>
          <a:ln w="28575" cap="flat" cmpd="sng" algn="ctr">
            <a:solidFill>
              <a:schemeClr val="bg1"/>
            </a:solidFill>
            <a:prstDash val="solid"/>
            <a:round/>
            <a:headEnd type="none" w="med" len="med"/>
            <a:tailEnd type="none" w="med" len="med"/>
          </a:ln>
          <a:effectLst/>
        </p:spPr>
      </p:cxnSp>
      <p:cxnSp>
        <p:nvCxnSpPr>
          <p:cNvPr id="90" name="Straight Connector 89">
            <a:extLst>
              <a:ext uri="{FF2B5EF4-FFF2-40B4-BE49-F238E27FC236}">
                <a16:creationId xmlns="" xmlns:a16="http://schemas.microsoft.com/office/drawing/2014/main" id="{961679F3-ABA1-454F-A242-198852DEDE17}"/>
              </a:ext>
            </a:extLst>
          </p:cNvPr>
          <p:cNvCxnSpPr/>
          <p:nvPr/>
        </p:nvCxnSpPr>
        <p:spPr bwMode="auto">
          <a:xfrm>
            <a:off x="6770433" y="5084116"/>
            <a:ext cx="0" cy="59003"/>
          </a:xfrm>
          <a:prstGeom prst="line">
            <a:avLst/>
          </a:prstGeom>
          <a:noFill/>
          <a:ln w="28575" cap="flat" cmpd="sng" algn="ctr">
            <a:solidFill>
              <a:schemeClr val="bg1"/>
            </a:solidFill>
            <a:prstDash val="solid"/>
            <a:round/>
            <a:headEnd type="none" w="med" len="med"/>
            <a:tailEnd type="none" w="med" len="med"/>
          </a:ln>
          <a:effectLst/>
        </p:spPr>
      </p:cxnSp>
      <p:cxnSp>
        <p:nvCxnSpPr>
          <p:cNvPr id="91" name="Straight Connector 90">
            <a:extLst>
              <a:ext uri="{FF2B5EF4-FFF2-40B4-BE49-F238E27FC236}">
                <a16:creationId xmlns="" xmlns:a16="http://schemas.microsoft.com/office/drawing/2014/main" id="{728A18D8-4CA6-43C8-8654-B5094F970EFE}"/>
              </a:ext>
            </a:extLst>
          </p:cNvPr>
          <p:cNvCxnSpPr/>
          <p:nvPr/>
        </p:nvCxnSpPr>
        <p:spPr bwMode="auto">
          <a:xfrm>
            <a:off x="7297711" y="5084116"/>
            <a:ext cx="0" cy="59003"/>
          </a:xfrm>
          <a:prstGeom prst="line">
            <a:avLst/>
          </a:prstGeom>
          <a:noFill/>
          <a:ln w="28575" cap="flat" cmpd="sng" algn="ctr">
            <a:solidFill>
              <a:schemeClr val="bg1"/>
            </a:solidFill>
            <a:prstDash val="solid"/>
            <a:round/>
            <a:headEnd type="none" w="med" len="med"/>
            <a:tailEnd type="none" w="med" len="med"/>
          </a:ln>
          <a:effectLst/>
        </p:spPr>
      </p:cxnSp>
      <p:cxnSp>
        <p:nvCxnSpPr>
          <p:cNvPr id="92" name="Straight Connector 91">
            <a:extLst>
              <a:ext uri="{FF2B5EF4-FFF2-40B4-BE49-F238E27FC236}">
                <a16:creationId xmlns="" xmlns:a16="http://schemas.microsoft.com/office/drawing/2014/main" id="{0B90BA35-2977-4BBD-8CD2-AAA48ECCA9DE}"/>
              </a:ext>
            </a:extLst>
          </p:cNvPr>
          <p:cNvCxnSpPr/>
          <p:nvPr/>
        </p:nvCxnSpPr>
        <p:spPr bwMode="auto">
          <a:xfrm>
            <a:off x="8352269" y="5084116"/>
            <a:ext cx="0" cy="59003"/>
          </a:xfrm>
          <a:prstGeom prst="line">
            <a:avLst/>
          </a:prstGeom>
          <a:noFill/>
          <a:ln w="28575" cap="flat" cmpd="sng" algn="ctr">
            <a:solidFill>
              <a:schemeClr val="bg1"/>
            </a:solidFill>
            <a:prstDash val="solid"/>
            <a:round/>
            <a:headEnd type="none" w="med" len="med"/>
            <a:tailEnd type="none" w="med" len="med"/>
          </a:ln>
          <a:effectLst/>
        </p:spPr>
      </p:cxnSp>
      <p:sp>
        <p:nvSpPr>
          <p:cNvPr id="93" name="TextBox 92">
            <a:extLst>
              <a:ext uri="{FF2B5EF4-FFF2-40B4-BE49-F238E27FC236}">
                <a16:creationId xmlns="" xmlns:a16="http://schemas.microsoft.com/office/drawing/2014/main" id="{83153D52-7A4C-43A5-907D-EE7EFDE53D6B}"/>
              </a:ext>
            </a:extLst>
          </p:cNvPr>
          <p:cNvSpPr txBox="1"/>
          <p:nvPr/>
        </p:nvSpPr>
        <p:spPr bwMode="auto">
          <a:xfrm>
            <a:off x="4698307" y="1939525"/>
            <a:ext cx="4800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b="0" dirty="0">
                <a:solidFill>
                  <a:schemeClr val="bg1"/>
                </a:solidFill>
                <a:latin typeface="Calibri" panose="020F0502020204030204" pitchFamily="34" charset="0"/>
              </a:rPr>
              <a:t>100</a:t>
            </a:r>
          </a:p>
        </p:txBody>
      </p:sp>
      <p:sp>
        <p:nvSpPr>
          <p:cNvPr id="94" name="TextBox 93">
            <a:extLst>
              <a:ext uri="{FF2B5EF4-FFF2-40B4-BE49-F238E27FC236}">
                <a16:creationId xmlns="" xmlns:a16="http://schemas.microsoft.com/office/drawing/2014/main" id="{78088641-C1A5-4480-AD5A-07E750C7426C}"/>
              </a:ext>
            </a:extLst>
          </p:cNvPr>
          <p:cNvSpPr txBox="1"/>
          <p:nvPr/>
        </p:nvSpPr>
        <p:spPr bwMode="auto">
          <a:xfrm>
            <a:off x="4698307" y="2531119"/>
            <a:ext cx="4800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b="0" dirty="0">
                <a:solidFill>
                  <a:schemeClr val="bg1"/>
                </a:solidFill>
                <a:latin typeface="Calibri" panose="020F0502020204030204" pitchFamily="34" charset="0"/>
              </a:rPr>
              <a:t>80</a:t>
            </a:r>
          </a:p>
        </p:txBody>
      </p:sp>
      <p:sp>
        <p:nvSpPr>
          <p:cNvPr id="95" name="TextBox 94">
            <a:extLst>
              <a:ext uri="{FF2B5EF4-FFF2-40B4-BE49-F238E27FC236}">
                <a16:creationId xmlns="" xmlns:a16="http://schemas.microsoft.com/office/drawing/2014/main" id="{463BFB9C-FBA4-43A9-B269-A349A009B66A}"/>
              </a:ext>
            </a:extLst>
          </p:cNvPr>
          <p:cNvSpPr txBox="1"/>
          <p:nvPr/>
        </p:nvSpPr>
        <p:spPr bwMode="auto">
          <a:xfrm>
            <a:off x="4698307" y="3122714"/>
            <a:ext cx="4800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b="0" dirty="0">
                <a:solidFill>
                  <a:schemeClr val="bg1"/>
                </a:solidFill>
                <a:latin typeface="Calibri" panose="020F0502020204030204" pitchFamily="34" charset="0"/>
              </a:rPr>
              <a:t>60</a:t>
            </a:r>
          </a:p>
        </p:txBody>
      </p:sp>
      <p:sp>
        <p:nvSpPr>
          <p:cNvPr id="96" name="TextBox 95">
            <a:extLst>
              <a:ext uri="{FF2B5EF4-FFF2-40B4-BE49-F238E27FC236}">
                <a16:creationId xmlns="" xmlns:a16="http://schemas.microsoft.com/office/drawing/2014/main" id="{CDC5E5AB-D492-43C3-8BE0-5107540BE72B}"/>
              </a:ext>
            </a:extLst>
          </p:cNvPr>
          <p:cNvSpPr txBox="1"/>
          <p:nvPr/>
        </p:nvSpPr>
        <p:spPr bwMode="auto">
          <a:xfrm>
            <a:off x="4698307" y="3714308"/>
            <a:ext cx="4800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b="0" dirty="0">
                <a:solidFill>
                  <a:schemeClr val="bg1"/>
                </a:solidFill>
                <a:latin typeface="Calibri" panose="020F0502020204030204" pitchFamily="34" charset="0"/>
              </a:rPr>
              <a:t>40</a:t>
            </a:r>
          </a:p>
        </p:txBody>
      </p:sp>
      <p:sp>
        <p:nvSpPr>
          <p:cNvPr id="97" name="TextBox 96">
            <a:extLst>
              <a:ext uri="{FF2B5EF4-FFF2-40B4-BE49-F238E27FC236}">
                <a16:creationId xmlns="" xmlns:a16="http://schemas.microsoft.com/office/drawing/2014/main" id="{48E7D353-FA31-42DB-8523-744D5B943AF8}"/>
              </a:ext>
            </a:extLst>
          </p:cNvPr>
          <p:cNvSpPr txBox="1"/>
          <p:nvPr/>
        </p:nvSpPr>
        <p:spPr bwMode="auto">
          <a:xfrm>
            <a:off x="4698307" y="4305902"/>
            <a:ext cx="4800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b="0" dirty="0">
                <a:solidFill>
                  <a:schemeClr val="bg1"/>
                </a:solidFill>
                <a:latin typeface="Calibri" panose="020F0502020204030204" pitchFamily="34" charset="0"/>
              </a:rPr>
              <a:t>20</a:t>
            </a:r>
          </a:p>
        </p:txBody>
      </p:sp>
      <p:sp>
        <p:nvSpPr>
          <p:cNvPr id="98" name="TextBox 97">
            <a:extLst>
              <a:ext uri="{FF2B5EF4-FFF2-40B4-BE49-F238E27FC236}">
                <a16:creationId xmlns="" xmlns:a16="http://schemas.microsoft.com/office/drawing/2014/main" id="{C5B2CC31-BB20-4555-8AD8-776BF00DD7D5}"/>
              </a:ext>
            </a:extLst>
          </p:cNvPr>
          <p:cNvSpPr txBox="1"/>
          <p:nvPr/>
        </p:nvSpPr>
        <p:spPr bwMode="auto">
          <a:xfrm>
            <a:off x="4698307" y="4897496"/>
            <a:ext cx="4800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b="0" dirty="0">
                <a:solidFill>
                  <a:schemeClr val="bg1"/>
                </a:solidFill>
                <a:latin typeface="Calibri" panose="020F0502020204030204" pitchFamily="34" charset="0"/>
              </a:rPr>
              <a:t>0</a:t>
            </a:r>
          </a:p>
        </p:txBody>
      </p:sp>
      <p:sp>
        <p:nvSpPr>
          <p:cNvPr id="99" name="TextBox 98">
            <a:extLst>
              <a:ext uri="{FF2B5EF4-FFF2-40B4-BE49-F238E27FC236}">
                <a16:creationId xmlns="" xmlns:a16="http://schemas.microsoft.com/office/drawing/2014/main" id="{8486B432-7FA7-4763-AE60-5A313CAFAD6B}"/>
              </a:ext>
            </a:extLst>
          </p:cNvPr>
          <p:cNvSpPr txBox="1"/>
          <p:nvPr/>
        </p:nvSpPr>
        <p:spPr bwMode="auto">
          <a:xfrm>
            <a:off x="8185758" y="5071540"/>
            <a:ext cx="3330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b="0" dirty="0">
                <a:solidFill>
                  <a:schemeClr val="bg1"/>
                </a:solidFill>
                <a:latin typeface="Calibri" panose="020F0502020204030204" pitchFamily="34" charset="0"/>
              </a:rPr>
              <a:t>36</a:t>
            </a:r>
          </a:p>
        </p:txBody>
      </p:sp>
      <p:sp>
        <p:nvSpPr>
          <p:cNvPr id="100" name="TextBox 99">
            <a:extLst>
              <a:ext uri="{FF2B5EF4-FFF2-40B4-BE49-F238E27FC236}">
                <a16:creationId xmlns="" xmlns:a16="http://schemas.microsoft.com/office/drawing/2014/main" id="{E198F9FB-4B58-4FCD-B7FD-9311B092D1DC}"/>
              </a:ext>
            </a:extLst>
          </p:cNvPr>
          <p:cNvSpPr txBox="1"/>
          <p:nvPr/>
        </p:nvSpPr>
        <p:spPr bwMode="auto">
          <a:xfrm>
            <a:off x="5020260" y="5071540"/>
            <a:ext cx="3330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b="0" dirty="0">
                <a:solidFill>
                  <a:schemeClr val="bg1"/>
                </a:solidFill>
                <a:latin typeface="Calibri" panose="020F0502020204030204" pitchFamily="34" charset="0"/>
              </a:rPr>
              <a:t>0</a:t>
            </a:r>
          </a:p>
        </p:txBody>
      </p:sp>
      <p:sp>
        <p:nvSpPr>
          <p:cNvPr id="101" name="TextBox 100">
            <a:extLst>
              <a:ext uri="{FF2B5EF4-FFF2-40B4-BE49-F238E27FC236}">
                <a16:creationId xmlns="" xmlns:a16="http://schemas.microsoft.com/office/drawing/2014/main" id="{0270C807-C266-47F2-88B5-6E18192E21BF}"/>
              </a:ext>
            </a:extLst>
          </p:cNvPr>
          <p:cNvSpPr txBox="1"/>
          <p:nvPr/>
        </p:nvSpPr>
        <p:spPr bwMode="auto">
          <a:xfrm>
            <a:off x="5547843" y="5071540"/>
            <a:ext cx="3330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b="0" dirty="0">
                <a:solidFill>
                  <a:schemeClr val="bg1"/>
                </a:solidFill>
                <a:latin typeface="Calibri" panose="020F0502020204030204" pitchFamily="34" charset="0"/>
              </a:rPr>
              <a:t>6</a:t>
            </a:r>
          </a:p>
        </p:txBody>
      </p:sp>
      <p:sp>
        <p:nvSpPr>
          <p:cNvPr id="102" name="TextBox 101">
            <a:extLst>
              <a:ext uri="{FF2B5EF4-FFF2-40B4-BE49-F238E27FC236}">
                <a16:creationId xmlns="" xmlns:a16="http://schemas.microsoft.com/office/drawing/2014/main" id="{8A34F1EC-4A26-49E2-AAE3-C0723D6FA5E8}"/>
              </a:ext>
            </a:extLst>
          </p:cNvPr>
          <p:cNvSpPr txBox="1"/>
          <p:nvPr/>
        </p:nvSpPr>
        <p:spPr bwMode="auto">
          <a:xfrm>
            <a:off x="6075426" y="5071540"/>
            <a:ext cx="3330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b="0" dirty="0">
                <a:solidFill>
                  <a:schemeClr val="bg1"/>
                </a:solidFill>
                <a:latin typeface="Calibri" panose="020F0502020204030204" pitchFamily="34" charset="0"/>
              </a:rPr>
              <a:t>12</a:t>
            </a:r>
          </a:p>
        </p:txBody>
      </p:sp>
      <p:sp>
        <p:nvSpPr>
          <p:cNvPr id="103" name="TextBox 102">
            <a:extLst>
              <a:ext uri="{FF2B5EF4-FFF2-40B4-BE49-F238E27FC236}">
                <a16:creationId xmlns="" xmlns:a16="http://schemas.microsoft.com/office/drawing/2014/main" id="{D8DC5F3A-3A7B-4B63-8188-FE8836D6F718}"/>
              </a:ext>
            </a:extLst>
          </p:cNvPr>
          <p:cNvSpPr txBox="1"/>
          <p:nvPr/>
        </p:nvSpPr>
        <p:spPr bwMode="auto">
          <a:xfrm>
            <a:off x="6603009" y="5071540"/>
            <a:ext cx="3330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b="0" dirty="0">
                <a:solidFill>
                  <a:schemeClr val="bg1"/>
                </a:solidFill>
                <a:latin typeface="Calibri" panose="020F0502020204030204" pitchFamily="34" charset="0"/>
              </a:rPr>
              <a:t>18</a:t>
            </a:r>
          </a:p>
        </p:txBody>
      </p:sp>
      <p:sp>
        <p:nvSpPr>
          <p:cNvPr id="104" name="TextBox 103">
            <a:extLst>
              <a:ext uri="{FF2B5EF4-FFF2-40B4-BE49-F238E27FC236}">
                <a16:creationId xmlns="" xmlns:a16="http://schemas.microsoft.com/office/drawing/2014/main" id="{A866CB7A-D6FD-429F-B1B6-F6659F37CF2A}"/>
              </a:ext>
            </a:extLst>
          </p:cNvPr>
          <p:cNvSpPr txBox="1"/>
          <p:nvPr/>
        </p:nvSpPr>
        <p:spPr bwMode="auto">
          <a:xfrm>
            <a:off x="7130592" y="5071540"/>
            <a:ext cx="3330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b="0" dirty="0">
                <a:solidFill>
                  <a:schemeClr val="bg1"/>
                </a:solidFill>
                <a:latin typeface="Calibri" panose="020F0502020204030204" pitchFamily="34" charset="0"/>
              </a:rPr>
              <a:t>24</a:t>
            </a:r>
          </a:p>
        </p:txBody>
      </p:sp>
      <p:cxnSp>
        <p:nvCxnSpPr>
          <p:cNvPr id="105" name="Straight Connector 104">
            <a:extLst>
              <a:ext uri="{FF2B5EF4-FFF2-40B4-BE49-F238E27FC236}">
                <a16:creationId xmlns="" xmlns:a16="http://schemas.microsoft.com/office/drawing/2014/main" id="{3CF8A938-215D-425F-BE7B-5F76273A18CD}"/>
              </a:ext>
            </a:extLst>
          </p:cNvPr>
          <p:cNvCxnSpPr/>
          <p:nvPr/>
        </p:nvCxnSpPr>
        <p:spPr bwMode="auto">
          <a:xfrm flipV="1">
            <a:off x="5188600" y="2109759"/>
            <a:ext cx="0" cy="2974356"/>
          </a:xfrm>
          <a:prstGeom prst="line">
            <a:avLst/>
          </a:prstGeom>
          <a:noFill/>
          <a:ln w="28575" cap="flat" cmpd="sng" algn="ctr">
            <a:solidFill>
              <a:schemeClr val="bg1"/>
            </a:solidFill>
            <a:prstDash val="solid"/>
            <a:round/>
            <a:headEnd type="none" w="med" len="med"/>
            <a:tailEnd type="none" w="med" len="med"/>
          </a:ln>
          <a:effectLst/>
        </p:spPr>
      </p:cxnSp>
      <p:grpSp>
        <p:nvGrpSpPr>
          <p:cNvPr id="121" name="Group 120">
            <a:extLst>
              <a:ext uri="{FF2B5EF4-FFF2-40B4-BE49-F238E27FC236}">
                <a16:creationId xmlns="" xmlns:a16="http://schemas.microsoft.com/office/drawing/2014/main" id="{C60F0587-56BE-4192-8ABF-E7C25FAC2D25}"/>
              </a:ext>
            </a:extLst>
          </p:cNvPr>
          <p:cNvGrpSpPr/>
          <p:nvPr/>
        </p:nvGrpSpPr>
        <p:grpSpPr>
          <a:xfrm>
            <a:off x="5487099" y="1329725"/>
            <a:ext cx="3481319" cy="1689929"/>
            <a:chOff x="7316131" y="1821448"/>
            <a:chExt cx="4641759" cy="1689929"/>
          </a:xfrm>
        </p:grpSpPr>
        <p:sp>
          <p:nvSpPr>
            <p:cNvPr id="70" name="TextBox 69">
              <a:extLst>
                <a:ext uri="{FF2B5EF4-FFF2-40B4-BE49-F238E27FC236}">
                  <a16:creationId xmlns="" xmlns:a16="http://schemas.microsoft.com/office/drawing/2014/main" id="{814302DD-4A30-4272-989C-0F71138F9078}"/>
                </a:ext>
              </a:extLst>
            </p:cNvPr>
            <p:cNvSpPr txBox="1"/>
            <p:nvPr/>
          </p:nvSpPr>
          <p:spPr bwMode="auto">
            <a:xfrm>
              <a:off x="9364544" y="1829366"/>
              <a:ext cx="12285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sz="1400" dirty="0">
                  <a:solidFill>
                    <a:schemeClr val="accent1"/>
                  </a:solidFill>
                  <a:latin typeface="Calibri" panose="020F0502020204030204" pitchFamily="34" charset="0"/>
                </a:rPr>
                <a:t>Cisplatin + Veliparib</a:t>
              </a:r>
              <a:br>
                <a:rPr lang="en-US" sz="1400" dirty="0">
                  <a:solidFill>
                    <a:schemeClr val="accent1"/>
                  </a:solidFill>
                  <a:latin typeface="Calibri" panose="020F0502020204030204" pitchFamily="34" charset="0"/>
                </a:rPr>
              </a:br>
              <a:r>
                <a:rPr lang="en-US" sz="1400" dirty="0">
                  <a:solidFill>
                    <a:schemeClr val="accent1"/>
                  </a:solidFill>
                  <a:latin typeface="Calibri" panose="020F0502020204030204" pitchFamily="34" charset="0"/>
                </a:rPr>
                <a:t>(n = 54)</a:t>
              </a:r>
            </a:p>
          </p:txBody>
        </p:sp>
        <p:sp>
          <p:nvSpPr>
            <p:cNvPr id="71" name="TextBox 70">
              <a:extLst>
                <a:ext uri="{FF2B5EF4-FFF2-40B4-BE49-F238E27FC236}">
                  <a16:creationId xmlns="" xmlns:a16="http://schemas.microsoft.com/office/drawing/2014/main" id="{C64713C2-A9C1-4F62-9183-A6830E0C2976}"/>
                </a:ext>
              </a:extLst>
            </p:cNvPr>
            <p:cNvSpPr txBox="1"/>
            <p:nvPr/>
          </p:nvSpPr>
          <p:spPr bwMode="auto">
            <a:xfrm>
              <a:off x="10514238" y="1821448"/>
              <a:ext cx="128119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sz="1400" dirty="0">
                  <a:solidFill>
                    <a:schemeClr val="accent3"/>
                  </a:solidFill>
                  <a:latin typeface="Calibri" panose="020F0502020204030204" pitchFamily="34" charset="0"/>
                </a:rPr>
                <a:t>Cisplatin + Placebo</a:t>
              </a:r>
              <a:br>
                <a:rPr lang="en-US" sz="1400" dirty="0">
                  <a:solidFill>
                    <a:schemeClr val="accent3"/>
                  </a:solidFill>
                  <a:latin typeface="Calibri" panose="020F0502020204030204" pitchFamily="34" charset="0"/>
                </a:rPr>
              </a:br>
              <a:r>
                <a:rPr lang="en-US" sz="1400" dirty="0">
                  <a:solidFill>
                    <a:schemeClr val="accent3"/>
                  </a:solidFill>
                  <a:latin typeface="Calibri" panose="020F0502020204030204" pitchFamily="34" charset="0"/>
                </a:rPr>
                <a:t>(n = 45)</a:t>
              </a:r>
            </a:p>
          </p:txBody>
        </p:sp>
        <p:sp>
          <p:nvSpPr>
            <p:cNvPr id="72" name="TextBox 71">
              <a:extLst>
                <a:ext uri="{FF2B5EF4-FFF2-40B4-BE49-F238E27FC236}">
                  <a16:creationId xmlns="" xmlns:a16="http://schemas.microsoft.com/office/drawing/2014/main" id="{0B4CFB1D-4492-4907-B82F-7E4AA368AF5F}"/>
                </a:ext>
              </a:extLst>
            </p:cNvPr>
            <p:cNvSpPr txBox="1"/>
            <p:nvPr/>
          </p:nvSpPr>
          <p:spPr bwMode="auto">
            <a:xfrm>
              <a:off x="7316131" y="2557270"/>
              <a:ext cx="218213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sz="1400" dirty="0">
                  <a:solidFill>
                    <a:schemeClr val="bg1"/>
                  </a:solidFill>
                  <a:latin typeface="Calibri" panose="020F0502020204030204" pitchFamily="34" charset="0"/>
                </a:rPr>
                <a:t>Median OS, Mos (95% CI)</a:t>
              </a:r>
              <a:br>
                <a:rPr lang="en-US" sz="1400" dirty="0">
                  <a:solidFill>
                    <a:schemeClr val="bg1"/>
                  </a:solidFill>
                  <a:latin typeface="Calibri" panose="020F0502020204030204" pitchFamily="34" charset="0"/>
                </a:rPr>
              </a:br>
              <a:r>
                <a:rPr lang="en-US" sz="1400" dirty="0">
                  <a:solidFill>
                    <a:schemeClr val="bg1"/>
                  </a:solidFill>
                  <a:latin typeface="Calibri" panose="020F0502020204030204" pitchFamily="34" charset="0"/>
                </a:rPr>
                <a:t>HR (95% CI)</a:t>
              </a:r>
              <a:br>
                <a:rPr lang="en-US" sz="1400" dirty="0">
                  <a:solidFill>
                    <a:schemeClr val="bg1"/>
                  </a:solidFill>
                  <a:latin typeface="Calibri" panose="020F0502020204030204" pitchFamily="34" charset="0"/>
                </a:rPr>
              </a:br>
              <a:r>
                <a:rPr lang="en-US" sz="1400" i="1" dirty="0">
                  <a:solidFill>
                    <a:schemeClr val="bg1"/>
                  </a:solidFill>
                  <a:latin typeface="Calibri" panose="020F0502020204030204" pitchFamily="34" charset="0"/>
                </a:rPr>
                <a:t>P</a:t>
              </a:r>
              <a:r>
                <a:rPr lang="en-US" sz="1400" dirty="0">
                  <a:solidFill>
                    <a:schemeClr val="bg1"/>
                  </a:solidFill>
                  <a:latin typeface="Calibri" panose="020F0502020204030204" pitchFamily="34" charset="0"/>
                </a:rPr>
                <a:t> value (2-sided)</a:t>
              </a:r>
            </a:p>
          </p:txBody>
        </p:sp>
        <p:sp>
          <p:nvSpPr>
            <p:cNvPr id="73" name="TextBox 72">
              <a:extLst>
                <a:ext uri="{FF2B5EF4-FFF2-40B4-BE49-F238E27FC236}">
                  <a16:creationId xmlns="" xmlns:a16="http://schemas.microsoft.com/office/drawing/2014/main" id="{BEC1CE46-0238-46C0-ABE6-D0E1B66653EF}"/>
                </a:ext>
              </a:extLst>
            </p:cNvPr>
            <p:cNvSpPr txBox="1"/>
            <p:nvPr/>
          </p:nvSpPr>
          <p:spPr bwMode="auto">
            <a:xfrm>
              <a:off x="9236055" y="2557270"/>
              <a:ext cx="272183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spcBef>
                  <a:spcPct val="50000"/>
                </a:spcBef>
              </a:pPr>
              <a:r>
                <a:rPr lang="en-US" sz="1400" b="0" dirty="0">
                  <a:solidFill>
                    <a:schemeClr val="bg1"/>
                  </a:solidFill>
                  <a:latin typeface="Calibri" panose="020F0502020204030204" pitchFamily="34" charset="0"/>
                </a:rPr>
                <a:t>14.0 (10.3-NE)    12.1 (9.0=15.2)</a:t>
              </a:r>
              <a:br>
                <a:rPr lang="en-US" sz="1400" b="0" dirty="0">
                  <a:solidFill>
                    <a:schemeClr val="bg1"/>
                  </a:solidFill>
                  <a:latin typeface="Calibri" panose="020F0502020204030204" pitchFamily="34" charset="0"/>
                </a:rPr>
              </a:br>
              <a:r>
                <a:rPr lang="en-US" sz="1400" b="0" dirty="0">
                  <a:solidFill>
                    <a:schemeClr val="bg1"/>
                  </a:solidFill>
                  <a:latin typeface="Calibri" panose="020F0502020204030204" pitchFamily="34" charset="0"/>
                </a:rPr>
                <a:t>0.60 (0.35-1.04)</a:t>
              </a:r>
              <a:br>
                <a:rPr lang="en-US" sz="1400" b="0" dirty="0">
                  <a:solidFill>
                    <a:schemeClr val="bg1"/>
                  </a:solidFill>
                  <a:latin typeface="Calibri" panose="020F0502020204030204" pitchFamily="34" charset="0"/>
                </a:rPr>
              </a:br>
              <a:r>
                <a:rPr lang="en-US" sz="1400" b="0" dirty="0">
                  <a:solidFill>
                    <a:schemeClr val="bg1"/>
                  </a:solidFill>
                  <a:latin typeface="Calibri" panose="020F0502020204030204" pitchFamily="34" charset="0"/>
                </a:rPr>
                <a:t>.067</a:t>
              </a:r>
            </a:p>
          </p:txBody>
        </p:sp>
        <p:cxnSp>
          <p:nvCxnSpPr>
            <p:cNvPr id="106" name="Straight Connector 105">
              <a:extLst>
                <a:ext uri="{FF2B5EF4-FFF2-40B4-BE49-F238E27FC236}">
                  <a16:creationId xmlns="" xmlns:a16="http://schemas.microsoft.com/office/drawing/2014/main" id="{C2BEFE1C-7393-4ABE-A9E1-CDC7ABA9A717}"/>
                </a:ext>
              </a:extLst>
            </p:cNvPr>
            <p:cNvCxnSpPr>
              <a:cxnSpLocks/>
            </p:cNvCxnSpPr>
            <p:nvPr/>
          </p:nvCxnSpPr>
          <p:spPr bwMode="auto">
            <a:xfrm>
              <a:off x="7537814" y="2568030"/>
              <a:ext cx="4196986" cy="0"/>
            </a:xfrm>
            <a:prstGeom prst="line">
              <a:avLst/>
            </a:prstGeom>
            <a:noFill/>
            <a:ln w="28575" cap="flat" cmpd="sng" algn="ctr">
              <a:solidFill>
                <a:schemeClr val="bg1"/>
              </a:solidFill>
              <a:prstDash val="solid"/>
              <a:round/>
              <a:headEnd type="none" w="med" len="med"/>
              <a:tailEnd type="none" w="med" len="med"/>
            </a:ln>
            <a:effectLst/>
          </p:spPr>
        </p:cxnSp>
      </p:grpSp>
      <p:sp>
        <p:nvSpPr>
          <p:cNvPr id="107" name="TextBox 106">
            <a:extLst>
              <a:ext uri="{FF2B5EF4-FFF2-40B4-BE49-F238E27FC236}">
                <a16:creationId xmlns="" xmlns:a16="http://schemas.microsoft.com/office/drawing/2014/main" id="{717410CD-F06B-4530-B2A6-EB223CA83F60}"/>
              </a:ext>
            </a:extLst>
          </p:cNvPr>
          <p:cNvSpPr txBox="1"/>
          <p:nvPr/>
        </p:nvSpPr>
        <p:spPr bwMode="auto">
          <a:xfrm>
            <a:off x="7572786" y="5905998"/>
            <a:ext cx="4614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ts val="1000"/>
              </a:spcBef>
              <a:spcAft>
                <a:spcPct val="0"/>
              </a:spcAft>
              <a:buClrTx/>
              <a:buFontTx/>
              <a:buNone/>
            </a:pPr>
            <a:r>
              <a:rPr lang="en-US" sz="1400" b="0" dirty="0">
                <a:solidFill>
                  <a:schemeClr val="bg1"/>
                </a:solidFill>
                <a:latin typeface="Calibri" panose="020F0502020204030204" pitchFamily="34" charset="0"/>
              </a:rPr>
              <a:t>6</a:t>
            </a:r>
            <a:br>
              <a:rPr lang="en-US" sz="1400" b="0" dirty="0">
                <a:solidFill>
                  <a:schemeClr val="bg1"/>
                </a:solidFill>
                <a:latin typeface="Calibri" panose="020F0502020204030204" pitchFamily="34" charset="0"/>
              </a:rPr>
            </a:br>
            <a:r>
              <a:rPr lang="en-US" sz="1400" b="0" dirty="0">
                <a:solidFill>
                  <a:schemeClr val="bg1"/>
                </a:solidFill>
                <a:latin typeface="Calibri" panose="020F0502020204030204" pitchFamily="34" charset="0"/>
              </a:rPr>
              <a:t>0</a:t>
            </a:r>
          </a:p>
        </p:txBody>
      </p:sp>
      <p:cxnSp>
        <p:nvCxnSpPr>
          <p:cNvPr id="108" name="Straight Connector 107">
            <a:extLst>
              <a:ext uri="{FF2B5EF4-FFF2-40B4-BE49-F238E27FC236}">
                <a16:creationId xmlns="" xmlns:a16="http://schemas.microsoft.com/office/drawing/2014/main" id="{9FE7AA33-6EF5-4520-9B1F-7C388956FB0C}"/>
              </a:ext>
            </a:extLst>
          </p:cNvPr>
          <p:cNvCxnSpPr/>
          <p:nvPr/>
        </p:nvCxnSpPr>
        <p:spPr bwMode="auto">
          <a:xfrm>
            <a:off x="7824989" y="5090075"/>
            <a:ext cx="0" cy="59003"/>
          </a:xfrm>
          <a:prstGeom prst="line">
            <a:avLst/>
          </a:prstGeom>
          <a:noFill/>
          <a:ln w="28575" cap="flat" cmpd="sng" algn="ctr">
            <a:solidFill>
              <a:schemeClr val="bg1"/>
            </a:solidFill>
            <a:prstDash val="solid"/>
            <a:round/>
            <a:headEnd type="none" w="med" len="med"/>
            <a:tailEnd type="none" w="med" len="med"/>
          </a:ln>
          <a:effectLst/>
        </p:spPr>
      </p:cxnSp>
      <p:sp>
        <p:nvSpPr>
          <p:cNvPr id="109" name="TextBox 108">
            <a:extLst>
              <a:ext uri="{FF2B5EF4-FFF2-40B4-BE49-F238E27FC236}">
                <a16:creationId xmlns="" xmlns:a16="http://schemas.microsoft.com/office/drawing/2014/main" id="{E11F4CDE-A12E-4EDF-9538-EA5288D413C5}"/>
              </a:ext>
            </a:extLst>
          </p:cNvPr>
          <p:cNvSpPr txBox="1"/>
          <p:nvPr/>
        </p:nvSpPr>
        <p:spPr bwMode="auto">
          <a:xfrm>
            <a:off x="7658175" y="5077499"/>
            <a:ext cx="3330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b="0" dirty="0">
                <a:solidFill>
                  <a:schemeClr val="bg1"/>
                </a:solidFill>
                <a:latin typeface="Calibri" panose="020F0502020204030204" pitchFamily="34" charset="0"/>
              </a:rPr>
              <a:t>30</a:t>
            </a:r>
          </a:p>
        </p:txBody>
      </p:sp>
      <p:cxnSp>
        <p:nvCxnSpPr>
          <p:cNvPr id="110" name="Straight Connector 109">
            <a:extLst>
              <a:ext uri="{FF2B5EF4-FFF2-40B4-BE49-F238E27FC236}">
                <a16:creationId xmlns="" xmlns:a16="http://schemas.microsoft.com/office/drawing/2014/main" id="{1380C181-B088-4A2F-B4D8-2CD82E7FD7EE}"/>
              </a:ext>
            </a:extLst>
          </p:cNvPr>
          <p:cNvCxnSpPr/>
          <p:nvPr/>
        </p:nvCxnSpPr>
        <p:spPr bwMode="auto">
          <a:xfrm>
            <a:off x="1033100" y="5069365"/>
            <a:ext cx="3501386" cy="0"/>
          </a:xfrm>
          <a:prstGeom prst="line">
            <a:avLst/>
          </a:prstGeom>
          <a:noFill/>
          <a:ln w="28575" cap="flat" cmpd="sng" algn="ctr">
            <a:solidFill>
              <a:schemeClr val="bg1"/>
            </a:solidFill>
            <a:prstDash val="solid"/>
            <a:round/>
            <a:headEnd type="none" w="med" len="med"/>
            <a:tailEnd type="none" w="med" len="med"/>
          </a:ln>
          <a:effectLst/>
        </p:spPr>
      </p:cxnSp>
      <p:cxnSp>
        <p:nvCxnSpPr>
          <p:cNvPr id="111" name="Straight Connector 110">
            <a:extLst>
              <a:ext uri="{FF2B5EF4-FFF2-40B4-BE49-F238E27FC236}">
                <a16:creationId xmlns="" xmlns:a16="http://schemas.microsoft.com/office/drawing/2014/main" id="{92DD1C2F-209C-48C2-9E1B-00D351430545}"/>
              </a:ext>
            </a:extLst>
          </p:cNvPr>
          <p:cNvCxnSpPr/>
          <p:nvPr/>
        </p:nvCxnSpPr>
        <p:spPr bwMode="auto">
          <a:xfrm>
            <a:off x="5188600" y="5084115"/>
            <a:ext cx="3501386" cy="0"/>
          </a:xfrm>
          <a:prstGeom prst="line">
            <a:avLst/>
          </a:prstGeom>
          <a:noFill/>
          <a:ln w="28575" cap="flat" cmpd="sng" algn="ctr">
            <a:solidFill>
              <a:schemeClr val="bg1"/>
            </a:solidFill>
            <a:prstDash val="solid"/>
            <a:round/>
            <a:headEnd type="none" w="med" len="med"/>
            <a:tailEnd type="none" w="med" len="med"/>
          </a:ln>
          <a:effectLst/>
        </p:spPr>
      </p:cxnSp>
      <p:sp>
        <p:nvSpPr>
          <p:cNvPr id="112" name="TextBox 111">
            <a:extLst>
              <a:ext uri="{FF2B5EF4-FFF2-40B4-BE49-F238E27FC236}">
                <a16:creationId xmlns="" xmlns:a16="http://schemas.microsoft.com/office/drawing/2014/main" id="{AFAAB466-B39A-471D-8749-AB7A0A25741A}"/>
              </a:ext>
            </a:extLst>
          </p:cNvPr>
          <p:cNvSpPr txBox="1"/>
          <p:nvPr/>
        </p:nvSpPr>
        <p:spPr bwMode="auto">
          <a:xfrm>
            <a:off x="1030617" y="1467370"/>
            <a:ext cx="35038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spcBef>
                <a:spcPct val="50000"/>
              </a:spcBef>
            </a:pPr>
            <a:r>
              <a:rPr lang="en-US" sz="2400" dirty="0">
                <a:solidFill>
                  <a:schemeClr val="bg1"/>
                </a:solidFill>
                <a:latin typeface="Calibri" panose="020F0502020204030204" pitchFamily="34" charset="0"/>
              </a:rPr>
              <a:t>PFS</a:t>
            </a:r>
          </a:p>
        </p:txBody>
      </p:sp>
      <p:sp>
        <p:nvSpPr>
          <p:cNvPr id="113" name="TextBox 112">
            <a:extLst>
              <a:ext uri="{FF2B5EF4-FFF2-40B4-BE49-F238E27FC236}">
                <a16:creationId xmlns="" xmlns:a16="http://schemas.microsoft.com/office/drawing/2014/main" id="{E9AC062E-9656-4447-8AFE-E8FDCE63268B}"/>
              </a:ext>
            </a:extLst>
          </p:cNvPr>
          <p:cNvSpPr txBox="1"/>
          <p:nvPr/>
        </p:nvSpPr>
        <p:spPr bwMode="auto">
          <a:xfrm>
            <a:off x="5159343" y="1480177"/>
            <a:ext cx="34418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spcBef>
                <a:spcPct val="50000"/>
              </a:spcBef>
            </a:pPr>
            <a:r>
              <a:rPr lang="en-US" sz="2400" dirty="0">
                <a:solidFill>
                  <a:schemeClr val="bg1"/>
                </a:solidFill>
                <a:latin typeface="Calibri" panose="020F0502020204030204" pitchFamily="34" charset="0"/>
              </a:rPr>
              <a:t>OS</a:t>
            </a:r>
          </a:p>
        </p:txBody>
      </p:sp>
      <p:sp>
        <p:nvSpPr>
          <p:cNvPr id="116" name="Freeform: Shape 115">
            <a:extLst>
              <a:ext uri="{FF2B5EF4-FFF2-40B4-BE49-F238E27FC236}">
                <a16:creationId xmlns="" xmlns:a16="http://schemas.microsoft.com/office/drawing/2014/main" id="{30B6A4A8-3EA7-4C0F-819A-1FF75A72172F}"/>
              </a:ext>
            </a:extLst>
          </p:cNvPr>
          <p:cNvSpPr/>
          <p:nvPr/>
        </p:nvSpPr>
        <p:spPr bwMode="auto">
          <a:xfrm>
            <a:off x="1035844" y="2095500"/>
            <a:ext cx="2614613" cy="2971800"/>
          </a:xfrm>
          <a:custGeom>
            <a:avLst/>
            <a:gdLst>
              <a:gd name="connsiteX0" fmla="*/ 0 w 3486150"/>
              <a:gd name="connsiteY0" fmla="*/ 0 h 2971800"/>
              <a:gd name="connsiteX1" fmla="*/ 142875 w 3486150"/>
              <a:gd name="connsiteY1" fmla="*/ 0 h 2971800"/>
              <a:gd name="connsiteX2" fmla="*/ 142875 w 3486150"/>
              <a:gd name="connsiteY2" fmla="*/ 80963 h 2971800"/>
              <a:gd name="connsiteX3" fmla="*/ 195263 w 3486150"/>
              <a:gd name="connsiteY3" fmla="*/ 80963 h 2971800"/>
              <a:gd name="connsiteX4" fmla="*/ 195263 w 3486150"/>
              <a:gd name="connsiteY4" fmla="*/ 209550 h 2971800"/>
              <a:gd name="connsiteX5" fmla="*/ 195263 w 3486150"/>
              <a:gd name="connsiteY5" fmla="*/ 209550 h 2971800"/>
              <a:gd name="connsiteX6" fmla="*/ 195263 w 3486150"/>
              <a:gd name="connsiteY6" fmla="*/ 328613 h 2971800"/>
              <a:gd name="connsiteX7" fmla="*/ 266700 w 3486150"/>
              <a:gd name="connsiteY7" fmla="*/ 328613 h 2971800"/>
              <a:gd name="connsiteX8" fmla="*/ 266700 w 3486150"/>
              <a:gd name="connsiteY8" fmla="*/ 423863 h 2971800"/>
              <a:gd name="connsiteX9" fmla="*/ 266700 w 3486150"/>
              <a:gd name="connsiteY9" fmla="*/ 423863 h 2971800"/>
              <a:gd name="connsiteX10" fmla="*/ 300038 w 3486150"/>
              <a:gd name="connsiteY10" fmla="*/ 423863 h 2971800"/>
              <a:gd name="connsiteX11" fmla="*/ 300038 w 3486150"/>
              <a:gd name="connsiteY11" fmla="*/ 966788 h 2971800"/>
              <a:gd name="connsiteX12" fmla="*/ 333375 w 3486150"/>
              <a:gd name="connsiteY12" fmla="*/ 966788 h 2971800"/>
              <a:gd name="connsiteX13" fmla="*/ 333375 w 3486150"/>
              <a:gd name="connsiteY13" fmla="*/ 1085850 h 2971800"/>
              <a:gd name="connsiteX14" fmla="*/ 385763 w 3486150"/>
              <a:gd name="connsiteY14" fmla="*/ 1085850 h 2971800"/>
              <a:gd name="connsiteX15" fmla="*/ 385763 w 3486150"/>
              <a:gd name="connsiteY15" fmla="*/ 1171575 h 2971800"/>
              <a:gd name="connsiteX16" fmla="*/ 485775 w 3486150"/>
              <a:gd name="connsiteY16" fmla="*/ 1171575 h 2971800"/>
              <a:gd name="connsiteX17" fmla="*/ 485775 w 3486150"/>
              <a:gd name="connsiteY17" fmla="*/ 1238250 h 2971800"/>
              <a:gd name="connsiteX18" fmla="*/ 500063 w 3486150"/>
              <a:gd name="connsiteY18" fmla="*/ 1238250 h 2971800"/>
              <a:gd name="connsiteX19" fmla="*/ 500063 w 3486150"/>
              <a:gd name="connsiteY19" fmla="*/ 1371600 h 2971800"/>
              <a:gd name="connsiteX20" fmla="*/ 542925 w 3486150"/>
              <a:gd name="connsiteY20" fmla="*/ 1371600 h 2971800"/>
              <a:gd name="connsiteX21" fmla="*/ 542925 w 3486150"/>
              <a:gd name="connsiteY21" fmla="*/ 1447800 h 2971800"/>
              <a:gd name="connsiteX22" fmla="*/ 590550 w 3486150"/>
              <a:gd name="connsiteY22" fmla="*/ 1447800 h 2971800"/>
              <a:gd name="connsiteX23" fmla="*/ 590550 w 3486150"/>
              <a:gd name="connsiteY23" fmla="*/ 1714500 h 2971800"/>
              <a:gd name="connsiteX24" fmla="*/ 642938 w 3486150"/>
              <a:gd name="connsiteY24" fmla="*/ 1714500 h 2971800"/>
              <a:gd name="connsiteX25" fmla="*/ 642938 w 3486150"/>
              <a:gd name="connsiteY25" fmla="*/ 1809750 h 2971800"/>
              <a:gd name="connsiteX26" fmla="*/ 676275 w 3486150"/>
              <a:gd name="connsiteY26" fmla="*/ 1809750 h 2971800"/>
              <a:gd name="connsiteX27" fmla="*/ 676275 w 3486150"/>
              <a:gd name="connsiteY27" fmla="*/ 1871663 h 2971800"/>
              <a:gd name="connsiteX28" fmla="*/ 700088 w 3486150"/>
              <a:gd name="connsiteY28" fmla="*/ 1871663 h 2971800"/>
              <a:gd name="connsiteX29" fmla="*/ 700088 w 3486150"/>
              <a:gd name="connsiteY29" fmla="*/ 1985963 h 2971800"/>
              <a:gd name="connsiteX30" fmla="*/ 771525 w 3486150"/>
              <a:gd name="connsiteY30" fmla="*/ 1985963 h 2971800"/>
              <a:gd name="connsiteX31" fmla="*/ 771525 w 3486150"/>
              <a:gd name="connsiteY31" fmla="*/ 2133600 h 2971800"/>
              <a:gd name="connsiteX32" fmla="*/ 842963 w 3486150"/>
              <a:gd name="connsiteY32" fmla="*/ 2133600 h 2971800"/>
              <a:gd name="connsiteX33" fmla="*/ 842963 w 3486150"/>
              <a:gd name="connsiteY33" fmla="*/ 2200275 h 2971800"/>
              <a:gd name="connsiteX34" fmla="*/ 871538 w 3486150"/>
              <a:gd name="connsiteY34" fmla="*/ 2200275 h 2971800"/>
              <a:gd name="connsiteX35" fmla="*/ 871538 w 3486150"/>
              <a:gd name="connsiteY35" fmla="*/ 2276475 h 2971800"/>
              <a:gd name="connsiteX36" fmla="*/ 1014413 w 3486150"/>
              <a:gd name="connsiteY36" fmla="*/ 2276475 h 2971800"/>
              <a:gd name="connsiteX37" fmla="*/ 1014413 w 3486150"/>
              <a:gd name="connsiteY37" fmla="*/ 2414588 h 2971800"/>
              <a:gd name="connsiteX38" fmla="*/ 1038225 w 3486150"/>
              <a:gd name="connsiteY38" fmla="*/ 2414588 h 2971800"/>
              <a:gd name="connsiteX39" fmla="*/ 1038225 w 3486150"/>
              <a:gd name="connsiteY39" fmla="*/ 2495550 h 2971800"/>
              <a:gd name="connsiteX40" fmla="*/ 1090613 w 3486150"/>
              <a:gd name="connsiteY40" fmla="*/ 2495550 h 2971800"/>
              <a:gd name="connsiteX41" fmla="*/ 1090613 w 3486150"/>
              <a:gd name="connsiteY41" fmla="*/ 2571750 h 2971800"/>
              <a:gd name="connsiteX42" fmla="*/ 1109663 w 3486150"/>
              <a:gd name="connsiteY42" fmla="*/ 2571750 h 2971800"/>
              <a:gd name="connsiteX43" fmla="*/ 1109663 w 3486150"/>
              <a:gd name="connsiteY43" fmla="*/ 2624138 h 2971800"/>
              <a:gd name="connsiteX44" fmla="*/ 1166813 w 3486150"/>
              <a:gd name="connsiteY44" fmla="*/ 2624138 h 2971800"/>
              <a:gd name="connsiteX45" fmla="*/ 1166813 w 3486150"/>
              <a:gd name="connsiteY45" fmla="*/ 2705100 h 2971800"/>
              <a:gd name="connsiteX46" fmla="*/ 1209675 w 3486150"/>
              <a:gd name="connsiteY46" fmla="*/ 2705100 h 2971800"/>
              <a:gd name="connsiteX47" fmla="*/ 1209675 w 3486150"/>
              <a:gd name="connsiteY47" fmla="*/ 2771775 h 2971800"/>
              <a:gd name="connsiteX48" fmla="*/ 1328738 w 3486150"/>
              <a:gd name="connsiteY48" fmla="*/ 2771775 h 2971800"/>
              <a:gd name="connsiteX49" fmla="*/ 1328738 w 3486150"/>
              <a:gd name="connsiteY49" fmla="*/ 2833688 h 2971800"/>
              <a:gd name="connsiteX50" fmla="*/ 3486150 w 3486150"/>
              <a:gd name="connsiteY50" fmla="*/ 2833688 h 2971800"/>
              <a:gd name="connsiteX51" fmla="*/ 3486150 w 3486150"/>
              <a:gd name="connsiteY51" fmla="*/ 2971800 h 29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486150" h="2971800">
                <a:moveTo>
                  <a:pt x="0" y="0"/>
                </a:moveTo>
                <a:lnTo>
                  <a:pt x="142875" y="0"/>
                </a:lnTo>
                <a:lnTo>
                  <a:pt x="142875" y="80963"/>
                </a:lnTo>
                <a:lnTo>
                  <a:pt x="195263" y="80963"/>
                </a:lnTo>
                <a:lnTo>
                  <a:pt x="195263" y="209550"/>
                </a:lnTo>
                <a:lnTo>
                  <a:pt x="195263" y="209550"/>
                </a:lnTo>
                <a:lnTo>
                  <a:pt x="195263" y="328613"/>
                </a:lnTo>
                <a:lnTo>
                  <a:pt x="266700" y="328613"/>
                </a:lnTo>
                <a:lnTo>
                  <a:pt x="266700" y="423863"/>
                </a:lnTo>
                <a:lnTo>
                  <a:pt x="266700" y="423863"/>
                </a:lnTo>
                <a:lnTo>
                  <a:pt x="300038" y="423863"/>
                </a:lnTo>
                <a:lnTo>
                  <a:pt x="300038" y="966788"/>
                </a:lnTo>
                <a:lnTo>
                  <a:pt x="333375" y="966788"/>
                </a:lnTo>
                <a:lnTo>
                  <a:pt x="333375" y="1085850"/>
                </a:lnTo>
                <a:lnTo>
                  <a:pt x="385763" y="1085850"/>
                </a:lnTo>
                <a:lnTo>
                  <a:pt x="385763" y="1171575"/>
                </a:lnTo>
                <a:lnTo>
                  <a:pt x="485775" y="1171575"/>
                </a:lnTo>
                <a:lnTo>
                  <a:pt x="485775" y="1238250"/>
                </a:lnTo>
                <a:lnTo>
                  <a:pt x="500063" y="1238250"/>
                </a:lnTo>
                <a:lnTo>
                  <a:pt x="500063" y="1371600"/>
                </a:lnTo>
                <a:lnTo>
                  <a:pt x="542925" y="1371600"/>
                </a:lnTo>
                <a:lnTo>
                  <a:pt x="542925" y="1447800"/>
                </a:lnTo>
                <a:lnTo>
                  <a:pt x="590550" y="1447800"/>
                </a:lnTo>
                <a:lnTo>
                  <a:pt x="590550" y="1714500"/>
                </a:lnTo>
                <a:lnTo>
                  <a:pt x="642938" y="1714500"/>
                </a:lnTo>
                <a:lnTo>
                  <a:pt x="642938" y="1809750"/>
                </a:lnTo>
                <a:lnTo>
                  <a:pt x="676275" y="1809750"/>
                </a:lnTo>
                <a:lnTo>
                  <a:pt x="676275" y="1871663"/>
                </a:lnTo>
                <a:lnTo>
                  <a:pt x="700088" y="1871663"/>
                </a:lnTo>
                <a:lnTo>
                  <a:pt x="700088" y="1985963"/>
                </a:lnTo>
                <a:lnTo>
                  <a:pt x="771525" y="1985963"/>
                </a:lnTo>
                <a:lnTo>
                  <a:pt x="771525" y="2133600"/>
                </a:lnTo>
                <a:lnTo>
                  <a:pt x="842963" y="2133600"/>
                </a:lnTo>
                <a:lnTo>
                  <a:pt x="842963" y="2200275"/>
                </a:lnTo>
                <a:lnTo>
                  <a:pt x="871538" y="2200275"/>
                </a:lnTo>
                <a:lnTo>
                  <a:pt x="871538" y="2276475"/>
                </a:lnTo>
                <a:lnTo>
                  <a:pt x="1014413" y="2276475"/>
                </a:lnTo>
                <a:lnTo>
                  <a:pt x="1014413" y="2414588"/>
                </a:lnTo>
                <a:lnTo>
                  <a:pt x="1038225" y="2414588"/>
                </a:lnTo>
                <a:lnTo>
                  <a:pt x="1038225" y="2495550"/>
                </a:lnTo>
                <a:lnTo>
                  <a:pt x="1090613" y="2495550"/>
                </a:lnTo>
                <a:lnTo>
                  <a:pt x="1090613" y="2571750"/>
                </a:lnTo>
                <a:lnTo>
                  <a:pt x="1109663" y="2571750"/>
                </a:lnTo>
                <a:lnTo>
                  <a:pt x="1109663" y="2624138"/>
                </a:lnTo>
                <a:lnTo>
                  <a:pt x="1166813" y="2624138"/>
                </a:lnTo>
                <a:lnTo>
                  <a:pt x="1166813" y="2705100"/>
                </a:lnTo>
                <a:lnTo>
                  <a:pt x="1209675" y="2705100"/>
                </a:lnTo>
                <a:lnTo>
                  <a:pt x="1209675" y="2771775"/>
                </a:lnTo>
                <a:lnTo>
                  <a:pt x="1328738" y="2771775"/>
                </a:lnTo>
                <a:lnTo>
                  <a:pt x="1328738" y="2833688"/>
                </a:lnTo>
                <a:lnTo>
                  <a:pt x="3486150" y="2833688"/>
                </a:lnTo>
                <a:lnTo>
                  <a:pt x="3486150" y="2971800"/>
                </a:lnTo>
              </a:path>
            </a:pathLst>
          </a:custGeom>
          <a:noFill/>
          <a:ln w="28575">
            <a:solidFill>
              <a:schemeClr val="accent3"/>
            </a:solidFill>
            <a:miter lim="800000"/>
            <a:headEnd/>
            <a:tailEnd/>
          </a:ln>
          <a:extLst>
            <a:ext uri="{909E8E84-426E-40dd-AFC4-6F175D3DCCD1}">
              <a14:hiddenFill xmlns:a14="http://schemas.microsoft.com/office/drawing/2010/main">
                <a:noFill/>
              </a14:hiddenFill>
            </a:ext>
          </a:extLst>
        </p:spPr>
        <p:txBody>
          <a:bodyPr rtlCol="0" anchor="ctr"/>
          <a:lstStyle/>
          <a:p>
            <a:pPr algn="ctr"/>
            <a:endParaRPr lang="en-US"/>
          </a:p>
        </p:txBody>
      </p:sp>
      <p:sp>
        <p:nvSpPr>
          <p:cNvPr id="9" name="Freeform: Shape 8">
            <a:extLst>
              <a:ext uri="{FF2B5EF4-FFF2-40B4-BE49-F238E27FC236}">
                <a16:creationId xmlns="" xmlns:a16="http://schemas.microsoft.com/office/drawing/2014/main" id="{09D105FD-D277-4744-9F06-DA47512D92E9}"/>
              </a:ext>
            </a:extLst>
          </p:cNvPr>
          <p:cNvSpPr/>
          <p:nvPr/>
        </p:nvSpPr>
        <p:spPr bwMode="auto">
          <a:xfrm>
            <a:off x="1028700" y="2100263"/>
            <a:ext cx="3482579" cy="2852736"/>
          </a:xfrm>
          <a:custGeom>
            <a:avLst/>
            <a:gdLst>
              <a:gd name="connsiteX0" fmla="*/ 4643438 w 4643438"/>
              <a:gd name="connsiteY0" fmla="*/ 2824162 h 2824162"/>
              <a:gd name="connsiteX1" fmla="*/ 3648075 w 4643438"/>
              <a:gd name="connsiteY1" fmla="*/ 2824162 h 2824162"/>
              <a:gd name="connsiteX2" fmla="*/ 3648075 w 4643438"/>
              <a:gd name="connsiteY2" fmla="*/ 2728912 h 2824162"/>
              <a:gd name="connsiteX3" fmla="*/ 2290763 w 4643438"/>
              <a:gd name="connsiteY3" fmla="*/ 2728912 h 2824162"/>
              <a:gd name="connsiteX4" fmla="*/ 2290763 w 4643438"/>
              <a:gd name="connsiteY4" fmla="*/ 2638425 h 2824162"/>
              <a:gd name="connsiteX5" fmla="*/ 2238375 w 4643438"/>
              <a:gd name="connsiteY5" fmla="*/ 2638425 h 2824162"/>
              <a:gd name="connsiteX6" fmla="*/ 2238375 w 4643438"/>
              <a:gd name="connsiteY6" fmla="*/ 2571750 h 2824162"/>
              <a:gd name="connsiteX7" fmla="*/ 2033588 w 4643438"/>
              <a:gd name="connsiteY7" fmla="*/ 2571750 h 2824162"/>
              <a:gd name="connsiteX8" fmla="*/ 2033588 w 4643438"/>
              <a:gd name="connsiteY8" fmla="*/ 2481262 h 2824162"/>
              <a:gd name="connsiteX9" fmla="*/ 1762125 w 4643438"/>
              <a:gd name="connsiteY9" fmla="*/ 2481262 h 2824162"/>
              <a:gd name="connsiteX10" fmla="*/ 1762125 w 4643438"/>
              <a:gd name="connsiteY10" fmla="*/ 2414587 h 2824162"/>
              <a:gd name="connsiteX11" fmla="*/ 1704975 w 4643438"/>
              <a:gd name="connsiteY11" fmla="*/ 2414587 h 2824162"/>
              <a:gd name="connsiteX12" fmla="*/ 1704975 w 4643438"/>
              <a:gd name="connsiteY12" fmla="*/ 2357437 h 2824162"/>
              <a:gd name="connsiteX13" fmla="*/ 1619250 w 4643438"/>
              <a:gd name="connsiteY13" fmla="*/ 2357437 h 2824162"/>
              <a:gd name="connsiteX14" fmla="*/ 1619250 w 4643438"/>
              <a:gd name="connsiteY14" fmla="*/ 2305050 h 2824162"/>
              <a:gd name="connsiteX15" fmla="*/ 1581150 w 4643438"/>
              <a:gd name="connsiteY15" fmla="*/ 2305050 h 2824162"/>
              <a:gd name="connsiteX16" fmla="*/ 1581150 w 4643438"/>
              <a:gd name="connsiteY16" fmla="*/ 2238375 h 2824162"/>
              <a:gd name="connsiteX17" fmla="*/ 1504950 w 4643438"/>
              <a:gd name="connsiteY17" fmla="*/ 2238375 h 2824162"/>
              <a:gd name="connsiteX18" fmla="*/ 1504950 w 4643438"/>
              <a:gd name="connsiteY18" fmla="*/ 2109787 h 2824162"/>
              <a:gd name="connsiteX19" fmla="*/ 1481138 w 4643438"/>
              <a:gd name="connsiteY19" fmla="*/ 2109787 h 2824162"/>
              <a:gd name="connsiteX20" fmla="*/ 1481138 w 4643438"/>
              <a:gd name="connsiteY20" fmla="*/ 2062162 h 2824162"/>
              <a:gd name="connsiteX21" fmla="*/ 1466850 w 4643438"/>
              <a:gd name="connsiteY21" fmla="*/ 2062162 h 2824162"/>
              <a:gd name="connsiteX22" fmla="*/ 1466850 w 4643438"/>
              <a:gd name="connsiteY22" fmla="*/ 1981200 h 2824162"/>
              <a:gd name="connsiteX23" fmla="*/ 1447800 w 4643438"/>
              <a:gd name="connsiteY23" fmla="*/ 2000250 h 2824162"/>
              <a:gd name="connsiteX24" fmla="*/ 1447800 w 4643438"/>
              <a:gd name="connsiteY24" fmla="*/ 1933575 h 2824162"/>
              <a:gd name="connsiteX25" fmla="*/ 1228725 w 4643438"/>
              <a:gd name="connsiteY25" fmla="*/ 1933575 h 2824162"/>
              <a:gd name="connsiteX26" fmla="*/ 1228725 w 4643438"/>
              <a:gd name="connsiteY26" fmla="*/ 1857375 h 2824162"/>
              <a:gd name="connsiteX27" fmla="*/ 1095375 w 4643438"/>
              <a:gd name="connsiteY27" fmla="*/ 1857375 h 2824162"/>
              <a:gd name="connsiteX28" fmla="*/ 1095375 w 4643438"/>
              <a:gd name="connsiteY28" fmla="*/ 1790700 h 2824162"/>
              <a:gd name="connsiteX29" fmla="*/ 938213 w 4643438"/>
              <a:gd name="connsiteY29" fmla="*/ 1790700 h 2824162"/>
              <a:gd name="connsiteX30" fmla="*/ 938213 w 4643438"/>
              <a:gd name="connsiteY30" fmla="*/ 1743075 h 2824162"/>
              <a:gd name="connsiteX31" fmla="*/ 909638 w 4643438"/>
              <a:gd name="connsiteY31" fmla="*/ 1743075 h 2824162"/>
              <a:gd name="connsiteX32" fmla="*/ 909638 w 4643438"/>
              <a:gd name="connsiteY32" fmla="*/ 1666875 h 2824162"/>
              <a:gd name="connsiteX33" fmla="*/ 866775 w 4643438"/>
              <a:gd name="connsiteY33" fmla="*/ 1666875 h 2824162"/>
              <a:gd name="connsiteX34" fmla="*/ 866775 w 4643438"/>
              <a:gd name="connsiteY34" fmla="*/ 1600200 h 2824162"/>
              <a:gd name="connsiteX35" fmla="*/ 833438 w 4643438"/>
              <a:gd name="connsiteY35" fmla="*/ 1600200 h 2824162"/>
              <a:gd name="connsiteX36" fmla="*/ 833438 w 4643438"/>
              <a:gd name="connsiteY36" fmla="*/ 1419225 h 2824162"/>
              <a:gd name="connsiteX37" fmla="*/ 804863 w 4643438"/>
              <a:gd name="connsiteY37" fmla="*/ 1419225 h 2824162"/>
              <a:gd name="connsiteX38" fmla="*/ 828675 w 4643438"/>
              <a:gd name="connsiteY38" fmla="*/ 1395413 h 2824162"/>
              <a:gd name="connsiteX39" fmla="*/ 757238 w 4643438"/>
              <a:gd name="connsiteY39" fmla="*/ 1395413 h 2824162"/>
              <a:gd name="connsiteX40" fmla="*/ 757238 w 4643438"/>
              <a:gd name="connsiteY40" fmla="*/ 1309687 h 2824162"/>
              <a:gd name="connsiteX41" fmla="*/ 714375 w 4643438"/>
              <a:gd name="connsiteY41" fmla="*/ 1309687 h 2824162"/>
              <a:gd name="connsiteX42" fmla="*/ 714375 w 4643438"/>
              <a:gd name="connsiteY42" fmla="*/ 1238250 h 2824162"/>
              <a:gd name="connsiteX43" fmla="*/ 647700 w 4643438"/>
              <a:gd name="connsiteY43" fmla="*/ 1238250 h 2824162"/>
              <a:gd name="connsiteX44" fmla="*/ 647700 w 4643438"/>
              <a:gd name="connsiteY44" fmla="*/ 1181100 h 2824162"/>
              <a:gd name="connsiteX45" fmla="*/ 647700 w 4643438"/>
              <a:gd name="connsiteY45" fmla="*/ 1181100 h 2824162"/>
              <a:gd name="connsiteX46" fmla="*/ 609600 w 4643438"/>
              <a:gd name="connsiteY46" fmla="*/ 1181100 h 2824162"/>
              <a:gd name="connsiteX47" fmla="*/ 609600 w 4643438"/>
              <a:gd name="connsiteY47" fmla="*/ 995362 h 2824162"/>
              <a:gd name="connsiteX48" fmla="*/ 552450 w 4643438"/>
              <a:gd name="connsiteY48" fmla="*/ 995362 h 2824162"/>
              <a:gd name="connsiteX49" fmla="*/ 552450 w 4643438"/>
              <a:gd name="connsiteY49" fmla="*/ 933450 h 2824162"/>
              <a:gd name="connsiteX50" fmla="*/ 538163 w 4643438"/>
              <a:gd name="connsiteY50" fmla="*/ 933450 h 2824162"/>
              <a:gd name="connsiteX51" fmla="*/ 538163 w 4643438"/>
              <a:gd name="connsiteY51" fmla="*/ 823912 h 2824162"/>
              <a:gd name="connsiteX52" fmla="*/ 476250 w 4643438"/>
              <a:gd name="connsiteY52" fmla="*/ 823912 h 2824162"/>
              <a:gd name="connsiteX53" fmla="*/ 476250 w 4643438"/>
              <a:gd name="connsiteY53" fmla="*/ 685800 h 2824162"/>
              <a:gd name="connsiteX54" fmla="*/ 409575 w 4643438"/>
              <a:gd name="connsiteY54" fmla="*/ 685800 h 2824162"/>
              <a:gd name="connsiteX55" fmla="*/ 409575 w 4643438"/>
              <a:gd name="connsiteY55" fmla="*/ 619125 h 2824162"/>
              <a:gd name="connsiteX56" fmla="*/ 390525 w 4643438"/>
              <a:gd name="connsiteY56" fmla="*/ 619125 h 2824162"/>
              <a:gd name="connsiteX57" fmla="*/ 390525 w 4643438"/>
              <a:gd name="connsiteY57" fmla="*/ 509587 h 2824162"/>
              <a:gd name="connsiteX58" fmla="*/ 314325 w 4643438"/>
              <a:gd name="connsiteY58" fmla="*/ 509587 h 2824162"/>
              <a:gd name="connsiteX59" fmla="*/ 314325 w 4643438"/>
              <a:gd name="connsiteY59" fmla="*/ 328612 h 2824162"/>
              <a:gd name="connsiteX60" fmla="*/ 271463 w 4643438"/>
              <a:gd name="connsiteY60" fmla="*/ 328612 h 2824162"/>
              <a:gd name="connsiteX61" fmla="*/ 271463 w 4643438"/>
              <a:gd name="connsiteY61" fmla="*/ 271462 h 2824162"/>
              <a:gd name="connsiteX62" fmla="*/ 219075 w 4643438"/>
              <a:gd name="connsiteY62" fmla="*/ 271462 h 2824162"/>
              <a:gd name="connsiteX63" fmla="*/ 219075 w 4643438"/>
              <a:gd name="connsiteY63" fmla="*/ 200025 h 2824162"/>
              <a:gd name="connsiteX64" fmla="*/ 161925 w 4643438"/>
              <a:gd name="connsiteY64" fmla="*/ 200025 h 2824162"/>
              <a:gd name="connsiteX65" fmla="*/ 161925 w 4643438"/>
              <a:gd name="connsiteY65" fmla="*/ 161925 h 2824162"/>
              <a:gd name="connsiteX66" fmla="*/ 161925 w 4643438"/>
              <a:gd name="connsiteY66" fmla="*/ 161925 h 2824162"/>
              <a:gd name="connsiteX67" fmla="*/ 147637 w 4643438"/>
              <a:gd name="connsiteY67" fmla="*/ 147637 h 2824162"/>
              <a:gd name="connsiteX68" fmla="*/ 147637 w 4643438"/>
              <a:gd name="connsiteY68" fmla="*/ 80962 h 2824162"/>
              <a:gd name="connsiteX69" fmla="*/ 85725 w 4643438"/>
              <a:gd name="connsiteY69" fmla="*/ 80962 h 2824162"/>
              <a:gd name="connsiteX70" fmla="*/ 85725 w 4643438"/>
              <a:gd name="connsiteY70" fmla="*/ 28575 h 2824162"/>
              <a:gd name="connsiteX71" fmla="*/ 85725 w 4643438"/>
              <a:gd name="connsiteY71" fmla="*/ 28575 h 2824162"/>
              <a:gd name="connsiteX72" fmla="*/ 57150 w 4643438"/>
              <a:gd name="connsiteY72" fmla="*/ 0 h 2824162"/>
              <a:gd name="connsiteX73" fmla="*/ 0 w 4643438"/>
              <a:gd name="connsiteY73" fmla="*/ 0 h 2824162"/>
              <a:gd name="connsiteX0" fmla="*/ 4643438 w 4643438"/>
              <a:gd name="connsiteY0" fmla="*/ 2847975 h 2847975"/>
              <a:gd name="connsiteX1" fmla="*/ 3648075 w 4643438"/>
              <a:gd name="connsiteY1" fmla="*/ 2847975 h 2847975"/>
              <a:gd name="connsiteX2" fmla="*/ 3648075 w 4643438"/>
              <a:gd name="connsiteY2" fmla="*/ 2752725 h 2847975"/>
              <a:gd name="connsiteX3" fmla="*/ 2290763 w 4643438"/>
              <a:gd name="connsiteY3" fmla="*/ 2752725 h 2847975"/>
              <a:gd name="connsiteX4" fmla="*/ 2290763 w 4643438"/>
              <a:gd name="connsiteY4" fmla="*/ 2662238 h 2847975"/>
              <a:gd name="connsiteX5" fmla="*/ 2238375 w 4643438"/>
              <a:gd name="connsiteY5" fmla="*/ 2662238 h 2847975"/>
              <a:gd name="connsiteX6" fmla="*/ 2238375 w 4643438"/>
              <a:gd name="connsiteY6" fmla="*/ 2595563 h 2847975"/>
              <a:gd name="connsiteX7" fmla="*/ 2033588 w 4643438"/>
              <a:gd name="connsiteY7" fmla="*/ 2595563 h 2847975"/>
              <a:gd name="connsiteX8" fmla="*/ 2033588 w 4643438"/>
              <a:gd name="connsiteY8" fmla="*/ 2505075 h 2847975"/>
              <a:gd name="connsiteX9" fmla="*/ 1762125 w 4643438"/>
              <a:gd name="connsiteY9" fmla="*/ 2505075 h 2847975"/>
              <a:gd name="connsiteX10" fmla="*/ 1762125 w 4643438"/>
              <a:gd name="connsiteY10" fmla="*/ 2438400 h 2847975"/>
              <a:gd name="connsiteX11" fmla="*/ 1704975 w 4643438"/>
              <a:gd name="connsiteY11" fmla="*/ 2438400 h 2847975"/>
              <a:gd name="connsiteX12" fmla="*/ 1704975 w 4643438"/>
              <a:gd name="connsiteY12" fmla="*/ 2381250 h 2847975"/>
              <a:gd name="connsiteX13" fmla="*/ 1619250 w 4643438"/>
              <a:gd name="connsiteY13" fmla="*/ 2381250 h 2847975"/>
              <a:gd name="connsiteX14" fmla="*/ 1619250 w 4643438"/>
              <a:gd name="connsiteY14" fmla="*/ 2328863 h 2847975"/>
              <a:gd name="connsiteX15" fmla="*/ 1581150 w 4643438"/>
              <a:gd name="connsiteY15" fmla="*/ 2328863 h 2847975"/>
              <a:gd name="connsiteX16" fmla="*/ 1581150 w 4643438"/>
              <a:gd name="connsiteY16" fmla="*/ 2262188 h 2847975"/>
              <a:gd name="connsiteX17" fmla="*/ 1504950 w 4643438"/>
              <a:gd name="connsiteY17" fmla="*/ 2262188 h 2847975"/>
              <a:gd name="connsiteX18" fmla="*/ 1504950 w 4643438"/>
              <a:gd name="connsiteY18" fmla="*/ 2133600 h 2847975"/>
              <a:gd name="connsiteX19" fmla="*/ 1481138 w 4643438"/>
              <a:gd name="connsiteY19" fmla="*/ 2133600 h 2847975"/>
              <a:gd name="connsiteX20" fmla="*/ 1481138 w 4643438"/>
              <a:gd name="connsiteY20" fmla="*/ 2085975 h 2847975"/>
              <a:gd name="connsiteX21" fmla="*/ 1466850 w 4643438"/>
              <a:gd name="connsiteY21" fmla="*/ 2085975 h 2847975"/>
              <a:gd name="connsiteX22" fmla="*/ 1466850 w 4643438"/>
              <a:gd name="connsiteY22" fmla="*/ 2005013 h 2847975"/>
              <a:gd name="connsiteX23" fmla="*/ 1447800 w 4643438"/>
              <a:gd name="connsiteY23" fmla="*/ 2024063 h 2847975"/>
              <a:gd name="connsiteX24" fmla="*/ 1447800 w 4643438"/>
              <a:gd name="connsiteY24" fmla="*/ 1957388 h 2847975"/>
              <a:gd name="connsiteX25" fmla="*/ 1228725 w 4643438"/>
              <a:gd name="connsiteY25" fmla="*/ 1957388 h 2847975"/>
              <a:gd name="connsiteX26" fmla="*/ 1228725 w 4643438"/>
              <a:gd name="connsiteY26" fmla="*/ 1881188 h 2847975"/>
              <a:gd name="connsiteX27" fmla="*/ 1095375 w 4643438"/>
              <a:gd name="connsiteY27" fmla="*/ 1881188 h 2847975"/>
              <a:gd name="connsiteX28" fmla="*/ 1095375 w 4643438"/>
              <a:gd name="connsiteY28" fmla="*/ 1814513 h 2847975"/>
              <a:gd name="connsiteX29" fmla="*/ 938213 w 4643438"/>
              <a:gd name="connsiteY29" fmla="*/ 1814513 h 2847975"/>
              <a:gd name="connsiteX30" fmla="*/ 938213 w 4643438"/>
              <a:gd name="connsiteY30" fmla="*/ 1766888 h 2847975"/>
              <a:gd name="connsiteX31" fmla="*/ 909638 w 4643438"/>
              <a:gd name="connsiteY31" fmla="*/ 1766888 h 2847975"/>
              <a:gd name="connsiteX32" fmla="*/ 909638 w 4643438"/>
              <a:gd name="connsiteY32" fmla="*/ 1690688 h 2847975"/>
              <a:gd name="connsiteX33" fmla="*/ 866775 w 4643438"/>
              <a:gd name="connsiteY33" fmla="*/ 1690688 h 2847975"/>
              <a:gd name="connsiteX34" fmla="*/ 866775 w 4643438"/>
              <a:gd name="connsiteY34" fmla="*/ 1624013 h 2847975"/>
              <a:gd name="connsiteX35" fmla="*/ 833438 w 4643438"/>
              <a:gd name="connsiteY35" fmla="*/ 1624013 h 2847975"/>
              <a:gd name="connsiteX36" fmla="*/ 833438 w 4643438"/>
              <a:gd name="connsiteY36" fmla="*/ 1443038 h 2847975"/>
              <a:gd name="connsiteX37" fmla="*/ 804863 w 4643438"/>
              <a:gd name="connsiteY37" fmla="*/ 1443038 h 2847975"/>
              <a:gd name="connsiteX38" fmla="*/ 828675 w 4643438"/>
              <a:gd name="connsiteY38" fmla="*/ 1419226 h 2847975"/>
              <a:gd name="connsiteX39" fmla="*/ 757238 w 4643438"/>
              <a:gd name="connsiteY39" fmla="*/ 1419226 h 2847975"/>
              <a:gd name="connsiteX40" fmla="*/ 757238 w 4643438"/>
              <a:gd name="connsiteY40" fmla="*/ 1333500 h 2847975"/>
              <a:gd name="connsiteX41" fmla="*/ 714375 w 4643438"/>
              <a:gd name="connsiteY41" fmla="*/ 1333500 h 2847975"/>
              <a:gd name="connsiteX42" fmla="*/ 714375 w 4643438"/>
              <a:gd name="connsiteY42" fmla="*/ 1262063 h 2847975"/>
              <a:gd name="connsiteX43" fmla="*/ 647700 w 4643438"/>
              <a:gd name="connsiteY43" fmla="*/ 1262063 h 2847975"/>
              <a:gd name="connsiteX44" fmla="*/ 647700 w 4643438"/>
              <a:gd name="connsiteY44" fmla="*/ 1204913 h 2847975"/>
              <a:gd name="connsiteX45" fmla="*/ 647700 w 4643438"/>
              <a:gd name="connsiteY45" fmla="*/ 1204913 h 2847975"/>
              <a:gd name="connsiteX46" fmla="*/ 609600 w 4643438"/>
              <a:gd name="connsiteY46" fmla="*/ 1204913 h 2847975"/>
              <a:gd name="connsiteX47" fmla="*/ 609600 w 4643438"/>
              <a:gd name="connsiteY47" fmla="*/ 1019175 h 2847975"/>
              <a:gd name="connsiteX48" fmla="*/ 552450 w 4643438"/>
              <a:gd name="connsiteY48" fmla="*/ 1019175 h 2847975"/>
              <a:gd name="connsiteX49" fmla="*/ 552450 w 4643438"/>
              <a:gd name="connsiteY49" fmla="*/ 957263 h 2847975"/>
              <a:gd name="connsiteX50" fmla="*/ 538163 w 4643438"/>
              <a:gd name="connsiteY50" fmla="*/ 957263 h 2847975"/>
              <a:gd name="connsiteX51" fmla="*/ 538163 w 4643438"/>
              <a:gd name="connsiteY51" fmla="*/ 847725 h 2847975"/>
              <a:gd name="connsiteX52" fmla="*/ 476250 w 4643438"/>
              <a:gd name="connsiteY52" fmla="*/ 847725 h 2847975"/>
              <a:gd name="connsiteX53" fmla="*/ 476250 w 4643438"/>
              <a:gd name="connsiteY53" fmla="*/ 709613 h 2847975"/>
              <a:gd name="connsiteX54" fmla="*/ 409575 w 4643438"/>
              <a:gd name="connsiteY54" fmla="*/ 709613 h 2847975"/>
              <a:gd name="connsiteX55" fmla="*/ 409575 w 4643438"/>
              <a:gd name="connsiteY55" fmla="*/ 642938 h 2847975"/>
              <a:gd name="connsiteX56" fmla="*/ 390525 w 4643438"/>
              <a:gd name="connsiteY56" fmla="*/ 642938 h 2847975"/>
              <a:gd name="connsiteX57" fmla="*/ 390525 w 4643438"/>
              <a:gd name="connsiteY57" fmla="*/ 533400 h 2847975"/>
              <a:gd name="connsiteX58" fmla="*/ 314325 w 4643438"/>
              <a:gd name="connsiteY58" fmla="*/ 533400 h 2847975"/>
              <a:gd name="connsiteX59" fmla="*/ 314325 w 4643438"/>
              <a:gd name="connsiteY59" fmla="*/ 352425 h 2847975"/>
              <a:gd name="connsiteX60" fmla="*/ 271463 w 4643438"/>
              <a:gd name="connsiteY60" fmla="*/ 352425 h 2847975"/>
              <a:gd name="connsiteX61" fmla="*/ 271463 w 4643438"/>
              <a:gd name="connsiteY61" fmla="*/ 295275 h 2847975"/>
              <a:gd name="connsiteX62" fmla="*/ 219075 w 4643438"/>
              <a:gd name="connsiteY62" fmla="*/ 295275 h 2847975"/>
              <a:gd name="connsiteX63" fmla="*/ 219075 w 4643438"/>
              <a:gd name="connsiteY63" fmla="*/ 223838 h 2847975"/>
              <a:gd name="connsiteX64" fmla="*/ 161925 w 4643438"/>
              <a:gd name="connsiteY64" fmla="*/ 223838 h 2847975"/>
              <a:gd name="connsiteX65" fmla="*/ 161925 w 4643438"/>
              <a:gd name="connsiteY65" fmla="*/ 185738 h 2847975"/>
              <a:gd name="connsiteX66" fmla="*/ 161925 w 4643438"/>
              <a:gd name="connsiteY66" fmla="*/ 185738 h 2847975"/>
              <a:gd name="connsiteX67" fmla="*/ 147637 w 4643438"/>
              <a:gd name="connsiteY67" fmla="*/ 171450 h 2847975"/>
              <a:gd name="connsiteX68" fmla="*/ 147637 w 4643438"/>
              <a:gd name="connsiteY68" fmla="*/ 104775 h 2847975"/>
              <a:gd name="connsiteX69" fmla="*/ 85725 w 4643438"/>
              <a:gd name="connsiteY69" fmla="*/ 104775 h 2847975"/>
              <a:gd name="connsiteX70" fmla="*/ 85725 w 4643438"/>
              <a:gd name="connsiteY70" fmla="*/ 52388 h 2847975"/>
              <a:gd name="connsiteX71" fmla="*/ 85725 w 4643438"/>
              <a:gd name="connsiteY71" fmla="*/ 52388 h 2847975"/>
              <a:gd name="connsiteX72" fmla="*/ 57150 w 4643438"/>
              <a:gd name="connsiteY72" fmla="*/ 23813 h 2847975"/>
              <a:gd name="connsiteX73" fmla="*/ 0 w 4643438"/>
              <a:gd name="connsiteY73" fmla="*/ 0 h 2847975"/>
              <a:gd name="connsiteX0" fmla="*/ 4643438 w 4643438"/>
              <a:gd name="connsiteY0" fmla="*/ 2847975 h 2847975"/>
              <a:gd name="connsiteX1" fmla="*/ 3648075 w 4643438"/>
              <a:gd name="connsiteY1" fmla="*/ 2847975 h 2847975"/>
              <a:gd name="connsiteX2" fmla="*/ 3648075 w 4643438"/>
              <a:gd name="connsiteY2" fmla="*/ 2752725 h 2847975"/>
              <a:gd name="connsiteX3" fmla="*/ 2290763 w 4643438"/>
              <a:gd name="connsiteY3" fmla="*/ 2752725 h 2847975"/>
              <a:gd name="connsiteX4" fmla="*/ 2290763 w 4643438"/>
              <a:gd name="connsiteY4" fmla="*/ 2662238 h 2847975"/>
              <a:gd name="connsiteX5" fmla="*/ 2238375 w 4643438"/>
              <a:gd name="connsiteY5" fmla="*/ 2662238 h 2847975"/>
              <a:gd name="connsiteX6" fmla="*/ 2238375 w 4643438"/>
              <a:gd name="connsiteY6" fmla="*/ 2595563 h 2847975"/>
              <a:gd name="connsiteX7" fmla="*/ 2033588 w 4643438"/>
              <a:gd name="connsiteY7" fmla="*/ 2595563 h 2847975"/>
              <a:gd name="connsiteX8" fmla="*/ 2033588 w 4643438"/>
              <a:gd name="connsiteY8" fmla="*/ 2505075 h 2847975"/>
              <a:gd name="connsiteX9" fmla="*/ 1762125 w 4643438"/>
              <a:gd name="connsiteY9" fmla="*/ 2505075 h 2847975"/>
              <a:gd name="connsiteX10" fmla="*/ 1762125 w 4643438"/>
              <a:gd name="connsiteY10" fmla="*/ 2438400 h 2847975"/>
              <a:gd name="connsiteX11" fmla="*/ 1704975 w 4643438"/>
              <a:gd name="connsiteY11" fmla="*/ 2438400 h 2847975"/>
              <a:gd name="connsiteX12" fmla="*/ 1704975 w 4643438"/>
              <a:gd name="connsiteY12" fmla="*/ 2381250 h 2847975"/>
              <a:gd name="connsiteX13" fmla="*/ 1619250 w 4643438"/>
              <a:gd name="connsiteY13" fmla="*/ 2381250 h 2847975"/>
              <a:gd name="connsiteX14" fmla="*/ 1619250 w 4643438"/>
              <a:gd name="connsiteY14" fmla="*/ 2328863 h 2847975"/>
              <a:gd name="connsiteX15" fmla="*/ 1581150 w 4643438"/>
              <a:gd name="connsiteY15" fmla="*/ 2328863 h 2847975"/>
              <a:gd name="connsiteX16" fmla="*/ 1581150 w 4643438"/>
              <a:gd name="connsiteY16" fmla="*/ 2262188 h 2847975"/>
              <a:gd name="connsiteX17" fmla="*/ 1504950 w 4643438"/>
              <a:gd name="connsiteY17" fmla="*/ 2262188 h 2847975"/>
              <a:gd name="connsiteX18" fmla="*/ 1504950 w 4643438"/>
              <a:gd name="connsiteY18" fmla="*/ 2133600 h 2847975"/>
              <a:gd name="connsiteX19" fmla="*/ 1481138 w 4643438"/>
              <a:gd name="connsiteY19" fmla="*/ 2133600 h 2847975"/>
              <a:gd name="connsiteX20" fmla="*/ 1481138 w 4643438"/>
              <a:gd name="connsiteY20" fmla="*/ 2085975 h 2847975"/>
              <a:gd name="connsiteX21" fmla="*/ 1466850 w 4643438"/>
              <a:gd name="connsiteY21" fmla="*/ 2085975 h 2847975"/>
              <a:gd name="connsiteX22" fmla="*/ 1466850 w 4643438"/>
              <a:gd name="connsiteY22" fmla="*/ 2005013 h 2847975"/>
              <a:gd name="connsiteX23" fmla="*/ 1447800 w 4643438"/>
              <a:gd name="connsiteY23" fmla="*/ 2024063 h 2847975"/>
              <a:gd name="connsiteX24" fmla="*/ 1447800 w 4643438"/>
              <a:gd name="connsiteY24" fmla="*/ 1957388 h 2847975"/>
              <a:gd name="connsiteX25" fmla="*/ 1228725 w 4643438"/>
              <a:gd name="connsiteY25" fmla="*/ 1957388 h 2847975"/>
              <a:gd name="connsiteX26" fmla="*/ 1228725 w 4643438"/>
              <a:gd name="connsiteY26" fmla="*/ 1881188 h 2847975"/>
              <a:gd name="connsiteX27" fmla="*/ 1095375 w 4643438"/>
              <a:gd name="connsiteY27" fmla="*/ 1881188 h 2847975"/>
              <a:gd name="connsiteX28" fmla="*/ 1095375 w 4643438"/>
              <a:gd name="connsiteY28" fmla="*/ 1814513 h 2847975"/>
              <a:gd name="connsiteX29" fmla="*/ 938213 w 4643438"/>
              <a:gd name="connsiteY29" fmla="*/ 1814513 h 2847975"/>
              <a:gd name="connsiteX30" fmla="*/ 938213 w 4643438"/>
              <a:gd name="connsiteY30" fmla="*/ 1766888 h 2847975"/>
              <a:gd name="connsiteX31" fmla="*/ 909638 w 4643438"/>
              <a:gd name="connsiteY31" fmla="*/ 1766888 h 2847975"/>
              <a:gd name="connsiteX32" fmla="*/ 909638 w 4643438"/>
              <a:gd name="connsiteY32" fmla="*/ 1690688 h 2847975"/>
              <a:gd name="connsiteX33" fmla="*/ 866775 w 4643438"/>
              <a:gd name="connsiteY33" fmla="*/ 1690688 h 2847975"/>
              <a:gd name="connsiteX34" fmla="*/ 866775 w 4643438"/>
              <a:gd name="connsiteY34" fmla="*/ 1624013 h 2847975"/>
              <a:gd name="connsiteX35" fmla="*/ 833438 w 4643438"/>
              <a:gd name="connsiteY35" fmla="*/ 1624013 h 2847975"/>
              <a:gd name="connsiteX36" fmla="*/ 833438 w 4643438"/>
              <a:gd name="connsiteY36" fmla="*/ 1443038 h 2847975"/>
              <a:gd name="connsiteX37" fmla="*/ 804863 w 4643438"/>
              <a:gd name="connsiteY37" fmla="*/ 1443038 h 2847975"/>
              <a:gd name="connsiteX38" fmla="*/ 828675 w 4643438"/>
              <a:gd name="connsiteY38" fmla="*/ 1419226 h 2847975"/>
              <a:gd name="connsiteX39" fmla="*/ 757238 w 4643438"/>
              <a:gd name="connsiteY39" fmla="*/ 1419226 h 2847975"/>
              <a:gd name="connsiteX40" fmla="*/ 757238 w 4643438"/>
              <a:gd name="connsiteY40" fmla="*/ 1333500 h 2847975"/>
              <a:gd name="connsiteX41" fmla="*/ 714375 w 4643438"/>
              <a:gd name="connsiteY41" fmla="*/ 1333500 h 2847975"/>
              <a:gd name="connsiteX42" fmla="*/ 714375 w 4643438"/>
              <a:gd name="connsiteY42" fmla="*/ 1262063 h 2847975"/>
              <a:gd name="connsiteX43" fmla="*/ 647700 w 4643438"/>
              <a:gd name="connsiteY43" fmla="*/ 1262063 h 2847975"/>
              <a:gd name="connsiteX44" fmla="*/ 647700 w 4643438"/>
              <a:gd name="connsiteY44" fmla="*/ 1204913 h 2847975"/>
              <a:gd name="connsiteX45" fmla="*/ 647700 w 4643438"/>
              <a:gd name="connsiteY45" fmla="*/ 1204913 h 2847975"/>
              <a:gd name="connsiteX46" fmla="*/ 609600 w 4643438"/>
              <a:gd name="connsiteY46" fmla="*/ 1204913 h 2847975"/>
              <a:gd name="connsiteX47" fmla="*/ 609600 w 4643438"/>
              <a:gd name="connsiteY47" fmla="*/ 1019175 h 2847975"/>
              <a:gd name="connsiteX48" fmla="*/ 552450 w 4643438"/>
              <a:gd name="connsiteY48" fmla="*/ 1019175 h 2847975"/>
              <a:gd name="connsiteX49" fmla="*/ 552450 w 4643438"/>
              <a:gd name="connsiteY49" fmla="*/ 957263 h 2847975"/>
              <a:gd name="connsiteX50" fmla="*/ 538163 w 4643438"/>
              <a:gd name="connsiteY50" fmla="*/ 957263 h 2847975"/>
              <a:gd name="connsiteX51" fmla="*/ 538163 w 4643438"/>
              <a:gd name="connsiteY51" fmla="*/ 847725 h 2847975"/>
              <a:gd name="connsiteX52" fmla="*/ 476250 w 4643438"/>
              <a:gd name="connsiteY52" fmla="*/ 847725 h 2847975"/>
              <a:gd name="connsiteX53" fmla="*/ 476250 w 4643438"/>
              <a:gd name="connsiteY53" fmla="*/ 709613 h 2847975"/>
              <a:gd name="connsiteX54" fmla="*/ 409575 w 4643438"/>
              <a:gd name="connsiteY54" fmla="*/ 709613 h 2847975"/>
              <a:gd name="connsiteX55" fmla="*/ 409575 w 4643438"/>
              <a:gd name="connsiteY55" fmla="*/ 642938 h 2847975"/>
              <a:gd name="connsiteX56" fmla="*/ 390525 w 4643438"/>
              <a:gd name="connsiteY56" fmla="*/ 642938 h 2847975"/>
              <a:gd name="connsiteX57" fmla="*/ 390525 w 4643438"/>
              <a:gd name="connsiteY57" fmla="*/ 533400 h 2847975"/>
              <a:gd name="connsiteX58" fmla="*/ 314325 w 4643438"/>
              <a:gd name="connsiteY58" fmla="*/ 533400 h 2847975"/>
              <a:gd name="connsiteX59" fmla="*/ 314325 w 4643438"/>
              <a:gd name="connsiteY59" fmla="*/ 352425 h 2847975"/>
              <a:gd name="connsiteX60" fmla="*/ 271463 w 4643438"/>
              <a:gd name="connsiteY60" fmla="*/ 352425 h 2847975"/>
              <a:gd name="connsiteX61" fmla="*/ 271463 w 4643438"/>
              <a:gd name="connsiteY61" fmla="*/ 295275 h 2847975"/>
              <a:gd name="connsiteX62" fmla="*/ 219075 w 4643438"/>
              <a:gd name="connsiteY62" fmla="*/ 295275 h 2847975"/>
              <a:gd name="connsiteX63" fmla="*/ 219075 w 4643438"/>
              <a:gd name="connsiteY63" fmla="*/ 223838 h 2847975"/>
              <a:gd name="connsiteX64" fmla="*/ 161925 w 4643438"/>
              <a:gd name="connsiteY64" fmla="*/ 223838 h 2847975"/>
              <a:gd name="connsiteX65" fmla="*/ 161925 w 4643438"/>
              <a:gd name="connsiteY65" fmla="*/ 185738 h 2847975"/>
              <a:gd name="connsiteX66" fmla="*/ 161925 w 4643438"/>
              <a:gd name="connsiteY66" fmla="*/ 185738 h 2847975"/>
              <a:gd name="connsiteX67" fmla="*/ 147637 w 4643438"/>
              <a:gd name="connsiteY67" fmla="*/ 171450 h 2847975"/>
              <a:gd name="connsiteX68" fmla="*/ 147637 w 4643438"/>
              <a:gd name="connsiteY68" fmla="*/ 104775 h 2847975"/>
              <a:gd name="connsiteX69" fmla="*/ 85725 w 4643438"/>
              <a:gd name="connsiteY69" fmla="*/ 104775 h 2847975"/>
              <a:gd name="connsiteX70" fmla="*/ 85725 w 4643438"/>
              <a:gd name="connsiteY70" fmla="*/ 52388 h 2847975"/>
              <a:gd name="connsiteX71" fmla="*/ 85725 w 4643438"/>
              <a:gd name="connsiteY71" fmla="*/ 52388 h 2847975"/>
              <a:gd name="connsiteX72" fmla="*/ 71437 w 4643438"/>
              <a:gd name="connsiteY72" fmla="*/ 9526 h 2847975"/>
              <a:gd name="connsiteX73" fmla="*/ 0 w 4643438"/>
              <a:gd name="connsiteY73" fmla="*/ 0 h 2847975"/>
              <a:gd name="connsiteX0" fmla="*/ 4643438 w 4643438"/>
              <a:gd name="connsiteY0" fmla="*/ 2847975 h 2847975"/>
              <a:gd name="connsiteX1" fmla="*/ 3648075 w 4643438"/>
              <a:gd name="connsiteY1" fmla="*/ 2847975 h 2847975"/>
              <a:gd name="connsiteX2" fmla="*/ 3648075 w 4643438"/>
              <a:gd name="connsiteY2" fmla="*/ 2752725 h 2847975"/>
              <a:gd name="connsiteX3" fmla="*/ 2290763 w 4643438"/>
              <a:gd name="connsiteY3" fmla="*/ 2752725 h 2847975"/>
              <a:gd name="connsiteX4" fmla="*/ 2290763 w 4643438"/>
              <a:gd name="connsiteY4" fmla="*/ 2662238 h 2847975"/>
              <a:gd name="connsiteX5" fmla="*/ 2238375 w 4643438"/>
              <a:gd name="connsiteY5" fmla="*/ 2662238 h 2847975"/>
              <a:gd name="connsiteX6" fmla="*/ 2238375 w 4643438"/>
              <a:gd name="connsiteY6" fmla="*/ 2595563 h 2847975"/>
              <a:gd name="connsiteX7" fmla="*/ 2033588 w 4643438"/>
              <a:gd name="connsiteY7" fmla="*/ 2595563 h 2847975"/>
              <a:gd name="connsiteX8" fmla="*/ 2033588 w 4643438"/>
              <a:gd name="connsiteY8" fmla="*/ 2505075 h 2847975"/>
              <a:gd name="connsiteX9" fmla="*/ 1762125 w 4643438"/>
              <a:gd name="connsiteY9" fmla="*/ 2505075 h 2847975"/>
              <a:gd name="connsiteX10" fmla="*/ 1762125 w 4643438"/>
              <a:gd name="connsiteY10" fmla="*/ 2438400 h 2847975"/>
              <a:gd name="connsiteX11" fmla="*/ 1704975 w 4643438"/>
              <a:gd name="connsiteY11" fmla="*/ 2438400 h 2847975"/>
              <a:gd name="connsiteX12" fmla="*/ 1704975 w 4643438"/>
              <a:gd name="connsiteY12" fmla="*/ 2381250 h 2847975"/>
              <a:gd name="connsiteX13" fmla="*/ 1619250 w 4643438"/>
              <a:gd name="connsiteY13" fmla="*/ 2381250 h 2847975"/>
              <a:gd name="connsiteX14" fmla="*/ 1619250 w 4643438"/>
              <a:gd name="connsiteY14" fmla="*/ 2328863 h 2847975"/>
              <a:gd name="connsiteX15" fmla="*/ 1581150 w 4643438"/>
              <a:gd name="connsiteY15" fmla="*/ 2328863 h 2847975"/>
              <a:gd name="connsiteX16" fmla="*/ 1581150 w 4643438"/>
              <a:gd name="connsiteY16" fmla="*/ 2262188 h 2847975"/>
              <a:gd name="connsiteX17" fmla="*/ 1504950 w 4643438"/>
              <a:gd name="connsiteY17" fmla="*/ 2262188 h 2847975"/>
              <a:gd name="connsiteX18" fmla="*/ 1504950 w 4643438"/>
              <a:gd name="connsiteY18" fmla="*/ 2133600 h 2847975"/>
              <a:gd name="connsiteX19" fmla="*/ 1481138 w 4643438"/>
              <a:gd name="connsiteY19" fmla="*/ 2133600 h 2847975"/>
              <a:gd name="connsiteX20" fmla="*/ 1481138 w 4643438"/>
              <a:gd name="connsiteY20" fmla="*/ 2085975 h 2847975"/>
              <a:gd name="connsiteX21" fmla="*/ 1466850 w 4643438"/>
              <a:gd name="connsiteY21" fmla="*/ 2085975 h 2847975"/>
              <a:gd name="connsiteX22" fmla="*/ 1466850 w 4643438"/>
              <a:gd name="connsiteY22" fmla="*/ 2005013 h 2847975"/>
              <a:gd name="connsiteX23" fmla="*/ 1447800 w 4643438"/>
              <a:gd name="connsiteY23" fmla="*/ 2024063 h 2847975"/>
              <a:gd name="connsiteX24" fmla="*/ 1447800 w 4643438"/>
              <a:gd name="connsiteY24" fmla="*/ 1957388 h 2847975"/>
              <a:gd name="connsiteX25" fmla="*/ 1228725 w 4643438"/>
              <a:gd name="connsiteY25" fmla="*/ 1957388 h 2847975"/>
              <a:gd name="connsiteX26" fmla="*/ 1228725 w 4643438"/>
              <a:gd name="connsiteY26" fmla="*/ 1881188 h 2847975"/>
              <a:gd name="connsiteX27" fmla="*/ 1095375 w 4643438"/>
              <a:gd name="connsiteY27" fmla="*/ 1881188 h 2847975"/>
              <a:gd name="connsiteX28" fmla="*/ 1095375 w 4643438"/>
              <a:gd name="connsiteY28" fmla="*/ 1814513 h 2847975"/>
              <a:gd name="connsiteX29" fmla="*/ 938213 w 4643438"/>
              <a:gd name="connsiteY29" fmla="*/ 1814513 h 2847975"/>
              <a:gd name="connsiteX30" fmla="*/ 938213 w 4643438"/>
              <a:gd name="connsiteY30" fmla="*/ 1766888 h 2847975"/>
              <a:gd name="connsiteX31" fmla="*/ 909638 w 4643438"/>
              <a:gd name="connsiteY31" fmla="*/ 1766888 h 2847975"/>
              <a:gd name="connsiteX32" fmla="*/ 909638 w 4643438"/>
              <a:gd name="connsiteY32" fmla="*/ 1690688 h 2847975"/>
              <a:gd name="connsiteX33" fmla="*/ 866775 w 4643438"/>
              <a:gd name="connsiteY33" fmla="*/ 1690688 h 2847975"/>
              <a:gd name="connsiteX34" fmla="*/ 866775 w 4643438"/>
              <a:gd name="connsiteY34" fmla="*/ 1624013 h 2847975"/>
              <a:gd name="connsiteX35" fmla="*/ 833438 w 4643438"/>
              <a:gd name="connsiteY35" fmla="*/ 1624013 h 2847975"/>
              <a:gd name="connsiteX36" fmla="*/ 833438 w 4643438"/>
              <a:gd name="connsiteY36" fmla="*/ 1443038 h 2847975"/>
              <a:gd name="connsiteX37" fmla="*/ 804863 w 4643438"/>
              <a:gd name="connsiteY37" fmla="*/ 1443038 h 2847975"/>
              <a:gd name="connsiteX38" fmla="*/ 828675 w 4643438"/>
              <a:gd name="connsiteY38" fmla="*/ 1419226 h 2847975"/>
              <a:gd name="connsiteX39" fmla="*/ 757238 w 4643438"/>
              <a:gd name="connsiteY39" fmla="*/ 1404938 h 2847975"/>
              <a:gd name="connsiteX40" fmla="*/ 757238 w 4643438"/>
              <a:gd name="connsiteY40" fmla="*/ 1333500 h 2847975"/>
              <a:gd name="connsiteX41" fmla="*/ 714375 w 4643438"/>
              <a:gd name="connsiteY41" fmla="*/ 1333500 h 2847975"/>
              <a:gd name="connsiteX42" fmla="*/ 714375 w 4643438"/>
              <a:gd name="connsiteY42" fmla="*/ 1262063 h 2847975"/>
              <a:gd name="connsiteX43" fmla="*/ 647700 w 4643438"/>
              <a:gd name="connsiteY43" fmla="*/ 1262063 h 2847975"/>
              <a:gd name="connsiteX44" fmla="*/ 647700 w 4643438"/>
              <a:gd name="connsiteY44" fmla="*/ 1204913 h 2847975"/>
              <a:gd name="connsiteX45" fmla="*/ 647700 w 4643438"/>
              <a:gd name="connsiteY45" fmla="*/ 1204913 h 2847975"/>
              <a:gd name="connsiteX46" fmla="*/ 609600 w 4643438"/>
              <a:gd name="connsiteY46" fmla="*/ 1204913 h 2847975"/>
              <a:gd name="connsiteX47" fmla="*/ 609600 w 4643438"/>
              <a:gd name="connsiteY47" fmla="*/ 1019175 h 2847975"/>
              <a:gd name="connsiteX48" fmla="*/ 552450 w 4643438"/>
              <a:gd name="connsiteY48" fmla="*/ 1019175 h 2847975"/>
              <a:gd name="connsiteX49" fmla="*/ 552450 w 4643438"/>
              <a:gd name="connsiteY49" fmla="*/ 957263 h 2847975"/>
              <a:gd name="connsiteX50" fmla="*/ 538163 w 4643438"/>
              <a:gd name="connsiteY50" fmla="*/ 957263 h 2847975"/>
              <a:gd name="connsiteX51" fmla="*/ 538163 w 4643438"/>
              <a:gd name="connsiteY51" fmla="*/ 847725 h 2847975"/>
              <a:gd name="connsiteX52" fmla="*/ 476250 w 4643438"/>
              <a:gd name="connsiteY52" fmla="*/ 847725 h 2847975"/>
              <a:gd name="connsiteX53" fmla="*/ 476250 w 4643438"/>
              <a:gd name="connsiteY53" fmla="*/ 709613 h 2847975"/>
              <a:gd name="connsiteX54" fmla="*/ 409575 w 4643438"/>
              <a:gd name="connsiteY54" fmla="*/ 709613 h 2847975"/>
              <a:gd name="connsiteX55" fmla="*/ 409575 w 4643438"/>
              <a:gd name="connsiteY55" fmla="*/ 642938 h 2847975"/>
              <a:gd name="connsiteX56" fmla="*/ 390525 w 4643438"/>
              <a:gd name="connsiteY56" fmla="*/ 642938 h 2847975"/>
              <a:gd name="connsiteX57" fmla="*/ 390525 w 4643438"/>
              <a:gd name="connsiteY57" fmla="*/ 533400 h 2847975"/>
              <a:gd name="connsiteX58" fmla="*/ 314325 w 4643438"/>
              <a:gd name="connsiteY58" fmla="*/ 533400 h 2847975"/>
              <a:gd name="connsiteX59" fmla="*/ 314325 w 4643438"/>
              <a:gd name="connsiteY59" fmla="*/ 352425 h 2847975"/>
              <a:gd name="connsiteX60" fmla="*/ 271463 w 4643438"/>
              <a:gd name="connsiteY60" fmla="*/ 352425 h 2847975"/>
              <a:gd name="connsiteX61" fmla="*/ 271463 w 4643438"/>
              <a:gd name="connsiteY61" fmla="*/ 295275 h 2847975"/>
              <a:gd name="connsiteX62" fmla="*/ 219075 w 4643438"/>
              <a:gd name="connsiteY62" fmla="*/ 295275 h 2847975"/>
              <a:gd name="connsiteX63" fmla="*/ 219075 w 4643438"/>
              <a:gd name="connsiteY63" fmla="*/ 223838 h 2847975"/>
              <a:gd name="connsiteX64" fmla="*/ 161925 w 4643438"/>
              <a:gd name="connsiteY64" fmla="*/ 223838 h 2847975"/>
              <a:gd name="connsiteX65" fmla="*/ 161925 w 4643438"/>
              <a:gd name="connsiteY65" fmla="*/ 185738 h 2847975"/>
              <a:gd name="connsiteX66" fmla="*/ 161925 w 4643438"/>
              <a:gd name="connsiteY66" fmla="*/ 185738 h 2847975"/>
              <a:gd name="connsiteX67" fmla="*/ 147637 w 4643438"/>
              <a:gd name="connsiteY67" fmla="*/ 171450 h 2847975"/>
              <a:gd name="connsiteX68" fmla="*/ 147637 w 4643438"/>
              <a:gd name="connsiteY68" fmla="*/ 104775 h 2847975"/>
              <a:gd name="connsiteX69" fmla="*/ 85725 w 4643438"/>
              <a:gd name="connsiteY69" fmla="*/ 104775 h 2847975"/>
              <a:gd name="connsiteX70" fmla="*/ 85725 w 4643438"/>
              <a:gd name="connsiteY70" fmla="*/ 52388 h 2847975"/>
              <a:gd name="connsiteX71" fmla="*/ 85725 w 4643438"/>
              <a:gd name="connsiteY71" fmla="*/ 52388 h 2847975"/>
              <a:gd name="connsiteX72" fmla="*/ 71437 w 4643438"/>
              <a:gd name="connsiteY72" fmla="*/ 9526 h 2847975"/>
              <a:gd name="connsiteX73" fmla="*/ 0 w 4643438"/>
              <a:gd name="connsiteY73" fmla="*/ 0 h 2847975"/>
              <a:gd name="connsiteX0" fmla="*/ 4643438 w 4643438"/>
              <a:gd name="connsiteY0" fmla="*/ 2847975 h 2847975"/>
              <a:gd name="connsiteX1" fmla="*/ 3648075 w 4643438"/>
              <a:gd name="connsiteY1" fmla="*/ 2847975 h 2847975"/>
              <a:gd name="connsiteX2" fmla="*/ 3648075 w 4643438"/>
              <a:gd name="connsiteY2" fmla="*/ 2752725 h 2847975"/>
              <a:gd name="connsiteX3" fmla="*/ 2290763 w 4643438"/>
              <a:gd name="connsiteY3" fmla="*/ 2752725 h 2847975"/>
              <a:gd name="connsiteX4" fmla="*/ 2290763 w 4643438"/>
              <a:gd name="connsiteY4" fmla="*/ 2662238 h 2847975"/>
              <a:gd name="connsiteX5" fmla="*/ 2238375 w 4643438"/>
              <a:gd name="connsiteY5" fmla="*/ 2662238 h 2847975"/>
              <a:gd name="connsiteX6" fmla="*/ 2238375 w 4643438"/>
              <a:gd name="connsiteY6" fmla="*/ 2595563 h 2847975"/>
              <a:gd name="connsiteX7" fmla="*/ 2033588 w 4643438"/>
              <a:gd name="connsiteY7" fmla="*/ 2595563 h 2847975"/>
              <a:gd name="connsiteX8" fmla="*/ 2033588 w 4643438"/>
              <a:gd name="connsiteY8" fmla="*/ 2505075 h 2847975"/>
              <a:gd name="connsiteX9" fmla="*/ 1762125 w 4643438"/>
              <a:gd name="connsiteY9" fmla="*/ 2505075 h 2847975"/>
              <a:gd name="connsiteX10" fmla="*/ 1762125 w 4643438"/>
              <a:gd name="connsiteY10" fmla="*/ 2438400 h 2847975"/>
              <a:gd name="connsiteX11" fmla="*/ 1704975 w 4643438"/>
              <a:gd name="connsiteY11" fmla="*/ 2438400 h 2847975"/>
              <a:gd name="connsiteX12" fmla="*/ 1704975 w 4643438"/>
              <a:gd name="connsiteY12" fmla="*/ 2381250 h 2847975"/>
              <a:gd name="connsiteX13" fmla="*/ 1619250 w 4643438"/>
              <a:gd name="connsiteY13" fmla="*/ 2381250 h 2847975"/>
              <a:gd name="connsiteX14" fmla="*/ 1619250 w 4643438"/>
              <a:gd name="connsiteY14" fmla="*/ 2328863 h 2847975"/>
              <a:gd name="connsiteX15" fmla="*/ 1581150 w 4643438"/>
              <a:gd name="connsiteY15" fmla="*/ 2328863 h 2847975"/>
              <a:gd name="connsiteX16" fmla="*/ 1581150 w 4643438"/>
              <a:gd name="connsiteY16" fmla="*/ 2262188 h 2847975"/>
              <a:gd name="connsiteX17" fmla="*/ 1504950 w 4643438"/>
              <a:gd name="connsiteY17" fmla="*/ 2262188 h 2847975"/>
              <a:gd name="connsiteX18" fmla="*/ 1504950 w 4643438"/>
              <a:gd name="connsiteY18" fmla="*/ 2133600 h 2847975"/>
              <a:gd name="connsiteX19" fmla="*/ 1481138 w 4643438"/>
              <a:gd name="connsiteY19" fmla="*/ 2133600 h 2847975"/>
              <a:gd name="connsiteX20" fmla="*/ 1481138 w 4643438"/>
              <a:gd name="connsiteY20" fmla="*/ 2085975 h 2847975"/>
              <a:gd name="connsiteX21" fmla="*/ 1466850 w 4643438"/>
              <a:gd name="connsiteY21" fmla="*/ 2085975 h 2847975"/>
              <a:gd name="connsiteX22" fmla="*/ 1466850 w 4643438"/>
              <a:gd name="connsiteY22" fmla="*/ 2005013 h 2847975"/>
              <a:gd name="connsiteX23" fmla="*/ 1447800 w 4643438"/>
              <a:gd name="connsiteY23" fmla="*/ 2024063 h 2847975"/>
              <a:gd name="connsiteX24" fmla="*/ 1447800 w 4643438"/>
              <a:gd name="connsiteY24" fmla="*/ 1957388 h 2847975"/>
              <a:gd name="connsiteX25" fmla="*/ 1228725 w 4643438"/>
              <a:gd name="connsiteY25" fmla="*/ 1957388 h 2847975"/>
              <a:gd name="connsiteX26" fmla="*/ 1228725 w 4643438"/>
              <a:gd name="connsiteY26" fmla="*/ 1881188 h 2847975"/>
              <a:gd name="connsiteX27" fmla="*/ 1095375 w 4643438"/>
              <a:gd name="connsiteY27" fmla="*/ 1881188 h 2847975"/>
              <a:gd name="connsiteX28" fmla="*/ 1095375 w 4643438"/>
              <a:gd name="connsiteY28" fmla="*/ 1814513 h 2847975"/>
              <a:gd name="connsiteX29" fmla="*/ 938213 w 4643438"/>
              <a:gd name="connsiteY29" fmla="*/ 1814513 h 2847975"/>
              <a:gd name="connsiteX30" fmla="*/ 938213 w 4643438"/>
              <a:gd name="connsiteY30" fmla="*/ 1766888 h 2847975"/>
              <a:gd name="connsiteX31" fmla="*/ 909638 w 4643438"/>
              <a:gd name="connsiteY31" fmla="*/ 1766888 h 2847975"/>
              <a:gd name="connsiteX32" fmla="*/ 909638 w 4643438"/>
              <a:gd name="connsiteY32" fmla="*/ 1690688 h 2847975"/>
              <a:gd name="connsiteX33" fmla="*/ 866775 w 4643438"/>
              <a:gd name="connsiteY33" fmla="*/ 1690688 h 2847975"/>
              <a:gd name="connsiteX34" fmla="*/ 866775 w 4643438"/>
              <a:gd name="connsiteY34" fmla="*/ 1624013 h 2847975"/>
              <a:gd name="connsiteX35" fmla="*/ 833438 w 4643438"/>
              <a:gd name="connsiteY35" fmla="*/ 1624013 h 2847975"/>
              <a:gd name="connsiteX36" fmla="*/ 833438 w 4643438"/>
              <a:gd name="connsiteY36" fmla="*/ 1443038 h 2847975"/>
              <a:gd name="connsiteX37" fmla="*/ 804863 w 4643438"/>
              <a:gd name="connsiteY37" fmla="*/ 1443038 h 2847975"/>
              <a:gd name="connsiteX38" fmla="*/ 828675 w 4643438"/>
              <a:gd name="connsiteY38" fmla="*/ 1400176 h 2847975"/>
              <a:gd name="connsiteX39" fmla="*/ 757238 w 4643438"/>
              <a:gd name="connsiteY39" fmla="*/ 1404938 h 2847975"/>
              <a:gd name="connsiteX40" fmla="*/ 757238 w 4643438"/>
              <a:gd name="connsiteY40" fmla="*/ 1333500 h 2847975"/>
              <a:gd name="connsiteX41" fmla="*/ 714375 w 4643438"/>
              <a:gd name="connsiteY41" fmla="*/ 1333500 h 2847975"/>
              <a:gd name="connsiteX42" fmla="*/ 714375 w 4643438"/>
              <a:gd name="connsiteY42" fmla="*/ 1262063 h 2847975"/>
              <a:gd name="connsiteX43" fmla="*/ 647700 w 4643438"/>
              <a:gd name="connsiteY43" fmla="*/ 1262063 h 2847975"/>
              <a:gd name="connsiteX44" fmla="*/ 647700 w 4643438"/>
              <a:gd name="connsiteY44" fmla="*/ 1204913 h 2847975"/>
              <a:gd name="connsiteX45" fmla="*/ 647700 w 4643438"/>
              <a:gd name="connsiteY45" fmla="*/ 1204913 h 2847975"/>
              <a:gd name="connsiteX46" fmla="*/ 609600 w 4643438"/>
              <a:gd name="connsiteY46" fmla="*/ 1204913 h 2847975"/>
              <a:gd name="connsiteX47" fmla="*/ 609600 w 4643438"/>
              <a:gd name="connsiteY47" fmla="*/ 1019175 h 2847975"/>
              <a:gd name="connsiteX48" fmla="*/ 552450 w 4643438"/>
              <a:gd name="connsiteY48" fmla="*/ 1019175 h 2847975"/>
              <a:gd name="connsiteX49" fmla="*/ 552450 w 4643438"/>
              <a:gd name="connsiteY49" fmla="*/ 957263 h 2847975"/>
              <a:gd name="connsiteX50" fmla="*/ 538163 w 4643438"/>
              <a:gd name="connsiteY50" fmla="*/ 957263 h 2847975"/>
              <a:gd name="connsiteX51" fmla="*/ 538163 w 4643438"/>
              <a:gd name="connsiteY51" fmla="*/ 847725 h 2847975"/>
              <a:gd name="connsiteX52" fmla="*/ 476250 w 4643438"/>
              <a:gd name="connsiteY52" fmla="*/ 847725 h 2847975"/>
              <a:gd name="connsiteX53" fmla="*/ 476250 w 4643438"/>
              <a:gd name="connsiteY53" fmla="*/ 709613 h 2847975"/>
              <a:gd name="connsiteX54" fmla="*/ 409575 w 4643438"/>
              <a:gd name="connsiteY54" fmla="*/ 709613 h 2847975"/>
              <a:gd name="connsiteX55" fmla="*/ 409575 w 4643438"/>
              <a:gd name="connsiteY55" fmla="*/ 642938 h 2847975"/>
              <a:gd name="connsiteX56" fmla="*/ 390525 w 4643438"/>
              <a:gd name="connsiteY56" fmla="*/ 642938 h 2847975"/>
              <a:gd name="connsiteX57" fmla="*/ 390525 w 4643438"/>
              <a:gd name="connsiteY57" fmla="*/ 533400 h 2847975"/>
              <a:gd name="connsiteX58" fmla="*/ 314325 w 4643438"/>
              <a:gd name="connsiteY58" fmla="*/ 533400 h 2847975"/>
              <a:gd name="connsiteX59" fmla="*/ 314325 w 4643438"/>
              <a:gd name="connsiteY59" fmla="*/ 352425 h 2847975"/>
              <a:gd name="connsiteX60" fmla="*/ 271463 w 4643438"/>
              <a:gd name="connsiteY60" fmla="*/ 352425 h 2847975"/>
              <a:gd name="connsiteX61" fmla="*/ 271463 w 4643438"/>
              <a:gd name="connsiteY61" fmla="*/ 295275 h 2847975"/>
              <a:gd name="connsiteX62" fmla="*/ 219075 w 4643438"/>
              <a:gd name="connsiteY62" fmla="*/ 295275 h 2847975"/>
              <a:gd name="connsiteX63" fmla="*/ 219075 w 4643438"/>
              <a:gd name="connsiteY63" fmla="*/ 223838 h 2847975"/>
              <a:gd name="connsiteX64" fmla="*/ 161925 w 4643438"/>
              <a:gd name="connsiteY64" fmla="*/ 223838 h 2847975"/>
              <a:gd name="connsiteX65" fmla="*/ 161925 w 4643438"/>
              <a:gd name="connsiteY65" fmla="*/ 185738 h 2847975"/>
              <a:gd name="connsiteX66" fmla="*/ 161925 w 4643438"/>
              <a:gd name="connsiteY66" fmla="*/ 185738 h 2847975"/>
              <a:gd name="connsiteX67" fmla="*/ 147637 w 4643438"/>
              <a:gd name="connsiteY67" fmla="*/ 171450 h 2847975"/>
              <a:gd name="connsiteX68" fmla="*/ 147637 w 4643438"/>
              <a:gd name="connsiteY68" fmla="*/ 104775 h 2847975"/>
              <a:gd name="connsiteX69" fmla="*/ 85725 w 4643438"/>
              <a:gd name="connsiteY69" fmla="*/ 104775 h 2847975"/>
              <a:gd name="connsiteX70" fmla="*/ 85725 w 4643438"/>
              <a:gd name="connsiteY70" fmla="*/ 52388 h 2847975"/>
              <a:gd name="connsiteX71" fmla="*/ 85725 w 4643438"/>
              <a:gd name="connsiteY71" fmla="*/ 52388 h 2847975"/>
              <a:gd name="connsiteX72" fmla="*/ 71437 w 4643438"/>
              <a:gd name="connsiteY72" fmla="*/ 9526 h 2847975"/>
              <a:gd name="connsiteX73" fmla="*/ 0 w 4643438"/>
              <a:gd name="connsiteY73" fmla="*/ 0 h 2847975"/>
              <a:gd name="connsiteX0" fmla="*/ 4643438 w 4643438"/>
              <a:gd name="connsiteY0" fmla="*/ 2847975 h 2847975"/>
              <a:gd name="connsiteX1" fmla="*/ 3648075 w 4643438"/>
              <a:gd name="connsiteY1" fmla="*/ 2847975 h 2847975"/>
              <a:gd name="connsiteX2" fmla="*/ 3648075 w 4643438"/>
              <a:gd name="connsiteY2" fmla="*/ 2752725 h 2847975"/>
              <a:gd name="connsiteX3" fmla="*/ 2290763 w 4643438"/>
              <a:gd name="connsiteY3" fmla="*/ 2752725 h 2847975"/>
              <a:gd name="connsiteX4" fmla="*/ 2290763 w 4643438"/>
              <a:gd name="connsiteY4" fmla="*/ 2662238 h 2847975"/>
              <a:gd name="connsiteX5" fmla="*/ 2238375 w 4643438"/>
              <a:gd name="connsiteY5" fmla="*/ 2662238 h 2847975"/>
              <a:gd name="connsiteX6" fmla="*/ 2238375 w 4643438"/>
              <a:gd name="connsiteY6" fmla="*/ 2595563 h 2847975"/>
              <a:gd name="connsiteX7" fmla="*/ 2033588 w 4643438"/>
              <a:gd name="connsiteY7" fmla="*/ 2595563 h 2847975"/>
              <a:gd name="connsiteX8" fmla="*/ 2033588 w 4643438"/>
              <a:gd name="connsiteY8" fmla="*/ 2505075 h 2847975"/>
              <a:gd name="connsiteX9" fmla="*/ 1762125 w 4643438"/>
              <a:gd name="connsiteY9" fmla="*/ 2505075 h 2847975"/>
              <a:gd name="connsiteX10" fmla="*/ 1762125 w 4643438"/>
              <a:gd name="connsiteY10" fmla="*/ 2438400 h 2847975"/>
              <a:gd name="connsiteX11" fmla="*/ 1704975 w 4643438"/>
              <a:gd name="connsiteY11" fmla="*/ 2438400 h 2847975"/>
              <a:gd name="connsiteX12" fmla="*/ 1704975 w 4643438"/>
              <a:gd name="connsiteY12" fmla="*/ 2381250 h 2847975"/>
              <a:gd name="connsiteX13" fmla="*/ 1619250 w 4643438"/>
              <a:gd name="connsiteY13" fmla="*/ 2381250 h 2847975"/>
              <a:gd name="connsiteX14" fmla="*/ 1619250 w 4643438"/>
              <a:gd name="connsiteY14" fmla="*/ 2328863 h 2847975"/>
              <a:gd name="connsiteX15" fmla="*/ 1581150 w 4643438"/>
              <a:gd name="connsiteY15" fmla="*/ 2328863 h 2847975"/>
              <a:gd name="connsiteX16" fmla="*/ 1581150 w 4643438"/>
              <a:gd name="connsiteY16" fmla="*/ 2262188 h 2847975"/>
              <a:gd name="connsiteX17" fmla="*/ 1504950 w 4643438"/>
              <a:gd name="connsiteY17" fmla="*/ 2262188 h 2847975"/>
              <a:gd name="connsiteX18" fmla="*/ 1504950 w 4643438"/>
              <a:gd name="connsiteY18" fmla="*/ 2133600 h 2847975"/>
              <a:gd name="connsiteX19" fmla="*/ 1481138 w 4643438"/>
              <a:gd name="connsiteY19" fmla="*/ 2133600 h 2847975"/>
              <a:gd name="connsiteX20" fmla="*/ 1481138 w 4643438"/>
              <a:gd name="connsiteY20" fmla="*/ 2085975 h 2847975"/>
              <a:gd name="connsiteX21" fmla="*/ 1466850 w 4643438"/>
              <a:gd name="connsiteY21" fmla="*/ 2085975 h 2847975"/>
              <a:gd name="connsiteX22" fmla="*/ 1466850 w 4643438"/>
              <a:gd name="connsiteY22" fmla="*/ 2005013 h 2847975"/>
              <a:gd name="connsiteX23" fmla="*/ 1447800 w 4643438"/>
              <a:gd name="connsiteY23" fmla="*/ 2024063 h 2847975"/>
              <a:gd name="connsiteX24" fmla="*/ 1447800 w 4643438"/>
              <a:gd name="connsiteY24" fmla="*/ 1957388 h 2847975"/>
              <a:gd name="connsiteX25" fmla="*/ 1228725 w 4643438"/>
              <a:gd name="connsiteY25" fmla="*/ 1957388 h 2847975"/>
              <a:gd name="connsiteX26" fmla="*/ 1228725 w 4643438"/>
              <a:gd name="connsiteY26" fmla="*/ 1881188 h 2847975"/>
              <a:gd name="connsiteX27" fmla="*/ 1095375 w 4643438"/>
              <a:gd name="connsiteY27" fmla="*/ 1881188 h 2847975"/>
              <a:gd name="connsiteX28" fmla="*/ 1095375 w 4643438"/>
              <a:gd name="connsiteY28" fmla="*/ 1814513 h 2847975"/>
              <a:gd name="connsiteX29" fmla="*/ 938213 w 4643438"/>
              <a:gd name="connsiteY29" fmla="*/ 1814513 h 2847975"/>
              <a:gd name="connsiteX30" fmla="*/ 938213 w 4643438"/>
              <a:gd name="connsiteY30" fmla="*/ 1766888 h 2847975"/>
              <a:gd name="connsiteX31" fmla="*/ 909638 w 4643438"/>
              <a:gd name="connsiteY31" fmla="*/ 1766888 h 2847975"/>
              <a:gd name="connsiteX32" fmla="*/ 909638 w 4643438"/>
              <a:gd name="connsiteY32" fmla="*/ 1690688 h 2847975"/>
              <a:gd name="connsiteX33" fmla="*/ 866775 w 4643438"/>
              <a:gd name="connsiteY33" fmla="*/ 1690688 h 2847975"/>
              <a:gd name="connsiteX34" fmla="*/ 866775 w 4643438"/>
              <a:gd name="connsiteY34" fmla="*/ 1624013 h 2847975"/>
              <a:gd name="connsiteX35" fmla="*/ 833438 w 4643438"/>
              <a:gd name="connsiteY35" fmla="*/ 1624013 h 2847975"/>
              <a:gd name="connsiteX36" fmla="*/ 833438 w 4643438"/>
              <a:gd name="connsiteY36" fmla="*/ 1443038 h 2847975"/>
              <a:gd name="connsiteX37" fmla="*/ 809625 w 4643438"/>
              <a:gd name="connsiteY37" fmla="*/ 1443038 h 2847975"/>
              <a:gd name="connsiteX38" fmla="*/ 828675 w 4643438"/>
              <a:gd name="connsiteY38" fmla="*/ 1400176 h 2847975"/>
              <a:gd name="connsiteX39" fmla="*/ 757238 w 4643438"/>
              <a:gd name="connsiteY39" fmla="*/ 1404938 h 2847975"/>
              <a:gd name="connsiteX40" fmla="*/ 757238 w 4643438"/>
              <a:gd name="connsiteY40" fmla="*/ 1333500 h 2847975"/>
              <a:gd name="connsiteX41" fmla="*/ 714375 w 4643438"/>
              <a:gd name="connsiteY41" fmla="*/ 1333500 h 2847975"/>
              <a:gd name="connsiteX42" fmla="*/ 714375 w 4643438"/>
              <a:gd name="connsiteY42" fmla="*/ 1262063 h 2847975"/>
              <a:gd name="connsiteX43" fmla="*/ 647700 w 4643438"/>
              <a:gd name="connsiteY43" fmla="*/ 1262063 h 2847975"/>
              <a:gd name="connsiteX44" fmla="*/ 647700 w 4643438"/>
              <a:gd name="connsiteY44" fmla="*/ 1204913 h 2847975"/>
              <a:gd name="connsiteX45" fmla="*/ 647700 w 4643438"/>
              <a:gd name="connsiteY45" fmla="*/ 1204913 h 2847975"/>
              <a:gd name="connsiteX46" fmla="*/ 609600 w 4643438"/>
              <a:gd name="connsiteY46" fmla="*/ 1204913 h 2847975"/>
              <a:gd name="connsiteX47" fmla="*/ 609600 w 4643438"/>
              <a:gd name="connsiteY47" fmla="*/ 1019175 h 2847975"/>
              <a:gd name="connsiteX48" fmla="*/ 552450 w 4643438"/>
              <a:gd name="connsiteY48" fmla="*/ 1019175 h 2847975"/>
              <a:gd name="connsiteX49" fmla="*/ 552450 w 4643438"/>
              <a:gd name="connsiteY49" fmla="*/ 957263 h 2847975"/>
              <a:gd name="connsiteX50" fmla="*/ 538163 w 4643438"/>
              <a:gd name="connsiteY50" fmla="*/ 957263 h 2847975"/>
              <a:gd name="connsiteX51" fmla="*/ 538163 w 4643438"/>
              <a:gd name="connsiteY51" fmla="*/ 847725 h 2847975"/>
              <a:gd name="connsiteX52" fmla="*/ 476250 w 4643438"/>
              <a:gd name="connsiteY52" fmla="*/ 847725 h 2847975"/>
              <a:gd name="connsiteX53" fmla="*/ 476250 w 4643438"/>
              <a:gd name="connsiteY53" fmla="*/ 709613 h 2847975"/>
              <a:gd name="connsiteX54" fmla="*/ 409575 w 4643438"/>
              <a:gd name="connsiteY54" fmla="*/ 709613 h 2847975"/>
              <a:gd name="connsiteX55" fmla="*/ 409575 w 4643438"/>
              <a:gd name="connsiteY55" fmla="*/ 642938 h 2847975"/>
              <a:gd name="connsiteX56" fmla="*/ 390525 w 4643438"/>
              <a:gd name="connsiteY56" fmla="*/ 642938 h 2847975"/>
              <a:gd name="connsiteX57" fmla="*/ 390525 w 4643438"/>
              <a:gd name="connsiteY57" fmla="*/ 533400 h 2847975"/>
              <a:gd name="connsiteX58" fmla="*/ 314325 w 4643438"/>
              <a:gd name="connsiteY58" fmla="*/ 533400 h 2847975"/>
              <a:gd name="connsiteX59" fmla="*/ 314325 w 4643438"/>
              <a:gd name="connsiteY59" fmla="*/ 352425 h 2847975"/>
              <a:gd name="connsiteX60" fmla="*/ 271463 w 4643438"/>
              <a:gd name="connsiteY60" fmla="*/ 352425 h 2847975"/>
              <a:gd name="connsiteX61" fmla="*/ 271463 w 4643438"/>
              <a:gd name="connsiteY61" fmla="*/ 295275 h 2847975"/>
              <a:gd name="connsiteX62" fmla="*/ 219075 w 4643438"/>
              <a:gd name="connsiteY62" fmla="*/ 295275 h 2847975"/>
              <a:gd name="connsiteX63" fmla="*/ 219075 w 4643438"/>
              <a:gd name="connsiteY63" fmla="*/ 223838 h 2847975"/>
              <a:gd name="connsiteX64" fmla="*/ 161925 w 4643438"/>
              <a:gd name="connsiteY64" fmla="*/ 223838 h 2847975"/>
              <a:gd name="connsiteX65" fmla="*/ 161925 w 4643438"/>
              <a:gd name="connsiteY65" fmla="*/ 185738 h 2847975"/>
              <a:gd name="connsiteX66" fmla="*/ 161925 w 4643438"/>
              <a:gd name="connsiteY66" fmla="*/ 185738 h 2847975"/>
              <a:gd name="connsiteX67" fmla="*/ 147637 w 4643438"/>
              <a:gd name="connsiteY67" fmla="*/ 171450 h 2847975"/>
              <a:gd name="connsiteX68" fmla="*/ 147637 w 4643438"/>
              <a:gd name="connsiteY68" fmla="*/ 104775 h 2847975"/>
              <a:gd name="connsiteX69" fmla="*/ 85725 w 4643438"/>
              <a:gd name="connsiteY69" fmla="*/ 104775 h 2847975"/>
              <a:gd name="connsiteX70" fmla="*/ 85725 w 4643438"/>
              <a:gd name="connsiteY70" fmla="*/ 52388 h 2847975"/>
              <a:gd name="connsiteX71" fmla="*/ 85725 w 4643438"/>
              <a:gd name="connsiteY71" fmla="*/ 52388 h 2847975"/>
              <a:gd name="connsiteX72" fmla="*/ 71437 w 4643438"/>
              <a:gd name="connsiteY72" fmla="*/ 9526 h 2847975"/>
              <a:gd name="connsiteX73" fmla="*/ 0 w 4643438"/>
              <a:gd name="connsiteY73" fmla="*/ 0 h 2847975"/>
              <a:gd name="connsiteX0" fmla="*/ 4643438 w 4643438"/>
              <a:gd name="connsiteY0" fmla="*/ 2852736 h 2852736"/>
              <a:gd name="connsiteX1" fmla="*/ 3648075 w 4643438"/>
              <a:gd name="connsiteY1" fmla="*/ 2852736 h 2852736"/>
              <a:gd name="connsiteX2" fmla="*/ 3648075 w 4643438"/>
              <a:gd name="connsiteY2" fmla="*/ 2757486 h 2852736"/>
              <a:gd name="connsiteX3" fmla="*/ 2290763 w 4643438"/>
              <a:gd name="connsiteY3" fmla="*/ 2757486 h 2852736"/>
              <a:gd name="connsiteX4" fmla="*/ 2290763 w 4643438"/>
              <a:gd name="connsiteY4" fmla="*/ 2666999 h 2852736"/>
              <a:gd name="connsiteX5" fmla="*/ 2238375 w 4643438"/>
              <a:gd name="connsiteY5" fmla="*/ 2666999 h 2852736"/>
              <a:gd name="connsiteX6" fmla="*/ 2238375 w 4643438"/>
              <a:gd name="connsiteY6" fmla="*/ 2600324 h 2852736"/>
              <a:gd name="connsiteX7" fmla="*/ 2033588 w 4643438"/>
              <a:gd name="connsiteY7" fmla="*/ 2600324 h 2852736"/>
              <a:gd name="connsiteX8" fmla="*/ 2033588 w 4643438"/>
              <a:gd name="connsiteY8" fmla="*/ 2509836 h 2852736"/>
              <a:gd name="connsiteX9" fmla="*/ 1762125 w 4643438"/>
              <a:gd name="connsiteY9" fmla="*/ 2509836 h 2852736"/>
              <a:gd name="connsiteX10" fmla="*/ 1762125 w 4643438"/>
              <a:gd name="connsiteY10" fmla="*/ 2443161 h 2852736"/>
              <a:gd name="connsiteX11" fmla="*/ 1704975 w 4643438"/>
              <a:gd name="connsiteY11" fmla="*/ 2443161 h 2852736"/>
              <a:gd name="connsiteX12" fmla="*/ 1704975 w 4643438"/>
              <a:gd name="connsiteY12" fmla="*/ 2386011 h 2852736"/>
              <a:gd name="connsiteX13" fmla="*/ 1619250 w 4643438"/>
              <a:gd name="connsiteY13" fmla="*/ 2386011 h 2852736"/>
              <a:gd name="connsiteX14" fmla="*/ 1619250 w 4643438"/>
              <a:gd name="connsiteY14" fmla="*/ 2333624 h 2852736"/>
              <a:gd name="connsiteX15" fmla="*/ 1581150 w 4643438"/>
              <a:gd name="connsiteY15" fmla="*/ 2333624 h 2852736"/>
              <a:gd name="connsiteX16" fmla="*/ 1581150 w 4643438"/>
              <a:gd name="connsiteY16" fmla="*/ 2266949 h 2852736"/>
              <a:gd name="connsiteX17" fmla="*/ 1504950 w 4643438"/>
              <a:gd name="connsiteY17" fmla="*/ 2266949 h 2852736"/>
              <a:gd name="connsiteX18" fmla="*/ 1504950 w 4643438"/>
              <a:gd name="connsiteY18" fmla="*/ 2138361 h 2852736"/>
              <a:gd name="connsiteX19" fmla="*/ 1481138 w 4643438"/>
              <a:gd name="connsiteY19" fmla="*/ 2138361 h 2852736"/>
              <a:gd name="connsiteX20" fmla="*/ 1481138 w 4643438"/>
              <a:gd name="connsiteY20" fmla="*/ 2090736 h 2852736"/>
              <a:gd name="connsiteX21" fmla="*/ 1466850 w 4643438"/>
              <a:gd name="connsiteY21" fmla="*/ 2090736 h 2852736"/>
              <a:gd name="connsiteX22" fmla="*/ 1466850 w 4643438"/>
              <a:gd name="connsiteY22" fmla="*/ 2009774 h 2852736"/>
              <a:gd name="connsiteX23" fmla="*/ 1447800 w 4643438"/>
              <a:gd name="connsiteY23" fmla="*/ 2028824 h 2852736"/>
              <a:gd name="connsiteX24" fmla="*/ 1447800 w 4643438"/>
              <a:gd name="connsiteY24" fmla="*/ 1962149 h 2852736"/>
              <a:gd name="connsiteX25" fmla="*/ 1228725 w 4643438"/>
              <a:gd name="connsiteY25" fmla="*/ 1962149 h 2852736"/>
              <a:gd name="connsiteX26" fmla="*/ 1228725 w 4643438"/>
              <a:gd name="connsiteY26" fmla="*/ 1885949 h 2852736"/>
              <a:gd name="connsiteX27" fmla="*/ 1095375 w 4643438"/>
              <a:gd name="connsiteY27" fmla="*/ 1885949 h 2852736"/>
              <a:gd name="connsiteX28" fmla="*/ 1095375 w 4643438"/>
              <a:gd name="connsiteY28" fmla="*/ 1819274 h 2852736"/>
              <a:gd name="connsiteX29" fmla="*/ 938213 w 4643438"/>
              <a:gd name="connsiteY29" fmla="*/ 1819274 h 2852736"/>
              <a:gd name="connsiteX30" fmla="*/ 938213 w 4643438"/>
              <a:gd name="connsiteY30" fmla="*/ 1771649 h 2852736"/>
              <a:gd name="connsiteX31" fmla="*/ 909638 w 4643438"/>
              <a:gd name="connsiteY31" fmla="*/ 1771649 h 2852736"/>
              <a:gd name="connsiteX32" fmla="*/ 909638 w 4643438"/>
              <a:gd name="connsiteY32" fmla="*/ 1695449 h 2852736"/>
              <a:gd name="connsiteX33" fmla="*/ 866775 w 4643438"/>
              <a:gd name="connsiteY33" fmla="*/ 1695449 h 2852736"/>
              <a:gd name="connsiteX34" fmla="*/ 866775 w 4643438"/>
              <a:gd name="connsiteY34" fmla="*/ 1628774 h 2852736"/>
              <a:gd name="connsiteX35" fmla="*/ 833438 w 4643438"/>
              <a:gd name="connsiteY35" fmla="*/ 1628774 h 2852736"/>
              <a:gd name="connsiteX36" fmla="*/ 833438 w 4643438"/>
              <a:gd name="connsiteY36" fmla="*/ 1447799 h 2852736"/>
              <a:gd name="connsiteX37" fmla="*/ 809625 w 4643438"/>
              <a:gd name="connsiteY37" fmla="*/ 1447799 h 2852736"/>
              <a:gd name="connsiteX38" fmla="*/ 828675 w 4643438"/>
              <a:gd name="connsiteY38" fmla="*/ 1404937 h 2852736"/>
              <a:gd name="connsiteX39" fmla="*/ 757238 w 4643438"/>
              <a:gd name="connsiteY39" fmla="*/ 1409699 h 2852736"/>
              <a:gd name="connsiteX40" fmla="*/ 757238 w 4643438"/>
              <a:gd name="connsiteY40" fmla="*/ 1338261 h 2852736"/>
              <a:gd name="connsiteX41" fmla="*/ 714375 w 4643438"/>
              <a:gd name="connsiteY41" fmla="*/ 1338261 h 2852736"/>
              <a:gd name="connsiteX42" fmla="*/ 714375 w 4643438"/>
              <a:gd name="connsiteY42" fmla="*/ 1266824 h 2852736"/>
              <a:gd name="connsiteX43" fmla="*/ 647700 w 4643438"/>
              <a:gd name="connsiteY43" fmla="*/ 1266824 h 2852736"/>
              <a:gd name="connsiteX44" fmla="*/ 647700 w 4643438"/>
              <a:gd name="connsiteY44" fmla="*/ 1209674 h 2852736"/>
              <a:gd name="connsiteX45" fmla="*/ 647700 w 4643438"/>
              <a:gd name="connsiteY45" fmla="*/ 1209674 h 2852736"/>
              <a:gd name="connsiteX46" fmla="*/ 609600 w 4643438"/>
              <a:gd name="connsiteY46" fmla="*/ 1209674 h 2852736"/>
              <a:gd name="connsiteX47" fmla="*/ 609600 w 4643438"/>
              <a:gd name="connsiteY47" fmla="*/ 1023936 h 2852736"/>
              <a:gd name="connsiteX48" fmla="*/ 552450 w 4643438"/>
              <a:gd name="connsiteY48" fmla="*/ 1023936 h 2852736"/>
              <a:gd name="connsiteX49" fmla="*/ 552450 w 4643438"/>
              <a:gd name="connsiteY49" fmla="*/ 962024 h 2852736"/>
              <a:gd name="connsiteX50" fmla="*/ 538163 w 4643438"/>
              <a:gd name="connsiteY50" fmla="*/ 962024 h 2852736"/>
              <a:gd name="connsiteX51" fmla="*/ 538163 w 4643438"/>
              <a:gd name="connsiteY51" fmla="*/ 852486 h 2852736"/>
              <a:gd name="connsiteX52" fmla="*/ 476250 w 4643438"/>
              <a:gd name="connsiteY52" fmla="*/ 852486 h 2852736"/>
              <a:gd name="connsiteX53" fmla="*/ 476250 w 4643438"/>
              <a:gd name="connsiteY53" fmla="*/ 714374 h 2852736"/>
              <a:gd name="connsiteX54" fmla="*/ 409575 w 4643438"/>
              <a:gd name="connsiteY54" fmla="*/ 714374 h 2852736"/>
              <a:gd name="connsiteX55" fmla="*/ 409575 w 4643438"/>
              <a:gd name="connsiteY55" fmla="*/ 647699 h 2852736"/>
              <a:gd name="connsiteX56" fmla="*/ 390525 w 4643438"/>
              <a:gd name="connsiteY56" fmla="*/ 647699 h 2852736"/>
              <a:gd name="connsiteX57" fmla="*/ 390525 w 4643438"/>
              <a:gd name="connsiteY57" fmla="*/ 538161 h 2852736"/>
              <a:gd name="connsiteX58" fmla="*/ 314325 w 4643438"/>
              <a:gd name="connsiteY58" fmla="*/ 538161 h 2852736"/>
              <a:gd name="connsiteX59" fmla="*/ 314325 w 4643438"/>
              <a:gd name="connsiteY59" fmla="*/ 357186 h 2852736"/>
              <a:gd name="connsiteX60" fmla="*/ 271463 w 4643438"/>
              <a:gd name="connsiteY60" fmla="*/ 357186 h 2852736"/>
              <a:gd name="connsiteX61" fmla="*/ 271463 w 4643438"/>
              <a:gd name="connsiteY61" fmla="*/ 300036 h 2852736"/>
              <a:gd name="connsiteX62" fmla="*/ 219075 w 4643438"/>
              <a:gd name="connsiteY62" fmla="*/ 300036 h 2852736"/>
              <a:gd name="connsiteX63" fmla="*/ 219075 w 4643438"/>
              <a:gd name="connsiteY63" fmla="*/ 228599 h 2852736"/>
              <a:gd name="connsiteX64" fmla="*/ 161925 w 4643438"/>
              <a:gd name="connsiteY64" fmla="*/ 228599 h 2852736"/>
              <a:gd name="connsiteX65" fmla="*/ 161925 w 4643438"/>
              <a:gd name="connsiteY65" fmla="*/ 190499 h 2852736"/>
              <a:gd name="connsiteX66" fmla="*/ 161925 w 4643438"/>
              <a:gd name="connsiteY66" fmla="*/ 190499 h 2852736"/>
              <a:gd name="connsiteX67" fmla="*/ 147637 w 4643438"/>
              <a:gd name="connsiteY67" fmla="*/ 176211 h 2852736"/>
              <a:gd name="connsiteX68" fmla="*/ 147637 w 4643438"/>
              <a:gd name="connsiteY68" fmla="*/ 109536 h 2852736"/>
              <a:gd name="connsiteX69" fmla="*/ 85725 w 4643438"/>
              <a:gd name="connsiteY69" fmla="*/ 109536 h 2852736"/>
              <a:gd name="connsiteX70" fmla="*/ 85725 w 4643438"/>
              <a:gd name="connsiteY70" fmla="*/ 57149 h 2852736"/>
              <a:gd name="connsiteX71" fmla="*/ 85725 w 4643438"/>
              <a:gd name="connsiteY71" fmla="*/ 57149 h 2852736"/>
              <a:gd name="connsiteX72" fmla="*/ 71437 w 4643438"/>
              <a:gd name="connsiteY72" fmla="*/ 0 h 2852736"/>
              <a:gd name="connsiteX73" fmla="*/ 0 w 4643438"/>
              <a:gd name="connsiteY73" fmla="*/ 4761 h 2852736"/>
              <a:gd name="connsiteX0" fmla="*/ 4643438 w 4643438"/>
              <a:gd name="connsiteY0" fmla="*/ 2852736 h 2852736"/>
              <a:gd name="connsiteX1" fmla="*/ 3648075 w 4643438"/>
              <a:gd name="connsiteY1" fmla="*/ 2852736 h 2852736"/>
              <a:gd name="connsiteX2" fmla="*/ 3648075 w 4643438"/>
              <a:gd name="connsiteY2" fmla="*/ 2757486 h 2852736"/>
              <a:gd name="connsiteX3" fmla="*/ 2290763 w 4643438"/>
              <a:gd name="connsiteY3" fmla="*/ 2757486 h 2852736"/>
              <a:gd name="connsiteX4" fmla="*/ 2290763 w 4643438"/>
              <a:gd name="connsiteY4" fmla="*/ 2666999 h 2852736"/>
              <a:gd name="connsiteX5" fmla="*/ 2238375 w 4643438"/>
              <a:gd name="connsiteY5" fmla="*/ 2666999 h 2852736"/>
              <a:gd name="connsiteX6" fmla="*/ 2238375 w 4643438"/>
              <a:gd name="connsiteY6" fmla="*/ 2600324 h 2852736"/>
              <a:gd name="connsiteX7" fmla="*/ 2033588 w 4643438"/>
              <a:gd name="connsiteY7" fmla="*/ 2600324 h 2852736"/>
              <a:gd name="connsiteX8" fmla="*/ 2033588 w 4643438"/>
              <a:gd name="connsiteY8" fmla="*/ 2509836 h 2852736"/>
              <a:gd name="connsiteX9" fmla="*/ 1762125 w 4643438"/>
              <a:gd name="connsiteY9" fmla="*/ 2509836 h 2852736"/>
              <a:gd name="connsiteX10" fmla="*/ 1762125 w 4643438"/>
              <a:gd name="connsiteY10" fmla="*/ 2443161 h 2852736"/>
              <a:gd name="connsiteX11" fmla="*/ 1704975 w 4643438"/>
              <a:gd name="connsiteY11" fmla="*/ 2443161 h 2852736"/>
              <a:gd name="connsiteX12" fmla="*/ 1704975 w 4643438"/>
              <a:gd name="connsiteY12" fmla="*/ 2386011 h 2852736"/>
              <a:gd name="connsiteX13" fmla="*/ 1619250 w 4643438"/>
              <a:gd name="connsiteY13" fmla="*/ 2386011 h 2852736"/>
              <a:gd name="connsiteX14" fmla="*/ 1619250 w 4643438"/>
              <a:gd name="connsiteY14" fmla="*/ 2333624 h 2852736"/>
              <a:gd name="connsiteX15" fmla="*/ 1581150 w 4643438"/>
              <a:gd name="connsiteY15" fmla="*/ 2333624 h 2852736"/>
              <a:gd name="connsiteX16" fmla="*/ 1581150 w 4643438"/>
              <a:gd name="connsiteY16" fmla="*/ 2266949 h 2852736"/>
              <a:gd name="connsiteX17" fmla="*/ 1504950 w 4643438"/>
              <a:gd name="connsiteY17" fmla="*/ 2266949 h 2852736"/>
              <a:gd name="connsiteX18" fmla="*/ 1504950 w 4643438"/>
              <a:gd name="connsiteY18" fmla="*/ 2138361 h 2852736"/>
              <a:gd name="connsiteX19" fmla="*/ 1481138 w 4643438"/>
              <a:gd name="connsiteY19" fmla="*/ 2138361 h 2852736"/>
              <a:gd name="connsiteX20" fmla="*/ 1481138 w 4643438"/>
              <a:gd name="connsiteY20" fmla="*/ 2090736 h 2852736"/>
              <a:gd name="connsiteX21" fmla="*/ 1466850 w 4643438"/>
              <a:gd name="connsiteY21" fmla="*/ 2090736 h 2852736"/>
              <a:gd name="connsiteX22" fmla="*/ 1466850 w 4643438"/>
              <a:gd name="connsiteY22" fmla="*/ 2009774 h 2852736"/>
              <a:gd name="connsiteX23" fmla="*/ 1447800 w 4643438"/>
              <a:gd name="connsiteY23" fmla="*/ 2028824 h 2852736"/>
              <a:gd name="connsiteX24" fmla="*/ 1447800 w 4643438"/>
              <a:gd name="connsiteY24" fmla="*/ 1962149 h 2852736"/>
              <a:gd name="connsiteX25" fmla="*/ 1228725 w 4643438"/>
              <a:gd name="connsiteY25" fmla="*/ 1962149 h 2852736"/>
              <a:gd name="connsiteX26" fmla="*/ 1228725 w 4643438"/>
              <a:gd name="connsiteY26" fmla="*/ 1885949 h 2852736"/>
              <a:gd name="connsiteX27" fmla="*/ 1095375 w 4643438"/>
              <a:gd name="connsiteY27" fmla="*/ 1885949 h 2852736"/>
              <a:gd name="connsiteX28" fmla="*/ 1095375 w 4643438"/>
              <a:gd name="connsiteY28" fmla="*/ 1819274 h 2852736"/>
              <a:gd name="connsiteX29" fmla="*/ 938213 w 4643438"/>
              <a:gd name="connsiteY29" fmla="*/ 1819274 h 2852736"/>
              <a:gd name="connsiteX30" fmla="*/ 938213 w 4643438"/>
              <a:gd name="connsiteY30" fmla="*/ 1771649 h 2852736"/>
              <a:gd name="connsiteX31" fmla="*/ 909638 w 4643438"/>
              <a:gd name="connsiteY31" fmla="*/ 1771649 h 2852736"/>
              <a:gd name="connsiteX32" fmla="*/ 909638 w 4643438"/>
              <a:gd name="connsiteY32" fmla="*/ 1695449 h 2852736"/>
              <a:gd name="connsiteX33" fmla="*/ 866775 w 4643438"/>
              <a:gd name="connsiteY33" fmla="*/ 1695449 h 2852736"/>
              <a:gd name="connsiteX34" fmla="*/ 866775 w 4643438"/>
              <a:gd name="connsiteY34" fmla="*/ 1628774 h 2852736"/>
              <a:gd name="connsiteX35" fmla="*/ 833438 w 4643438"/>
              <a:gd name="connsiteY35" fmla="*/ 1628774 h 2852736"/>
              <a:gd name="connsiteX36" fmla="*/ 833438 w 4643438"/>
              <a:gd name="connsiteY36" fmla="*/ 1447799 h 2852736"/>
              <a:gd name="connsiteX37" fmla="*/ 809625 w 4643438"/>
              <a:gd name="connsiteY37" fmla="*/ 1447799 h 2852736"/>
              <a:gd name="connsiteX38" fmla="*/ 814388 w 4643438"/>
              <a:gd name="connsiteY38" fmla="*/ 1409699 h 2852736"/>
              <a:gd name="connsiteX39" fmla="*/ 757238 w 4643438"/>
              <a:gd name="connsiteY39" fmla="*/ 1409699 h 2852736"/>
              <a:gd name="connsiteX40" fmla="*/ 757238 w 4643438"/>
              <a:gd name="connsiteY40" fmla="*/ 1338261 h 2852736"/>
              <a:gd name="connsiteX41" fmla="*/ 714375 w 4643438"/>
              <a:gd name="connsiteY41" fmla="*/ 1338261 h 2852736"/>
              <a:gd name="connsiteX42" fmla="*/ 714375 w 4643438"/>
              <a:gd name="connsiteY42" fmla="*/ 1266824 h 2852736"/>
              <a:gd name="connsiteX43" fmla="*/ 647700 w 4643438"/>
              <a:gd name="connsiteY43" fmla="*/ 1266824 h 2852736"/>
              <a:gd name="connsiteX44" fmla="*/ 647700 w 4643438"/>
              <a:gd name="connsiteY44" fmla="*/ 1209674 h 2852736"/>
              <a:gd name="connsiteX45" fmla="*/ 647700 w 4643438"/>
              <a:gd name="connsiteY45" fmla="*/ 1209674 h 2852736"/>
              <a:gd name="connsiteX46" fmla="*/ 609600 w 4643438"/>
              <a:gd name="connsiteY46" fmla="*/ 1209674 h 2852736"/>
              <a:gd name="connsiteX47" fmla="*/ 609600 w 4643438"/>
              <a:gd name="connsiteY47" fmla="*/ 1023936 h 2852736"/>
              <a:gd name="connsiteX48" fmla="*/ 552450 w 4643438"/>
              <a:gd name="connsiteY48" fmla="*/ 1023936 h 2852736"/>
              <a:gd name="connsiteX49" fmla="*/ 552450 w 4643438"/>
              <a:gd name="connsiteY49" fmla="*/ 962024 h 2852736"/>
              <a:gd name="connsiteX50" fmla="*/ 538163 w 4643438"/>
              <a:gd name="connsiteY50" fmla="*/ 962024 h 2852736"/>
              <a:gd name="connsiteX51" fmla="*/ 538163 w 4643438"/>
              <a:gd name="connsiteY51" fmla="*/ 852486 h 2852736"/>
              <a:gd name="connsiteX52" fmla="*/ 476250 w 4643438"/>
              <a:gd name="connsiteY52" fmla="*/ 852486 h 2852736"/>
              <a:gd name="connsiteX53" fmla="*/ 476250 w 4643438"/>
              <a:gd name="connsiteY53" fmla="*/ 714374 h 2852736"/>
              <a:gd name="connsiteX54" fmla="*/ 409575 w 4643438"/>
              <a:gd name="connsiteY54" fmla="*/ 714374 h 2852736"/>
              <a:gd name="connsiteX55" fmla="*/ 409575 w 4643438"/>
              <a:gd name="connsiteY55" fmla="*/ 647699 h 2852736"/>
              <a:gd name="connsiteX56" fmla="*/ 390525 w 4643438"/>
              <a:gd name="connsiteY56" fmla="*/ 647699 h 2852736"/>
              <a:gd name="connsiteX57" fmla="*/ 390525 w 4643438"/>
              <a:gd name="connsiteY57" fmla="*/ 538161 h 2852736"/>
              <a:gd name="connsiteX58" fmla="*/ 314325 w 4643438"/>
              <a:gd name="connsiteY58" fmla="*/ 538161 h 2852736"/>
              <a:gd name="connsiteX59" fmla="*/ 314325 w 4643438"/>
              <a:gd name="connsiteY59" fmla="*/ 357186 h 2852736"/>
              <a:gd name="connsiteX60" fmla="*/ 271463 w 4643438"/>
              <a:gd name="connsiteY60" fmla="*/ 357186 h 2852736"/>
              <a:gd name="connsiteX61" fmla="*/ 271463 w 4643438"/>
              <a:gd name="connsiteY61" fmla="*/ 300036 h 2852736"/>
              <a:gd name="connsiteX62" fmla="*/ 219075 w 4643438"/>
              <a:gd name="connsiteY62" fmla="*/ 300036 h 2852736"/>
              <a:gd name="connsiteX63" fmla="*/ 219075 w 4643438"/>
              <a:gd name="connsiteY63" fmla="*/ 228599 h 2852736"/>
              <a:gd name="connsiteX64" fmla="*/ 161925 w 4643438"/>
              <a:gd name="connsiteY64" fmla="*/ 228599 h 2852736"/>
              <a:gd name="connsiteX65" fmla="*/ 161925 w 4643438"/>
              <a:gd name="connsiteY65" fmla="*/ 190499 h 2852736"/>
              <a:gd name="connsiteX66" fmla="*/ 161925 w 4643438"/>
              <a:gd name="connsiteY66" fmla="*/ 190499 h 2852736"/>
              <a:gd name="connsiteX67" fmla="*/ 147637 w 4643438"/>
              <a:gd name="connsiteY67" fmla="*/ 176211 h 2852736"/>
              <a:gd name="connsiteX68" fmla="*/ 147637 w 4643438"/>
              <a:gd name="connsiteY68" fmla="*/ 109536 h 2852736"/>
              <a:gd name="connsiteX69" fmla="*/ 85725 w 4643438"/>
              <a:gd name="connsiteY69" fmla="*/ 109536 h 2852736"/>
              <a:gd name="connsiteX70" fmla="*/ 85725 w 4643438"/>
              <a:gd name="connsiteY70" fmla="*/ 57149 h 2852736"/>
              <a:gd name="connsiteX71" fmla="*/ 85725 w 4643438"/>
              <a:gd name="connsiteY71" fmla="*/ 57149 h 2852736"/>
              <a:gd name="connsiteX72" fmla="*/ 71437 w 4643438"/>
              <a:gd name="connsiteY72" fmla="*/ 0 h 2852736"/>
              <a:gd name="connsiteX73" fmla="*/ 0 w 4643438"/>
              <a:gd name="connsiteY73" fmla="*/ 4761 h 285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643438" h="2852736">
                <a:moveTo>
                  <a:pt x="4643438" y="2852736"/>
                </a:moveTo>
                <a:lnTo>
                  <a:pt x="3648075" y="2852736"/>
                </a:lnTo>
                <a:lnTo>
                  <a:pt x="3648075" y="2757486"/>
                </a:lnTo>
                <a:lnTo>
                  <a:pt x="2290763" y="2757486"/>
                </a:lnTo>
                <a:lnTo>
                  <a:pt x="2290763" y="2666999"/>
                </a:lnTo>
                <a:lnTo>
                  <a:pt x="2238375" y="2666999"/>
                </a:lnTo>
                <a:lnTo>
                  <a:pt x="2238375" y="2600324"/>
                </a:lnTo>
                <a:lnTo>
                  <a:pt x="2033588" y="2600324"/>
                </a:lnTo>
                <a:lnTo>
                  <a:pt x="2033588" y="2509836"/>
                </a:lnTo>
                <a:lnTo>
                  <a:pt x="1762125" y="2509836"/>
                </a:lnTo>
                <a:lnTo>
                  <a:pt x="1762125" y="2443161"/>
                </a:lnTo>
                <a:lnTo>
                  <a:pt x="1704975" y="2443161"/>
                </a:lnTo>
                <a:lnTo>
                  <a:pt x="1704975" y="2386011"/>
                </a:lnTo>
                <a:lnTo>
                  <a:pt x="1619250" y="2386011"/>
                </a:lnTo>
                <a:lnTo>
                  <a:pt x="1619250" y="2333624"/>
                </a:lnTo>
                <a:lnTo>
                  <a:pt x="1581150" y="2333624"/>
                </a:lnTo>
                <a:lnTo>
                  <a:pt x="1581150" y="2266949"/>
                </a:lnTo>
                <a:lnTo>
                  <a:pt x="1504950" y="2266949"/>
                </a:lnTo>
                <a:lnTo>
                  <a:pt x="1504950" y="2138361"/>
                </a:lnTo>
                <a:lnTo>
                  <a:pt x="1481138" y="2138361"/>
                </a:lnTo>
                <a:lnTo>
                  <a:pt x="1481138" y="2090736"/>
                </a:lnTo>
                <a:lnTo>
                  <a:pt x="1466850" y="2090736"/>
                </a:lnTo>
                <a:lnTo>
                  <a:pt x="1466850" y="2009774"/>
                </a:lnTo>
                <a:lnTo>
                  <a:pt x="1447800" y="2028824"/>
                </a:lnTo>
                <a:lnTo>
                  <a:pt x="1447800" y="1962149"/>
                </a:lnTo>
                <a:lnTo>
                  <a:pt x="1228725" y="1962149"/>
                </a:lnTo>
                <a:lnTo>
                  <a:pt x="1228725" y="1885949"/>
                </a:lnTo>
                <a:lnTo>
                  <a:pt x="1095375" y="1885949"/>
                </a:lnTo>
                <a:lnTo>
                  <a:pt x="1095375" y="1819274"/>
                </a:lnTo>
                <a:lnTo>
                  <a:pt x="938213" y="1819274"/>
                </a:lnTo>
                <a:lnTo>
                  <a:pt x="938213" y="1771649"/>
                </a:lnTo>
                <a:lnTo>
                  <a:pt x="909638" y="1771649"/>
                </a:lnTo>
                <a:lnTo>
                  <a:pt x="909638" y="1695449"/>
                </a:lnTo>
                <a:lnTo>
                  <a:pt x="866775" y="1695449"/>
                </a:lnTo>
                <a:lnTo>
                  <a:pt x="866775" y="1628774"/>
                </a:lnTo>
                <a:lnTo>
                  <a:pt x="833438" y="1628774"/>
                </a:lnTo>
                <a:lnTo>
                  <a:pt x="833438" y="1447799"/>
                </a:lnTo>
                <a:lnTo>
                  <a:pt x="809625" y="1447799"/>
                </a:lnTo>
                <a:lnTo>
                  <a:pt x="814388" y="1409699"/>
                </a:lnTo>
                <a:lnTo>
                  <a:pt x="757238" y="1409699"/>
                </a:lnTo>
                <a:lnTo>
                  <a:pt x="757238" y="1338261"/>
                </a:lnTo>
                <a:lnTo>
                  <a:pt x="714375" y="1338261"/>
                </a:lnTo>
                <a:lnTo>
                  <a:pt x="714375" y="1266824"/>
                </a:lnTo>
                <a:lnTo>
                  <a:pt x="647700" y="1266824"/>
                </a:lnTo>
                <a:lnTo>
                  <a:pt x="647700" y="1209674"/>
                </a:lnTo>
                <a:lnTo>
                  <a:pt x="647700" y="1209674"/>
                </a:lnTo>
                <a:lnTo>
                  <a:pt x="609600" y="1209674"/>
                </a:lnTo>
                <a:lnTo>
                  <a:pt x="609600" y="1023936"/>
                </a:lnTo>
                <a:lnTo>
                  <a:pt x="552450" y="1023936"/>
                </a:lnTo>
                <a:lnTo>
                  <a:pt x="552450" y="962024"/>
                </a:lnTo>
                <a:lnTo>
                  <a:pt x="538163" y="962024"/>
                </a:lnTo>
                <a:lnTo>
                  <a:pt x="538163" y="852486"/>
                </a:lnTo>
                <a:lnTo>
                  <a:pt x="476250" y="852486"/>
                </a:lnTo>
                <a:lnTo>
                  <a:pt x="476250" y="714374"/>
                </a:lnTo>
                <a:lnTo>
                  <a:pt x="409575" y="714374"/>
                </a:lnTo>
                <a:lnTo>
                  <a:pt x="409575" y="647699"/>
                </a:lnTo>
                <a:lnTo>
                  <a:pt x="390525" y="647699"/>
                </a:lnTo>
                <a:lnTo>
                  <a:pt x="390525" y="538161"/>
                </a:lnTo>
                <a:lnTo>
                  <a:pt x="314325" y="538161"/>
                </a:lnTo>
                <a:lnTo>
                  <a:pt x="314325" y="357186"/>
                </a:lnTo>
                <a:lnTo>
                  <a:pt x="271463" y="357186"/>
                </a:lnTo>
                <a:lnTo>
                  <a:pt x="271463" y="300036"/>
                </a:lnTo>
                <a:lnTo>
                  <a:pt x="219075" y="300036"/>
                </a:lnTo>
                <a:lnTo>
                  <a:pt x="219075" y="228599"/>
                </a:lnTo>
                <a:lnTo>
                  <a:pt x="161925" y="228599"/>
                </a:lnTo>
                <a:lnTo>
                  <a:pt x="161925" y="190499"/>
                </a:lnTo>
                <a:lnTo>
                  <a:pt x="161925" y="190499"/>
                </a:lnTo>
                <a:lnTo>
                  <a:pt x="147637" y="176211"/>
                </a:lnTo>
                <a:lnTo>
                  <a:pt x="147637" y="109536"/>
                </a:lnTo>
                <a:lnTo>
                  <a:pt x="85725" y="109536"/>
                </a:lnTo>
                <a:lnTo>
                  <a:pt x="85725" y="57149"/>
                </a:lnTo>
                <a:lnTo>
                  <a:pt x="85725" y="57149"/>
                </a:lnTo>
                <a:lnTo>
                  <a:pt x="71437" y="0"/>
                </a:lnTo>
                <a:cubicBezTo>
                  <a:pt x="52387" y="0"/>
                  <a:pt x="19050" y="4761"/>
                  <a:pt x="0" y="4761"/>
                </a:cubicBezTo>
              </a:path>
            </a:pathLst>
          </a:custGeom>
          <a:noFill/>
          <a:ln w="28575">
            <a:solidFill>
              <a:schemeClr val="accent1"/>
            </a:solidFill>
            <a:miter lim="800000"/>
            <a:headEnd/>
            <a:tailEnd/>
          </a:ln>
          <a:extLst>
            <a:ext uri="{909E8E84-426E-40dd-AFC4-6F175D3DCCD1}">
              <a14:hiddenFill xmlns:a14="http://schemas.microsoft.com/office/drawing/2010/main">
                <a:noFill/>
              </a14:hiddenFill>
            </a:ext>
          </a:extLst>
        </p:spPr>
        <p:txBody>
          <a:bodyPr rtlCol="0" anchor="ctr"/>
          <a:lstStyle/>
          <a:p>
            <a:pPr algn="ctr"/>
            <a:endParaRPr lang="en-US"/>
          </a:p>
        </p:txBody>
      </p:sp>
      <p:sp>
        <p:nvSpPr>
          <p:cNvPr id="120" name="Freeform: Shape 119">
            <a:extLst>
              <a:ext uri="{FF2B5EF4-FFF2-40B4-BE49-F238E27FC236}">
                <a16:creationId xmlns="" xmlns:a16="http://schemas.microsoft.com/office/drawing/2014/main" id="{5D5E00CC-AA31-49EA-B070-25E8CEA4E07F}"/>
              </a:ext>
            </a:extLst>
          </p:cNvPr>
          <p:cNvSpPr/>
          <p:nvPr/>
        </p:nvSpPr>
        <p:spPr bwMode="auto">
          <a:xfrm>
            <a:off x="5218510" y="2090739"/>
            <a:ext cx="2614613" cy="2981325"/>
          </a:xfrm>
          <a:custGeom>
            <a:avLst/>
            <a:gdLst>
              <a:gd name="connsiteX0" fmla="*/ 3486150 w 3486150"/>
              <a:gd name="connsiteY0" fmla="*/ 2981325 h 2981325"/>
              <a:gd name="connsiteX1" fmla="*/ 3486150 w 3486150"/>
              <a:gd name="connsiteY1" fmla="*/ 2619375 h 2981325"/>
              <a:gd name="connsiteX2" fmla="*/ 3228975 w 3486150"/>
              <a:gd name="connsiteY2" fmla="*/ 2619375 h 2981325"/>
              <a:gd name="connsiteX3" fmla="*/ 3228975 w 3486150"/>
              <a:gd name="connsiteY3" fmla="*/ 2424112 h 2981325"/>
              <a:gd name="connsiteX4" fmla="*/ 2290762 w 3486150"/>
              <a:gd name="connsiteY4" fmla="*/ 2424112 h 2981325"/>
              <a:gd name="connsiteX5" fmla="*/ 2290762 w 3486150"/>
              <a:gd name="connsiteY5" fmla="*/ 2305050 h 2981325"/>
              <a:gd name="connsiteX6" fmla="*/ 1890712 w 3486150"/>
              <a:gd name="connsiteY6" fmla="*/ 2305050 h 2981325"/>
              <a:gd name="connsiteX7" fmla="*/ 1890712 w 3486150"/>
              <a:gd name="connsiteY7" fmla="*/ 2185987 h 2981325"/>
              <a:gd name="connsiteX8" fmla="*/ 1838325 w 3486150"/>
              <a:gd name="connsiteY8" fmla="*/ 2185987 h 2981325"/>
              <a:gd name="connsiteX9" fmla="*/ 1838325 w 3486150"/>
              <a:gd name="connsiteY9" fmla="*/ 2085975 h 2981325"/>
              <a:gd name="connsiteX10" fmla="*/ 1757362 w 3486150"/>
              <a:gd name="connsiteY10" fmla="*/ 2085975 h 2981325"/>
              <a:gd name="connsiteX11" fmla="*/ 1757362 w 3486150"/>
              <a:gd name="connsiteY11" fmla="*/ 1971675 h 2981325"/>
              <a:gd name="connsiteX12" fmla="*/ 1757362 w 3486150"/>
              <a:gd name="connsiteY12" fmla="*/ 1971675 h 2981325"/>
              <a:gd name="connsiteX13" fmla="*/ 1724025 w 3486150"/>
              <a:gd name="connsiteY13" fmla="*/ 1971675 h 2981325"/>
              <a:gd name="connsiteX14" fmla="*/ 1724025 w 3486150"/>
              <a:gd name="connsiteY14" fmla="*/ 1852612 h 2981325"/>
              <a:gd name="connsiteX15" fmla="*/ 1652587 w 3486150"/>
              <a:gd name="connsiteY15" fmla="*/ 1852612 h 2981325"/>
              <a:gd name="connsiteX16" fmla="*/ 1652587 w 3486150"/>
              <a:gd name="connsiteY16" fmla="*/ 1747837 h 2981325"/>
              <a:gd name="connsiteX17" fmla="*/ 1619250 w 3486150"/>
              <a:gd name="connsiteY17" fmla="*/ 1747837 h 2981325"/>
              <a:gd name="connsiteX18" fmla="*/ 1619250 w 3486150"/>
              <a:gd name="connsiteY18" fmla="*/ 1652587 h 2981325"/>
              <a:gd name="connsiteX19" fmla="*/ 1485900 w 3486150"/>
              <a:gd name="connsiteY19" fmla="*/ 1652587 h 2981325"/>
              <a:gd name="connsiteX20" fmla="*/ 1485900 w 3486150"/>
              <a:gd name="connsiteY20" fmla="*/ 1552575 h 2981325"/>
              <a:gd name="connsiteX21" fmla="*/ 1385887 w 3486150"/>
              <a:gd name="connsiteY21" fmla="*/ 1552575 h 2981325"/>
              <a:gd name="connsiteX22" fmla="*/ 1385887 w 3486150"/>
              <a:gd name="connsiteY22" fmla="*/ 1457325 h 2981325"/>
              <a:gd name="connsiteX23" fmla="*/ 1333500 w 3486150"/>
              <a:gd name="connsiteY23" fmla="*/ 1457325 h 2981325"/>
              <a:gd name="connsiteX24" fmla="*/ 1333500 w 3486150"/>
              <a:gd name="connsiteY24" fmla="*/ 1366837 h 2981325"/>
              <a:gd name="connsiteX25" fmla="*/ 1190625 w 3486150"/>
              <a:gd name="connsiteY25" fmla="*/ 1366837 h 2981325"/>
              <a:gd name="connsiteX26" fmla="*/ 1190625 w 3486150"/>
              <a:gd name="connsiteY26" fmla="*/ 1190625 h 2981325"/>
              <a:gd name="connsiteX27" fmla="*/ 1052512 w 3486150"/>
              <a:gd name="connsiteY27" fmla="*/ 1190625 h 2981325"/>
              <a:gd name="connsiteX28" fmla="*/ 1052512 w 3486150"/>
              <a:gd name="connsiteY28" fmla="*/ 1119187 h 2981325"/>
              <a:gd name="connsiteX29" fmla="*/ 1028700 w 3486150"/>
              <a:gd name="connsiteY29" fmla="*/ 1119187 h 2981325"/>
              <a:gd name="connsiteX30" fmla="*/ 1028700 w 3486150"/>
              <a:gd name="connsiteY30" fmla="*/ 933450 h 2981325"/>
              <a:gd name="connsiteX31" fmla="*/ 1028700 w 3486150"/>
              <a:gd name="connsiteY31" fmla="*/ 933450 h 2981325"/>
              <a:gd name="connsiteX32" fmla="*/ 1004887 w 3486150"/>
              <a:gd name="connsiteY32" fmla="*/ 933450 h 2981325"/>
              <a:gd name="connsiteX33" fmla="*/ 1004887 w 3486150"/>
              <a:gd name="connsiteY33" fmla="*/ 781050 h 2981325"/>
              <a:gd name="connsiteX34" fmla="*/ 1004887 w 3486150"/>
              <a:gd name="connsiteY34" fmla="*/ 781050 h 2981325"/>
              <a:gd name="connsiteX35" fmla="*/ 971550 w 3486150"/>
              <a:gd name="connsiteY35" fmla="*/ 781050 h 2981325"/>
              <a:gd name="connsiteX36" fmla="*/ 971550 w 3486150"/>
              <a:gd name="connsiteY36" fmla="*/ 709612 h 2981325"/>
              <a:gd name="connsiteX37" fmla="*/ 866775 w 3486150"/>
              <a:gd name="connsiteY37" fmla="*/ 709612 h 2981325"/>
              <a:gd name="connsiteX38" fmla="*/ 866775 w 3486150"/>
              <a:gd name="connsiteY38" fmla="*/ 642937 h 2981325"/>
              <a:gd name="connsiteX39" fmla="*/ 800100 w 3486150"/>
              <a:gd name="connsiteY39" fmla="*/ 642937 h 2981325"/>
              <a:gd name="connsiteX40" fmla="*/ 800100 w 3486150"/>
              <a:gd name="connsiteY40" fmla="*/ 571500 h 2981325"/>
              <a:gd name="connsiteX41" fmla="*/ 719137 w 3486150"/>
              <a:gd name="connsiteY41" fmla="*/ 571500 h 2981325"/>
              <a:gd name="connsiteX42" fmla="*/ 719137 w 3486150"/>
              <a:gd name="connsiteY42" fmla="*/ 466725 h 2981325"/>
              <a:gd name="connsiteX43" fmla="*/ 695325 w 3486150"/>
              <a:gd name="connsiteY43" fmla="*/ 466725 h 2981325"/>
              <a:gd name="connsiteX44" fmla="*/ 695325 w 3486150"/>
              <a:gd name="connsiteY44" fmla="*/ 419100 h 2981325"/>
              <a:gd name="connsiteX45" fmla="*/ 533400 w 3486150"/>
              <a:gd name="connsiteY45" fmla="*/ 419100 h 2981325"/>
              <a:gd name="connsiteX46" fmla="*/ 533400 w 3486150"/>
              <a:gd name="connsiteY46" fmla="*/ 271462 h 2981325"/>
              <a:gd name="connsiteX47" fmla="*/ 247650 w 3486150"/>
              <a:gd name="connsiteY47" fmla="*/ 271462 h 2981325"/>
              <a:gd name="connsiteX48" fmla="*/ 247650 w 3486150"/>
              <a:gd name="connsiteY48" fmla="*/ 190500 h 2981325"/>
              <a:gd name="connsiteX49" fmla="*/ 219075 w 3486150"/>
              <a:gd name="connsiteY49" fmla="*/ 190500 h 2981325"/>
              <a:gd name="connsiteX50" fmla="*/ 219075 w 3486150"/>
              <a:gd name="connsiteY50" fmla="*/ 147637 h 2981325"/>
              <a:gd name="connsiteX51" fmla="*/ 185737 w 3486150"/>
              <a:gd name="connsiteY51" fmla="*/ 147637 h 2981325"/>
              <a:gd name="connsiteX52" fmla="*/ 185737 w 3486150"/>
              <a:gd name="connsiteY52" fmla="*/ 80962 h 2981325"/>
              <a:gd name="connsiteX53" fmla="*/ 133350 w 3486150"/>
              <a:gd name="connsiteY53" fmla="*/ 80962 h 2981325"/>
              <a:gd name="connsiteX54" fmla="*/ 133350 w 3486150"/>
              <a:gd name="connsiteY54" fmla="*/ 0 h 2981325"/>
              <a:gd name="connsiteX55" fmla="*/ 0 w 3486150"/>
              <a:gd name="connsiteY55" fmla="*/ 0 h 298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486150" h="2981325">
                <a:moveTo>
                  <a:pt x="3486150" y="2981325"/>
                </a:moveTo>
                <a:lnTo>
                  <a:pt x="3486150" y="2619375"/>
                </a:lnTo>
                <a:lnTo>
                  <a:pt x="3228975" y="2619375"/>
                </a:lnTo>
                <a:lnTo>
                  <a:pt x="3228975" y="2424112"/>
                </a:lnTo>
                <a:lnTo>
                  <a:pt x="2290762" y="2424112"/>
                </a:lnTo>
                <a:lnTo>
                  <a:pt x="2290762" y="2305050"/>
                </a:lnTo>
                <a:lnTo>
                  <a:pt x="1890712" y="2305050"/>
                </a:lnTo>
                <a:lnTo>
                  <a:pt x="1890712" y="2185987"/>
                </a:lnTo>
                <a:lnTo>
                  <a:pt x="1838325" y="2185987"/>
                </a:lnTo>
                <a:lnTo>
                  <a:pt x="1838325" y="2085975"/>
                </a:lnTo>
                <a:lnTo>
                  <a:pt x="1757362" y="2085975"/>
                </a:lnTo>
                <a:lnTo>
                  <a:pt x="1757362" y="1971675"/>
                </a:lnTo>
                <a:lnTo>
                  <a:pt x="1757362" y="1971675"/>
                </a:lnTo>
                <a:lnTo>
                  <a:pt x="1724025" y="1971675"/>
                </a:lnTo>
                <a:lnTo>
                  <a:pt x="1724025" y="1852612"/>
                </a:lnTo>
                <a:lnTo>
                  <a:pt x="1652587" y="1852612"/>
                </a:lnTo>
                <a:lnTo>
                  <a:pt x="1652587" y="1747837"/>
                </a:lnTo>
                <a:lnTo>
                  <a:pt x="1619250" y="1747837"/>
                </a:lnTo>
                <a:lnTo>
                  <a:pt x="1619250" y="1652587"/>
                </a:lnTo>
                <a:lnTo>
                  <a:pt x="1485900" y="1652587"/>
                </a:lnTo>
                <a:lnTo>
                  <a:pt x="1485900" y="1552575"/>
                </a:lnTo>
                <a:lnTo>
                  <a:pt x="1385887" y="1552575"/>
                </a:lnTo>
                <a:lnTo>
                  <a:pt x="1385887" y="1457325"/>
                </a:lnTo>
                <a:lnTo>
                  <a:pt x="1333500" y="1457325"/>
                </a:lnTo>
                <a:lnTo>
                  <a:pt x="1333500" y="1366837"/>
                </a:lnTo>
                <a:lnTo>
                  <a:pt x="1190625" y="1366837"/>
                </a:lnTo>
                <a:lnTo>
                  <a:pt x="1190625" y="1190625"/>
                </a:lnTo>
                <a:lnTo>
                  <a:pt x="1052512" y="1190625"/>
                </a:lnTo>
                <a:lnTo>
                  <a:pt x="1052512" y="1119187"/>
                </a:lnTo>
                <a:lnTo>
                  <a:pt x="1028700" y="1119187"/>
                </a:lnTo>
                <a:lnTo>
                  <a:pt x="1028700" y="933450"/>
                </a:lnTo>
                <a:lnTo>
                  <a:pt x="1028700" y="933450"/>
                </a:lnTo>
                <a:lnTo>
                  <a:pt x="1004887" y="933450"/>
                </a:lnTo>
                <a:lnTo>
                  <a:pt x="1004887" y="781050"/>
                </a:lnTo>
                <a:lnTo>
                  <a:pt x="1004887" y="781050"/>
                </a:lnTo>
                <a:lnTo>
                  <a:pt x="971550" y="781050"/>
                </a:lnTo>
                <a:lnTo>
                  <a:pt x="971550" y="709612"/>
                </a:lnTo>
                <a:lnTo>
                  <a:pt x="866775" y="709612"/>
                </a:lnTo>
                <a:lnTo>
                  <a:pt x="866775" y="642937"/>
                </a:lnTo>
                <a:lnTo>
                  <a:pt x="800100" y="642937"/>
                </a:lnTo>
                <a:lnTo>
                  <a:pt x="800100" y="571500"/>
                </a:lnTo>
                <a:lnTo>
                  <a:pt x="719137" y="571500"/>
                </a:lnTo>
                <a:lnTo>
                  <a:pt x="719137" y="466725"/>
                </a:lnTo>
                <a:lnTo>
                  <a:pt x="695325" y="466725"/>
                </a:lnTo>
                <a:lnTo>
                  <a:pt x="695325" y="419100"/>
                </a:lnTo>
                <a:lnTo>
                  <a:pt x="533400" y="419100"/>
                </a:lnTo>
                <a:lnTo>
                  <a:pt x="533400" y="271462"/>
                </a:lnTo>
                <a:lnTo>
                  <a:pt x="247650" y="271462"/>
                </a:lnTo>
                <a:lnTo>
                  <a:pt x="247650" y="190500"/>
                </a:lnTo>
                <a:lnTo>
                  <a:pt x="219075" y="190500"/>
                </a:lnTo>
                <a:lnTo>
                  <a:pt x="219075" y="147637"/>
                </a:lnTo>
                <a:lnTo>
                  <a:pt x="185737" y="147637"/>
                </a:lnTo>
                <a:lnTo>
                  <a:pt x="185737" y="80962"/>
                </a:lnTo>
                <a:lnTo>
                  <a:pt x="133350" y="80962"/>
                </a:lnTo>
                <a:lnTo>
                  <a:pt x="133350" y="0"/>
                </a:lnTo>
                <a:lnTo>
                  <a:pt x="0" y="0"/>
                </a:lnTo>
              </a:path>
            </a:pathLst>
          </a:custGeom>
          <a:noFill/>
          <a:ln w="28575">
            <a:solidFill>
              <a:schemeClr val="accent3"/>
            </a:solidFill>
            <a:miter lim="800000"/>
            <a:headEnd/>
            <a:tailEnd/>
          </a:ln>
          <a:extLst>
            <a:ext uri="{909E8E84-426E-40dd-AFC4-6F175D3DCCD1}">
              <a14:hiddenFill xmlns:a14="http://schemas.microsoft.com/office/drawing/2010/main">
                <a:noFill/>
              </a14:hiddenFill>
            </a:ext>
          </a:extLst>
        </p:spPr>
        <p:txBody>
          <a:bodyPr rtlCol="0" anchor="ctr"/>
          <a:lstStyle/>
          <a:p>
            <a:pPr algn="ctr"/>
            <a:endParaRPr lang="en-US"/>
          </a:p>
        </p:txBody>
      </p:sp>
      <p:sp>
        <p:nvSpPr>
          <p:cNvPr id="118" name="Freeform: Shape 117">
            <a:extLst>
              <a:ext uri="{FF2B5EF4-FFF2-40B4-BE49-F238E27FC236}">
                <a16:creationId xmlns="" xmlns:a16="http://schemas.microsoft.com/office/drawing/2014/main" id="{38DE7030-CE3B-41E1-85BD-B874D72083E5}"/>
              </a:ext>
            </a:extLst>
          </p:cNvPr>
          <p:cNvSpPr/>
          <p:nvPr/>
        </p:nvSpPr>
        <p:spPr bwMode="auto">
          <a:xfrm>
            <a:off x="5175648" y="2095500"/>
            <a:ext cx="3096815" cy="2990850"/>
          </a:xfrm>
          <a:custGeom>
            <a:avLst/>
            <a:gdLst>
              <a:gd name="connsiteX0" fmla="*/ 0 w 4129087"/>
              <a:gd name="connsiteY0" fmla="*/ 0 h 2990850"/>
              <a:gd name="connsiteX1" fmla="*/ 171450 w 4129087"/>
              <a:gd name="connsiteY1" fmla="*/ 0 h 2990850"/>
              <a:gd name="connsiteX2" fmla="*/ 171450 w 4129087"/>
              <a:gd name="connsiteY2" fmla="*/ 57150 h 2990850"/>
              <a:gd name="connsiteX3" fmla="*/ 280987 w 4129087"/>
              <a:gd name="connsiteY3" fmla="*/ 57150 h 2990850"/>
              <a:gd name="connsiteX4" fmla="*/ 280987 w 4129087"/>
              <a:gd name="connsiteY4" fmla="*/ 133350 h 2990850"/>
              <a:gd name="connsiteX5" fmla="*/ 419100 w 4129087"/>
              <a:gd name="connsiteY5" fmla="*/ 133350 h 2990850"/>
              <a:gd name="connsiteX6" fmla="*/ 419100 w 4129087"/>
              <a:gd name="connsiteY6" fmla="*/ 180975 h 2990850"/>
              <a:gd name="connsiteX7" fmla="*/ 495300 w 4129087"/>
              <a:gd name="connsiteY7" fmla="*/ 180975 h 2990850"/>
              <a:gd name="connsiteX8" fmla="*/ 495300 w 4129087"/>
              <a:gd name="connsiteY8" fmla="*/ 323850 h 2990850"/>
              <a:gd name="connsiteX9" fmla="*/ 552450 w 4129087"/>
              <a:gd name="connsiteY9" fmla="*/ 323850 h 2990850"/>
              <a:gd name="connsiteX10" fmla="*/ 552450 w 4129087"/>
              <a:gd name="connsiteY10" fmla="*/ 385763 h 2990850"/>
              <a:gd name="connsiteX11" fmla="*/ 552450 w 4129087"/>
              <a:gd name="connsiteY11" fmla="*/ 385763 h 2990850"/>
              <a:gd name="connsiteX12" fmla="*/ 552450 w 4129087"/>
              <a:gd name="connsiteY12" fmla="*/ 452438 h 2990850"/>
              <a:gd name="connsiteX13" fmla="*/ 647700 w 4129087"/>
              <a:gd name="connsiteY13" fmla="*/ 452438 h 2990850"/>
              <a:gd name="connsiteX14" fmla="*/ 647700 w 4129087"/>
              <a:gd name="connsiteY14" fmla="*/ 514350 h 2990850"/>
              <a:gd name="connsiteX15" fmla="*/ 719137 w 4129087"/>
              <a:gd name="connsiteY15" fmla="*/ 514350 h 2990850"/>
              <a:gd name="connsiteX16" fmla="*/ 719137 w 4129087"/>
              <a:gd name="connsiteY16" fmla="*/ 571500 h 2990850"/>
              <a:gd name="connsiteX17" fmla="*/ 766762 w 4129087"/>
              <a:gd name="connsiteY17" fmla="*/ 571500 h 2990850"/>
              <a:gd name="connsiteX18" fmla="*/ 766762 w 4129087"/>
              <a:gd name="connsiteY18" fmla="*/ 638175 h 2990850"/>
              <a:gd name="connsiteX19" fmla="*/ 852487 w 4129087"/>
              <a:gd name="connsiteY19" fmla="*/ 638175 h 2990850"/>
              <a:gd name="connsiteX20" fmla="*/ 852487 w 4129087"/>
              <a:gd name="connsiteY20" fmla="*/ 700088 h 2990850"/>
              <a:gd name="connsiteX21" fmla="*/ 933450 w 4129087"/>
              <a:gd name="connsiteY21" fmla="*/ 700088 h 2990850"/>
              <a:gd name="connsiteX22" fmla="*/ 933450 w 4129087"/>
              <a:gd name="connsiteY22" fmla="*/ 771525 h 2990850"/>
              <a:gd name="connsiteX23" fmla="*/ 1042987 w 4129087"/>
              <a:gd name="connsiteY23" fmla="*/ 771525 h 2990850"/>
              <a:gd name="connsiteX24" fmla="*/ 1042987 w 4129087"/>
              <a:gd name="connsiteY24" fmla="*/ 838200 h 2990850"/>
              <a:gd name="connsiteX25" fmla="*/ 1143000 w 4129087"/>
              <a:gd name="connsiteY25" fmla="*/ 838200 h 2990850"/>
              <a:gd name="connsiteX26" fmla="*/ 1143000 w 4129087"/>
              <a:gd name="connsiteY26" fmla="*/ 885825 h 2990850"/>
              <a:gd name="connsiteX27" fmla="*/ 1143000 w 4129087"/>
              <a:gd name="connsiteY27" fmla="*/ 885825 h 2990850"/>
              <a:gd name="connsiteX28" fmla="*/ 1195387 w 4129087"/>
              <a:gd name="connsiteY28" fmla="*/ 885825 h 2990850"/>
              <a:gd name="connsiteX29" fmla="*/ 1195387 w 4129087"/>
              <a:gd name="connsiteY29" fmla="*/ 966788 h 2990850"/>
              <a:gd name="connsiteX30" fmla="*/ 1223962 w 4129087"/>
              <a:gd name="connsiteY30" fmla="*/ 966788 h 2990850"/>
              <a:gd name="connsiteX31" fmla="*/ 1223962 w 4129087"/>
              <a:gd name="connsiteY31" fmla="*/ 1085850 h 2990850"/>
              <a:gd name="connsiteX32" fmla="*/ 1362075 w 4129087"/>
              <a:gd name="connsiteY32" fmla="*/ 1085850 h 2990850"/>
              <a:gd name="connsiteX33" fmla="*/ 1362075 w 4129087"/>
              <a:gd name="connsiteY33" fmla="*/ 1181100 h 2990850"/>
              <a:gd name="connsiteX34" fmla="*/ 1390650 w 4129087"/>
              <a:gd name="connsiteY34" fmla="*/ 1181100 h 2990850"/>
              <a:gd name="connsiteX35" fmla="*/ 1390650 w 4129087"/>
              <a:gd name="connsiteY35" fmla="*/ 1262063 h 2990850"/>
              <a:gd name="connsiteX36" fmla="*/ 1543050 w 4129087"/>
              <a:gd name="connsiteY36" fmla="*/ 1262063 h 2990850"/>
              <a:gd name="connsiteX37" fmla="*/ 1543050 w 4129087"/>
              <a:gd name="connsiteY37" fmla="*/ 1314450 h 2990850"/>
              <a:gd name="connsiteX38" fmla="*/ 1638300 w 4129087"/>
              <a:gd name="connsiteY38" fmla="*/ 1314450 h 2990850"/>
              <a:gd name="connsiteX39" fmla="*/ 1638300 w 4129087"/>
              <a:gd name="connsiteY39" fmla="*/ 1438275 h 2990850"/>
              <a:gd name="connsiteX40" fmla="*/ 1676400 w 4129087"/>
              <a:gd name="connsiteY40" fmla="*/ 1438275 h 2990850"/>
              <a:gd name="connsiteX41" fmla="*/ 1676400 w 4129087"/>
              <a:gd name="connsiteY41" fmla="*/ 1533525 h 2990850"/>
              <a:gd name="connsiteX42" fmla="*/ 2128837 w 4129087"/>
              <a:gd name="connsiteY42" fmla="*/ 1533525 h 2990850"/>
              <a:gd name="connsiteX43" fmla="*/ 2138362 w 4129087"/>
              <a:gd name="connsiteY43" fmla="*/ 1581150 h 2990850"/>
              <a:gd name="connsiteX44" fmla="*/ 2138362 w 4129087"/>
              <a:gd name="connsiteY44" fmla="*/ 1633538 h 2990850"/>
              <a:gd name="connsiteX45" fmla="*/ 2638425 w 4129087"/>
              <a:gd name="connsiteY45" fmla="*/ 1633538 h 2990850"/>
              <a:gd name="connsiteX46" fmla="*/ 2638425 w 4129087"/>
              <a:gd name="connsiteY46" fmla="*/ 1728788 h 2990850"/>
              <a:gd name="connsiteX47" fmla="*/ 3900487 w 4129087"/>
              <a:gd name="connsiteY47" fmla="*/ 1728788 h 2990850"/>
              <a:gd name="connsiteX48" fmla="*/ 3900487 w 4129087"/>
              <a:gd name="connsiteY48" fmla="*/ 2162175 h 2990850"/>
              <a:gd name="connsiteX49" fmla="*/ 4129087 w 4129087"/>
              <a:gd name="connsiteY49" fmla="*/ 2162175 h 2990850"/>
              <a:gd name="connsiteX50" fmla="*/ 4129087 w 4129087"/>
              <a:gd name="connsiteY50" fmla="*/ 2990850 h 299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29087" h="2990850">
                <a:moveTo>
                  <a:pt x="0" y="0"/>
                </a:moveTo>
                <a:lnTo>
                  <a:pt x="171450" y="0"/>
                </a:lnTo>
                <a:lnTo>
                  <a:pt x="171450" y="57150"/>
                </a:lnTo>
                <a:lnTo>
                  <a:pt x="280987" y="57150"/>
                </a:lnTo>
                <a:lnTo>
                  <a:pt x="280987" y="133350"/>
                </a:lnTo>
                <a:lnTo>
                  <a:pt x="419100" y="133350"/>
                </a:lnTo>
                <a:lnTo>
                  <a:pt x="419100" y="180975"/>
                </a:lnTo>
                <a:lnTo>
                  <a:pt x="495300" y="180975"/>
                </a:lnTo>
                <a:lnTo>
                  <a:pt x="495300" y="323850"/>
                </a:lnTo>
                <a:lnTo>
                  <a:pt x="552450" y="323850"/>
                </a:lnTo>
                <a:lnTo>
                  <a:pt x="552450" y="385763"/>
                </a:lnTo>
                <a:lnTo>
                  <a:pt x="552450" y="385763"/>
                </a:lnTo>
                <a:lnTo>
                  <a:pt x="552450" y="452438"/>
                </a:lnTo>
                <a:lnTo>
                  <a:pt x="647700" y="452438"/>
                </a:lnTo>
                <a:lnTo>
                  <a:pt x="647700" y="514350"/>
                </a:lnTo>
                <a:lnTo>
                  <a:pt x="719137" y="514350"/>
                </a:lnTo>
                <a:lnTo>
                  <a:pt x="719137" y="571500"/>
                </a:lnTo>
                <a:lnTo>
                  <a:pt x="766762" y="571500"/>
                </a:lnTo>
                <a:lnTo>
                  <a:pt x="766762" y="638175"/>
                </a:lnTo>
                <a:lnTo>
                  <a:pt x="852487" y="638175"/>
                </a:lnTo>
                <a:lnTo>
                  <a:pt x="852487" y="700088"/>
                </a:lnTo>
                <a:lnTo>
                  <a:pt x="933450" y="700088"/>
                </a:lnTo>
                <a:lnTo>
                  <a:pt x="933450" y="771525"/>
                </a:lnTo>
                <a:lnTo>
                  <a:pt x="1042987" y="771525"/>
                </a:lnTo>
                <a:lnTo>
                  <a:pt x="1042987" y="838200"/>
                </a:lnTo>
                <a:lnTo>
                  <a:pt x="1143000" y="838200"/>
                </a:lnTo>
                <a:lnTo>
                  <a:pt x="1143000" y="885825"/>
                </a:lnTo>
                <a:lnTo>
                  <a:pt x="1143000" y="885825"/>
                </a:lnTo>
                <a:lnTo>
                  <a:pt x="1195387" y="885825"/>
                </a:lnTo>
                <a:lnTo>
                  <a:pt x="1195387" y="966788"/>
                </a:lnTo>
                <a:lnTo>
                  <a:pt x="1223962" y="966788"/>
                </a:lnTo>
                <a:lnTo>
                  <a:pt x="1223962" y="1085850"/>
                </a:lnTo>
                <a:lnTo>
                  <a:pt x="1362075" y="1085850"/>
                </a:lnTo>
                <a:lnTo>
                  <a:pt x="1362075" y="1181100"/>
                </a:lnTo>
                <a:lnTo>
                  <a:pt x="1390650" y="1181100"/>
                </a:lnTo>
                <a:lnTo>
                  <a:pt x="1390650" y="1262063"/>
                </a:lnTo>
                <a:lnTo>
                  <a:pt x="1543050" y="1262063"/>
                </a:lnTo>
                <a:lnTo>
                  <a:pt x="1543050" y="1314450"/>
                </a:lnTo>
                <a:lnTo>
                  <a:pt x="1638300" y="1314450"/>
                </a:lnTo>
                <a:lnTo>
                  <a:pt x="1638300" y="1438275"/>
                </a:lnTo>
                <a:lnTo>
                  <a:pt x="1676400" y="1438275"/>
                </a:lnTo>
                <a:lnTo>
                  <a:pt x="1676400" y="1533525"/>
                </a:lnTo>
                <a:lnTo>
                  <a:pt x="2128837" y="1533525"/>
                </a:lnTo>
                <a:lnTo>
                  <a:pt x="2138362" y="1581150"/>
                </a:lnTo>
                <a:lnTo>
                  <a:pt x="2138362" y="1633538"/>
                </a:lnTo>
                <a:lnTo>
                  <a:pt x="2638425" y="1633538"/>
                </a:lnTo>
                <a:lnTo>
                  <a:pt x="2638425" y="1728788"/>
                </a:lnTo>
                <a:lnTo>
                  <a:pt x="3900487" y="1728788"/>
                </a:lnTo>
                <a:lnTo>
                  <a:pt x="3900487" y="2162175"/>
                </a:lnTo>
                <a:lnTo>
                  <a:pt x="4129087" y="2162175"/>
                </a:lnTo>
                <a:lnTo>
                  <a:pt x="4129087" y="2990850"/>
                </a:lnTo>
              </a:path>
            </a:pathLst>
          </a:custGeom>
          <a:noFill/>
          <a:ln w="28575">
            <a:solidFill>
              <a:schemeClr val="accent1"/>
            </a:solidFill>
            <a:miter lim="800000"/>
            <a:headEnd/>
            <a:tailEnd/>
          </a:ln>
          <a:extLst>
            <a:ext uri="{909E8E84-426E-40dd-AFC4-6F175D3DCCD1}">
              <a14:hiddenFill xmlns:a14="http://schemas.microsoft.com/office/drawing/2010/main">
                <a:noFill/>
              </a14:hiddenFill>
            </a:ext>
          </a:extLst>
        </p:spPr>
        <p:txBody>
          <a:bodyPr rtlCol="0" anchor="ctr"/>
          <a:lstStyle/>
          <a:p>
            <a:pPr algn="ctr"/>
            <a:endParaRPr lang="en-US"/>
          </a:p>
        </p:txBody>
      </p:sp>
      <p:sp>
        <p:nvSpPr>
          <p:cNvPr id="4" name="Date Placeholder 3"/>
          <p:cNvSpPr>
            <a:spLocks noGrp="1"/>
          </p:cNvSpPr>
          <p:nvPr>
            <p:ph type="dt" sz="half" idx="10"/>
          </p:nvPr>
        </p:nvSpPr>
        <p:spPr/>
        <p:txBody>
          <a:bodyPr/>
          <a:lstStyle/>
          <a:p>
            <a:fld id="{D0FE5FE1-687D-DF40-89E2-7A0346C20B4D}" type="datetime1">
              <a:rPr lang="en-US" smtClean="0"/>
              <a:t>14.11.20</a:t>
            </a:fld>
            <a:endParaRPr lang="en-US"/>
          </a:p>
        </p:txBody>
      </p:sp>
      <p:sp>
        <p:nvSpPr>
          <p:cNvPr id="10" name="Slide Number Placeholder 9"/>
          <p:cNvSpPr>
            <a:spLocks noGrp="1"/>
          </p:cNvSpPr>
          <p:nvPr>
            <p:ph type="sldNum" sz="quarter" idx="12"/>
          </p:nvPr>
        </p:nvSpPr>
        <p:spPr/>
        <p:txBody>
          <a:bodyPr/>
          <a:lstStyle/>
          <a:p>
            <a:fld id="{A46B56E3-E63F-C94B-B5F1-645B608C74A3}" type="slidenum">
              <a:rPr lang="en-US" smtClean="0"/>
              <a:t>33</a:t>
            </a:fld>
            <a:endParaRPr lang="en-US"/>
          </a:p>
        </p:txBody>
      </p:sp>
      <p:sp>
        <p:nvSpPr>
          <p:cNvPr id="114" name="Content Placeholder 2"/>
          <p:cNvSpPr>
            <a:spLocks noGrp="1"/>
          </p:cNvSpPr>
          <p:nvPr>
            <p:ph idx="1"/>
          </p:nvPr>
        </p:nvSpPr>
        <p:spPr>
          <a:xfrm>
            <a:off x="577974" y="3508420"/>
            <a:ext cx="8143993" cy="3213055"/>
          </a:xfrm>
        </p:spPr>
        <p:style>
          <a:lnRef idx="2">
            <a:schemeClr val="accent3">
              <a:shade val="50000"/>
            </a:schemeClr>
          </a:lnRef>
          <a:fillRef idx="1">
            <a:schemeClr val="accent3"/>
          </a:fillRef>
          <a:effectRef idx="0">
            <a:schemeClr val="accent3"/>
          </a:effectRef>
          <a:fontRef idx="minor">
            <a:schemeClr val="lt1"/>
          </a:fontRef>
        </p:style>
        <p:txBody>
          <a:bodyPr>
            <a:normAutofit/>
          </a:bodyPr>
          <a:lstStyle/>
          <a:p>
            <a:pPr>
              <a:spcAft>
                <a:spcPts val="500"/>
              </a:spcAft>
            </a:pPr>
            <a:r>
              <a:rPr lang="en-US" sz="2400" dirty="0" err="1" smtClean="0"/>
              <a:t>Veliparibin</a:t>
            </a:r>
            <a:r>
              <a:rPr lang="en-US" sz="2400" dirty="0" smtClean="0"/>
              <a:t> </a:t>
            </a:r>
            <a:r>
              <a:rPr lang="en-US" sz="2400" dirty="0" err="1" smtClean="0"/>
              <a:t>cisplatine</a:t>
            </a:r>
            <a:r>
              <a:rPr lang="en-US" sz="2400" dirty="0" smtClean="0"/>
              <a:t> </a:t>
            </a:r>
            <a:r>
              <a:rPr lang="en-US" sz="2400" dirty="0" err="1" smtClean="0"/>
              <a:t>eklenmesi</a:t>
            </a:r>
            <a:r>
              <a:rPr lang="en-US" sz="2400" dirty="0" smtClean="0"/>
              <a:t> </a:t>
            </a:r>
            <a:r>
              <a:rPr lang="en-US" sz="2400" dirty="0" err="1" smtClean="0"/>
              <a:t>gBRCA</a:t>
            </a:r>
            <a:r>
              <a:rPr lang="en-US" sz="2400" dirty="0" smtClean="0"/>
              <a:t>- BRCA-like </a:t>
            </a:r>
            <a:r>
              <a:rPr lang="en-US" sz="2400" dirty="0" err="1" smtClean="0"/>
              <a:t>fenotip</a:t>
            </a:r>
            <a:r>
              <a:rPr lang="en-US" sz="2400" dirty="0" smtClean="0"/>
              <a:t> </a:t>
            </a:r>
            <a:r>
              <a:rPr lang="en-US" sz="2400" dirty="0" err="1" smtClean="0"/>
              <a:t>taşıyan</a:t>
            </a:r>
            <a:r>
              <a:rPr lang="en-US" sz="2400" dirty="0" smtClean="0"/>
              <a:t>  </a:t>
            </a:r>
            <a:r>
              <a:rPr lang="en-US" sz="2400" dirty="0" err="1" smtClean="0"/>
              <a:t>mTNBC</a:t>
            </a:r>
            <a:r>
              <a:rPr lang="en-US" sz="2400" dirty="0" smtClean="0"/>
              <a:t> </a:t>
            </a:r>
            <a:r>
              <a:rPr lang="en-US" sz="2400" dirty="0" err="1" smtClean="0"/>
              <a:t>hastalarda</a:t>
            </a:r>
            <a:r>
              <a:rPr lang="en-US" sz="2400" dirty="0" smtClean="0"/>
              <a:t> </a:t>
            </a:r>
            <a:r>
              <a:rPr lang="en-US" sz="2400" dirty="0" err="1" smtClean="0"/>
              <a:t>mPFS</a:t>
            </a:r>
            <a:r>
              <a:rPr lang="en-US" sz="2400" dirty="0" smtClean="0"/>
              <a:t> %47 </a:t>
            </a:r>
            <a:r>
              <a:rPr lang="en-US" sz="2400" dirty="0" err="1" smtClean="0"/>
              <a:t>iyileştirmiştir</a:t>
            </a:r>
            <a:r>
              <a:rPr lang="en-US" sz="2400" dirty="0" smtClean="0"/>
              <a:t>, OS de </a:t>
            </a:r>
            <a:r>
              <a:rPr lang="en-US" sz="2400" dirty="0" smtClean="0"/>
              <a:t>de </a:t>
            </a:r>
            <a:r>
              <a:rPr lang="en-US" sz="2400" dirty="0" err="1" smtClean="0"/>
              <a:t>iyileşme</a:t>
            </a:r>
            <a:r>
              <a:rPr lang="en-US" sz="2400" dirty="0" smtClean="0"/>
              <a:t> </a:t>
            </a:r>
            <a:r>
              <a:rPr lang="en-US" sz="2400" dirty="0" err="1" smtClean="0"/>
              <a:t>trendi</a:t>
            </a:r>
            <a:r>
              <a:rPr lang="en-US" sz="2400" dirty="0" smtClean="0"/>
              <a:t> </a:t>
            </a:r>
            <a:r>
              <a:rPr lang="en-US" sz="2400" dirty="0" err="1" smtClean="0"/>
              <a:t>mevcut</a:t>
            </a:r>
            <a:endParaRPr lang="en-US" sz="2400" dirty="0" smtClean="0"/>
          </a:p>
          <a:p>
            <a:pPr>
              <a:spcAft>
                <a:spcPts val="500"/>
              </a:spcAft>
            </a:pPr>
            <a:r>
              <a:rPr lang="en-US" sz="2400" dirty="0" err="1" smtClean="0"/>
              <a:t>Ancak</a:t>
            </a:r>
            <a:r>
              <a:rPr lang="en-US" sz="2400" dirty="0" smtClean="0"/>
              <a:t> </a:t>
            </a:r>
            <a:r>
              <a:rPr lang="en-US" sz="2400" dirty="0" err="1" smtClean="0"/>
              <a:t>mTNBC</a:t>
            </a:r>
            <a:r>
              <a:rPr lang="en-US" sz="2400" dirty="0" smtClean="0"/>
              <a:t> </a:t>
            </a:r>
            <a:r>
              <a:rPr lang="en-US" sz="2400" dirty="0" err="1" smtClean="0"/>
              <a:t>ve</a:t>
            </a:r>
            <a:r>
              <a:rPr lang="en-US" sz="2400" dirty="0" smtClean="0"/>
              <a:t> non-BRCA like </a:t>
            </a:r>
            <a:r>
              <a:rPr lang="en-US" sz="2400" dirty="0" err="1" smtClean="0"/>
              <a:t>fenotipte</a:t>
            </a:r>
            <a:r>
              <a:rPr lang="en-US" sz="2400" dirty="0" smtClean="0"/>
              <a:t> </a:t>
            </a:r>
            <a:r>
              <a:rPr lang="en-US" sz="2400" dirty="0" err="1" smtClean="0"/>
              <a:t>faydası</a:t>
            </a:r>
            <a:r>
              <a:rPr lang="en-US" sz="2400" dirty="0" smtClean="0"/>
              <a:t> </a:t>
            </a:r>
            <a:r>
              <a:rPr lang="en-US" sz="2400" dirty="0" err="1" smtClean="0"/>
              <a:t>yok</a:t>
            </a:r>
            <a:endParaRPr lang="en-US" sz="2400" dirty="0" smtClean="0"/>
          </a:p>
          <a:p>
            <a:pPr>
              <a:spcAft>
                <a:spcPts val="500"/>
              </a:spcAft>
            </a:pPr>
            <a:r>
              <a:rPr lang="en-US" sz="2400" dirty="0" err="1" smtClean="0"/>
              <a:t>gBRCA</a:t>
            </a:r>
            <a:r>
              <a:rPr lang="en-US" sz="2400" dirty="0" smtClean="0"/>
              <a:t> </a:t>
            </a:r>
            <a:r>
              <a:rPr lang="en-US" sz="2400" dirty="0" err="1" smtClean="0"/>
              <a:t>grupta</a:t>
            </a:r>
            <a:r>
              <a:rPr lang="en-US" sz="2400" dirty="0" smtClean="0"/>
              <a:t> </a:t>
            </a:r>
            <a:r>
              <a:rPr lang="en-US" sz="2400" dirty="0" err="1" smtClean="0"/>
              <a:t>fark</a:t>
            </a:r>
            <a:r>
              <a:rPr lang="en-US" sz="2400" dirty="0" smtClean="0"/>
              <a:t> </a:t>
            </a:r>
            <a:r>
              <a:rPr lang="en-US" sz="2400" dirty="0" err="1" smtClean="0"/>
              <a:t>görülmedi</a:t>
            </a:r>
            <a:r>
              <a:rPr lang="en-US" sz="2400" dirty="0" smtClean="0"/>
              <a:t>-hasta </a:t>
            </a:r>
            <a:r>
              <a:rPr lang="en-US" sz="2400" dirty="0" err="1" smtClean="0"/>
              <a:t>sayısı</a:t>
            </a:r>
            <a:r>
              <a:rPr lang="en-US" sz="2400" dirty="0" smtClean="0"/>
              <a:t> </a:t>
            </a:r>
            <a:r>
              <a:rPr lang="en-US" sz="2400" dirty="0" err="1" smtClean="0"/>
              <a:t>yeterli</a:t>
            </a:r>
            <a:r>
              <a:rPr lang="en-US" sz="2400" dirty="0" smtClean="0"/>
              <a:t> </a:t>
            </a:r>
            <a:r>
              <a:rPr lang="en-US" sz="2400" dirty="0" err="1" smtClean="0"/>
              <a:t>değil</a:t>
            </a:r>
            <a:endParaRPr lang="en-US" sz="2400" dirty="0" smtClean="0"/>
          </a:p>
          <a:p>
            <a:pPr>
              <a:spcAft>
                <a:spcPts val="500"/>
              </a:spcAft>
            </a:pPr>
            <a:r>
              <a:rPr lang="en-US" sz="2400" dirty="0" err="1" smtClean="0"/>
              <a:t>Veliparib</a:t>
            </a:r>
            <a:r>
              <a:rPr lang="en-US" sz="2400" dirty="0" smtClean="0"/>
              <a:t> G3-4 </a:t>
            </a:r>
            <a:r>
              <a:rPr lang="en-US" sz="2400" dirty="0" err="1" smtClean="0"/>
              <a:t>hematolojik</a:t>
            </a:r>
            <a:r>
              <a:rPr lang="en-US" sz="2400" dirty="0" smtClean="0"/>
              <a:t> </a:t>
            </a:r>
            <a:r>
              <a:rPr lang="en-US" sz="2400" dirty="0" err="1" smtClean="0"/>
              <a:t>toks</a:t>
            </a:r>
            <a:r>
              <a:rPr lang="en-US" sz="2400" dirty="0" smtClean="0"/>
              <a:t> </a:t>
            </a:r>
            <a:r>
              <a:rPr lang="en-US" sz="2400" dirty="0" err="1" smtClean="0"/>
              <a:t>ile</a:t>
            </a:r>
            <a:r>
              <a:rPr lang="en-US" sz="2400" dirty="0" smtClean="0"/>
              <a:t> </a:t>
            </a:r>
            <a:r>
              <a:rPr lang="en-US" sz="2400" dirty="0" err="1" smtClean="0"/>
              <a:t>ilişkili</a:t>
            </a:r>
            <a:r>
              <a:rPr lang="en-US" sz="2400" dirty="0" smtClean="0"/>
              <a:t> </a:t>
            </a:r>
            <a:r>
              <a:rPr lang="en-US" sz="2400" dirty="0" err="1" smtClean="0"/>
              <a:t>ancak</a:t>
            </a:r>
            <a:r>
              <a:rPr lang="en-US" sz="2400" dirty="0" smtClean="0"/>
              <a:t> </a:t>
            </a:r>
            <a:r>
              <a:rPr lang="en-US" sz="2400" dirty="0" err="1" smtClean="0"/>
              <a:t>cisplatin</a:t>
            </a:r>
            <a:r>
              <a:rPr lang="en-US" sz="2400" dirty="0" smtClean="0"/>
              <a:t> </a:t>
            </a:r>
            <a:r>
              <a:rPr lang="en-US" sz="2400" dirty="0" err="1" smtClean="0"/>
              <a:t>ile</a:t>
            </a:r>
            <a:r>
              <a:rPr lang="en-US" sz="2400" dirty="0" smtClean="0"/>
              <a:t> </a:t>
            </a:r>
            <a:r>
              <a:rPr lang="en-US" sz="2400" dirty="0" err="1" smtClean="0"/>
              <a:t>kombinasyonda</a:t>
            </a:r>
            <a:r>
              <a:rPr lang="en-US" sz="2400" dirty="0" smtClean="0"/>
              <a:t> </a:t>
            </a:r>
            <a:r>
              <a:rPr lang="en-US" sz="2400" dirty="0" err="1" smtClean="0"/>
              <a:t>yeni</a:t>
            </a:r>
            <a:r>
              <a:rPr lang="en-US" sz="2400" dirty="0" smtClean="0"/>
              <a:t> </a:t>
            </a:r>
            <a:r>
              <a:rPr lang="en-US" sz="2400" dirty="0" err="1" smtClean="0"/>
              <a:t>bir</a:t>
            </a:r>
            <a:r>
              <a:rPr lang="en-US" sz="2400" dirty="0" smtClean="0"/>
              <a:t> </a:t>
            </a:r>
            <a:r>
              <a:rPr lang="en-US" sz="2400" dirty="0" err="1" smtClean="0"/>
              <a:t>güvenlik</a:t>
            </a:r>
            <a:r>
              <a:rPr lang="en-US" sz="2400" dirty="0" smtClean="0"/>
              <a:t> </a:t>
            </a:r>
            <a:r>
              <a:rPr lang="en-US" sz="2400" dirty="0" err="1" smtClean="0"/>
              <a:t>sinyali</a:t>
            </a:r>
            <a:r>
              <a:rPr lang="en-US" sz="2400" dirty="0" smtClean="0"/>
              <a:t> </a:t>
            </a:r>
            <a:r>
              <a:rPr lang="en-US" sz="2400" dirty="0" err="1" smtClean="0"/>
              <a:t>yok</a:t>
            </a:r>
            <a:endParaRPr lang="en-US" sz="2400" dirty="0" smtClean="0"/>
          </a:p>
          <a:p>
            <a:endParaRPr lang="en-US" dirty="0"/>
          </a:p>
        </p:txBody>
      </p:sp>
    </p:spTree>
    <p:extLst>
      <p:ext uri="{BB962C8B-B14F-4D97-AF65-F5344CB8AC3E}">
        <p14:creationId xmlns:p14="http://schemas.microsoft.com/office/powerpoint/2010/main" val="15094294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4">
                                            <p:bg/>
                                          </p:spTgt>
                                        </p:tgtEl>
                                        <p:attrNameLst>
                                          <p:attrName>style.visibility</p:attrName>
                                        </p:attrNameLst>
                                      </p:cBhvr>
                                      <p:to>
                                        <p:strVal val="visible"/>
                                      </p:to>
                                    </p:set>
                                    <p:anim calcmode="lin" valueType="num">
                                      <p:cBhvr additive="base">
                                        <p:cTn id="7" dur="500" fill="hold"/>
                                        <p:tgtEl>
                                          <p:spTgt spid="11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14">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4">
                                            <p:txEl>
                                              <p:pRg st="0" end="0"/>
                                            </p:txEl>
                                          </p:spTgt>
                                        </p:tgtEl>
                                        <p:attrNameLst>
                                          <p:attrName>style.visibility</p:attrName>
                                        </p:attrNameLst>
                                      </p:cBhvr>
                                      <p:to>
                                        <p:strVal val="visible"/>
                                      </p:to>
                                    </p:set>
                                    <p:anim calcmode="lin" valueType="num">
                                      <p:cBhvr additive="base">
                                        <p:cTn id="13" dur="500" fill="hold"/>
                                        <p:tgtEl>
                                          <p:spTgt spid="11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4">
                                            <p:txEl>
                                              <p:pRg st="1" end="1"/>
                                            </p:txEl>
                                          </p:spTgt>
                                        </p:tgtEl>
                                        <p:attrNameLst>
                                          <p:attrName>style.visibility</p:attrName>
                                        </p:attrNameLst>
                                      </p:cBhvr>
                                      <p:to>
                                        <p:strVal val="visible"/>
                                      </p:to>
                                    </p:set>
                                    <p:anim calcmode="lin" valueType="num">
                                      <p:cBhvr additive="base">
                                        <p:cTn id="19" dur="500" fill="hold"/>
                                        <p:tgtEl>
                                          <p:spTgt spid="11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4">
                                            <p:txEl>
                                              <p:pRg st="2" end="2"/>
                                            </p:txEl>
                                          </p:spTgt>
                                        </p:tgtEl>
                                        <p:attrNameLst>
                                          <p:attrName>style.visibility</p:attrName>
                                        </p:attrNameLst>
                                      </p:cBhvr>
                                      <p:to>
                                        <p:strVal val="visible"/>
                                      </p:to>
                                    </p:set>
                                    <p:anim calcmode="lin" valueType="num">
                                      <p:cBhvr additive="base">
                                        <p:cTn id="25" dur="500" fill="hold"/>
                                        <p:tgtEl>
                                          <p:spTgt spid="11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4">
                                            <p:txEl>
                                              <p:pRg st="3" end="3"/>
                                            </p:txEl>
                                          </p:spTgt>
                                        </p:tgtEl>
                                        <p:attrNameLst>
                                          <p:attrName>style.visibility</p:attrName>
                                        </p:attrNameLst>
                                      </p:cBhvr>
                                      <p:to>
                                        <p:strVal val="visible"/>
                                      </p:to>
                                    </p:set>
                                    <p:anim calcmode="lin" valueType="num">
                                      <p:cBhvr additive="base">
                                        <p:cTn id="31" dur="500" fill="hold"/>
                                        <p:tgtEl>
                                          <p:spTgt spid="11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build="p"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13392CD-84A2-4785-8456-257A1CB68ABC}"/>
              </a:ext>
            </a:extLst>
          </p:cNvPr>
          <p:cNvSpPr>
            <a:spLocks noGrp="1"/>
          </p:cNvSpPr>
          <p:nvPr>
            <p:ph type="title"/>
          </p:nvPr>
        </p:nvSpPr>
        <p:spPr/>
        <p:txBody>
          <a:bodyPr>
            <a:noAutofit/>
          </a:bodyPr>
          <a:lstStyle/>
          <a:p>
            <a:r>
              <a:rPr lang="en-US" sz="3200" dirty="0">
                <a:solidFill>
                  <a:srgbClr val="FFFFFF"/>
                </a:solidFill>
              </a:rPr>
              <a:t>SWOG 1416: PFS in Non–BRCA-Like and Unclassified</a:t>
            </a:r>
          </a:p>
        </p:txBody>
      </p:sp>
      <p:grpSp>
        <p:nvGrpSpPr>
          <p:cNvPr id="5" name="Group 7">
            <a:extLst>
              <a:ext uri="{FF2B5EF4-FFF2-40B4-BE49-F238E27FC236}">
                <a16:creationId xmlns="" xmlns:a16="http://schemas.microsoft.com/office/drawing/2014/main" id="{01485265-D246-435C-8107-60F526583E9A}"/>
              </a:ext>
            </a:extLst>
          </p:cNvPr>
          <p:cNvGrpSpPr>
            <a:grpSpLocks/>
          </p:cNvGrpSpPr>
          <p:nvPr/>
        </p:nvGrpSpPr>
        <p:grpSpPr bwMode="auto">
          <a:xfrm>
            <a:off x="7042177" y="6216652"/>
            <a:ext cx="2491813" cy="447822"/>
            <a:chOff x="9527309" y="3551529"/>
            <a:chExt cx="3322416" cy="448324"/>
          </a:xfrm>
        </p:grpSpPr>
        <p:pic>
          <p:nvPicPr>
            <p:cNvPr id="6" name="Picture 9">
              <a:extLst>
                <a:ext uri="{FF2B5EF4-FFF2-40B4-BE49-F238E27FC236}">
                  <a16:creationId xmlns="" xmlns:a16="http://schemas.microsoft.com/office/drawing/2014/main" id="{EB014F65-0BF1-4905-8CE0-F1FBFF9C6AA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327791" y="3551529"/>
              <a:ext cx="551335" cy="179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 name="Rectangle 8">
              <a:extLst>
                <a:ext uri="{FF2B5EF4-FFF2-40B4-BE49-F238E27FC236}">
                  <a16:creationId xmlns="" xmlns:a16="http://schemas.microsoft.com/office/drawing/2014/main" id="{5215E656-30AF-4CC6-A411-591AC4BBBF1A}"/>
                </a:ext>
              </a:extLst>
            </p:cNvPr>
            <p:cNvSpPr>
              <a:spLocks noChangeArrowheads="1"/>
            </p:cNvSpPr>
            <p:nvPr/>
          </p:nvSpPr>
          <p:spPr bwMode="auto">
            <a:xfrm>
              <a:off x="9527309" y="3691731"/>
              <a:ext cx="3322416" cy="308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eaLnBrk="0" hangingPunct="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eaLnBrk="0" hangingPunct="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eaLnBrk="0"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eaLnBrk="0"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pPr>
              <a:r>
                <a:rPr lang="en-US" altLang="en-US" sz="1400" b="0" dirty="0">
                  <a:solidFill>
                    <a:schemeClr val="bg2"/>
                  </a:solidFill>
                  <a:latin typeface="Calibri" panose="020F0502020204030204" pitchFamily="34" charset="0"/>
                </a:rPr>
                <a:t>Slide credit: </a:t>
              </a:r>
              <a:r>
                <a:rPr lang="en-US" altLang="en-US" sz="1400" b="0" dirty="0">
                  <a:solidFill>
                    <a:schemeClr val="bg2"/>
                  </a:solidFill>
                  <a:latin typeface="Calibri" panose="020F0502020204030204" pitchFamily="34" charset="0"/>
                  <a:hlinkClick r:id="rId4"/>
                </a:rPr>
                <a:t>clinicaloptions.com</a:t>
              </a:r>
              <a:endParaRPr lang="en-US" altLang="en-US" sz="1400" b="0" dirty="0">
                <a:solidFill>
                  <a:schemeClr val="bg2"/>
                </a:solidFill>
                <a:latin typeface="Calibri" panose="020F0502020204030204" pitchFamily="34" charset="0"/>
              </a:endParaRPr>
            </a:p>
          </p:txBody>
        </p:sp>
      </p:grpSp>
      <p:sp>
        <p:nvSpPr>
          <p:cNvPr id="8" name="Text Box 15">
            <a:extLst>
              <a:ext uri="{FF2B5EF4-FFF2-40B4-BE49-F238E27FC236}">
                <a16:creationId xmlns="" xmlns:a16="http://schemas.microsoft.com/office/drawing/2014/main" id="{E715CACE-AE86-2940-BD81-C2EE0A5FA698}"/>
              </a:ext>
            </a:extLst>
          </p:cNvPr>
          <p:cNvSpPr txBox="1">
            <a:spLocks noChangeArrowheads="1"/>
          </p:cNvSpPr>
          <p:nvPr/>
        </p:nvSpPr>
        <p:spPr bwMode="auto">
          <a:xfrm>
            <a:off x="309563" y="6388916"/>
            <a:ext cx="589002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r>
              <a:rPr lang="en-US" altLang="en-US" sz="1200" b="0" spc="-10" dirty="0">
                <a:solidFill>
                  <a:schemeClr val="bg2"/>
                </a:solidFill>
                <a:latin typeface="Calibri" panose="020F0502020204030204" pitchFamily="34" charset="0"/>
              </a:rPr>
              <a:t>Sharma. ASCO 2020. Abstr 1001. Reproduced with permission.</a:t>
            </a:r>
            <a:endParaRPr lang="en-US" altLang="en-US" sz="1200" b="0" dirty="0">
              <a:solidFill>
                <a:schemeClr val="bg2"/>
              </a:solidFill>
              <a:latin typeface="Calibri" panose="020F0502020204030204" pitchFamily="34" charset="0"/>
            </a:endParaRPr>
          </a:p>
        </p:txBody>
      </p:sp>
      <p:sp>
        <p:nvSpPr>
          <p:cNvPr id="30" name="TextBox 29">
            <a:extLst>
              <a:ext uri="{FF2B5EF4-FFF2-40B4-BE49-F238E27FC236}">
                <a16:creationId xmlns="" xmlns:a16="http://schemas.microsoft.com/office/drawing/2014/main" id="{09B3D6C7-6674-43B7-85E6-33C183197665}"/>
              </a:ext>
            </a:extLst>
          </p:cNvPr>
          <p:cNvSpPr txBox="1"/>
          <p:nvPr/>
        </p:nvSpPr>
        <p:spPr bwMode="auto">
          <a:xfrm rot="16200000">
            <a:off x="3264915" y="3408962"/>
            <a:ext cx="29677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dirty="0">
                <a:solidFill>
                  <a:schemeClr val="bg1"/>
                </a:solidFill>
                <a:latin typeface="Calibri" panose="020F0502020204030204" pitchFamily="34" charset="0"/>
              </a:rPr>
              <a:t>PFS (%)</a:t>
            </a:r>
          </a:p>
        </p:txBody>
      </p:sp>
      <p:sp>
        <p:nvSpPr>
          <p:cNvPr id="35" name="TextBox 34">
            <a:extLst>
              <a:ext uri="{FF2B5EF4-FFF2-40B4-BE49-F238E27FC236}">
                <a16:creationId xmlns="" xmlns:a16="http://schemas.microsoft.com/office/drawing/2014/main" id="{31C7B42B-92F6-48F7-8137-3CCA4AB4662F}"/>
              </a:ext>
            </a:extLst>
          </p:cNvPr>
          <p:cNvSpPr txBox="1"/>
          <p:nvPr/>
        </p:nvSpPr>
        <p:spPr bwMode="auto">
          <a:xfrm rot="16200000">
            <a:off x="-886933" y="3383927"/>
            <a:ext cx="29471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dirty="0">
                <a:solidFill>
                  <a:schemeClr val="bg1"/>
                </a:solidFill>
                <a:latin typeface="Calibri" panose="020F0502020204030204" pitchFamily="34" charset="0"/>
              </a:rPr>
              <a:t>PFS (%)</a:t>
            </a:r>
          </a:p>
        </p:txBody>
      </p:sp>
      <p:sp>
        <p:nvSpPr>
          <p:cNvPr id="36" name="TextBox 35">
            <a:extLst>
              <a:ext uri="{FF2B5EF4-FFF2-40B4-BE49-F238E27FC236}">
                <a16:creationId xmlns="" xmlns:a16="http://schemas.microsoft.com/office/drawing/2014/main" id="{3FCAB6E3-F107-4AAD-91D8-F4FE605DBB16}"/>
              </a:ext>
            </a:extLst>
          </p:cNvPr>
          <p:cNvSpPr txBox="1"/>
          <p:nvPr/>
        </p:nvSpPr>
        <p:spPr bwMode="auto">
          <a:xfrm>
            <a:off x="1033100" y="5425464"/>
            <a:ext cx="35013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dirty="0">
                <a:solidFill>
                  <a:schemeClr val="bg1"/>
                </a:solidFill>
                <a:latin typeface="Calibri" panose="020F0502020204030204" pitchFamily="34" charset="0"/>
              </a:rPr>
              <a:t>Mos Since Registration</a:t>
            </a:r>
          </a:p>
        </p:txBody>
      </p:sp>
      <p:sp>
        <p:nvSpPr>
          <p:cNvPr id="37" name="TextBox 36">
            <a:extLst>
              <a:ext uri="{FF2B5EF4-FFF2-40B4-BE49-F238E27FC236}">
                <a16:creationId xmlns="" xmlns:a16="http://schemas.microsoft.com/office/drawing/2014/main" id="{C203D9F5-92FD-486E-ADEA-9DFA1E12BDFE}"/>
              </a:ext>
            </a:extLst>
          </p:cNvPr>
          <p:cNvSpPr txBox="1"/>
          <p:nvPr/>
        </p:nvSpPr>
        <p:spPr bwMode="auto">
          <a:xfrm>
            <a:off x="-52476" y="5460362"/>
            <a:ext cx="95856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ts val="1000"/>
              </a:spcBef>
              <a:spcAft>
                <a:spcPct val="0"/>
              </a:spcAft>
              <a:buClrTx/>
              <a:buFontTx/>
              <a:buNone/>
            </a:pPr>
            <a:r>
              <a:rPr lang="en-US" sz="1400" dirty="0">
                <a:solidFill>
                  <a:schemeClr val="bg1"/>
                </a:solidFill>
                <a:latin typeface="Calibri" panose="020F0502020204030204" pitchFamily="34" charset="0"/>
              </a:rPr>
              <a:t>Patients at Risk, n</a:t>
            </a:r>
            <a:br>
              <a:rPr lang="en-US" sz="1400" dirty="0">
                <a:solidFill>
                  <a:schemeClr val="bg1"/>
                </a:solidFill>
                <a:latin typeface="Calibri" panose="020F0502020204030204" pitchFamily="34" charset="0"/>
              </a:rPr>
            </a:br>
            <a:r>
              <a:rPr lang="en-US" sz="1400" b="0" dirty="0">
                <a:solidFill>
                  <a:schemeClr val="bg1"/>
                </a:solidFill>
                <a:latin typeface="Calibri" panose="020F0502020204030204" pitchFamily="34" charset="0"/>
              </a:rPr>
              <a:t>Cis + veliparib</a:t>
            </a:r>
            <a:br>
              <a:rPr lang="en-US" sz="1400" b="0" dirty="0">
                <a:solidFill>
                  <a:schemeClr val="bg1"/>
                </a:solidFill>
                <a:latin typeface="Calibri" panose="020F0502020204030204" pitchFamily="34" charset="0"/>
              </a:rPr>
            </a:br>
            <a:r>
              <a:rPr lang="en-US" sz="1400" b="0" dirty="0">
                <a:solidFill>
                  <a:schemeClr val="bg1"/>
                </a:solidFill>
                <a:latin typeface="Calibri" panose="020F0502020204030204" pitchFamily="34" charset="0"/>
              </a:rPr>
              <a:t>Cis + placebo</a:t>
            </a:r>
          </a:p>
        </p:txBody>
      </p:sp>
      <p:sp>
        <p:nvSpPr>
          <p:cNvPr id="38" name="TextBox 37">
            <a:extLst>
              <a:ext uri="{FF2B5EF4-FFF2-40B4-BE49-F238E27FC236}">
                <a16:creationId xmlns="" xmlns:a16="http://schemas.microsoft.com/office/drawing/2014/main" id="{1CF77912-F6F5-4323-AD02-D6068C018DF9}"/>
              </a:ext>
            </a:extLst>
          </p:cNvPr>
          <p:cNvSpPr txBox="1"/>
          <p:nvPr/>
        </p:nvSpPr>
        <p:spPr bwMode="auto">
          <a:xfrm>
            <a:off x="807207" y="5891248"/>
            <a:ext cx="4614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ts val="1000"/>
              </a:spcBef>
              <a:spcAft>
                <a:spcPct val="0"/>
              </a:spcAft>
              <a:buClrTx/>
              <a:buFontTx/>
              <a:buNone/>
            </a:pPr>
            <a:r>
              <a:rPr lang="en-US" sz="1400" b="0" dirty="0">
                <a:solidFill>
                  <a:schemeClr val="bg1"/>
                </a:solidFill>
                <a:latin typeface="Calibri" panose="020F0502020204030204" pitchFamily="34" charset="0"/>
              </a:rPr>
              <a:t>57</a:t>
            </a:r>
            <a:br>
              <a:rPr lang="en-US" sz="1400" b="0" dirty="0">
                <a:solidFill>
                  <a:schemeClr val="bg1"/>
                </a:solidFill>
                <a:latin typeface="Calibri" panose="020F0502020204030204" pitchFamily="34" charset="0"/>
              </a:rPr>
            </a:br>
            <a:r>
              <a:rPr lang="en-US" sz="1400" b="0" dirty="0">
                <a:solidFill>
                  <a:schemeClr val="bg1"/>
                </a:solidFill>
                <a:latin typeface="Calibri" panose="020F0502020204030204" pitchFamily="34" charset="0"/>
              </a:rPr>
              <a:t>53</a:t>
            </a:r>
          </a:p>
        </p:txBody>
      </p:sp>
      <p:sp>
        <p:nvSpPr>
          <p:cNvPr id="39" name="TextBox 38">
            <a:extLst>
              <a:ext uri="{FF2B5EF4-FFF2-40B4-BE49-F238E27FC236}">
                <a16:creationId xmlns="" xmlns:a16="http://schemas.microsoft.com/office/drawing/2014/main" id="{1F86C106-CEF1-4457-9D5F-6DAA7D08BEFF}"/>
              </a:ext>
            </a:extLst>
          </p:cNvPr>
          <p:cNvSpPr txBox="1"/>
          <p:nvPr/>
        </p:nvSpPr>
        <p:spPr bwMode="auto">
          <a:xfrm>
            <a:off x="1590230" y="5891248"/>
            <a:ext cx="4614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ts val="1000"/>
              </a:spcBef>
              <a:spcAft>
                <a:spcPct val="0"/>
              </a:spcAft>
              <a:buClrTx/>
              <a:buFontTx/>
              <a:buNone/>
            </a:pPr>
            <a:r>
              <a:rPr lang="en-US" sz="1400" b="0" dirty="0">
                <a:solidFill>
                  <a:schemeClr val="bg1"/>
                </a:solidFill>
                <a:latin typeface="Calibri" panose="020F0502020204030204" pitchFamily="34" charset="0"/>
              </a:rPr>
              <a:t>16</a:t>
            </a:r>
            <a:br>
              <a:rPr lang="en-US" sz="1400" b="0" dirty="0">
                <a:solidFill>
                  <a:schemeClr val="bg1"/>
                </a:solidFill>
                <a:latin typeface="Calibri" panose="020F0502020204030204" pitchFamily="34" charset="0"/>
              </a:rPr>
            </a:br>
            <a:r>
              <a:rPr lang="en-US" sz="1400" b="0" dirty="0">
                <a:solidFill>
                  <a:schemeClr val="bg1"/>
                </a:solidFill>
                <a:latin typeface="Calibri" panose="020F0502020204030204" pitchFamily="34" charset="0"/>
              </a:rPr>
              <a:t>12</a:t>
            </a:r>
          </a:p>
        </p:txBody>
      </p:sp>
      <p:sp>
        <p:nvSpPr>
          <p:cNvPr id="40" name="TextBox 39">
            <a:extLst>
              <a:ext uri="{FF2B5EF4-FFF2-40B4-BE49-F238E27FC236}">
                <a16:creationId xmlns="" xmlns:a16="http://schemas.microsoft.com/office/drawing/2014/main" id="{B001CD5D-C6EE-49CD-88D8-FB5260936489}"/>
              </a:ext>
            </a:extLst>
          </p:cNvPr>
          <p:cNvSpPr txBox="1"/>
          <p:nvPr/>
        </p:nvSpPr>
        <p:spPr bwMode="auto">
          <a:xfrm>
            <a:off x="2373253" y="5891248"/>
            <a:ext cx="4614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ts val="1000"/>
              </a:spcBef>
              <a:spcAft>
                <a:spcPct val="0"/>
              </a:spcAft>
              <a:buClrTx/>
              <a:buFontTx/>
              <a:buNone/>
            </a:pPr>
            <a:r>
              <a:rPr lang="en-US" sz="1400" b="0" dirty="0">
                <a:solidFill>
                  <a:schemeClr val="bg1"/>
                </a:solidFill>
                <a:latin typeface="Calibri" panose="020F0502020204030204" pitchFamily="34" charset="0"/>
              </a:rPr>
              <a:t>3</a:t>
            </a:r>
            <a:br>
              <a:rPr lang="en-US" sz="1400" b="0" dirty="0">
                <a:solidFill>
                  <a:schemeClr val="bg1"/>
                </a:solidFill>
                <a:latin typeface="Calibri" panose="020F0502020204030204" pitchFamily="34" charset="0"/>
              </a:rPr>
            </a:br>
            <a:r>
              <a:rPr lang="en-US" sz="1400" b="0" dirty="0">
                <a:solidFill>
                  <a:schemeClr val="bg1"/>
                </a:solidFill>
                <a:latin typeface="Calibri" panose="020F0502020204030204" pitchFamily="34" charset="0"/>
              </a:rPr>
              <a:t>2</a:t>
            </a:r>
          </a:p>
        </p:txBody>
      </p:sp>
      <p:sp>
        <p:nvSpPr>
          <p:cNvPr id="41" name="TextBox 40">
            <a:extLst>
              <a:ext uri="{FF2B5EF4-FFF2-40B4-BE49-F238E27FC236}">
                <a16:creationId xmlns="" xmlns:a16="http://schemas.microsoft.com/office/drawing/2014/main" id="{9ED83F5F-702E-4BAF-B540-3E5803E978A1}"/>
              </a:ext>
            </a:extLst>
          </p:cNvPr>
          <p:cNvSpPr txBox="1"/>
          <p:nvPr/>
        </p:nvSpPr>
        <p:spPr bwMode="auto">
          <a:xfrm>
            <a:off x="3156276" y="5891248"/>
            <a:ext cx="4614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ts val="1000"/>
              </a:spcBef>
              <a:spcAft>
                <a:spcPct val="0"/>
              </a:spcAft>
              <a:buClrTx/>
              <a:buFontTx/>
              <a:buNone/>
            </a:pPr>
            <a:r>
              <a:rPr lang="en-US" sz="1400" b="0" dirty="0">
                <a:solidFill>
                  <a:schemeClr val="bg1"/>
                </a:solidFill>
                <a:latin typeface="Calibri" panose="020F0502020204030204" pitchFamily="34" charset="0"/>
              </a:rPr>
              <a:t>2</a:t>
            </a:r>
            <a:br>
              <a:rPr lang="en-US" sz="1400" b="0" dirty="0">
                <a:solidFill>
                  <a:schemeClr val="bg1"/>
                </a:solidFill>
                <a:latin typeface="Calibri" panose="020F0502020204030204" pitchFamily="34" charset="0"/>
              </a:rPr>
            </a:br>
            <a:r>
              <a:rPr lang="en-US" sz="1400" b="0" dirty="0">
                <a:solidFill>
                  <a:schemeClr val="bg1"/>
                </a:solidFill>
                <a:latin typeface="Calibri" panose="020F0502020204030204" pitchFamily="34" charset="0"/>
              </a:rPr>
              <a:t>0</a:t>
            </a:r>
          </a:p>
        </p:txBody>
      </p:sp>
      <p:sp>
        <p:nvSpPr>
          <p:cNvPr id="42" name="TextBox 41">
            <a:extLst>
              <a:ext uri="{FF2B5EF4-FFF2-40B4-BE49-F238E27FC236}">
                <a16:creationId xmlns="" xmlns:a16="http://schemas.microsoft.com/office/drawing/2014/main" id="{A53ADA1C-3832-48FD-8515-D8F9EDAB9DE7}"/>
              </a:ext>
            </a:extLst>
          </p:cNvPr>
          <p:cNvSpPr txBox="1"/>
          <p:nvPr/>
        </p:nvSpPr>
        <p:spPr bwMode="auto">
          <a:xfrm>
            <a:off x="3939300" y="5891248"/>
            <a:ext cx="4614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ts val="1000"/>
              </a:spcBef>
              <a:spcAft>
                <a:spcPct val="0"/>
              </a:spcAft>
              <a:buClrTx/>
              <a:buFontTx/>
              <a:buNone/>
            </a:pPr>
            <a:r>
              <a:rPr lang="en-US" sz="1400" b="0" dirty="0">
                <a:solidFill>
                  <a:schemeClr val="bg1"/>
                </a:solidFill>
                <a:latin typeface="Calibri" panose="020F0502020204030204" pitchFamily="34" charset="0"/>
              </a:rPr>
              <a:t>0</a:t>
            </a:r>
            <a:br>
              <a:rPr lang="en-US" sz="1400" b="0" dirty="0">
                <a:solidFill>
                  <a:schemeClr val="bg1"/>
                </a:solidFill>
                <a:latin typeface="Calibri" panose="020F0502020204030204" pitchFamily="34" charset="0"/>
              </a:rPr>
            </a:br>
            <a:r>
              <a:rPr lang="en-US" sz="1400" b="0" dirty="0">
                <a:solidFill>
                  <a:schemeClr val="bg1"/>
                </a:solidFill>
                <a:latin typeface="Calibri" panose="020F0502020204030204" pitchFamily="34" charset="0"/>
              </a:rPr>
              <a:t>0</a:t>
            </a:r>
          </a:p>
        </p:txBody>
      </p:sp>
      <p:cxnSp>
        <p:nvCxnSpPr>
          <p:cNvPr id="43" name="Straight Connector 42">
            <a:extLst>
              <a:ext uri="{FF2B5EF4-FFF2-40B4-BE49-F238E27FC236}">
                <a16:creationId xmlns="" xmlns:a16="http://schemas.microsoft.com/office/drawing/2014/main" id="{E14DD085-C3CA-450C-AC72-4F40C7A02C1A}"/>
              </a:ext>
            </a:extLst>
          </p:cNvPr>
          <p:cNvCxnSpPr/>
          <p:nvPr/>
        </p:nvCxnSpPr>
        <p:spPr bwMode="auto">
          <a:xfrm flipH="1">
            <a:off x="978294" y="2095009"/>
            <a:ext cx="44546" cy="0"/>
          </a:xfrm>
          <a:prstGeom prst="line">
            <a:avLst/>
          </a:prstGeom>
          <a:noFill/>
          <a:ln w="28575" cap="flat" cmpd="sng" algn="ctr">
            <a:solidFill>
              <a:schemeClr val="bg1"/>
            </a:solidFill>
            <a:prstDash val="solid"/>
            <a:round/>
            <a:headEnd type="none" w="med" len="med"/>
            <a:tailEnd type="none" w="med" len="med"/>
          </a:ln>
          <a:effectLst/>
        </p:spPr>
      </p:cxnSp>
      <p:cxnSp>
        <p:nvCxnSpPr>
          <p:cNvPr id="44" name="Straight Connector 43">
            <a:extLst>
              <a:ext uri="{FF2B5EF4-FFF2-40B4-BE49-F238E27FC236}">
                <a16:creationId xmlns="" xmlns:a16="http://schemas.microsoft.com/office/drawing/2014/main" id="{8A6789EA-0636-42EF-8439-727493E0D760}"/>
              </a:ext>
            </a:extLst>
          </p:cNvPr>
          <p:cNvCxnSpPr/>
          <p:nvPr/>
        </p:nvCxnSpPr>
        <p:spPr bwMode="auto">
          <a:xfrm flipH="1">
            <a:off x="978294" y="2689881"/>
            <a:ext cx="44546" cy="0"/>
          </a:xfrm>
          <a:prstGeom prst="line">
            <a:avLst/>
          </a:prstGeom>
          <a:noFill/>
          <a:ln w="28575" cap="flat" cmpd="sng" algn="ctr">
            <a:solidFill>
              <a:schemeClr val="bg1"/>
            </a:solidFill>
            <a:prstDash val="solid"/>
            <a:round/>
            <a:headEnd type="none" w="med" len="med"/>
            <a:tailEnd type="none" w="med" len="med"/>
          </a:ln>
          <a:effectLst/>
        </p:spPr>
      </p:cxnSp>
      <p:cxnSp>
        <p:nvCxnSpPr>
          <p:cNvPr id="45" name="Straight Connector 44">
            <a:extLst>
              <a:ext uri="{FF2B5EF4-FFF2-40B4-BE49-F238E27FC236}">
                <a16:creationId xmlns="" xmlns:a16="http://schemas.microsoft.com/office/drawing/2014/main" id="{464E77F6-2181-45BD-BD8F-9FC2AF74D1E5}"/>
              </a:ext>
            </a:extLst>
          </p:cNvPr>
          <p:cNvCxnSpPr/>
          <p:nvPr/>
        </p:nvCxnSpPr>
        <p:spPr bwMode="auto">
          <a:xfrm flipH="1">
            <a:off x="978294" y="3284752"/>
            <a:ext cx="44546" cy="0"/>
          </a:xfrm>
          <a:prstGeom prst="line">
            <a:avLst/>
          </a:prstGeom>
          <a:noFill/>
          <a:ln w="28575" cap="flat" cmpd="sng" algn="ctr">
            <a:solidFill>
              <a:schemeClr val="bg1"/>
            </a:solidFill>
            <a:prstDash val="solid"/>
            <a:round/>
            <a:headEnd type="none" w="med" len="med"/>
            <a:tailEnd type="none" w="med" len="med"/>
          </a:ln>
          <a:effectLst/>
        </p:spPr>
      </p:cxnSp>
      <p:cxnSp>
        <p:nvCxnSpPr>
          <p:cNvPr id="46" name="Straight Connector 45">
            <a:extLst>
              <a:ext uri="{FF2B5EF4-FFF2-40B4-BE49-F238E27FC236}">
                <a16:creationId xmlns="" xmlns:a16="http://schemas.microsoft.com/office/drawing/2014/main" id="{C6A2F14D-95F6-4CDC-A685-7DBADFDB6905}"/>
              </a:ext>
            </a:extLst>
          </p:cNvPr>
          <p:cNvCxnSpPr/>
          <p:nvPr/>
        </p:nvCxnSpPr>
        <p:spPr bwMode="auto">
          <a:xfrm flipH="1">
            <a:off x="978294" y="3879623"/>
            <a:ext cx="44546" cy="0"/>
          </a:xfrm>
          <a:prstGeom prst="line">
            <a:avLst/>
          </a:prstGeom>
          <a:noFill/>
          <a:ln w="28575" cap="flat" cmpd="sng" algn="ctr">
            <a:solidFill>
              <a:schemeClr val="bg1"/>
            </a:solidFill>
            <a:prstDash val="solid"/>
            <a:round/>
            <a:headEnd type="none" w="med" len="med"/>
            <a:tailEnd type="none" w="med" len="med"/>
          </a:ln>
          <a:effectLst/>
        </p:spPr>
      </p:cxnSp>
      <p:cxnSp>
        <p:nvCxnSpPr>
          <p:cNvPr id="47" name="Straight Connector 46">
            <a:extLst>
              <a:ext uri="{FF2B5EF4-FFF2-40B4-BE49-F238E27FC236}">
                <a16:creationId xmlns="" xmlns:a16="http://schemas.microsoft.com/office/drawing/2014/main" id="{7CC52FC4-E57E-49D2-8815-B709AA4E6DEC}"/>
              </a:ext>
            </a:extLst>
          </p:cNvPr>
          <p:cNvCxnSpPr/>
          <p:nvPr/>
        </p:nvCxnSpPr>
        <p:spPr bwMode="auto">
          <a:xfrm flipH="1">
            <a:off x="978294" y="4474495"/>
            <a:ext cx="44546" cy="0"/>
          </a:xfrm>
          <a:prstGeom prst="line">
            <a:avLst/>
          </a:prstGeom>
          <a:noFill/>
          <a:ln w="28575" cap="flat" cmpd="sng" algn="ctr">
            <a:solidFill>
              <a:schemeClr val="bg1"/>
            </a:solidFill>
            <a:prstDash val="solid"/>
            <a:round/>
            <a:headEnd type="none" w="med" len="med"/>
            <a:tailEnd type="none" w="med" len="med"/>
          </a:ln>
          <a:effectLst/>
        </p:spPr>
      </p:cxnSp>
      <p:cxnSp>
        <p:nvCxnSpPr>
          <p:cNvPr id="48" name="Straight Connector 47">
            <a:extLst>
              <a:ext uri="{FF2B5EF4-FFF2-40B4-BE49-F238E27FC236}">
                <a16:creationId xmlns="" xmlns:a16="http://schemas.microsoft.com/office/drawing/2014/main" id="{86D0EB66-29BB-4FF0-B031-C8DC5B475380}"/>
              </a:ext>
            </a:extLst>
          </p:cNvPr>
          <p:cNvCxnSpPr/>
          <p:nvPr/>
        </p:nvCxnSpPr>
        <p:spPr bwMode="auto">
          <a:xfrm flipH="1">
            <a:off x="978294" y="5069365"/>
            <a:ext cx="44546" cy="0"/>
          </a:xfrm>
          <a:prstGeom prst="line">
            <a:avLst/>
          </a:prstGeom>
          <a:noFill/>
          <a:ln w="28575" cap="flat" cmpd="sng" algn="ctr">
            <a:solidFill>
              <a:schemeClr val="bg1"/>
            </a:solidFill>
            <a:prstDash val="solid"/>
            <a:round/>
            <a:headEnd type="none" w="med" len="med"/>
            <a:tailEnd type="none" w="med" len="med"/>
          </a:ln>
          <a:effectLst/>
        </p:spPr>
      </p:cxnSp>
      <p:cxnSp>
        <p:nvCxnSpPr>
          <p:cNvPr id="49" name="Straight Connector 48">
            <a:extLst>
              <a:ext uri="{FF2B5EF4-FFF2-40B4-BE49-F238E27FC236}">
                <a16:creationId xmlns="" xmlns:a16="http://schemas.microsoft.com/office/drawing/2014/main" id="{83EF6FC6-2614-4FC2-889C-D01713897CBC}"/>
              </a:ext>
            </a:extLst>
          </p:cNvPr>
          <p:cNvCxnSpPr/>
          <p:nvPr/>
        </p:nvCxnSpPr>
        <p:spPr bwMode="auto">
          <a:xfrm>
            <a:off x="1033100" y="5069366"/>
            <a:ext cx="0" cy="59003"/>
          </a:xfrm>
          <a:prstGeom prst="line">
            <a:avLst/>
          </a:prstGeom>
          <a:noFill/>
          <a:ln w="28575" cap="flat" cmpd="sng" algn="ctr">
            <a:solidFill>
              <a:schemeClr val="bg1"/>
            </a:solidFill>
            <a:prstDash val="solid"/>
            <a:round/>
            <a:headEnd type="none" w="med" len="med"/>
            <a:tailEnd type="none" w="med" len="med"/>
          </a:ln>
          <a:effectLst/>
        </p:spPr>
      </p:cxnSp>
      <p:cxnSp>
        <p:nvCxnSpPr>
          <p:cNvPr id="50" name="Straight Connector 49">
            <a:extLst>
              <a:ext uri="{FF2B5EF4-FFF2-40B4-BE49-F238E27FC236}">
                <a16:creationId xmlns="" xmlns:a16="http://schemas.microsoft.com/office/drawing/2014/main" id="{82F34A9C-CBF4-4234-9934-D5D10FF3F544}"/>
              </a:ext>
            </a:extLst>
          </p:cNvPr>
          <p:cNvCxnSpPr/>
          <p:nvPr/>
        </p:nvCxnSpPr>
        <p:spPr bwMode="auto">
          <a:xfrm>
            <a:off x="1824017" y="5069366"/>
            <a:ext cx="0" cy="59003"/>
          </a:xfrm>
          <a:prstGeom prst="line">
            <a:avLst/>
          </a:prstGeom>
          <a:noFill/>
          <a:ln w="28575" cap="flat" cmpd="sng" algn="ctr">
            <a:solidFill>
              <a:schemeClr val="bg1"/>
            </a:solidFill>
            <a:prstDash val="solid"/>
            <a:round/>
            <a:headEnd type="none" w="med" len="med"/>
            <a:tailEnd type="none" w="med" len="med"/>
          </a:ln>
          <a:effectLst/>
        </p:spPr>
      </p:cxnSp>
      <p:cxnSp>
        <p:nvCxnSpPr>
          <p:cNvPr id="51" name="Straight Connector 50">
            <a:extLst>
              <a:ext uri="{FF2B5EF4-FFF2-40B4-BE49-F238E27FC236}">
                <a16:creationId xmlns="" xmlns:a16="http://schemas.microsoft.com/office/drawing/2014/main" id="{0D8B6FC8-C87D-4D6B-BD2D-0467FC4DEB8E}"/>
              </a:ext>
            </a:extLst>
          </p:cNvPr>
          <p:cNvCxnSpPr/>
          <p:nvPr/>
        </p:nvCxnSpPr>
        <p:spPr bwMode="auto">
          <a:xfrm>
            <a:off x="2614934" y="5069366"/>
            <a:ext cx="0" cy="59003"/>
          </a:xfrm>
          <a:prstGeom prst="line">
            <a:avLst/>
          </a:prstGeom>
          <a:noFill/>
          <a:ln w="28575" cap="flat" cmpd="sng" algn="ctr">
            <a:solidFill>
              <a:schemeClr val="bg1"/>
            </a:solidFill>
            <a:prstDash val="solid"/>
            <a:round/>
            <a:headEnd type="none" w="med" len="med"/>
            <a:tailEnd type="none" w="med" len="med"/>
          </a:ln>
          <a:effectLst/>
        </p:spPr>
      </p:cxnSp>
      <p:cxnSp>
        <p:nvCxnSpPr>
          <p:cNvPr id="52" name="Straight Connector 51">
            <a:extLst>
              <a:ext uri="{FF2B5EF4-FFF2-40B4-BE49-F238E27FC236}">
                <a16:creationId xmlns="" xmlns:a16="http://schemas.microsoft.com/office/drawing/2014/main" id="{09884196-F82D-454F-8C24-1A0D92D21B78}"/>
              </a:ext>
            </a:extLst>
          </p:cNvPr>
          <p:cNvCxnSpPr/>
          <p:nvPr/>
        </p:nvCxnSpPr>
        <p:spPr bwMode="auto">
          <a:xfrm>
            <a:off x="3405851" y="5069366"/>
            <a:ext cx="0" cy="59003"/>
          </a:xfrm>
          <a:prstGeom prst="line">
            <a:avLst/>
          </a:prstGeom>
          <a:noFill/>
          <a:ln w="28575" cap="flat" cmpd="sng" algn="ctr">
            <a:solidFill>
              <a:schemeClr val="bg1"/>
            </a:solidFill>
            <a:prstDash val="solid"/>
            <a:round/>
            <a:headEnd type="none" w="med" len="med"/>
            <a:tailEnd type="none" w="med" len="med"/>
          </a:ln>
          <a:effectLst/>
        </p:spPr>
      </p:cxnSp>
      <p:cxnSp>
        <p:nvCxnSpPr>
          <p:cNvPr id="53" name="Straight Connector 52">
            <a:extLst>
              <a:ext uri="{FF2B5EF4-FFF2-40B4-BE49-F238E27FC236}">
                <a16:creationId xmlns="" xmlns:a16="http://schemas.microsoft.com/office/drawing/2014/main" id="{871A9D6C-B78F-4C7F-90A5-77316B9D7303}"/>
              </a:ext>
            </a:extLst>
          </p:cNvPr>
          <p:cNvCxnSpPr/>
          <p:nvPr/>
        </p:nvCxnSpPr>
        <p:spPr bwMode="auto">
          <a:xfrm>
            <a:off x="4196768" y="5069366"/>
            <a:ext cx="0" cy="59003"/>
          </a:xfrm>
          <a:prstGeom prst="line">
            <a:avLst/>
          </a:prstGeom>
          <a:noFill/>
          <a:ln w="28575" cap="flat" cmpd="sng" algn="ctr">
            <a:solidFill>
              <a:schemeClr val="bg1"/>
            </a:solidFill>
            <a:prstDash val="solid"/>
            <a:round/>
            <a:headEnd type="none" w="med" len="med"/>
            <a:tailEnd type="none" w="med" len="med"/>
          </a:ln>
          <a:effectLst/>
        </p:spPr>
      </p:cxnSp>
      <p:sp>
        <p:nvSpPr>
          <p:cNvPr id="54" name="TextBox 53">
            <a:extLst>
              <a:ext uri="{FF2B5EF4-FFF2-40B4-BE49-F238E27FC236}">
                <a16:creationId xmlns="" xmlns:a16="http://schemas.microsoft.com/office/drawing/2014/main" id="{18FDB912-4225-42F3-AA8A-B0C0338E6B90}"/>
              </a:ext>
            </a:extLst>
          </p:cNvPr>
          <p:cNvSpPr txBox="1"/>
          <p:nvPr/>
        </p:nvSpPr>
        <p:spPr bwMode="auto">
          <a:xfrm>
            <a:off x="542807" y="1924775"/>
            <a:ext cx="4800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b="0" dirty="0">
                <a:solidFill>
                  <a:schemeClr val="bg1"/>
                </a:solidFill>
                <a:latin typeface="Calibri" panose="020F0502020204030204" pitchFamily="34" charset="0"/>
              </a:rPr>
              <a:t>100</a:t>
            </a:r>
          </a:p>
        </p:txBody>
      </p:sp>
      <p:sp>
        <p:nvSpPr>
          <p:cNvPr id="55" name="TextBox 54">
            <a:extLst>
              <a:ext uri="{FF2B5EF4-FFF2-40B4-BE49-F238E27FC236}">
                <a16:creationId xmlns="" xmlns:a16="http://schemas.microsoft.com/office/drawing/2014/main" id="{7C4EDDC9-0C8C-423B-B2B9-E6DC85540604}"/>
              </a:ext>
            </a:extLst>
          </p:cNvPr>
          <p:cNvSpPr txBox="1"/>
          <p:nvPr/>
        </p:nvSpPr>
        <p:spPr bwMode="auto">
          <a:xfrm>
            <a:off x="542807" y="2516369"/>
            <a:ext cx="4800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b="0" dirty="0">
                <a:solidFill>
                  <a:schemeClr val="bg1"/>
                </a:solidFill>
                <a:latin typeface="Calibri" panose="020F0502020204030204" pitchFamily="34" charset="0"/>
              </a:rPr>
              <a:t>80</a:t>
            </a:r>
          </a:p>
        </p:txBody>
      </p:sp>
      <p:sp>
        <p:nvSpPr>
          <p:cNvPr id="56" name="TextBox 55">
            <a:extLst>
              <a:ext uri="{FF2B5EF4-FFF2-40B4-BE49-F238E27FC236}">
                <a16:creationId xmlns="" xmlns:a16="http://schemas.microsoft.com/office/drawing/2014/main" id="{131438C0-F7EF-4010-8D81-37A027301948}"/>
              </a:ext>
            </a:extLst>
          </p:cNvPr>
          <p:cNvSpPr txBox="1"/>
          <p:nvPr/>
        </p:nvSpPr>
        <p:spPr bwMode="auto">
          <a:xfrm>
            <a:off x="542807" y="3107964"/>
            <a:ext cx="4800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b="0" dirty="0">
                <a:solidFill>
                  <a:schemeClr val="bg1"/>
                </a:solidFill>
                <a:latin typeface="Calibri" panose="020F0502020204030204" pitchFamily="34" charset="0"/>
              </a:rPr>
              <a:t>60</a:t>
            </a:r>
          </a:p>
        </p:txBody>
      </p:sp>
      <p:sp>
        <p:nvSpPr>
          <p:cNvPr id="57" name="TextBox 56">
            <a:extLst>
              <a:ext uri="{FF2B5EF4-FFF2-40B4-BE49-F238E27FC236}">
                <a16:creationId xmlns="" xmlns:a16="http://schemas.microsoft.com/office/drawing/2014/main" id="{1484C246-AB16-4C49-8642-6AE2C1968843}"/>
              </a:ext>
            </a:extLst>
          </p:cNvPr>
          <p:cNvSpPr txBox="1"/>
          <p:nvPr/>
        </p:nvSpPr>
        <p:spPr bwMode="auto">
          <a:xfrm>
            <a:off x="542807" y="3699558"/>
            <a:ext cx="4800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b="0" dirty="0">
                <a:solidFill>
                  <a:schemeClr val="bg1"/>
                </a:solidFill>
                <a:latin typeface="Calibri" panose="020F0502020204030204" pitchFamily="34" charset="0"/>
              </a:rPr>
              <a:t>40</a:t>
            </a:r>
          </a:p>
        </p:txBody>
      </p:sp>
      <p:sp>
        <p:nvSpPr>
          <p:cNvPr id="58" name="TextBox 57">
            <a:extLst>
              <a:ext uri="{FF2B5EF4-FFF2-40B4-BE49-F238E27FC236}">
                <a16:creationId xmlns="" xmlns:a16="http://schemas.microsoft.com/office/drawing/2014/main" id="{74CC4649-3543-4EA7-B2F0-12FA4D29A433}"/>
              </a:ext>
            </a:extLst>
          </p:cNvPr>
          <p:cNvSpPr txBox="1"/>
          <p:nvPr/>
        </p:nvSpPr>
        <p:spPr bwMode="auto">
          <a:xfrm>
            <a:off x="542807" y="4291152"/>
            <a:ext cx="4800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b="0" dirty="0">
                <a:solidFill>
                  <a:schemeClr val="bg1"/>
                </a:solidFill>
                <a:latin typeface="Calibri" panose="020F0502020204030204" pitchFamily="34" charset="0"/>
              </a:rPr>
              <a:t>20</a:t>
            </a:r>
          </a:p>
        </p:txBody>
      </p:sp>
      <p:sp>
        <p:nvSpPr>
          <p:cNvPr id="59" name="TextBox 58">
            <a:extLst>
              <a:ext uri="{FF2B5EF4-FFF2-40B4-BE49-F238E27FC236}">
                <a16:creationId xmlns="" xmlns:a16="http://schemas.microsoft.com/office/drawing/2014/main" id="{EC9FF5B2-3D3B-4B4A-A0FE-EAE7E54F8E0D}"/>
              </a:ext>
            </a:extLst>
          </p:cNvPr>
          <p:cNvSpPr txBox="1"/>
          <p:nvPr/>
        </p:nvSpPr>
        <p:spPr bwMode="auto">
          <a:xfrm>
            <a:off x="542807" y="4882746"/>
            <a:ext cx="4800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b="0" dirty="0">
                <a:solidFill>
                  <a:schemeClr val="bg1"/>
                </a:solidFill>
                <a:latin typeface="Calibri" panose="020F0502020204030204" pitchFamily="34" charset="0"/>
              </a:rPr>
              <a:t>0</a:t>
            </a:r>
          </a:p>
        </p:txBody>
      </p:sp>
      <p:sp>
        <p:nvSpPr>
          <p:cNvPr id="60" name="TextBox 59">
            <a:extLst>
              <a:ext uri="{FF2B5EF4-FFF2-40B4-BE49-F238E27FC236}">
                <a16:creationId xmlns="" xmlns:a16="http://schemas.microsoft.com/office/drawing/2014/main" id="{3C722E39-FF17-43E5-99AD-7ABCAF48045C}"/>
              </a:ext>
            </a:extLst>
          </p:cNvPr>
          <p:cNvSpPr txBox="1"/>
          <p:nvPr/>
        </p:nvSpPr>
        <p:spPr bwMode="auto">
          <a:xfrm>
            <a:off x="4030258" y="5056790"/>
            <a:ext cx="3330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b="0" dirty="0">
                <a:solidFill>
                  <a:schemeClr val="bg1"/>
                </a:solidFill>
                <a:latin typeface="Calibri" panose="020F0502020204030204" pitchFamily="34" charset="0"/>
              </a:rPr>
              <a:t>24</a:t>
            </a:r>
          </a:p>
        </p:txBody>
      </p:sp>
      <p:sp>
        <p:nvSpPr>
          <p:cNvPr id="61" name="TextBox 60">
            <a:extLst>
              <a:ext uri="{FF2B5EF4-FFF2-40B4-BE49-F238E27FC236}">
                <a16:creationId xmlns="" xmlns:a16="http://schemas.microsoft.com/office/drawing/2014/main" id="{C5B87F68-556B-47C8-BF83-456C20F5863C}"/>
              </a:ext>
            </a:extLst>
          </p:cNvPr>
          <p:cNvSpPr txBox="1"/>
          <p:nvPr/>
        </p:nvSpPr>
        <p:spPr bwMode="auto">
          <a:xfrm>
            <a:off x="864760" y="5056790"/>
            <a:ext cx="3330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b="0" dirty="0">
                <a:solidFill>
                  <a:schemeClr val="bg1"/>
                </a:solidFill>
                <a:latin typeface="Calibri" panose="020F0502020204030204" pitchFamily="34" charset="0"/>
              </a:rPr>
              <a:t>0</a:t>
            </a:r>
          </a:p>
        </p:txBody>
      </p:sp>
      <p:sp>
        <p:nvSpPr>
          <p:cNvPr id="62" name="TextBox 61">
            <a:extLst>
              <a:ext uri="{FF2B5EF4-FFF2-40B4-BE49-F238E27FC236}">
                <a16:creationId xmlns="" xmlns:a16="http://schemas.microsoft.com/office/drawing/2014/main" id="{670BE0D6-FD3C-43D9-B03D-70D4E12D5DA5}"/>
              </a:ext>
            </a:extLst>
          </p:cNvPr>
          <p:cNvSpPr txBox="1"/>
          <p:nvPr/>
        </p:nvSpPr>
        <p:spPr bwMode="auto">
          <a:xfrm>
            <a:off x="1656135" y="5056790"/>
            <a:ext cx="3330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b="0" dirty="0">
                <a:solidFill>
                  <a:schemeClr val="bg1"/>
                </a:solidFill>
                <a:latin typeface="Calibri" panose="020F0502020204030204" pitchFamily="34" charset="0"/>
              </a:rPr>
              <a:t>6</a:t>
            </a:r>
          </a:p>
        </p:txBody>
      </p:sp>
      <p:sp>
        <p:nvSpPr>
          <p:cNvPr id="63" name="TextBox 62">
            <a:extLst>
              <a:ext uri="{FF2B5EF4-FFF2-40B4-BE49-F238E27FC236}">
                <a16:creationId xmlns="" xmlns:a16="http://schemas.microsoft.com/office/drawing/2014/main" id="{7FD52A44-7853-4184-9B6E-73A6B6F88EAC}"/>
              </a:ext>
            </a:extLst>
          </p:cNvPr>
          <p:cNvSpPr txBox="1"/>
          <p:nvPr/>
        </p:nvSpPr>
        <p:spPr bwMode="auto">
          <a:xfrm>
            <a:off x="2447509" y="5056790"/>
            <a:ext cx="3330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b="0" dirty="0">
                <a:solidFill>
                  <a:schemeClr val="bg1"/>
                </a:solidFill>
                <a:latin typeface="Calibri" panose="020F0502020204030204" pitchFamily="34" charset="0"/>
              </a:rPr>
              <a:t>12</a:t>
            </a:r>
          </a:p>
        </p:txBody>
      </p:sp>
      <p:sp>
        <p:nvSpPr>
          <p:cNvPr id="64" name="TextBox 63">
            <a:extLst>
              <a:ext uri="{FF2B5EF4-FFF2-40B4-BE49-F238E27FC236}">
                <a16:creationId xmlns="" xmlns:a16="http://schemas.microsoft.com/office/drawing/2014/main" id="{3BD44BBD-0CA7-4167-A070-201528C71954}"/>
              </a:ext>
            </a:extLst>
          </p:cNvPr>
          <p:cNvSpPr txBox="1"/>
          <p:nvPr/>
        </p:nvSpPr>
        <p:spPr bwMode="auto">
          <a:xfrm>
            <a:off x="3238884" y="5056790"/>
            <a:ext cx="3330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b="0" dirty="0">
                <a:solidFill>
                  <a:schemeClr val="bg1"/>
                </a:solidFill>
                <a:latin typeface="Calibri" panose="020F0502020204030204" pitchFamily="34" charset="0"/>
              </a:rPr>
              <a:t>18</a:t>
            </a:r>
          </a:p>
        </p:txBody>
      </p:sp>
      <p:cxnSp>
        <p:nvCxnSpPr>
          <p:cNvPr id="65" name="Straight Connector 64">
            <a:extLst>
              <a:ext uri="{FF2B5EF4-FFF2-40B4-BE49-F238E27FC236}">
                <a16:creationId xmlns="" xmlns:a16="http://schemas.microsoft.com/office/drawing/2014/main" id="{7B6A8478-279B-4281-984D-E31692319A56}"/>
              </a:ext>
            </a:extLst>
          </p:cNvPr>
          <p:cNvCxnSpPr/>
          <p:nvPr/>
        </p:nvCxnSpPr>
        <p:spPr bwMode="auto">
          <a:xfrm flipV="1">
            <a:off x="1033100" y="2095009"/>
            <a:ext cx="0" cy="2974356"/>
          </a:xfrm>
          <a:prstGeom prst="line">
            <a:avLst/>
          </a:prstGeom>
          <a:noFill/>
          <a:ln w="28575" cap="flat" cmpd="sng" algn="ctr">
            <a:solidFill>
              <a:schemeClr val="bg1"/>
            </a:solidFill>
            <a:prstDash val="solid"/>
            <a:round/>
            <a:headEnd type="none" w="med" len="med"/>
            <a:tailEnd type="none" w="med" len="med"/>
          </a:ln>
          <a:effectLst/>
        </p:spPr>
      </p:cxnSp>
      <p:grpSp>
        <p:nvGrpSpPr>
          <p:cNvPr id="112" name="Group 111">
            <a:extLst>
              <a:ext uri="{FF2B5EF4-FFF2-40B4-BE49-F238E27FC236}">
                <a16:creationId xmlns="" xmlns:a16="http://schemas.microsoft.com/office/drawing/2014/main" id="{DC663AF0-15F6-4142-B34E-3EAD2EF69727}"/>
              </a:ext>
            </a:extLst>
          </p:cNvPr>
          <p:cNvGrpSpPr/>
          <p:nvPr/>
        </p:nvGrpSpPr>
        <p:grpSpPr>
          <a:xfrm>
            <a:off x="1362859" y="2048234"/>
            <a:ext cx="3296510" cy="1689929"/>
            <a:chOff x="1817144" y="1806698"/>
            <a:chExt cx="4395347" cy="1689929"/>
          </a:xfrm>
        </p:grpSpPr>
        <p:sp>
          <p:nvSpPr>
            <p:cNvPr id="31" name="TextBox 30">
              <a:extLst>
                <a:ext uri="{FF2B5EF4-FFF2-40B4-BE49-F238E27FC236}">
                  <a16:creationId xmlns="" xmlns:a16="http://schemas.microsoft.com/office/drawing/2014/main" id="{D43BD2E4-769C-46EE-9B72-C1A6FD5D14ED}"/>
                </a:ext>
              </a:extLst>
            </p:cNvPr>
            <p:cNvSpPr txBox="1"/>
            <p:nvPr/>
          </p:nvSpPr>
          <p:spPr bwMode="auto">
            <a:xfrm>
              <a:off x="3823877" y="1814616"/>
              <a:ext cx="12285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sz="1400" dirty="0">
                  <a:solidFill>
                    <a:schemeClr val="accent1"/>
                  </a:solidFill>
                  <a:latin typeface="Calibri" panose="020F0502020204030204" pitchFamily="34" charset="0"/>
                </a:rPr>
                <a:t>Cisplatin + Veliparib</a:t>
              </a:r>
              <a:br>
                <a:rPr lang="en-US" sz="1400" dirty="0">
                  <a:solidFill>
                    <a:schemeClr val="accent1"/>
                  </a:solidFill>
                  <a:latin typeface="Calibri" panose="020F0502020204030204" pitchFamily="34" charset="0"/>
                </a:rPr>
              </a:br>
              <a:r>
                <a:rPr lang="en-US" sz="1400" dirty="0">
                  <a:solidFill>
                    <a:schemeClr val="accent1"/>
                  </a:solidFill>
                  <a:latin typeface="Calibri" panose="020F0502020204030204" pitchFamily="34" charset="0"/>
                </a:rPr>
                <a:t>(n = 57)</a:t>
              </a:r>
            </a:p>
          </p:txBody>
        </p:sp>
        <p:sp>
          <p:nvSpPr>
            <p:cNvPr id="32" name="TextBox 31">
              <a:extLst>
                <a:ext uri="{FF2B5EF4-FFF2-40B4-BE49-F238E27FC236}">
                  <a16:creationId xmlns="" xmlns:a16="http://schemas.microsoft.com/office/drawing/2014/main" id="{C5E743EF-6E41-433C-BA16-67BCA7FBBF1D}"/>
                </a:ext>
              </a:extLst>
            </p:cNvPr>
            <p:cNvSpPr txBox="1"/>
            <p:nvPr/>
          </p:nvSpPr>
          <p:spPr bwMode="auto">
            <a:xfrm>
              <a:off x="4918765" y="1806698"/>
              <a:ext cx="128119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sz="1400" dirty="0">
                  <a:solidFill>
                    <a:schemeClr val="accent3"/>
                  </a:solidFill>
                  <a:latin typeface="Calibri" panose="020F0502020204030204" pitchFamily="34" charset="0"/>
                </a:rPr>
                <a:t>Cisplatin + Placebo</a:t>
              </a:r>
              <a:br>
                <a:rPr lang="en-US" sz="1400" dirty="0">
                  <a:solidFill>
                    <a:schemeClr val="accent3"/>
                  </a:solidFill>
                  <a:latin typeface="Calibri" panose="020F0502020204030204" pitchFamily="34" charset="0"/>
                </a:rPr>
              </a:br>
              <a:r>
                <a:rPr lang="en-US" sz="1400" dirty="0">
                  <a:solidFill>
                    <a:schemeClr val="accent3"/>
                  </a:solidFill>
                  <a:latin typeface="Calibri" panose="020F0502020204030204" pitchFamily="34" charset="0"/>
                </a:rPr>
                <a:t>(n = 53)</a:t>
              </a:r>
            </a:p>
          </p:txBody>
        </p:sp>
        <p:sp>
          <p:nvSpPr>
            <p:cNvPr id="33" name="TextBox 32">
              <a:extLst>
                <a:ext uri="{FF2B5EF4-FFF2-40B4-BE49-F238E27FC236}">
                  <a16:creationId xmlns="" xmlns:a16="http://schemas.microsoft.com/office/drawing/2014/main" id="{0CA1AC09-9DA5-4B2B-B586-CD496F6C0BC1}"/>
                </a:ext>
              </a:extLst>
            </p:cNvPr>
            <p:cNvSpPr txBox="1"/>
            <p:nvPr/>
          </p:nvSpPr>
          <p:spPr bwMode="auto">
            <a:xfrm>
              <a:off x="1817144" y="2542520"/>
              <a:ext cx="218213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sz="1400" dirty="0">
                  <a:solidFill>
                    <a:schemeClr val="bg1"/>
                  </a:solidFill>
                  <a:latin typeface="Calibri" panose="020F0502020204030204" pitchFamily="34" charset="0"/>
                </a:rPr>
                <a:t>Median PFS, Mos (95% CI)</a:t>
              </a:r>
              <a:br>
                <a:rPr lang="en-US" sz="1400" dirty="0">
                  <a:solidFill>
                    <a:schemeClr val="bg1"/>
                  </a:solidFill>
                  <a:latin typeface="Calibri" panose="020F0502020204030204" pitchFamily="34" charset="0"/>
                </a:rPr>
              </a:br>
              <a:r>
                <a:rPr lang="en-US" sz="1400" dirty="0">
                  <a:solidFill>
                    <a:schemeClr val="bg1"/>
                  </a:solidFill>
                  <a:latin typeface="Calibri" panose="020F0502020204030204" pitchFamily="34" charset="0"/>
                </a:rPr>
                <a:t>HR (95% CI)</a:t>
              </a:r>
              <a:br>
                <a:rPr lang="en-US" sz="1400" dirty="0">
                  <a:solidFill>
                    <a:schemeClr val="bg1"/>
                  </a:solidFill>
                  <a:latin typeface="Calibri" panose="020F0502020204030204" pitchFamily="34" charset="0"/>
                </a:rPr>
              </a:br>
              <a:r>
                <a:rPr lang="en-US" sz="1400" i="1" dirty="0">
                  <a:solidFill>
                    <a:schemeClr val="bg1"/>
                  </a:solidFill>
                  <a:latin typeface="Calibri" panose="020F0502020204030204" pitchFamily="34" charset="0"/>
                </a:rPr>
                <a:t>P</a:t>
              </a:r>
              <a:r>
                <a:rPr lang="en-US" sz="1400" dirty="0">
                  <a:solidFill>
                    <a:schemeClr val="bg1"/>
                  </a:solidFill>
                  <a:latin typeface="Calibri" panose="020F0502020204030204" pitchFamily="34" charset="0"/>
                </a:rPr>
                <a:t> value (2-sided)</a:t>
              </a:r>
            </a:p>
          </p:txBody>
        </p:sp>
        <p:sp>
          <p:nvSpPr>
            <p:cNvPr id="34" name="TextBox 33">
              <a:extLst>
                <a:ext uri="{FF2B5EF4-FFF2-40B4-BE49-F238E27FC236}">
                  <a16:creationId xmlns="" xmlns:a16="http://schemas.microsoft.com/office/drawing/2014/main" id="{5653E79F-8CE7-4C00-8AA8-06E4B607BF87}"/>
                </a:ext>
              </a:extLst>
            </p:cNvPr>
            <p:cNvSpPr txBox="1"/>
            <p:nvPr/>
          </p:nvSpPr>
          <p:spPr bwMode="auto">
            <a:xfrm>
              <a:off x="3831723" y="2542520"/>
              <a:ext cx="238076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spcBef>
                  <a:spcPct val="50000"/>
                </a:spcBef>
              </a:pPr>
              <a:r>
                <a:rPr lang="en-US" sz="1400" b="0" dirty="0">
                  <a:solidFill>
                    <a:schemeClr val="bg1"/>
                  </a:solidFill>
                  <a:latin typeface="Calibri" panose="020F0502020204030204" pitchFamily="34" charset="0"/>
                </a:rPr>
                <a:t>4.0 (2.5-4.5)    3.0 (2.2-4.4)</a:t>
              </a:r>
              <a:br>
                <a:rPr lang="en-US" sz="1400" b="0" dirty="0">
                  <a:solidFill>
                    <a:schemeClr val="bg1"/>
                  </a:solidFill>
                  <a:latin typeface="Calibri" panose="020F0502020204030204" pitchFamily="34" charset="0"/>
                </a:rPr>
              </a:br>
              <a:r>
                <a:rPr lang="en-US" sz="1400" b="0" dirty="0">
                  <a:solidFill>
                    <a:schemeClr val="bg1"/>
                  </a:solidFill>
                  <a:latin typeface="Calibri" panose="020F0502020204030204" pitchFamily="34" charset="0"/>
                </a:rPr>
                <a:t>0.89 (0.60-1.32)</a:t>
              </a:r>
              <a:br>
                <a:rPr lang="en-US" sz="1400" b="0" dirty="0">
                  <a:solidFill>
                    <a:schemeClr val="bg1"/>
                  </a:solidFill>
                  <a:latin typeface="Calibri" panose="020F0502020204030204" pitchFamily="34" charset="0"/>
                </a:rPr>
              </a:br>
              <a:r>
                <a:rPr lang="en-US" sz="1400" b="0" dirty="0">
                  <a:solidFill>
                    <a:schemeClr val="bg1"/>
                  </a:solidFill>
                  <a:latin typeface="Calibri" panose="020F0502020204030204" pitchFamily="34" charset="0"/>
                </a:rPr>
                <a:t>.56</a:t>
              </a:r>
            </a:p>
          </p:txBody>
        </p:sp>
        <p:cxnSp>
          <p:nvCxnSpPr>
            <p:cNvPr id="66" name="Straight Connector 65">
              <a:extLst>
                <a:ext uri="{FF2B5EF4-FFF2-40B4-BE49-F238E27FC236}">
                  <a16:creationId xmlns="" xmlns:a16="http://schemas.microsoft.com/office/drawing/2014/main" id="{D74BC13E-60D2-42D2-9C6C-6A31EA211F16}"/>
                </a:ext>
              </a:extLst>
            </p:cNvPr>
            <p:cNvCxnSpPr/>
            <p:nvPr/>
          </p:nvCxnSpPr>
          <p:spPr bwMode="auto">
            <a:xfrm>
              <a:off x="1997147" y="2553280"/>
              <a:ext cx="4098853" cy="0"/>
            </a:xfrm>
            <a:prstGeom prst="line">
              <a:avLst/>
            </a:prstGeom>
            <a:noFill/>
            <a:ln w="28575" cap="flat" cmpd="sng" algn="ctr">
              <a:solidFill>
                <a:schemeClr val="bg1"/>
              </a:solidFill>
              <a:prstDash val="solid"/>
              <a:round/>
              <a:headEnd type="none" w="med" len="med"/>
              <a:tailEnd type="none" w="med" len="med"/>
            </a:ln>
            <a:effectLst/>
          </p:spPr>
        </p:cxnSp>
      </p:grpSp>
      <p:sp>
        <p:nvSpPr>
          <p:cNvPr id="71" name="TextBox 70">
            <a:extLst>
              <a:ext uri="{FF2B5EF4-FFF2-40B4-BE49-F238E27FC236}">
                <a16:creationId xmlns="" xmlns:a16="http://schemas.microsoft.com/office/drawing/2014/main" id="{1FB7A219-96F1-4C9E-8C53-A086389751B8}"/>
              </a:ext>
            </a:extLst>
          </p:cNvPr>
          <p:cNvSpPr txBox="1"/>
          <p:nvPr/>
        </p:nvSpPr>
        <p:spPr bwMode="auto">
          <a:xfrm>
            <a:off x="5188600" y="5440214"/>
            <a:ext cx="35013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dirty="0">
                <a:solidFill>
                  <a:schemeClr val="bg1"/>
                </a:solidFill>
                <a:latin typeface="Calibri" panose="020F0502020204030204" pitchFamily="34" charset="0"/>
              </a:rPr>
              <a:t>Mos Since Registration</a:t>
            </a:r>
          </a:p>
        </p:txBody>
      </p:sp>
      <p:sp>
        <p:nvSpPr>
          <p:cNvPr id="72" name="TextBox 71">
            <a:extLst>
              <a:ext uri="{FF2B5EF4-FFF2-40B4-BE49-F238E27FC236}">
                <a16:creationId xmlns="" xmlns:a16="http://schemas.microsoft.com/office/drawing/2014/main" id="{CD80DA83-E563-45D5-B58D-3B810E75626C}"/>
              </a:ext>
            </a:extLst>
          </p:cNvPr>
          <p:cNvSpPr txBox="1"/>
          <p:nvPr/>
        </p:nvSpPr>
        <p:spPr bwMode="auto">
          <a:xfrm>
            <a:off x="4962707" y="5905998"/>
            <a:ext cx="4614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ts val="1000"/>
              </a:spcBef>
              <a:spcAft>
                <a:spcPct val="0"/>
              </a:spcAft>
              <a:buClrTx/>
              <a:buFontTx/>
              <a:buNone/>
            </a:pPr>
            <a:r>
              <a:rPr lang="en-US" sz="1400" b="0" dirty="0">
                <a:solidFill>
                  <a:schemeClr val="bg1"/>
                </a:solidFill>
                <a:latin typeface="Calibri" panose="020F0502020204030204" pitchFamily="34" charset="0"/>
              </a:rPr>
              <a:t>37</a:t>
            </a:r>
            <a:br>
              <a:rPr lang="en-US" sz="1400" b="0" dirty="0">
                <a:solidFill>
                  <a:schemeClr val="bg1"/>
                </a:solidFill>
                <a:latin typeface="Calibri" panose="020F0502020204030204" pitchFamily="34" charset="0"/>
              </a:rPr>
            </a:br>
            <a:r>
              <a:rPr lang="en-US" sz="1400" b="0" dirty="0">
                <a:solidFill>
                  <a:schemeClr val="bg1"/>
                </a:solidFill>
                <a:latin typeface="Calibri" panose="020F0502020204030204" pitchFamily="34" charset="0"/>
              </a:rPr>
              <a:t>38</a:t>
            </a:r>
          </a:p>
        </p:txBody>
      </p:sp>
      <p:sp>
        <p:nvSpPr>
          <p:cNvPr id="73" name="TextBox 72">
            <a:extLst>
              <a:ext uri="{FF2B5EF4-FFF2-40B4-BE49-F238E27FC236}">
                <a16:creationId xmlns="" xmlns:a16="http://schemas.microsoft.com/office/drawing/2014/main" id="{7C26C18C-873F-4E00-9E15-796B8B15A3DA}"/>
              </a:ext>
            </a:extLst>
          </p:cNvPr>
          <p:cNvSpPr txBox="1"/>
          <p:nvPr/>
        </p:nvSpPr>
        <p:spPr bwMode="auto">
          <a:xfrm>
            <a:off x="5589126" y="5905998"/>
            <a:ext cx="4614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ts val="1000"/>
              </a:spcBef>
              <a:spcAft>
                <a:spcPct val="0"/>
              </a:spcAft>
              <a:buClrTx/>
              <a:buFontTx/>
              <a:buNone/>
            </a:pPr>
            <a:r>
              <a:rPr lang="en-US" sz="1400" b="0" dirty="0">
                <a:solidFill>
                  <a:schemeClr val="bg1"/>
                </a:solidFill>
                <a:latin typeface="Calibri" panose="020F0502020204030204" pitchFamily="34" charset="0"/>
              </a:rPr>
              <a:t>10</a:t>
            </a:r>
            <a:br>
              <a:rPr lang="en-US" sz="1400" b="0" dirty="0">
                <a:solidFill>
                  <a:schemeClr val="bg1"/>
                </a:solidFill>
                <a:latin typeface="Calibri" panose="020F0502020204030204" pitchFamily="34" charset="0"/>
              </a:rPr>
            </a:br>
            <a:r>
              <a:rPr lang="en-US" sz="1400" b="0" dirty="0">
                <a:solidFill>
                  <a:schemeClr val="bg1"/>
                </a:solidFill>
                <a:latin typeface="Calibri" panose="020F0502020204030204" pitchFamily="34" charset="0"/>
              </a:rPr>
              <a:t>9</a:t>
            </a:r>
          </a:p>
        </p:txBody>
      </p:sp>
      <p:sp>
        <p:nvSpPr>
          <p:cNvPr id="74" name="TextBox 73">
            <a:extLst>
              <a:ext uri="{FF2B5EF4-FFF2-40B4-BE49-F238E27FC236}">
                <a16:creationId xmlns="" xmlns:a16="http://schemas.microsoft.com/office/drawing/2014/main" id="{7C94B14C-5E37-4726-8FA1-EA3187B24305}"/>
              </a:ext>
            </a:extLst>
          </p:cNvPr>
          <p:cNvSpPr txBox="1"/>
          <p:nvPr/>
        </p:nvSpPr>
        <p:spPr bwMode="auto">
          <a:xfrm>
            <a:off x="6215544" y="5905998"/>
            <a:ext cx="4614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ts val="1000"/>
              </a:spcBef>
              <a:spcAft>
                <a:spcPct val="0"/>
              </a:spcAft>
              <a:buClrTx/>
              <a:buFontTx/>
              <a:buNone/>
            </a:pPr>
            <a:r>
              <a:rPr lang="en-US" sz="1400" b="0" dirty="0">
                <a:solidFill>
                  <a:schemeClr val="bg1"/>
                </a:solidFill>
                <a:latin typeface="Calibri" panose="020F0502020204030204" pitchFamily="34" charset="0"/>
              </a:rPr>
              <a:t>1</a:t>
            </a:r>
            <a:br>
              <a:rPr lang="en-US" sz="1400" b="0" dirty="0">
                <a:solidFill>
                  <a:schemeClr val="bg1"/>
                </a:solidFill>
                <a:latin typeface="Calibri" panose="020F0502020204030204" pitchFamily="34" charset="0"/>
              </a:rPr>
            </a:br>
            <a:r>
              <a:rPr lang="en-US" sz="1400" b="0" dirty="0">
                <a:solidFill>
                  <a:schemeClr val="bg1"/>
                </a:solidFill>
                <a:latin typeface="Calibri" panose="020F0502020204030204" pitchFamily="34" charset="0"/>
              </a:rPr>
              <a:t>5</a:t>
            </a:r>
          </a:p>
        </p:txBody>
      </p:sp>
      <p:sp>
        <p:nvSpPr>
          <p:cNvPr id="75" name="TextBox 74">
            <a:extLst>
              <a:ext uri="{FF2B5EF4-FFF2-40B4-BE49-F238E27FC236}">
                <a16:creationId xmlns="" xmlns:a16="http://schemas.microsoft.com/office/drawing/2014/main" id="{EC592F05-731B-4342-AA1E-91788DD77F79}"/>
              </a:ext>
            </a:extLst>
          </p:cNvPr>
          <p:cNvSpPr txBox="1"/>
          <p:nvPr/>
        </p:nvSpPr>
        <p:spPr bwMode="auto">
          <a:xfrm>
            <a:off x="6841963" y="5905998"/>
            <a:ext cx="4614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ts val="1000"/>
              </a:spcBef>
              <a:spcAft>
                <a:spcPct val="0"/>
              </a:spcAft>
              <a:buClrTx/>
              <a:buFontTx/>
              <a:buNone/>
            </a:pPr>
            <a:r>
              <a:rPr lang="en-US" sz="1400" b="0" dirty="0">
                <a:solidFill>
                  <a:schemeClr val="bg1"/>
                </a:solidFill>
                <a:latin typeface="Calibri" panose="020F0502020204030204" pitchFamily="34" charset="0"/>
              </a:rPr>
              <a:t>0</a:t>
            </a:r>
            <a:br>
              <a:rPr lang="en-US" sz="1400" b="0" dirty="0">
                <a:solidFill>
                  <a:schemeClr val="bg1"/>
                </a:solidFill>
                <a:latin typeface="Calibri" panose="020F0502020204030204" pitchFamily="34" charset="0"/>
              </a:rPr>
            </a:br>
            <a:r>
              <a:rPr lang="en-US" sz="1400" b="0" dirty="0">
                <a:solidFill>
                  <a:schemeClr val="bg1"/>
                </a:solidFill>
                <a:latin typeface="Calibri" panose="020F0502020204030204" pitchFamily="34" charset="0"/>
              </a:rPr>
              <a:t>3</a:t>
            </a:r>
          </a:p>
        </p:txBody>
      </p:sp>
      <p:sp>
        <p:nvSpPr>
          <p:cNvPr id="76" name="TextBox 75">
            <a:extLst>
              <a:ext uri="{FF2B5EF4-FFF2-40B4-BE49-F238E27FC236}">
                <a16:creationId xmlns="" xmlns:a16="http://schemas.microsoft.com/office/drawing/2014/main" id="{3ED1E307-96F8-46E3-80AC-024BA99003E6}"/>
              </a:ext>
            </a:extLst>
          </p:cNvPr>
          <p:cNvSpPr txBox="1"/>
          <p:nvPr/>
        </p:nvSpPr>
        <p:spPr bwMode="auto">
          <a:xfrm>
            <a:off x="7468382" y="5905998"/>
            <a:ext cx="4614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ts val="1000"/>
              </a:spcBef>
              <a:spcAft>
                <a:spcPct val="0"/>
              </a:spcAft>
              <a:buClrTx/>
              <a:buFontTx/>
              <a:buNone/>
            </a:pPr>
            <a:r>
              <a:rPr lang="en-US" sz="1400" b="0" dirty="0">
                <a:solidFill>
                  <a:schemeClr val="bg1"/>
                </a:solidFill>
                <a:latin typeface="Calibri" panose="020F0502020204030204" pitchFamily="34" charset="0"/>
              </a:rPr>
              <a:t>0</a:t>
            </a:r>
            <a:br>
              <a:rPr lang="en-US" sz="1400" b="0" dirty="0">
                <a:solidFill>
                  <a:schemeClr val="bg1"/>
                </a:solidFill>
                <a:latin typeface="Calibri" panose="020F0502020204030204" pitchFamily="34" charset="0"/>
              </a:rPr>
            </a:br>
            <a:r>
              <a:rPr lang="en-US" sz="1400" b="0" dirty="0">
                <a:solidFill>
                  <a:schemeClr val="bg1"/>
                </a:solidFill>
                <a:latin typeface="Calibri" panose="020F0502020204030204" pitchFamily="34" charset="0"/>
              </a:rPr>
              <a:t>2</a:t>
            </a:r>
          </a:p>
        </p:txBody>
      </p:sp>
      <p:sp>
        <p:nvSpPr>
          <p:cNvPr id="77" name="TextBox 76">
            <a:extLst>
              <a:ext uri="{FF2B5EF4-FFF2-40B4-BE49-F238E27FC236}">
                <a16:creationId xmlns="" xmlns:a16="http://schemas.microsoft.com/office/drawing/2014/main" id="{48E1266F-E073-44F5-BCE4-98DA4D1F6080}"/>
              </a:ext>
            </a:extLst>
          </p:cNvPr>
          <p:cNvSpPr txBox="1"/>
          <p:nvPr/>
        </p:nvSpPr>
        <p:spPr bwMode="auto">
          <a:xfrm>
            <a:off x="8094800" y="5905998"/>
            <a:ext cx="4614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ts val="1000"/>
              </a:spcBef>
              <a:spcAft>
                <a:spcPct val="0"/>
              </a:spcAft>
              <a:buClrTx/>
              <a:buFontTx/>
              <a:buNone/>
            </a:pPr>
            <a:r>
              <a:rPr lang="en-US" sz="1400" b="0" dirty="0">
                <a:solidFill>
                  <a:schemeClr val="bg1"/>
                </a:solidFill>
                <a:latin typeface="Calibri" panose="020F0502020204030204" pitchFamily="34" charset="0"/>
              </a:rPr>
              <a:t>0</a:t>
            </a:r>
            <a:br>
              <a:rPr lang="en-US" sz="1400" b="0" dirty="0">
                <a:solidFill>
                  <a:schemeClr val="bg1"/>
                </a:solidFill>
                <a:latin typeface="Calibri" panose="020F0502020204030204" pitchFamily="34" charset="0"/>
              </a:rPr>
            </a:br>
            <a:r>
              <a:rPr lang="en-US" sz="1400" b="0" dirty="0">
                <a:solidFill>
                  <a:schemeClr val="bg1"/>
                </a:solidFill>
                <a:latin typeface="Calibri" panose="020F0502020204030204" pitchFamily="34" charset="0"/>
              </a:rPr>
              <a:t>1</a:t>
            </a:r>
          </a:p>
        </p:txBody>
      </p:sp>
      <p:cxnSp>
        <p:nvCxnSpPr>
          <p:cNvPr id="78" name="Straight Connector 77">
            <a:extLst>
              <a:ext uri="{FF2B5EF4-FFF2-40B4-BE49-F238E27FC236}">
                <a16:creationId xmlns="" xmlns:a16="http://schemas.microsoft.com/office/drawing/2014/main" id="{AD71F543-1221-4D66-ACB0-F5085256F0D3}"/>
              </a:ext>
            </a:extLst>
          </p:cNvPr>
          <p:cNvCxnSpPr/>
          <p:nvPr/>
        </p:nvCxnSpPr>
        <p:spPr bwMode="auto">
          <a:xfrm flipH="1">
            <a:off x="5140264" y="2109759"/>
            <a:ext cx="44546" cy="0"/>
          </a:xfrm>
          <a:prstGeom prst="line">
            <a:avLst/>
          </a:prstGeom>
          <a:noFill/>
          <a:ln w="28575" cap="flat" cmpd="sng" algn="ctr">
            <a:solidFill>
              <a:schemeClr val="bg1"/>
            </a:solidFill>
            <a:prstDash val="solid"/>
            <a:round/>
            <a:headEnd type="none" w="med" len="med"/>
            <a:tailEnd type="none" w="med" len="med"/>
          </a:ln>
          <a:effectLst/>
        </p:spPr>
      </p:cxnSp>
      <p:cxnSp>
        <p:nvCxnSpPr>
          <p:cNvPr id="79" name="Straight Connector 78">
            <a:extLst>
              <a:ext uri="{FF2B5EF4-FFF2-40B4-BE49-F238E27FC236}">
                <a16:creationId xmlns="" xmlns:a16="http://schemas.microsoft.com/office/drawing/2014/main" id="{C299F8EA-6691-4110-AAE5-50C4D2F2BE09}"/>
              </a:ext>
            </a:extLst>
          </p:cNvPr>
          <p:cNvCxnSpPr/>
          <p:nvPr/>
        </p:nvCxnSpPr>
        <p:spPr bwMode="auto">
          <a:xfrm flipH="1">
            <a:off x="5140264" y="2704631"/>
            <a:ext cx="44546" cy="0"/>
          </a:xfrm>
          <a:prstGeom prst="line">
            <a:avLst/>
          </a:prstGeom>
          <a:noFill/>
          <a:ln w="28575" cap="flat" cmpd="sng" algn="ctr">
            <a:solidFill>
              <a:schemeClr val="bg1"/>
            </a:solidFill>
            <a:prstDash val="solid"/>
            <a:round/>
            <a:headEnd type="none" w="med" len="med"/>
            <a:tailEnd type="none" w="med" len="med"/>
          </a:ln>
          <a:effectLst/>
        </p:spPr>
      </p:cxnSp>
      <p:cxnSp>
        <p:nvCxnSpPr>
          <p:cNvPr id="80" name="Straight Connector 79">
            <a:extLst>
              <a:ext uri="{FF2B5EF4-FFF2-40B4-BE49-F238E27FC236}">
                <a16:creationId xmlns="" xmlns:a16="http://schemas.microsoft.com/office/drawing/2014/main" id="{6912680C-9BCC-406A-A409-1D61D500D036}"/>
              </a:ext>
            </a:extLst>
          </p:cNvPr>
          <p:cNvCxnSpPr/>
          <p:nvPr/>
        </p:nvCxnSpPr>
        <p:spPr bwMode="auto">
          <a:xfrm flipH="1">
            <a:off x="5140264" y="3299502"/>
            <a:ext cx="44546" cy="0"/>
          </a:xfrm>
          <a:prstGeom prst="line">
            <a:avLst/>
          </a:prstGeom>
          <a:noFill/>
          <a:ln w="28575" cap="flat" cmpd="sng" algn="ctr">
            <a:solidFill>
              <a:schemeClr val="bg1"/>
            </a:solidFill>
            <a:prstDash val="solid"/>
            <a:round/>
            <a:headEnd type="none" w="med" len="med"/>
            <a:tailEnd type="none" w="med" len="med"/>
          </a:ln>
          <a:effectLst/>
        </p:spPr>
      </p:cxnSp>
      <p:cxnSp>
        <p:nvCxnSpPr>
          <p:cNvPr id="81" name="Straight Connector 80">
            <a:extLst>
              <a:ext uri="{FF2B5EF4-FFF2-40B4-BE49-F238E27FC236}">
                <a16:creationId xmlns="" xmlns:a16="http://schemas.microsoft.com/office/drawing/2014/main" id="{39AEE8C9-609F-437D-AC9A-C8D2F0182116}"/>
              </a:ext>
            </a:extLst>
          </p:cNvPr>
          <p:cNvCxnSpPr/>
          <p:nvPr/>
        </p:nvCxnSpPr>
        <p:spPr bwMode="auto">
          <a:xfrm flipH="1">
            <a:off x="5140264" y="3894373"/>
            <a:ext cx="44546" cy="0"/>
          </a:xfrm>
          <a:prstGeom prst="line">
            <a:avLst/>
          </a:prstGeom>
          <a:noFill/>
          <a:ln w="28575" cap="flat" cmpd="sng" algn="ctr">
            <a:solidFill>
              <a:schemeClr val="bg1"/>
            </a:solidFill>
            <a:prstDash val="solid"/>
            <a:round/>
            <a:headEnd type="none" w="med" len="med"/>
            <a:tailEnd type="none" w="med" len="med"/>
          </a:ln>
          <a:effectLst/>
        </p:spPr>
      </p:cxnSp>
      <p:cxnSp>
        <p:nvCxnSpPr>
          <p:cNvPr id="82" name="Straight Connector 81">
            <a:extLst>
              <a:ext uri="{FF2B5EF4-FFF2-40B4-BE49-F238E27FC236}">
                <a16:creationId xmlns="" xmlns:a16="http://schemas.microsoft.com/office/drawing/2014/main" id="{B72487A3-D293-4609-B356-199845386C84}"/>
              </a:ext>
            </a:extLst>
          </p:cNvPr>
          <p:cNvCxnSpPr/>
          <p:nvPr/>
        </p:nvCxnSpPr>
        <p:spPr bwMode="auto">
          <a:xfrm flipH="1">
            <a:off x="5140264" y="4489245"/>
            <a:ext cx="44546" cy="0"/>
          </a:xfrm>
          <a:prstGeom prst="line">
            <a:avLst/>
          </a:prstGeom>
          <a:noFill/>
          <a:ln w="28575" cap="flat" cmpd="sng" algn="ctr">
            <a:solidFill>
              <a:schemeClr val="bg1"/>
            </a:solidFill>
            <a:prstDash val="solid"/>
            <a:round/>
            <a:headEnd type="none" w="med" len="med"/>
            <a:tailEnd type="none" w="med" len="med"/>
          </a:ln>
          <a:effectLst/>
        </p:spPr>
      </p:cxnSp>
      <p:cxnSp>
        <p:nvCxnSpPr>
          <p:cNvPr id="83" name="Straight Connector 82">
            <a:extLst>
              <a:ext uri="{FF2B5EF4-FFF2-40B4-BE49-F238E27FC236}">
                <a16:creationId xmlns="" xmlns:a16="http://schemas.microsoft.com/office/drawing/2014/main" id="{CA6654E6-8960-4EA4-8789-D97093EB5A5A}"/>
              </a:ext>
            </a:extLst>
          </p:cNvPr>
          <p:cNvCxnSpPr/>
          <p:nvPr/>
        </p:nvCxnSpPr>
        <p:spPr bwMode="auto">
          <a:xfrm flipH="1">
            <a:off x="5140264" y="5084115"/>
            <a:ext cx="44546" cy="0"/>
          </a:xfrm>
          <a:prstGeom prst="line">
            <a:avLst/>
          </a:prstGeom>
          <a:noFill/>
          <a:ln w="28575" cap="flat" cmpd="sng" algn="ctr">
            <a:solidFill>
              <a:schemeClr val="bg1"/>
            </a:solidFill>
            <a:prstDash val="solid"/>
            <a:round/>
            <a:headEnd type="none" w="med" len="med"/>
            <a:tailEnd type="none" w="med" len="med"/>
          </a:ln>
          <a:effectLst/>
        </p:spPr>
      </p:cxnSp>
      <p:cxnSp>
        <p:nvCxnSpPr>
          <p:cNvPr id="84" name="Straight Connector 83">
            <a:extLst>
              <a:ext uri="{FF2B5EF4-FFF2-40B4-BE49-F238E27FC236}">
                <a16:creationId xmlns="" xmlns:a16="http://schemas.microsoft.com/office/drawing/2014/main" id="{6EDFDF1C-BB55-4BF8-87C4-44AA7CAC7B32}"/>
              </a:ext>
            </a:extLst>
          </p:cNvPr>
          <p:cNvCxnSpPr/>
          <p:nvPr/>
        </p:nvCxnSpPr>
        <p:spPr bwMode="auto">
          <a:xfrm>
            <a:off x="5188600" y="5084116"/>
            <a:ext cx="0" cy="59003"/>
          </a:xfrm>
          <a:prstGeom prst="line">
            <a:avLst/>
          </a:prstGeom>
          <a:noFill/>
          <a:ln w="28575" cap="flat" cmpd="sng" algn="ctr">
            <a:solidFill>
              <a:schemeClr val="bg1"/>
            </a:solidFill>
            <a:prstDash val="solid"/>
            <a:round/>
            <a:headEnd type="none" w="med" len="med"/>
            <a:tailEnd type="none" w="med" len="med"/>
          </a:ln>
          <a:effectLst/>
        </p:spPr>
      </p:cxnSp>
      <p:cxnSp>
        <p:nvCxnSpPr>
          <p:cNvPr id="85" name="Straight Connector 84">
            <a:extLst>
              <a:ext uri="{FF2B5EF4-FFF2-40B4-BE49-F238E27FC236}">
                <a16:creationId xmlns="" xmlns:a16="http://schemas.microsoft.com/office/drawing/2014/main" id="{33810325-A821-41CC-B4B9-6AD8301AC2CB}"/>
              </a:ext>
            </a:extLst>
          </p:cNvPr>
          <p:cNvCxnSpPr/>
          <p:nvPr/>
        </p:nvCxnSpPr>
        <p:spPr bwMode="auto">
          <a:xfrm>
            <a:off x="5821334" y="5084116"/>
            <a:ext cx="0" cy="59003"/>
          </a:xfrm>
          <a:prstGeom prst="line">
            <a:avLst/>
          </a:prstGeom>
          <a:noFill/>
          <a:ln w="28575" cap="flat" cmpd="sng" algn="ctr">
            <a:solidFill>
              <a:schemeClr val="bg1"/>
            </a:solidFill>
            <a:prstDash val="solid"/>
            <a:round/>
            <a:headEnd type="none" w="med" len="med"/>
            <a:tailEnd type="none" w="med" len="med"/>
          </a:ln>
          <a:effectLst/>
        </p:spPr>
      </p:cxnSp>
      <p:cxnSp>
        <p:nvCxnSpPr>
          <p:cNvPr id="86" name="Straight Connector 85">
            <a:extLst>
              <a:ext uri="{FF2B5EF4-FFF2-40B4-BE49-F238E27FC236}">
                <a16:creationId xmlns="" xmlns:a16="http://schemas.microsoft.com/office/drawing/2014/main" id="{07FBF777-C4D8-4AD7-AE88-7ED11ED9CED9}"/>
              </a:ext>
            </a:extLst>
          </p:cNvPr>
          <p:cNvCxnSpPr/>
          <p:nvPr/>
        </p:nvCxnSpPr>
        <p:spPr bwMode="auto">
          <a:xfrm>
            <a:off x="6454067" y="5084116"/>
            <a:ext cx="0" cy="59003"/>
          </a:xfrm>
          <a:prstGeom prst="line">
            <a:avLst/>
          </a:prstGeom>
          <a:noFill/>
          <a:ln w="28575" cap="flat" cmpd="sng" algn="ctr">
            <a:solidFill>
              <a:schemeClr val="bg1"/>
            </a:solidFill>
            <a:prstDash val="solid"/>
            <a:round/>
            <a:headEnd type="none" w="med" len="med"/>
            <a:tailEnd type="none" w="med" len="med"/>
          </a:ln>
          <a:effectLst/>
        </p:spPr>
      </p:cxnSp>
      <p:cxnSp>
        <p:nvCxnSpPr>
          <p:cNvPr id="87" name="Straight Connector 86">
            <a:extLst>
              <a:ext uri="{FF2B5EF4-FFF2-40B4-BE49-F238E27FC236}">
                <a16:creationId xmlns="" xmlns:a16="http://schemas.microsoft.com/office/drawing/2014/main" id="{72884C6F-D7B2-464D-81F9-75F013DD6D6A}"/>
              </a:ext>
            </a:extLst>
          </p:cNvPr>
          <p:cNvCxnSpPr/>
          <p:nvPr/>
        </p:nvCxnSpPr>
        <p:spPr bwMode="auto">
          <a:xfrm>
            <a:off x="7086801" y="5084116"/>
            <a:ext cx="0" cy="59003"/>
          </a:xfrm>
          <a:prstGeom prst="line">
            <a:avLst/>
          </a:prstGeom>
          <a:noFill/>
          <a:ln w="28575" cap="flat" cmpd="sng" algn="ctr">
            <a:solidFill>
              <a:schemeClr val="bg1"/>
            </a:solidFill>
            <a:prstDash val="solid"/>
            <a:round/>
            <a:headEnd type="none" w="med" len="med"/>
            <a:tailEnd type="none" w="med" len="med"/>
          </a:ln>
          <a:effectLst/>
        </p:spPr>
      </p:cxnSp>
      <p:cxnSp>
        <p:nvCxnSpPr>
          <p:cNvPr id="88" name="Straight Connector 87">
            <a:extLst>
              <a:ext uri="{FF2B5EF4-FFF2-40B4-BE49-F238E27FC236}">
                <a16:creationId xmlns="" xmlns:a16="http://schemas.microsoft.com/office/drawing/2014/main" id="{4DFD139F-E783-48E1-A4F7-3BC64C311A1E}"/>
              </a:ext>
            </a:extLst>
          </p:cNvPr>
          <p:cNvCxnSpPr/>
          <p:nvPr/>
        </p:nvCxnSpPr>
        <p:spPr bwMode="auto">
          <a:xfrm>
            <a:off x="7719535" y="5084116"/>
            <a:ext cx="0" cy="59003"/>
          </a:xfrm>
          <a:prstGeom prst="line">
            <a:avLst/>
          </a:prstGeom>
          <a:noFill/>
          <a:ln w="28575" cap="flat" cmpd="sng" algn="ctr">
            <a:solidFill>
              <a:schemeClr val="bg1"/>
            </a:solidFill>
            <a:prstDash val="solid"/>
            <a:round/>
            <a:headEnd type="none" w="med" len="med"/>
            <a:tailEnd type="none" w="med" len="med"/>
          </a:ln>
          <a:effectLst/>
        </p:spPr>
      </p:cxnSp>
      <p:cxnSp>
        <p:nvCxnSpPr>
          <p:cNvPr id="89" name="Straight Connector 88">
            <a:extLst>
              <a:ext uri="{FF2B5EF4-FFF2-40B4-BE49-F238E27FC236}">
                <a16:creationId xmlns="" xmlns:a16="http://schemas.microsoft.com/office/drawing/2014/main" id="{7ED67B90-0691-4364-B21B-830069964E28}"/>
              </a:ext>
            </a:extLst>
          </p:cNvPr>
          <p:cNvCxnSpPr/>
          <p:nvPr/>
        </p:nvCxnSpPr>
        <p:spPr bwMode="auto">
          <a:xfrm>
            <a:off x="8352269" y="5084116"/>
            <a:ext cx="0" cy="59003"/>
          </a:xfrm>
          <a:prstGeom prst="line">
            <a:avLst/>
          </a:prstGeom>
          <a:noFill/>
          <a:ln w="28575" cap="flat" cmpd="sng" algn="ctr">
            <a:solidFill>
              <a:schemeClr val="bg1"/>
            </a:solidFill>
            <a:prstDash val="solid"/>
            <a:round/>
            <a:headEnd type="none" w="med" len="med"/>
            <a:tailEnd type="none" w="med" len="med"/>
          </a:ln>
          <a:effectLst/>
        </p:spPr>
      </p:cxnSp>
      <p:sp>
        <p:nvSpPr>
          <p:cNvPr id="90" name="TextBox 89">
            <a:extLst>
              <a:ext uri="{FF2B5EF4-FFF2-40B4-BE49-F238E27FC236}">
                <a16:creationId xmlns="" xmlns:a16="http://schemas.microsoft.com/office/drawing/2014/main" id="{A13D3A5D-4185-4EB5-88B6-497361124EB8}"/>
              </a:ext>
            </a:extLst>
          </p:cNvPr>
          <p:cNvSpPr txBox="1"/>
          <p:nvPr/>
        </p:nvSpPr>
        <p:spPr bwMode="auto">
          <a:xfrm>
            <a:off x="4698307" y="1939525"/>
            <a:ext cx="4800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b="0" dirty="0">
                <a:solidFill>
                  <a:schemeClr val="bg1"/>
                </a:solidFill>
                <a:latin typeface="Calibri" panose="020F0502020204030204" pitchFamily="34" charset="0"/>
              </a:rPr>
              <a:t>100</a:t>
            </a:r>
          </a:p>
        </p:txBody>
      </p:sp>
      <p:sp>
        <p:nvSpPr>
          <p:cNvPr id="91" name="TextBox 90">
            <a:extLst>
              <a:ext uri="{FF2B5EF4-FFF2-40B4-BE49-F238E27FC236}">
                <a16:creationId xmlns="" xmlns:a16="http://schemas.microsoft.com/office/drawing/2014/main" id="{6700AAA8-C9CA-497B-B970-5294C38823CB}"/>
              </a:ext>
            </a:extLst>
          </p:cNvPr>
          <p:cNvSpPr txBox="1"/>
          <p:nvPr/>
        </p:nvSpPr>
        <p:spPr bwMode="auto">
          <a:xfrm>
            <a:off x="4698307" y="2531119"/>
            <a:ext cx="4800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b="0" dirty="0">
                <a:solidFill>
                  <a:schemeClr val="bg1"/>
                </a:solidFill>
                <a:latin typeface="Calibri" panose="020F0502020204030204" pitchFamily="34" charset="0"/>
              </a:rPr>
              <a:t>80</a:t>
            </a:r>
          </a:p>
        </p:txBody>
      </p:sp>
      <p:sp>
        <p:nvSpPr>
          <p:cNvPr id="92" name="TextBox 91">
            <a:extLst>
              <a:ext uri="{FF2B5EF4-FFF2-40B4-BE49-F238E27FC236}">
                <a16:creationId xmlns="" xmlns:a16="http://schemas.microsoft.com/office/drawing/2014/main" id="{A7801D6B-9017-45D1-94B2-55EFED14388E}"/>
              </a:ext>
            </a:extLst>
          </p:cNvPr>
          <p:cNvSpPr txBox="1"/>
          <p:nvPr/>
        </p:nvSpPr>
        <p:spPr bwMode="auto">
          <a:xfrm>
            <a:off x="4698307" y="3122714"/>
            <a:ext cx="4800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b="0" dirty="0">
                <a:solidFill>
                  <a:schemeClr val="bg1"/>
                </a:solidFill>
                <a:latin typeface="Calibri" panose="020F0502020204030204" pitchFamily="34" charset="0"/>
              </a:rPr>
              <a:t>60</a:t>
            </a:r>
          </a:p>
        </p:txBody>
      </p:sp>
      <p:sp>
        <p:nvSpPr>
          <p:cNvPr id="93" name="TextBox 92">
            <a:extLst>
              <a:ext uri="{FF2B5EF4-FFF2-40B4-BE49-F238E27FC236}">
                <a16:creationId xmlns="" xmlns:a16="http://schemas.microsoft.com/office/drawing/2014/main" id="{7F4AF98D-2310-4D8E-A62A-099F4FD63516}"/>
              </a:ext>
            </a:extLst>
          </p:cNvPr>
          <p:cNvSpPr txBox="1"/>
          <p:nvPr/>
        </p:nvSpPr>
        <p:spPr bwMode="auto">
          <a:xfrm>
            <a:off x="4698307" y="3714308"/>
            <a:ext cx="4800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b="0" dirty="0">
                <a:solidFill>
                  <a:schemeClr val="bg1"/>
                </a:solidFill>
                <a:latin typeface="Calibri" panose="020F0502020204030204" pitchFamily="34" charset="0"/>
              </a:rPr>
              <a:t>40</a:t>
            </a:r>
          </a:p>
        </p:txBody>
      </p:sp>
      <p:sp>
        <p:nvSpPr>
          <p:cNvPr id="94" name="TextBox 93">
            <a:extLst>
              <a:ext uri="{FF2B5EF4-FFF2-40B4-BE49-F238E27FC236}">
                <a16:creationId xmlns="" xmlns:a16="http://schemas.microsoft.com/office/drawing/2014/main" id="{60822931-A73A-44B3-AAC7-1C2B5F27004D}"/>
              </a:ext>
            </a:extLst>
          </p:cNvPr>
          <p:cNvSpPr txBox="1"/>
          <p:nvPr/>
        </p:nvSpPr>
        <p:spPr bwMode="auto">
          <a:xfrm>
            <a:off x="4698307" y="4305902"/>
            <a:ext cx="4800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b="0" dirty="0">
                <a:solidFill>
                  <a:schemeClr val="bg1"/>
                </a:solidFill>
                <a:latin typeface="Calibri" panose="020F0502020204030204" pitchFamily="34" charset="0"/>
              </a:rPr>
              <a:t>20</a:t>
            </a:r>
          </a:p>
        </p:txBody>
      </p:sp>
      <p:sp>
        <p:nvSpPr>
          <p:cNvPr id="95" name="TextBox 94">
            <a:extLst>
              <a:ext uri="{FF2B5EF4-FFF2-40B4-BE49-F238E27FC236}">
                <a16:creationId xmlns="" xmlns:a16="http://schemas.microsoft.com/office/drawing/2014/main" id="{BE550826-7635-4389-979B-671CD06F4896}"/>
              </a:ext>
            </a:extLst>
          </p:cNvPr>
          <p:cNvSpPr txBox="1"/>
          <p:nvPr/>
        </p:nvSpPr>
        <p:spPr bwMode="auto">
          <a:xfrm>
            <a:off x="4698307" y="4897496"/>
            <a:ext cx="4800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b="0" dirty="0">
                <a:solidFill>
                  <a:schemeClr val="bg1"/>
                </a:solidFill>
                <a:latin typeface="Calibri" panose="020F0502020204030204" pitchFamily="34" charset="0"/>
              </a:rPr>
              <a:t>0</a:t>
            </a:r>
          </a:p>
        </p:txBody>
      </p:sp>
      <p:sp>
        <p:nvSpPr>
          <p:cNvPr id="96" name="TextBox 95">
            <a:extLst>
              <a:ext uri="{FF2B5EF4-FFF2-40B4-BE49-F238E27FC236}">
                <a16:creationId xmlns="" xmlns:a16="http://schemas.microsoft.com/office/drawing/2014/main" id="{CF3B44A4-896D-44F5-B82D-E97E38F551C8}"/>
              </a:ext>
            </a:extLst>
          </p:cNvPr>
          <p:cNvSpPr txBox="1"/>
          <p:nvPr/>
        </p:nvSpPr>
        <p:spPr bwMode="auto">
          <a:xfrm>
            <a:off x="8185758" y="5071540"/>
            <a:ext cx="3330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b="0" dirty="0">
                <a:solidFill>
                  <a:schemeClr val="bg1"/>
                </a:solidFill>
                <a:latin typeface="Calibri" panose="020F0502020204030204" pitchFamily="34" charset="0"/>
              </a:rPr>
              <a:t>30</a:t>
            </a:r>
          </a:p>
        </p:txBody>
      </p:sp>
      <p:sp>
        <p:nvSpPr>
          <p:cNvPr id="97" name="TextBox 96">
            <a:extLst>
              <a:ext uri="{FF2B5EF4-FFF2-40B4-BE49-F238E27FC236}">
                <a16:creationId xmlns="" xmlns:a16="http://schemas.microsoft.com/office/drawing/2014/main" id="{785B6EC4-CB0E-4944-BD45-D1CCA1D92DDE}"/>
              </a:ext>
            </a:extLst>
          </p:cNvPr>
          <p:cNvSpPr txBox="1"/>
          <p:nvPr/>
        </p:nvSpPr>
        <p:spPr bwMode="auto">
          <a:xfrm>
            <a:off x="5020260" y="5071540"/>
            <a:ext cx="3330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b="0" dirty="0">
                <a:solidFill>
                  <a:schemeClr val="bg1"/>
                </a:solidFill>
                <a:latin typeface="Calibri" panose="020F0502020204030204" pitchFamily="34" charset="0"/>
              </a:rPr>
              <a:t>0</a:t>
            </a:r>
          </a:p>
        </p:txBody>
      </p:sp>
      <p:sp>
        <p:nvSpPr>
          <p:cNvPr id="98" name="TextBox 97">
            <a:extLst>
              <a:ext uri="{FF2B5EF4-FFF2-40B4-BE49-F238E27FC236}">
                <a16:creationId xmlns="" xmlns:a16="http://schemas.microsoft.com/office/drawing/2014/main" id="{3B4EBC45-E9CE-415A-A857-72326052E6BC}"/>
              </a:ext>
            </a:extLst>
          </p:cNvPr>
          <p:cNvSpPr txBox="1"/>
          <p:nvPr/>
        </p:nvSpPr>
        <p:spPr bwMode="auto">
          <a:xfrm>
            <a:off x="5653360" y="5071540"/>
            <a:ext cx="3330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b="0" dirty="0">
                <a:solidFill>
                  <a:schemeClr val="bg1"/>
                </a:solidFill>
                <a:latin typeface="Calibri" panose="020F0502020204030204" pitchFamily="34" charset="0"/>
              </a:rPr>
              <a:t>6</a:t>
            </a:r>
          </a:p>
        </p:txBody>
      </p:sp>
      <p:sp>
        <p:nvSpPr>
          <p:cNvPr id="99" name="TextBox 98">
            <a:extLst>
              <a:ext uri="{FF2B5EF4-FFF2-40B4-BE49-F238E27FC236}">
                <a16:creationId xmlns="" xmlns:a16="http://schemas.microsoft.com/office/drawing/2014/main" id="{D9053F49-D008-4863-BC46-BF2D0E29C6D1}"/>
              </a:ext>
            </a:extLst>
          </p:cNvPr>
          <p:cNvSpPr txBox="1"/>
          <p:nvPr/>
        </p:nvSpPr>
        <p:spPr bwMode="auto">
          <a:xfrm>
            <a:off x="6286460" y="5071540"/>
            <a:ext cx="3330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b="0" dirty="0">
                <a:solidFill>
                  <a:schemeClr val="bg1"/>
                </a:solidFill>
                <a:latin typeface="Calibri" panose="020F0502020204030204" pitchFamily="34" charset="0"/>
              </a:rPr>
              <a:t>12</a:t>
            </a:r>
          </a:p>
        </p:txBody>
      </p:sp>
      <p:sp>
        <p:nvSpPr>
          <p:cNvPr id="100" name="TextBox 99">
            <a:extLst>
              <a:ext uri="{FF2B5EF4-FFF2-40B4-BE49-F238E27FC236}">
                <a16:creationId xmlns="" xmlns:a16="http://schemas.microsoft.com/office/drawing/2014/main" id="{A23AED68-04E8-4267-AC26-5B2A20B62085}"/>
              </a:ext>
            </a:extLst>
          </p:cNvPr>
          <p:cNvSpPr txBox="1"/>
          <p:nvPr/>
        </p:nvSpPr>
        <p:spPr bwMode="auto">
          <a:xfrm>
            <a:off x="6919560" y="5071540"/>
            <a:ext cx="3330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b="0" dirty="0">
                <a:solidFill>
                  <a:schemeClr val="bg1"/>
                </a:solidFill>
                <a:latin typeface="Calibri" panose="020F0502020204030204" pitchFamily="34" charset="0"/>
              </a:rPr>
              <a:t>18</a:t>
            </a:r>
          </a:p>
        </p:txBody>
      </p:sp>
      <p:sp>
        <p:nvSpPr>
          <p:cNvPr id="101" name="TextBox 100">
            <a:extLst>
              <a:ext uri="{FF2B5EF4-FFF2-40B4-BE49-F238E27FC236}">
                <a16:creationId xmlns="" xmlns:a16="http://schemas.microsoft.com/office/drawing/2014/main" id="{9498499F-8A13-49D7-BC2B-359FD54FA6A8}"/>
              </a:ext>
            </a:extLst>
          </p:cNvPr>
          <p:cNvSpPr txBox="1"/>
          <p:nvPr/>
        </p:nvSpPr>
        <p:spPr bwMode="auto">
          <a:xfrm>
            <a:off x="7552659" y="5071540"/>
            <a:ext cx="3330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b="0" dirty="0">
                <a:solidFill>
                  <a:schemeClr val="bg1"/>
                </a:solidFill>
                <a:latin typeface="Calibri" panose="020F0502020204030204" pitchFamily="34" charset="0"/>
              </a:rPr>
              <a:t>24</a:t>
            </a:r>
          </a:p>
        </p:txBody>
      </p:sp>
      <p:grpSp>
        <p:nvGrpSpPr>
          <p:cNvPr id="111" name="Group 110">
            <a:extLst>
              <a:ext uri="{FF2B5EF4-FFF2-40B4-BE49-F238E27FC236}">
                <a16:creationId xmlns="" xmlns:a16="http://schemas.microsoft.com/office/drawing/2014/main" id="{5DD75E52-4628-40F8-ACE4-E71E581F8238}"/>
              </a:ext>
            </a:extLst>
          </p:cNvPr>
          <p:cNvGrpSpPr/>
          <p:nvPr/>
        </p:nvGrpSpPr>
        <p:grpSpPr>
          <a:xfrm>
            <a:off x="5518359" y="2062984"/>
            <a:ext cx="3361795" cy="1689929"/>
            <a:chOff x="7357811" y="1821448"/>
            <a:chExt cx="4482393" cy="1689929"/>
          </a:xfrm>
        </p:grpSpPr>
        <p:sp>
          <p:nvSpPr>
            <p:cNvPr id="67" name="TextBox 66">
              <a:extLst>
                <a:ext uri="{FF2B5EF4-FFF2-40B4-BE49-F238E27FC236}">
                  <a16:creationId xmlns="" xmlns:a16="http://schemas.microsoft.com/office/drawing/2014/main" id="{1FBEF84A-E2D4-47C2-8EE4-9AE59E3FFFF3}"/>
                </a:ext>
              </a:extLst>
            </p:cNvPr>
            <p:cNvSpPr txBox="1"/>
            <p:nvPr/>
          </p:nvSpPr>
          <p:spPr bwMode="auto">
            <a:xfrm>
              <a:off x="9364546" y="1829366"/>
              <a:ext cx="122851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sz="1400" dirty="0">
                  <a:solidFill>
                    <a:schemeClr val="accent1"/>
                  </a:solidFill>
                  <a:latin typeface="Calibri" panose="020F0502020204030204" pitchFamily="34" charset="0"/>
                </a:rPr>
                <a:t>Cisplatin + Veliparib</a:t>
              </a:r>
              <a:br>
                <a:rPr lang="en-US" sz="1400" dirty="0">
                  <a:solidFill>
                    <a:schemeClr val="accent1"/>
                  </a:solidFill>
                  <a:latin typeface="Calibri" panose="020F0502020204030204" pitchFamily="34" charset="0"/>
                </a:rPr>
              </a:br>
              <a:r>
                <a:rPr lang="en-US" sz="1400" dirty="0">
                  <a:solidFill>
                    <a:schemeClr val="accent1"/>
                  </a:solidFill>
                  <a:latin typeface="Calibri" panose="020F0502020204030204" pitchFamily="34" charset="0"/>
                </a:rPr>
                <a:t>(n = 37)</a:t>
              </a:r>
            </a:p>
          </p:txBody>
        </p:sp>
        <p:sp>
          <p:nvSpPr>
            <p:cNvPr id="68" name="TextBox 67">
              <a:extLst>
                <a:ext uri="{FF2B5EF4-FFF2-40B4-BE49-F238E27FC236}">
                  <a16:creationId xmlns="" xmlns:a16="http://schemas.microsoft.com/office/drawing/2014/main" id="{53C64976-29EE-4F25-B0C6-7DE04B88EDD4}"/>
                </a:ext>
              </a:extLst>
            </p:cNvPr>
            <p:cNvSpPr txBox="1"/>
            <p:nvPr/>
          </p:nvSpPr>
          <p:spPr bwMode="auto">
            <a:xfrm>
              <a:off x="10514238" y="1821448"/>
              <a:ext cx="128119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sz="1400" dirty="0">
                  <a:solidFill>
                    <a:schemeClr val="accent3"/>
                  </a:solidFill>
                  <a:latin typeface="Calibri" panose="020F0502020204030204" pitchFamily="34" charset="0"/>
                </a:rPr>
                <a:t>Cisplatin + Placebo</a:t>
              </a:r>
              <a:br>
                <a:rPr lang="en-US" sz="1400" dirty="0">
                  <a:solidFill>
                    <a:schemeClr val="accent3"/>
                  </a:solidFill>
                  <a:latin typeface="Calibri" panose="020F0502020204030204" pitchFamily="34" charset="0"/>
                </a:rPr>
              </a:br>
              <a:r>
                <a:rPr lang="en-US" sz="1400" dirty="0">
                  <a:solidFill>
                    <a:schemeClr val="accent3"/>
                  </a:solidFill>
                  <a:latin typeface="Calibri" panose="020F0502020204030204" pitchFamily="34" charset="0"/>
                </a:rPr>
                <a:t>(n = 38)</a:t>
              </a:r>
            </a:p>
          </p:txBody>
        </p:sp>
        <p:sp>
          <p:nvSpPr>
            <p:cNvPr id="69" name="TextBox 68">
              <a:extLst>
                <a:ext uri="{FF2B5EF4-FFF2-40B4-BE49-F238E27FC236}">
                  <a16:creationId xmlns="" xmlns:a16="http://schemas.microsoft.com/office/drawing/2014/main" id="{002A0644-C980-4714-BFB4-0C79A348DC2E}"/>
                </a:ext>
              </a:extLst>
            </p:cNvPr>
            <p:cNvSpPr txBox="1"/>
            <p:nvPr/>
          </p:nvSpPr>
          <p:spPr bwMode="auto">
            <a:xfrm>
              <a:off x="7357811" y="2557270"/>
              <a:ext cx="218213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lnSpc>
                  <a:spcPct val="100000"/>
                </a:lnSpc>
                <a:spcBef>
                  <a:spcPct val="50000"/>
                </a:spcBef>
                <a:spcAft>
                  <a:spcPct val="0"/>
                </a:spcAft>
                <a:buClrTx/>
                <a:buFontTx/>
                <a:buNone/>
              </a:pPr>
              <a:r>
                <a:rPr lang="en-US" sz="1400" dirty="0">
                  <a:solidFill>
                    <a:schemeClr val="bg1"/>
                  </a:solidFill>
                  <a:latin typeface="Calibri" panose="020F0502020204030204" pitchFamily="34" charset="0"/>
                </a:rPr>
                <a:t>Median PFS, Mos (95% CI)</a:t>
              </a:r>
              <a:br>
                <a:rPr lang="en-US" sz="1400" dirty="0">
                  <a:solidFill>
                    <a:schemeClr val="bg1"/>
                  </a:solidFill>
                  <a:latin typeface="Calibri" panose="020F0502020204030204" pitchFamily="34" charset="0"/>
                </a:rPr>
              </a:br>
              <a:r>
                <a:rPr lang="en-US" sz="1400" dirty="0">
                  <a:solidFill>
                    <a:schemeClr val="bg1"/>
                  </a:solidFill>
                  <a:latin typeface="Calibri" panose="020F0502020204030204" pitchFamily="34" charset="0"/>
                </a:rPr>
                <a:t>HR (95% CI)</a:t>
              </a:r>
              <a:br>
                <a:rPr lang="en-US" sz="1400" dirty="0">
                  <a:solidFill>
                    <a:schemeClr val="bg1"/>
                  </a:solidFill>
                  <a:latin typeface="Calibri" panose="020F0502020204030204" pitchFamily="34" charset="0"/>
                </a:rPr>
              </a:br>
              <a:r>
                <a:rPr lang="en-US" sz="1400" i="1" dirty="0">
                  <a:solidFill>
                    <a:schemeClr val="bg1"/>
                  </a:solidFill>
                  <a:latin typeface="Calibri" panose="020F0502020204030204" pitchFamily="34" charset="0"/>
                </a:rPr>
                <a:t>P</a:t>
              </a:r>
              <a:r>
                <a:rPr lang="en-US" sz="1400" dirty="0">
                  <a:solidFill>
                    <a:schemeClr val="bg1"/>
                  </a:solidFill>
                  <a:latin typeface="Calibri" panose="020F0502020204030204" pitchFamily="34" charset="0"/>
                </a:rPr>
                <a:t> value (2-sided)</a:t>
              </a:r>
            </a:p>
          </p:txBody>
        </p:sp>
        <p:sp>
          <p:nvSpPr>
            <p:cNvPr id="70" name="TextBox 69">
              <a:extLst>
                <a:ext uri="{FF2B5EF4-FFF2-40B4-BE49-F238E27FC236}">
                  <a16:creationId xmlns="" xmlns:a16="http://schemas.microsoft.com/office/drawing/2014/main" id="{608C0EFB-9C03-467C-8419-E189AE96B89B}"/>
                </a:ext>
              </a:extLst>
            </p:cNvPr>
            <p:cNvSpPr txBox="1"/>
            <p:nvPr/>
          </p:nvSpPr>
          <p:spPr bwMode="auto">
            <a:xfrm>
              <a:off x="9372390" y="2557270"/>
              <a:ext cx="246781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spcBef>
                  <a:spcPct val="50000"/>
                </a:spcBef>
              </a:pPr>
              <a:r>
                <a:rPr lang="en-US" sz="1400" b="0" dirty="0">
                  <a:solidFill>
                    <a:schemeClr val="bg1"/>
                  </a:solidFill>
                  <a:latin typeface="Calibri" panose="020F0502020204030204" pitchFamily="34" charset="0"/>
                </a:rPr>
                <a:t>3.3 (2.3-5.6)    2.3 (1.7-4.1)</a:t>
              </a:r>
              <a:br>
                <a:rPr lang="en-US" sz="1400" b="0" dirty="0">
                  <a:solidFill>
                    <a:schemeClr val="bg1"/>
                  </a:solidFill>
                  <a:latin typeface="Calibri" panose="020F0502020204030204" pitchFamily="34" charset="0"/>
                </a:rPr>
              </a:br>
              <a:r>
                <a:rPr lang="en-US" sz="1400" b="0" dirty="0">
                  <a:solidFill>
                    <a:schemeClr val="bg1"/>
                  </a:solidFill>
                  <a:latin typeface="Calibri" panose="020F0502020204030204" pitchFamily="34" charset="0"/>
                </a:rPr>
                <a:t>1.000 (0.59-1.70)</a:t>
              </a:r>
              <a:br>
                <a:rPr lang="en-US" sz="1400" b="0" dirty="0">
                  <a:solidFill>
                    <a:schemeClr val="bg1"/>
                  </a:solidFill>
                  <a:latin typeface="Calibri" panose="020F0502020204030204" pitchFamily="34" charset="0"/>
                </a:rPr>
              </a:br>
              <a:r>
                <a:rPr lang="en-US" sz="1400" b="0" dirty="0">
                  <a:solidFill>
                    <a:schemeClr val="bg1"/>
                  </a:solidFill>
                  <a:latin typeface="Calibri" panose="020F0502020204030204" pitchFamily="34" charset="0"/>
                </a:rPr>
                <a:t>1.00</a:t>
              </a:r>
            </a:p>
          </p:txBody>
        </p:sp>
        <p:cxnSp>
          <p:nvCxnSpPr>
            <p:cNvPr id="103" name="Straight Connector 102">
              <a:extLst>
                <a:ext uri="{FF2B5EF4-FFF2-40B4-BE49-F238E27FC236}">
                  <a16:creationId xmlns="" xmlns:a16="http://schemas.microsoft.com/office/drawing/2014/main" id="{7F4D4A47-4F26-42A9-89B8-3480F5C6BBE7}"/>
                </a:ext>
              </a:extLst>
            </p:cNvPr>
            <p:cNvCxnSpPr/>
            <p:nvPr/>
          </p:nvCxnSpPr>
          <p:spPr bwMode="auto">
            <a:xfrm>
              <a:off x="7537814" y="2568030"/>
              <a:ext cx="4098853" cy="0"/>
            </a:xfrm>
            <a:prstGeom prst="line">
              <a:avLst/>
            </a:prstGeom>
            <a:noFill/>
            <a:ln w="28575" cap="flat" cmpd="sng" algn="ctr">
              <a:solidFill>
                <a:schemeClr val="bg1"/>
              </a:solidFill>
              <a:prstDash val="solid"/>
              <a:round/>
              <a:headEnd type="none" w="med" len="med"/>
              <a:tailEnd type="none" w="med" len="med"/>
            </a:ln>
            <a:effectLst/>
          </p:spPr>
        </p:cxnSp>
      </p:grpSp>
      <p:cxnSp>
        <p:nvCxnSpPr>
          <p:cNvPr id="104" name="Straight Connector 103">
            <a:extLst>
              <a:ext uri="{FF2B5EF4-FFF2-40B4-BE49-F238E27FC236}">
                <a16:creationId xmlns="" xmlns:a16="http://schemas.microsoft.com/office/drawing/2014/main" id="{1E0E6ECA-478F-4E1E-8E62-EE43E0F2342C}"/>
              </a:ext>
            </a:extLst>
          </p:cNvPr>
          <p:cNvCxnSpPr/>
          <p:nvPr/>
        </p:nvCxnSpPr>
        <p:spPr bwMode="auto">
          <a:xfrm>
            <a:off x="1033100" y="5069365"/>
            <a:ext cx="3501386" cy="0"/>
          </a:xfrm>
          <a:prstGeom prst="line">
            <a:avLst/>
          </a:prstGeom>
          <a:noFill/>
          <a:ln w="28575" cap="flat" cmpd="sng" algn="ctr">
            <a:solidFill>
              <a:schemeClr val="bg1"/>
            </a:solidFill>
            <a:prstDash val="solid"/>
            <a:round/>
            <a:headEnd type="none" w="med" len="med"/>
            <a:tailEnd type="none" w="med" len="med"/>
          </a:ln>
          <a:effectLst/>
        </p:spPr>
      </p:cxnSp>
      <p:cxnSp>
        <p:nvCxnSpPr>
          <p:cNvPr id="105" name="Straight Connector 104">
            <a:extLst>
              <a:ext uri="{FF2B5EF4-FFF2-40B4-BE49-F238E27FC236}">
                <a16:creationId xmlns="" xmlns:a16="http://schemas.microsoft.com/office/drawing/2014/main" id="{C7DF3983-4440-48C0-99A1-9312D47C2516}"/>
              </a:ext>
            </a:extLst>
          </p:cNvPr>
          <p:cNvCxnSpPr/>
          <p:nvPr/>
        </p:nvCxnSpPr>
        <p:spPr bwMode="auto">
          <a:xfrm>
            <a:off x="5188600" y="5084115"/>
            <a:ext cx="3501386" cy="0"/>
          </a:xfrm>
          <a:prstGeom prst="line">
            <a:avLst/>
          </a:prstGeom>
          <a:noFill/>
          <a:ln w="28575" cap="flat" cmpd="sng" algn="ctr">
            <a:solidFill>
              <a:schemeClr val="bg1"/>
            </a:solidFill>
            <a:prstDash val="solid"/>
            <a:round/>
            <a:headEnd type="none" w="med" len="med"/>
            <a:tailEnd type="none" w="med" len="med"/>
          </a:ln>
          <a:effectLst/>
        </p:spPr>
      </p:cxnSp>
      <p:sp>
        <p:nvSpPr>
          <p:cNvPr id="106" name="TextBox 105">
            <a:extLst>
              <a:ext uri="{FF2B5EF4-FFF2-40B4-BE49-F238E27FC236}">
                <a16:creationId xmlns="" xmlns:a16="http://schemas.microsoft.com/office/drawing/2014/main" id="{2B6744BF-C34A-47DD-A5BB-D6107C6BA49F}"/>
              </a:ext>
            </a:extLst>
          </p:cNvPr>
          <p:cNvSpPr txBox="1"/>
          <p:nvPr/>
        </p:nvSpPr>
        <p:spPr bwMode="auto">
          <a:xfrm>
            <a:off x="1030617" y="1467370"/>
            <a:ext cx="35038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spcBef>
                <a:spcPct val="50000"/>
              </a:spcBef>
            </a:pPr>
            <a:r>
              <a:rPr lang="en-US" sz="2400" dirty="0">
                <a:solidFill>
                  <a:schemeClr val="bg1"/>
                </a:solidFill>
                <a:latin typeface="Calibri" panose="020F0502020204030204" pitchFamily="34" charset="0"/>
              </a:rPr>
              <a:t>Non–BRCA-Like</a:t>
            </a:r>
          </a:p>
        </p:txBody>
      </p:sp>
      <p:sp>
        <p:nvSpPr>
          <p:cNvPr id="107" name="TextBox 106">
            <a:extLst>
              <a:ext uri="{FF2B5EF4-FFF2-40B4-BE49-F238E27FC236}">
                <a16:creationId xmlns="" xmlns:a16="http://schemas.microsoft.com/office/drawing/2014/main" id="{640A2D1E-F3D5-4114-B839-793908F4A7AE}"/>
              </a:ext>
            </a:extLst>
          </p:cNvPr>
          <p:cNvSpPr txBox="1"/>
          <p:nvPr/>
        </p:nvSpPr>
        <p:spPr bwMode="auto">
          <a:xfrm>
            <a:off x="5159343" y="1480177"/>
            <a:ext cx="34418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spcBef>
                <a:spcPct val="50000"/>
              </a:spcBef>
            </a:pPr>
            <a:r>
              <a:rPr lang="en-US" sz="2400" dirty="0">
                <a:solidFill>
                  <a:schemeClr val="bg1"/>
                </a:solidFill>
                <a:latin typeface="Calibri" panose="020F0502020204030204" pitchFamily="34" charset="0"/>
              </a:rPr>
              <a:t>Unclassified</a:t>
            </a:r>
          </a:p>
        </p:txBody>
      </p:sp>
      <p:sp>
        <p:nvSpPr>
          <p:cNvPr id="108" name="Freeform: Shape 107">
            <a:extLst>
              <a:ext uri="{FF2B5EF4-FFF2-40B4-BE49-F238E27FC236}">
                <a16:creationId xmlns="" xmlns:a16="http://schemas.microsoft.com/office/drawing/2014/main" id="{0E2673CA-818F-4495-8745-CEA46B169B62}"/>
              </a:ext>
            </a:extLst>
          </p:cNvPr>
          <p:cNvSpPr/>
          <p:nvPr/>
        </p:nvSpPr>
        <p:spPr bwMode="auto">
          <a:xfrm>
            <a:off x="1053704" y="2081214"/>
            <a:ext cx="1739503" cy="2981325"/>
          </a:xfrm>
          <a:custGeom>
            <a:avLst/>
            <a:gdLst>
              <a:gd name="connsiteX0" fmla="*/ 2319337 w 2319337"/>
              <a:gd name="connsiteY0" fmla="*/ 2981325 h 2981325"/>
              <a:gd name="connsiteX1" fmla="*/ 2319337 w 2319337"/>
              <a:gd name="connsiteY1" fmla="*/ 2924175 h 2981325"/>
              <a:gd name="connsiteX2" fmla="*/ 2181225 w 2319337"/>
              <a:gd name="connsiteY2" fmla="*/ 2924175 h 2981325"/>
              <a:gd name="connsiteX3" fmla="*/ 2181225 w 2319337"/>
              <a:gd name="connsiteY3" fmla="*/ 2852737 h 2981325"/>
              <a:gd name="connsiteX4" fmla="*/ 1852612 w 2319337"/>
              <a:gd name="connsiteY4" fmla="*/ 2852737 h 2981325"/>
              <a:gd name="connsiteX5" fmla="*/ 1852612 w 2319337"/>
              <a:gd name="connsiteY5" fmla="*/ 2776537 h 2981325"/>
              <a:gd name="connsiteX6" fmla="*/ 1809750 w 2319337"/>
              <a:gd name="connsiteY6" fmla="*/ 2776537 h 2981325"/>
              <a:gd name="connsiteX7" fmla="*/ 1809750 w 2319337"/>
              <a:gd name="connsiteY7" fmla="*/ 2614612 h 2981325"/>
              <a:gd name="connsiteX8" fmla="*/ 1490662 w 2319337"/>
              <a:gd name="connsiteY8" fmla="*/ 2614612 h 2981325"/>
              <a:gd name="connsiteX9" fmla="*/ 1490662 w 2319337"/>
              <a:gd name="connsiteY9" fmla="*/ 2547937 h 2981325"/>
              <a:gd name="connsiteX10" fmla="*/ 1233487 w 2319337"/>
              <a:gd name="connsiteY10" fmla="*/ 2547937 h 2981325"/>
              <a:gd name="connsiteX11" fmla="*/ 1233487 w 2319337"/>
              <a:gd name="connsiteY11" fmla="*/ 2500312 h 2981325"/>
              <a:gd name="connsiteX12" fmla="*/ 1147762 w 2319337"/>
              <a:gd name="connsiteY12" fmla="*/ 2500312 h 2981325"/>
              <a:gd name="connsiteX13" fmla="*/ 1147762 w 2319337"/>
              <a:gd name="connsiteY13" fmla="*/ 2314575 h 2981325"/>
              <a:gd name="connsiteX14" fmla="*/ 1014412 w 2319337"/>
              <a:gd name="connsiteY14" fmla="*/ 2314575 h 2981325"/>
              <a:gd name="connsiteX15" fmla="*/ 1014412 w 2319337"/>
              <a:gd name="connsiteY15" fmla="*/ 2252662 h 2981325"/>
              <a:gd name="connsiteX16" fmla="*/ 971550 w 2319337"/>
              <a:gd name="connsiteY16" fmla="*/ 2252662 h 2981325"/>
              <a:gd name="connsiteX17" fmla="*/ 971550 w 2319337"/>
              <a:gd name="connsiteY17" fmla="*/ 2200275 h 2981325"/>
              <a:gd name="connsiteX18" fmla="*/ 847725 w 2319337"/>
              <a:gd name="connsiteY18" fmla="*/ 2200275 h 2981325"/>
              <a:gd name="connsiteX19" fmla="*/ 847725 w 2319337"/>
              <a:gd name="connsiteY19" fmla="*/ 2138362 h 2981325"/>
              <a:gd name="connsiteX20" fmla="*/ 814387 w 2319337"/>
              <a:gd name="connsiteY20" fmla="*/ 2138362 h 2981325"/>
              <a:gd name="connsiteX21" fmla="*/ 814387 w 2319337"/>
              <a:gd name="connsiteY21" fmla="*/ 2085975 h 2981325"/>
              <a:gd name="connsiteX22" fmla="*/ 747712 w 2319337"/>
              <a:gd name="connsiteY22" fmla="*/ 2085975 h 2981325"/>
              <a:gd name="connsiteX23" fmla="*/ 747712 w 2319337"/>
              <a:gd name="connsiteY23" fmla="*/ 1866900 h 2981325"/>
              <a:gd name="connsiteX24" fmla="*/ 704850 w 2319337"/>
              <a:gd name="connsiteY24" fmla="*/ 1866900 h 2981325"/>
              <a:gd name="connsiteX25" fmla="*/ 704850 w 2319337"/>
              <a:gd name="connsiteY25" fmla="*/ 1643062 h 2981325"/>
              <a:gd name="connsiteX26" fmla="*/ 585787 w 2319337"/>
              <a:gd name="connsiteY26" fmla="*/ 1643062 h 2981325"/>
              <a:gd name="connsiteX27" fmla="*/ 585787 w 2319337"/>
              <a:gd name="connsiteY27" fmla="*/ 1581150 h 2981325"/>
              <a:gd name="connsiteX28" fmla="*/ 538162 w 2319337"/>
              <a:gd name="connsiteY28" fmla="*/ 1581150 h 2981325"/>
              <a:gd name="connsiteX29" fmla="*/ 538162 w 2319337"/>
              <a:gd name="connsiteY29" fmla="*/ 1528762 h 2981325"/>
              <a:gd name="connsiteX30" fmla="*/ 495300 w 2319337"/>
              <a:gd name="connsiteY30" fmla="*/ 1528762 h 2981325"/>
              <a:gd name="connsiteX31" fmla="*/ 495300 w 2319337"/>
              <a:gd name="connsiteY31" fmla="*/ 1481137 h 2981325"/>
              <a:gd name="connsiteX32" fmla="*/ 461962 w 2319337"/>
              <a:gd name="connsiteY32" fmla="*/ 1481137 h 2981325"/>
              <a:gd name="connsiteX33" fmla="*/ 461962 w 2319337"/>
              <a:gd name="connsiteY33" fmla="*/ 1333500 h 2981325"/>
              <a:gd name="connsiteX34" fmla="*/ 419100 w 2319337"/>
              <a:gd name="connsiteY34" fmla="*/ 1333500 h 2981325"/>
              <a:gd name="connsiteX35" fmla="*/ 419100 w 2319337"/>
              <a:gd name="connsiteY35" fmla="*/ 1243012 h 2981325"/>
              <a:gd name="connsiteX36" fmla="*/ 390525 w 2319337"/>
              <a:gd name="connsiteY36" fmla="*/ 1243012 h 2981325"/>
              <a:gd name="connsiteX37" fmla="*/ 390525 w 2319337"/>
              <a:gd name="connsiteY37" fmla="*/ 1171575 h 2981325"/>
              <a:gd name="connsiteX38" fmla="*/ 390525 w 2319337"/>
              <a:gd name="connsiteY38" fmla="*/ 1171575 h 2981325"/>
              <a:gd name="connsiteX39" fmla="*/ 352425 w 2319337"/>
              <a:gd name="connsiteY39" fmla="*/ 1171575 h 2981325"/>
              <a:gd name="connsiteX40" fmla="*/ 352425 w 2319337"/>
              <a:gd name="connsiteY40" fmla="*/ 1042987 h 2981325"/>
              <a:gd name="connsiteX41" fmla="*/ 352425 w 2319337"/>
              <a:gd name="connsiteY41" fmla="*/ 1042987 h 2981325"/>
              <a:gd name="connsiteX42" fmla="*/ 352425 w 2319337"/>
              <a:gd name="connsiteY42" fmla="*/ 771525 h 2981325"/>
              <a:gd name="connsiteX43" fmla="*/ 314325 w 2319337"/>
              <a:gd name="connsiteY43" fmla="*/ 771525 h 2981325"/>
              <a:gd name="connsiteX44" fmla="*/ 314325 w 2319337"/>
              <a:gd name="connsiteY44" fmla="*/ 366712 h 2981325"/>
              <a:gd name="connsiteX45" fmla="*/ 271462 w 2319337"/>
              <a:gd name="connsiteY45" fmla="*/ 366712 h 2981325"/>
              <a:gd name="connsiteX46" fmla="*/ 271462 w 2319337"/>
              <a:gd name="connsiteY46" fmla="*/ 261937 h 2981325"/>
              <a:gd name="connsiteX47" fmla="*/ 228600 w 2319337"/>
              <a:gd name="connsiteY47" fmla="*/ 261937 h 2981325"/>
              <a:gd name="connsiteX48" fmla="*/ 228600 w 2319337"/>
              <a:gd name="connsiteY48" fmla="*/ 204787 h 2981325"/>
              <a:gd name="connsiteX49" fmla="*/ 176212 w 2319337"/>
              <a:gd name="connsiteY49" fmla="*/ 204787 h 2981325"/>
              <a:gd name="connsiteX50" fmla="*/ 176212 w 2319337"/>
              <a:gd name="connsiteY50" fmla="*/ 157162 h 2981325"/>
              <a:gd name="connsiteX51" fmla="*/ 176212 w 2319337"/>
              <a:gd name="connsiteY51" fmla="*/ 157162 h 2981325"/>
              <a:gd name="connsiteX52" fmla="*/ 176212 w 2319337"/>
              <a:gd name="connsiteY52" fmla="*/ 109537 h 2981325"/>
              <a:gd name="connsiteX53" fmla="*/ 100012 w 2319337"/>
              <a:gd name="connsiteY53" fmla="*/ 109537 h 2981325"/>
              <a:gd name="connsiteX54" fmla="*/ 100012 w 2319337"/>
              <a:gd name="connsiteY54" fmla="*/ 28575 h 2981325"/>
              <a:gd name="connsiteX55" fmla="*/ 0 w 2319337"/>
              <a:gd name="connsiteY55" fmla="*/ 28575 h 2981325"/>
              <a:gd name="connsiteX56" fmla="*/ 0 w 2319337"/>
              <a:gd name="connsiteY56" fmla="*/ 0 h 298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319337" h="2981325">
                <a:moveTo>
                  <a:pt x="2319337" y="2981325"/>
                </a:moveTo>
                <a:lnTo>
                  <a:pt x="2319337" y="2924175"/>
                </a:lnTo>
                <a:lnTo>
                  <a:pt x="2181225" y="2924175"/>
                </a:lnTo>
                <a:lnTo>
                  <a:pt x="2181225" y="2852737"/>
                </a:lnTo>
                <a:lnTo>
                  <a:pt x="1852612" y="2852737"/>
                </a:lnTo>
                <a:lnTo>
                  <a:pt x="1852612" y="2776537"/>
                </a:lnTo>
                <a:lnTo>
                  <a:pt x="1809750" y="2776537"/>
                </a:lnTo>
                <a:lnTo>
                  <a:pt x="1809750" y="2614612"/>
                </a:lnTo>
                <a:lnTo>
                  <a:pt x="1490662" y="2614612"/>
                </a:lnTo>
                <a:lnTo>
                  <a:pt x="1490662" y="2547937"/>
                </a:lnTo>
                <a:lnTo>
                  <a:pt x="1233487" y="2547937"/>
                </a:lnTo>
                <a:lnTo>
                  <a:pt x="1233487" y="2500312"/>
                </a:lnTo>
                <a:lnTo>
                  <a:pt x="1147762" y="2500312"/>
                </a:lnTo>
                <a:lnTo>
                  <a:pt x="1147762" y="2314575"/>
                </a:lnTo>
                <a:lnTo>
                  <a:pt x="1014412" y="2314575"/>
                </a:lnTo>
                <a:lnTo>
                  <a:pt x="1014412" y="2252662"/>
                </a:lnTo>
                <a:lnTo>
                  <a:pt x="971550" y="2252662"/>
                </a:lnTo>
                <a:lnTo>
                  <a:pt x="971550" y="2200275"/>
                </a:lnTo>
                <a:lnTo>
                  <a:pt x="847725" y="2200275"/>
                </a:lnTo>
                <a:lnTo>
                  <a:pt x="847725" y="2138362"/>
                </a:lnTo>
                <a:lnTo>
                  <a:pt x="814387" y="2138362"/>
                </a:lnTo>
                <a:lnTo>
                  <a:pt x="814387" y="2085975"/>
                </a:lnTo>
                <a:lnTo>
                  <a:pt x="747712" y="2085975"/>
                </a:lnTo>
                <a:lnTo>
                  <a:pt x="747712" y="1866900"/>
                </a:lnTo>
                <a:lnTo>
                  <a:pt x="704850" y="1866900"/>
                </a:lnTo>
                <a:lnTo>
                  <a:pt x="704850" y="1643062"/>
                </a:lnTo>
                <a:lnTo>
                  <a:pt x="585787" y="1643062"/>
                </a:lnTo>
                <a:lnTo>
                  <a:pt x="585787" y="1581150"/>
                </a:lnTo>
                <a:lnTo>
                  <a:pt x="538162" y="1581150"/>
                </a:lnTo>
                <a:lnTo>
                  <a:pt x="538162" y="1528762"/>
                </a:lnTo>
                <a:lnTo>
                  <a:pt x="495300" y="1528762"/>
                </a:lnTo>
                <a:lnTo>
                  <a:pt x="495300" y="1481137"/>
                </a:lnTo>
                <a:lnTo>
                  <a:pt x="461962" y="1481137"/>
                </a:lnTo>
                <a:lnTo>
                  <a:pt x="461962" y="1333500"/>
                </a:lnTo>
                <a:lnTo>
                  <a:pt x="419100" y="1333500"/>
                </a:lnTo>
                <a:lnTo>
                  <a:pt x="419100" y="1243012"/>
                </a:lnTo>
                <a:lnTo>
                  <a:pt x="390525" y="1243012"/>
                </a:lnTo>
                <a:lnTo>
                  <a:pt x="390525" y="1171575"/>
                </a:lnTo>
                <a:lnTo>
                  <a:pt x="390525" y="1171575"/>
                </a:lnTo>
                <a:lnTo>
                  <a:pt x="352425" y="1171575"/>
                </a:lnTo>
                <a:lnTo>
                  <a:pt x="352425" y="1042987"/>
                </a:lnTo>
                <a:lnTo>
                  <a:pt x="352425" y="1042987"/>
                </a:lnTo>
                <a:lnTo>
                  <a:pt x="352425" y="771525"/>
                </a:lnTo>
                <a:lnTo>
                  <a:pt x="314325" y="771525"/>
                </a:lnTo>
                <a:lnTo>
                  <a:pt x="314325" y="366712"/>
                </a:lnTo>
                <a:lnTo>
                  <a:pt x="271462" y="366712"/>
                </a:lnTo>
                <a:lnTo>
                  <a:pt x="271462" y="261937"/>
                </a:lnTo>
                <a:lnTo>
                  <a:pt x="228600" y="261937"/>
                </a:lnTo>
                <a:lnTo>
                  <a:pt x="228600" y="204787"/>
                </a:lnTo>
                <a:lnTo>
                  <a:pt x="176212" y="204787"/>
                </a:lnTo>
                <a:lnTo>
                  <a:pt x="176212" y="157162"/>
                </a:lnTo>
                <a:lnTo>
                  <a:pt x="176212" y="157162"/>
                </a:lnTo>
                <a:lnTo>
                  <a:pt x="176212" y="109537"/>
                </a:lnTo>
                <a:lnTo>
                  <a:pt x="100012" y="109537"/>
                </a:lnTo>
                <a:lnTo>
                  <a:pt x="100012" y="28575"/>
                </a:lnTo>
                <a:lnTo>
                  <a:pt x="0" y="28575"/>
                </a:lnTo>
                <a:lnTo>
                  <a:pt x="0" y="0"/>
                </a:lnTo>
              </a:path>
            </a:pathLst>
          </a:custGeom>
          <a:noFill/>
          <a:ln w="28575">
            <a:solidFill>
              <a:schemeClr val="accent3"/>
            </a:solidFill>
            <a:miter lim="800000"/>
            <a:headEnd/>
            <a:tailEnd/>
          </a:ln>
          <a:extLst>
            <a:ext uri="{909E8E84-426E-40dd-AFC4-6F175D3DCCD1}">
              <a14:hiddenFill xmlns:a14="http://schemas.microsoft.com/office/drawing/2010/main">
                <a:noFill/>
              </a14:hiddenFill>
            </a:ext>
          </a:extLst>
        </p:spPr>
        <p:txBody>
          <a:bodyPr rtlCol="0" anchor="ctr"/>
          <a:lstStyle/>
          <a:p>
            <a:pPr algn="ctr"/>
            <a:endParaRPr lang="en-US"/>
          </a:p>
        </p:txBody>
      </p:sp>
      <p:sp>
        <p:nvSpPr>
          <p:cNvPr id="9" name="Freeform: Shape 8">
            <a:extLst>
              <a:ext uri="{FF2B5EF4-FFF2-40B4-BE49-F238E27FC236}">
                <a16:creationId xmlns="" xmlns:a16="http://schemas.microsoft.com/office/drawing/2014/main" id="{49B5C8B8-AF17-4138-9FC4-27CEC08FC0EA}"/>
              </a:ext>
            </a:extLst>
          </p:cNvPr>
          <p:cNvSpPr/>
          <p:nvPr/>
        </p:nvSpPr>
        <p:spPr bwMode="auto">
          <a:xfrm>
            <a:off x="1039416" y="2090739"/>
            <a:ext cx="2975372" cy="2924175"/>
          </a:xfrm>
          <a:custGeom>
            <a:avLst/>
            <a:gdLst>
              <a:gd name="connsiteX0" fmla="*/ 3967162 w 3967162"/>
              <a:gd name="connsiteY0" fmla="*/ 2924175 h 2924175"/>
              <a:gd name="connsiteX1" fmla="*/ 3629025 w 3967162"/>
              <a:gd name="connsiteY1" fmla="*/ 2924175 h 2924175"/>
              <a:gd name="connsiteX2" fmla="*/ 3629025 w 3967162"/>
              <a:gd name="connsiteY2" fmla="*/ 2881312 h 2924175"/>
              <a:gd name="connsiteX3" fmla="*/ 2547937 w 3967162"/>
              <a:gd name="connsiteY3" fmla="*/ 2881312 h 2924175"/>
              <a:gd name="connsiteX4" fmla="*/ 2547937 w 3967162"/>
              <a:gd name="connsiteY4" fmla="*/ 2824162 h 2924175"/>
              <a:gd name="connsiteX5" fmla="*/ 1938337 w 3967162"/>
              <a:gd name="connsiteY5" fmla="*/ 2824162 h 2924175"/>
              <a:gd name="connsiteX6" fmla="*/ 1938337 w 3967162"/>
              <a:gd name="connsiteY6" fmla="*/ 2762250 h 2924175"/>
              <a:gd name="connsiteX7" fmla="*/ 1871662 w 3967162"/>
              <a:gd name="connsiteY7" fmla="*/ 2762250 h 2924175"/>
              <a:gd name="connsiteX8" fmla="*/ 1871662 w 3967162"/>
              <a:gd name="connsiteY8" fmla="*/ 2709862 h 2924175"/>
              <a:gd name="connsiteX9" fmla="*/ 1752600 w 3967162"/>
              <a:gd name="connsiteY9" fmla="*/ 2709862 h 2924175"/>
              <a:gd name="connsiteX10" fmla="*/ 1752600 w 3967162"/>
              <a:gd name="connsiteY10" fmla="*/ 2667000 h 2924175"/>
              <a:gd name="connsiteX11" fmla="*/ 1481137 w 3967162"/>
              <a:gd name="connsiteY11" fmla="*/ 2667000 h 2924175"/>
              <a:gd name="connsiteX12" fmla="*/ 1481137 w 3967162"/>
              <a:gd name="connsiteY12" fmla="*/ 2614612 h 2924175"/>
              <a:gd name="connsiteX13" fmla="*/ 1433512 w 3967162"/>
              <a:gd name="connsiteY13" fmla="*/ 2614612 h 2924175"/>
              <a:gd name="connsiteX14" fmla="*/ 1433512 w 3967162"/>
              <a:gd name="connsiteY14" fmla="*/ 2562225 h 2924175"/>
              <a:gd name="connsiteX15" fmla="*/ 1309687 w 3967162"/>
              <a:gd name="connsiteY15" fmla="*/ 2562225 h 2924175"/>
              <a:gd name="connsiteX16" fmla="*/ 1309687 w 3967162"/>
              <a:gd name="connsiteY16" fmla="*/ 2495550 h 2924175"/>
              <a:gd name="connsiteX17" fmla="*/ 1266825 w 3967162"/>
              <a:gd name="connsiteY17" fmla="*/ 2495550 h 2924175"/>
              <a:gd name="connsiteX18" fmla="*/ 1266825 w 3967162"/>
              <a:gd name="connsiteY18" fmla="*/ 2462212 h 2924175"/>
              <a:gd name="connsiteX19" fmla="*/ 1181100 w 3967162"/>
              <a:gd name="connsiteY19" fmla="*/ 2462212 h 2924175"/>
              <a:gd name="connsiteX20" fmla="*/ 1181100 w 3967162"/>
              <a:gd name="connsiteY20" fmla="*/ 2381250 h 2924175"/>
              <a:gd name="connsiteX21" fmla="*/ 1181100 w 3967162"/>
              <a:gd name="connsiteY21" fmla="*/ 2381250 h 2924175"/>
              <a:gd name="connsiteX22" fmla="*/ 1157287 w 3967162"/>
              <a:gd name="connsiteY22" fmla="*/ 2357437 h 2924175"/>
              <a:gd name="connsiteX23" fmla="*/ 1157287 w 3967162"/>
              <a:gd name="connsiteY23" fmla="*/ 2238375 h 2924175"/>
              <a:gd name="connsiteX24" fmla="*/ 1095375 w 3967162"/>
              <a:gd name="connsiteY24" fmla="*/ 2238375 h 2924175"/>
              <a:gd name="connsiteX25" fmla="*/ 1095375 w 3967162"/>
              <a:gd name="connsiteY25" fmla="*/ 2176462 h 2924175"/>
              <a:gd name="connsiteX26" fmla="*/ 1062037 w 3967162"/>
              <a:gd name="connsiteY26" fmla="*/ 2176462 h 2924175"/>
              <a:gd name="connsiteX27" fmla="*/ 1062037 w 3967162"/>
              <a:gd name="connsiteY27" fmla="*/ 2124075 h 2924175"/>
              <a:gd name="connsiteX28" fmla="*/ 914400 w 3967162"/>
              <a:gd name="connsiteY28" fmla="*/ 2124075 h 2924175"/>
              <a:gd name="connsiteX29" fmla="*/ 914400 w 3967162"/>
              <a:gd name="connsiteY29" fmla="*/ 1952625 h 2924175"/>
              <a:gd name="connsiteX30" fmla="*/ 833437 w 3967162"/>
              <a:gd name="connsiteY30" fmla="*/ 1952625 h 2924175"/>
              <a:gd name="connsiteX31" fmla="*/ 833437 w 3967162"/>
              <a:gd name="connsiteY31" fmla="*/ 1900237 h 2924175"/>
              <a:gd name="connsiteX32" fmla="*/ 804862 w 3967162"/>
              <a:gd name="connsiteY32" fmla="*/ 1900237 h 2924175"/>
              <a:gd name="connsiteX33" fmla="*/ 804862 w 3967162"/>
              <a:gd name="connsiteY33" fmla="*/ 1866900 h 2924175"/>
              <a:gd name="connsiteX34" fmla="*/ 785812 w 3967162"/>
              <a:gd name="connsiteY34" fmla="*/ 1866900 h 2924175"/>
              <a:gd name="connsiteX35" fmla="*/ 785812 w 3967162"/>
              <a:gd name="connsiteY35" fmla="*/ 1752600 h 2924175"/>
              <a:gd name="connsiteX36" fmla="*/ 762000 w 3967162"/>
              <a:gd name="connsiteY36" fmla="*/ 1752600 h 2924175"/>
              <a:gd name="connsiteX37" fmla="*/ 762000 w 3967162"/>
              <a:gd name="connsiteY37" fmla="*/ 1700212 h 2924175"/>
              <a:gd name="connsiteX38" fmla="*/ 762000 w 3967162"/>
              <a:gd name="connsiteY38" fmla="*/ 1700212 h 2924175"/>
              <a:gd name="connsiteX39" fmla="*/ 762000 w 3967162"/>
              <a:gd name="connsiteY39" fmla="*/ 1633537 h 2924175"/>
              <a:gd name="connsiteX40" fmla="*/ 690562 w 3967162"/>
              <a:gd name="connsiteY40" fmla="*/ 1633537 h 2924175"/>
              <a:gd name="connsiteX41" fmla="*/ 690562 w 3967162"/>
              <a:gd name="connsiteY41" fmla="*/ 1438275 h 2924175"/>
              <a:gd name="connsiteX42" fmla="*/ 595312 w 3967162"/>
              <a:gd name="connsiteY42" fmla="*/ 1438275 h 2924175"/>
              <a:gd name="connsiteX43" fmla="*/ 595312 w 3967162"/>
              <a:gd name="connsiteY43" fmla="*/ 1262062 h 2924175"/>
              <a:gd name="connsiteX44" fmla="*/ 561975 w 3967162"/>
              <a:gd name="connsiteY44" fmla="*/ 1262062 h 2924175"/>
              <a:gd name="connsiteX45" fmla="*/ 561975 w 3967162"/>
              <a:gd name="connsiteY45" fmla="*/ 1204912 h 2924175"/>
              <a:gd name="connsiteX46" fmla="*/ 504825 w 3967162"/>
              <a:gd name="connsiteY46" fmla="*/ 1204912 h 2924175"/>
              <a:gd name="connsiteX47" fmla="*/ 504825 w 3967162"/>
              <a:gd name="connsiteY47" fmla="*/ 1166812 h 2924175"/>
              <a:gd name="connsiteX48" fmla="*/ 457200 w 3967162"/>
              <a:gd name="connsiteY48" fmla="*/ 1166812 h 2924175"/>
              <a:gd name="connsiteX49" fmla="*/ 457200 w 3967162"/>
              <a:gd name="connsiteY49" fmla="*/ 1109662 h 2924175"/>
              <a:gd name="connsiteX50" fmla="*/ 433387 w 3967162"/>
              <a:gd name="connsiteY50" fmla="*/ 1109662 h 2924175"/>
              <a:gd name="connsiteX51" fmla="*/ 433387 w 3967162"/>
              <a:gd name="connsiteY51" fmla="*/ 785812 h 2924175"/>
              <a:gd name="connsiteX52" fmla="*/ 371475 w 3967162"/>
              <a:gd name="connsiteY52" fmla="*/ 785812 h 2924175"/>
              <a:gd name="connsiteX53" fmla="*/ 371475 w 3967162"/>
              <a:gd name="connsiteY53" fmla="*/ 509587 h 2924175"/>
              <a:gd name="connsiteX54" fmla="*/ 290512 w 3967162"/>
              <a:gd name="connsiteY54" fmla="*/ 509587 h 2924175"/>
              <a:gd name="connsiteX55" fmla="*/ 290512 w 3967162"/>
              <a:gd name="connsiteY55" fmla="*/ 276225 h 2924175"/>
              <a:gd name="connsiteX56" fmla="*/ 223837 w 3967162"/>
              <a:gd name="connsiteY56" fmla="*/ 276225 h 2924175"/>
              <a:gd name="connsiteX57" fmla="*/ 223837 w 3967162"/>
              <a:gd name="connsiteY57" fmla="*/ 157162 h 2924175"/>
              <a:gd name="connsiteX58" fmla="*/ 209550 w 3967162"/>
              <a:gd name="connsiteY58" fmla="*/ 157162 h 2924175"/>
              <a:gd name="connsiteX59" fmla="*/ 209550 w 3967162"/>
              <a:gd name="connsiteY59" fmla="*/ 76200 h 2924175"/>
              <a:gd name="connsiteX60" fmla="*/ 147637 w 3967162"/>
              <a:gd name="connsiteY60" fmla="*/ 76200 h 2924175"/>
              <a:gd name="connsiteX61" fmla="*/ 147637 w 3967162"/>
              <a:gd name="connsiteY61" fmla="*/ 42862 h 2924175"/>
              <a:gd name="connsiteX62" fmla="*/ 0 w 3967162"/>
              <a:gd name="connsiteY62" fmla="*/ 42862 h 2924175"/>
              <a:gd name="connsiteX63" fmla="*/ 0 w 3967162"/>
              <a:gd name="connsiteY63" fmla="*/ 0 h 2924175"/>
              <a:gd name="connsiteX0" fmla="*/ 3967162 w 3967162"/>
              <a:gd name="connsiteY0" fmla="*/ 2924175 h 2924175"/>
              <a:gd name="connsiteX1" fmla="*/ 3629025 w 3967162"/>
              <a:gd name="connsiteY1" fmla="*/ 2924175 h 2924175"/>
              <a:gd name="connsiteX2" fmla="*/ 3629025 w 3967162"/>
              <a:gd name="connsiteY2" fmla="*/ 2881312 h 2924175"/>
              <a:gd name="connsiteX3" fmla="*/ 2547937 w 3967162"/>
              <a:gd name="connsiteY3" fmla="*/ 2881312 h 2924175"/>
              <a:gd name="connsiteX4" fmla="*/ 2547937 w 3967162"/>
              <a:gd name="connsiteY4" fmla="*/ 2824162 h 2924175"/>
              <a:gd name="connsiteX5" fmla="*/ 1938337 w 3967162"/>
              <a:gd name="connsiteY5" fmla="*/ 2824162 h 2924175"/>
              <a:gd name="connsiteX6" fmla="*/ 1938337 w 3967162"/>
              <a:gd name="connsiteY6" fmla="*/ 2762250 h 2924175"/>
              <a:gd name="connsiteX7" fmla="*/ 1871662 w 3967162"/>
              <a:gd name="connsiteY7" fmla="*/ 2762250 h 2924175"/>
              <a:gd name="connsiteX8" fmla="*/ 1871662 w 3967162"/>
              <a:gd name="connsiteY8" fmla="*/ 2709862 h 2924175"/>
              <a:gd name="connsiteX9" fmla="*/ 1752600 w 3967162"/>
              <a:gd name="connsiteY9" fmla="*/ 2709862 h 2924175"/>
              <a:gd name="connsiteX10" fmla="*/ 1752600 w 3967162"/>
              <a:gd name="connsiteY10" fmla="*/ 2667000 h 2924175"/>
              <a:gd name="connsiteX11" fmla="*/ 1481137 w 3967162"/>
              <a:gd name="connsiteY11" fmla="*/ 2667000 h 2924175"/>
              <a:gd name="connsiteX12" fmla="*/ 1481137 w 3967162"/>
              <a:gd name="connsiteY12" fmla="*/ 2614612 h 2924175"/>
              <a:gd name="connsiteX13" fmla="*/ 1433512 w 3967162"/>
              <a:gd name="connsiteY13" fmla="*/ 2614612 h 2924175"/>
              <a:gd name="connsiteX14" fmla="*/ 1433512 w 3967162"/>
              <a:gd name="connsiteY14" fmla="*/ 2562225 h 2924175"/>
              <a:gd name="connsiteX15" fmla="*/ 1309687 w 3967162"/>
              <a:gd name="connsiteY15" fmla="*/ 2562225 h 2924175"/>
              <a:gd name="connsiteX16" fmla="*/ 1309687 w 3967162"/>
              <a:gd name="connsiteY16" fmla="*/ 2495550 h 2924175"/>
              <a:gd name="connsiteX17" fmla="*/ 1266825 w 3967162"/>
              <a:gd name="connsiteY17" fmla="*/ 2495550 h 2924175"/>
              <a:gd name="connsiteX18" fmla="*/ 1266825 w 3967162"/>
              <a:gd name="connsiteY18" fmla="*/ 2462212 h 2924175"/>
              <a:gd name="connsiteX19" fmla="*/ 1181100 w 3967162"/>
              <a:gd name="connsiteY19" fmla="*/ 2462212 h 2924175"/>
              <a:gd name="connsiteX20" fmla="*/ 1181100 w 3967162"/>
              <a:gd name="connsiteY20" fmla="*/ 2381250 h 2924175"/>
              <a:gd name="connsiteX21" fmla="*/ 1181100 w 3967162"/>
              <a:gd name="connsiteY21" fmla="*/ 2381250 h 2924175"/>
              <a:gd name="connsiteX22" fmla="*/ 1157287 w 3967162"/>
              <a:gd name="connsiteY22" fmla="*/ 2357437 h 2924175"/>
              <a:gd name="connsiteX23" fmla="*/ 1157287 w 3967162"/>
              <a:gd name="connsiteY23" fmla="*/ 2238375 h 2924175"/>
              <a:gd name="connsiteX24" fmla="*/ 1095375 w 3967162"/>
              <a:gd name="connsiteY24" fmla="*/ 2238375 h 2924175"/>
              <a:gd name="connsiteX25" fmla="*/ 1095375 w 3967162"/>
              <a:gd name="connsiteY25" fmla="*/ 2176462 h 2924175"/>
              <a:gd name="connsiteX26" fmla="*/ 1062037 w 3967162"/>
              <a:gd name="connsiteY26" fmla="*/ 2176462 h 2924175"/>
              <a:gd name="connsiteX27" fmla="*/ 1062037 w 3967162"/>
              <a:gd name="connsiteY27" fmla="*/ 2124075 h 2924175"/>
              <a:gd name="connsiteX28" fmla="*/ 914400 w 3967162"/>
              <a:gd name="connsiteY28" fmla="*/ 2124075 h 2924175"/>
              <a:gd name="connsiteX29" fmla="*/ 914400 w 3967162"/>
              <a:gd name="connsiteY29" fmla="*/ 1952625 h 2924175"/>
              <a:gd name="connsiteX30" fmla="*/ 833437 w 3967162"/>
              <a:gd name="connsiteY30" fmla="*/ 1952625 h 2924175"/>
              <a:gd name="connsiteX31" fmla="*/ 833437 w 3967162"/>
              <a:gd name="connsiteY31" fmla="*/ 1900237 h 2924175"/>
              <a:gd name="connsiteX32" fmla="*/ 804862 w 3967162"/>
              <a:gd name="connsiteY32" fmla="*/ 1900237 h 2924175"/>
              <a:gd name="connsiteX33" fmla="*/ 804862 w 3967162"/>
              <a:gd name="connsiteY33" fmla="*/ 1866900 h 2924175"/>
              <a:gd name="connsiteX34" fmla="*/ 785812 w 3967162"/>
              <a:gd name="connsiteY34" fmla="*/ 1866900 h 2924175"/>
              <a:gd name="connsiteX35" fmla="*/ 785812 w 3967162"/>
              <a:gd name="connsiteY35" fmla="*/ 1752600 h 2924175"/>
              <a:gd name="connsiteX36" fmla="*/ 762000 w 3967162"/>
              <a:gd name="connsiteY36" fmla="*/ 1752600 h 2924175"/>
              <a:gd name="connsiteX37" fmla="*/ 762000 w 3967162"/>
              <a:gd name="connsiteY37" fmla="*/ 1700212 h 2924175"/>
              <a:gd name="connsiteX38" fmla="*/ 762000 w 3967162"/>
              <a:gd name="connsiteY38" fmla="*/ 1700212 h 2924175"/>
              <a:gd name="connsiteX39" fmla="*/ 762000 w 3967162"/>
              <a:gd name="connsiteY39" fmla="*/ 1633537 h 2924175"/>
              <a:gd name="connsiteX40" fmla="*/ 690562 w 3967162"/>
              <a:gd name="connsiteY40" fmla="*/ 1633537 h 2924175"/>
              <a:gd name="connsiteX41" fmla="*/ 690562 w 3967162"/>
              <a:gd name="connsiteY41" fmla="*/ 1438275 h 2924175"/>
              <a:gd name="connsiteX42" fmla="*/ 595312 w 3967162"/>
              <a:gd name="connsiteY42" fmla="*/ 1438275 h 2924175"/>
              <a:gd name="connsiteX43" fmla="*/ 595312 w 3967162"/>
              <a:gd name="connsiteY43" fmla="*/ 1262062 h 2924175"/>
              <a:gd name="connsiteX44" fmla="*/ 561975 w 3967162"/>
              <a:gd name="connsiteY44" fmla="*/ 1262062 h 2924175"/>
              <a:gd name="connsiteX45" fmla="*/ 561975 w 3967162"/>
              <a:gd name="connsiteY45" fmla="*/ 1204912 h 2924175"/>
              <a:gd name="connsiteX46" fmla="*/ 504825 w 3967162"/>
              <a:gd name="connsiteY46" fmla="*/ 1204912 h 2924175"/>
              <a:gd name="connsiteX47" fmla="*/ 504825 w 3967162"/>
              <a:gd name="connsiteY47" fmla="*/ 1166812 h 2924175"/>
              <a:gd name="connsiteX48" fmla="*/ 457200 w 3967162"/>
              <a:gd name="connsiteY48" fmla="*/ 1166812 h 2924175"/>
              <a:gd name="connsiteX49" fmla="*/ 457200 w 3967162"/>
              <a:gd name="connsiteY49" fmla="*/ 1109662 h 2924175"/>
              <a:gd name="connsiteX50" fmla="*/ 433387 w 3967162"/>
              <a:gd name="connsiteY50" fmla="*/ 1109662 h 2924175"/>
              <a:gd name="connsiteX51" fmla="*/ 409574 w 3967162"/>
              <a:gd name="connsiteY51" fmla="*/ 785812 h 2924175"/>
              <a:gd name="connsiteX52" fmla="*/ 371475 w 3967162"/>
              <a:gd name="connsiteY52" fmla="*/ 785812 h 2924175"/>
              <a:gd name="connsiteX53" fmla="*/ 371475 w 3967162"/>
              <a:gd name="connsiteY53" fmla="*/ 509587 h 2924175"/>
              <a:gd name="connsiteX54" fmla="*/ 290512 w 3967162"/>
              <a:gd name="connsiteY54" fmla="*/ 509587 h 2924175"/>
              <a:gd name="connsiteX55" fmla="*/ 290512 w 3967162"/>
              <a:gd name="connsiteY55" fmla="*/ 276225 h 2924175"/>
              <a:gd name="connsiteX56" fmla="*/ 223837 w 3967162"/>
              <a:gd name="connsiteY56" fmla="*/ 276225 h 2924175"/>
              <a:gd name="connsiteX57" fmla="*/ 223837 w 3967162"/>
              <a:gd name="connsiteY57" fmla="*/ 157162 h 2924175"/>
              <a:gd name="connsiteX58" fmla="*/ 209550 w 3967162"/>
              <a:gd name="connsiteY58" fmla="*/ 157162 h 2924175"/>
              <a:gd name="connsiteX59" fmla="*/ 209550 w 3967162"/>
              <a:gd name="connsiteY59" fmla="*/ 76200 h 2924175"/>
              <a:gd name="connsiteX60" fmla="*/ 147637 w 3967162"/>
              <a:gd name="connsiteY60" fmla="*/ 76200 h 2924175"/>
              <a:gd name="connsiteX61" fmla="*/ 147637 w 3967162"/>
              <a:gd name="connsiteY61" fmla="*/ 42862 h 2924175"/>
              <a:gd name="connsiteX62" fmla="*/ 0 w 3967162"/>
              <a:gd name="connsiteY62" fmla="*/ 42862 h 2924175"/>
              <a:gd name="connsiteX63" fmla="*/ 0 w 3967162"/>
              <a:gd name="connsiteY63" fmla="*/ 0 h 2924175"/>
              <a:gd name="connsiteX0" fmla="*/ 3967162 w 3967162"/>
              <a:gd name="connsiteY0" fmla="*/ 2924175 h 2924175"/>
              <a:gd name="connsiteX1" fmla="*/ 3629025 w 3967162"/>
              <a:gd name="connsiteY1" fmla="*/ 2924175 h 2924175"/>
              <a:gd name="connsiteX2" fmla="*/ 3629025 w 3967162"/>
              <a:gd name="connsiteY2" fmla="*/ 2881312 h 2924175"/>
              <a:gd name="connsiteX3" fmla="*/ 2547937 w 3967162"/>
              <a:gd name="connsiteY3" fmla="*/ 2881312 h 2924175"/>
              <a:gd name="connsiteX4" fmla="*/ 2547937 w 3967162"/>
              <a:gd name="connsiteY4" fmla="*/ 2824162 h 2924175"/>
              <a:gd name="connsiteX5" fmla="*/ 1938337 w 3967162"/>
              <a:gd name="connsiteY5" fmla="*/ 2824162 h 2924175"/>
              <a:gd name="connsiteX6" fmla="*/ 1938337 w 3967162"/>
              <a:gd name="connsiteY6" fmla="*/ 2762250 h 2924175"/>
              <a:gd name="connsiteX7" fmla="*/ 1871662 w 3967162"/>
              <a:gd name="connsiteY7" fmla="*/ 2762250 h 2924175"/>
              <a:gd name="connsiteX8" fmla="*/ 1871662 w 3967162"/>
              <a:gd name="connsiteY8" fmla="*/ 2709862 h 2924175"/>
              <a:gd name="connsiteX9" fmla="*/ 1752600 w 3967162"/>
              <a:gd name="connsiteY9" fmla="*/ 2709862 h 2924175"/>
              <a:gd name="connsiteX10" fmla="*/ 1752600 w 3967162"/>
              <a:gd name="connsiteY10" fmla="*/ 2667000 h 2924175"/>
              <a:gd name="connsiteX11" fmla="*/ 1481137 w 3967162"/>
              <a:gd name="connsiteY11" fmla="*/ 2667000 h 2924175"/>
              <a:gd name="connsiteX12" fmla="*/ 1481137 w 3967162"/>
              <a:gd name="connsiteY12" fmla="*/ 2614612 h 2924175"/>
              <a:gd name="connsiteX13" fmla="*/ 1433512 w 3967162"/>
              <a:gd name="connsiteY13" fmla="*/ 2614612 h 2924175"/>
              <a:gd name="connsiteX14" fmla="*/ 1433512 w 3967162"/>
              <a:gd name="connsiteY14" fmla="*/ 2562225 h 2924175"/>
              <a:gd name="connsiteX15" fmla="*/ 1309687 w 3967162"/>
              <a:gd name="connsiteY15" fmla="*/ 2562225 h 2924175"/>
              <a:gd name="connsiteX16" fmla="*/ 1309687 w 3967162"/>
              <a:gd name="connsiteY16" fmla="*/ 2495550 h 2924175"/>
              <a:gd name="connsiteX17" fmla="*/ 1266825 w 3967162"/>
              <a:gd name="connsiteY17" fmla="*/ 2495550 h 2924175"/>
              <a:gd name="connsiteX18" fmla="*/ 1266825 w 3967162"/>
              <a:gd name="connsiteY18" fmla="*/ 2462212 h 2924175"/>
              <a:gd name="connsiteX19" fmla="*/ 1181100 w 3967162"/>
              <a:gd name="connsiteY19" fmla="*/ 2462212 h 2924175"/>
              <a:gd name="connsiteX20" fmla="*/ 1181100 w 3967162"/>
              <a:gd name="connsiteY20" fmla="*/ 2381250 h 2924175"/>
              <a:gd name="connsiteX21" fmla="*/ 1181100 w 3967162"/>
              <a:gd name="connsiteY21" fmla="*/ 2381250 h 2924175"/>
              <a:gd name="connsiteX22" fmla="*/ 1157287 w 3967162"/>
              <a:gd name="connsiteY22" fmla="*/ 2357437 h 2924175"/>
              <a:gd name="connsiteX23" fmla="*/ 1157287 w 3967162"/>
              <a:gd name="connsiteY23" fmla="*/ 2238375 h 2924175"/>
              <a:gd name="connsiteX24" fmla="*/ 1095375 w 3967162"/>
              <a:gd name="connsiteY24" fmla="*/ 2238375 h 2924175"/>
              <a:gd name="connsiteX25" fmla="*/ 1095375 w 3967162"/>
              <a:gd name="connsiteY25" fmla="*/ 2176462 h 2924175"/>
              <a:gd name="connsiteX26" fmla="*/ 1062037 w 3967162"/>
              <a:gd name="connsiteY26" fmla="*/ 2176462 h 2924175"/>
              <a:gd name="connsiteX27" fmla="*/ 1062037 w 3967162"/>
              <a:gd name="connsiteY27" fmla="*/ 2124075 h 2924175"/>
              <a:gd name="connsiteX28" fmla="*/ 914400 w 3967162"/>
              <a:gd name="connsiteY28" fmla="*/ 2124075 h 2924175"/>
              <a:gd name="connsiteX29" fmla="*/ 914400 w 3967162"/>
              <a:gd name="connsiteY29" fmla="*/ 1952625 h 2924175"/>
              <a:gd name="connsiteX30" fmla="*/ 833437 w 3967162"/>
              <a:gd name="connsiteY30" fmla="*/ 1952625 h 2924175"/>
              <a:gd name="connsiteX31" fmla="*/ 833437 w 3967162"/>
              <a:gd name="connsiteY31" fmla="*/ 1900237 h 2924175"/>
              <a:gd name="connsiteX32" fmla="*/ 804862 w 3967162"/>
              <a:gd name="connsiteY32" fmla="*/ 1900237 h 2924175"/>
              <a:gd name="connsiteX33" fmla="*/ 804862 w 3967162"/>
              <a:gd name="connsiteY33" fmla="*/ 1866900 h 2924175"/>
              <a:gd name="connsiteX34" fmla="*/ 785812 w 3967162"/>
              <a:gd name="connsiteY34" fmla="*/ 1866900 h 2924175"/>
              <a:gd name="connsiteX35" fmla="*/ 785812 w 3967162"/>
              <a:gd name="connsiteY35" fmla="*/ 1752600 h 2924175"/>
              <a:gd name="connsiteX36" fmla="*/ 762000 w 3967162"/>
              <a:gd name="connsiteY36" fmla="*/ 1752600 h 2924175"/>
              <a:gd name="connsiteX37" fmla="*/ 762000 w 3967162"/>
              <a:gd name="connsiteY37" fmla="*/ 1700212 h 2924175"/>
              <a:gd name="connsiteX38" fmla="*/ 762000 w 3967162"/>
              <a:gd name="connsiteY38" fmla="*/ 1700212 h 2924175"/>
              <a:gd name="connsiteX39" fmla="*/ 762000 w 3967162"/>
              <a:gd name="connsiteY39" fmla="*/ 1633537 h 2924175"/>
              <a:gd name="connsiteX40" fmla="*/ 690562 w 3967162"/>
              <a:gd name="connsiteY40" fmla="*/ 1633537 h 2924175"/>
              <a:gd name="connsiteX41" fmla="*/ 690562 w 3967162"/>
              <a:gd name="connsiteY41" fmla="*/ 1438275 h 2924175"/>
              <a:gd name="connsiteX42" fmla="*/ 595312 w 3967162"/>
              <a:gd name="connsiteY42" fmla="*/ 1438275 h 2924175"/>
              <a:gd name="connsiteX43" fmla="*/ 595312 w 3967162"/>
              <a:gd name="connsiteY43" fmla="*/ 1262062 h 2924175"/>
              <a:gd name="connsiteX44" fmla="*/ 561975 w 3967162"/>
              <a:gd name="connsiteY44" fmla="*/ 1262062 h 2924175"/>
              <a:gd name="connsiteX45" fmla="*/ 561975 w 3967162"/>
              <a:gd name="connsiteY45" fmla="*/ 1204912 h 2924175"/>
              <a:gd name="connsiteX46" fmla="*/ 504825 w 3967162"/>
              <a:gd name="connsiteY46" fmla="*/ 1204912 h 2924175"/>
              <a:gd name="connsiteX47" fmla="*/ 504825 w 3967162"/>
              <a:gd name="connsiteY47" fmla="*/ 1166812 h 2924175"/>
              <a:gd name="connsiteX48" fmla="*/ 457200 w 3967162"/>
              <a:gd name="connsiteY48" fmla="*/ 1166812 h 2924175"/>
              <a:gd name="connsiteX49" fmla="*/ 457200 w 3967162"/>
              <a:gd name="connsiteY49" fmla="*/ 1109662 h 2924175"/>
              <a:gd name="connsiteX50" fmla="*/ 414337 w 3967162"/>
              <a:gd name="connsiteY50" fmla="*/ 1104900 h 2924175"/>
              <a:gd name="connsiteX51" fmla="*/ 409574 w 3967162"/>
              <a:gd name="connsiteY51" fmla="*/ 785812 h 2924175"/>
              <a:gd name="connsiteX52" fmla="*/ 371475 w 3967162"/>
              <a:gd name="connsiteY52" fmla="*/ 785812 h 2924175"/>
              <a:gd name="connsiteX53" fmla="*/ 371475 w 3967162"/>
              <a:gd name="connsiteY53" fmla="*/ 509587 h 2924175"/>
              <a:gd name="connsiteX54" fmla="*/ 290512 w 3967162"/>
              <a:gd name="connsiteY54" fmla="*/ 509587 h 2924175"/>
              <a:gd name="connsiteX55" fmla="*/ 290512 w 3967162"/>
              <a:gd name="connsiteY55" fmla="*/ 276225 h 2924175"/>
              <a:gd name="connsiteX56" fmla="*/ 223837 w 3967162"/>
              <a:gd name="connsiteY56" fmla="*/ 276225 h 2924175"/>
              <a:gd name="connsiteX57" fmla="*/ 223837 w 3967162"/>
              <a:gd name="connsiteY57" fmla="*/ 157162 h 2924175"/>
              <a:gd name="connsiteX58" fmla="*/ 209550 w 3967162"/>
              <a:gd name="connsiteY58" fmla="*/ 157162 h 2924175"/>
              <a:gd name="connsiteX59" fmla="*/ 209550 w 3967162"/>
              <a:gd name="connsiteY59" fmla="*/ 76200 h 2924175"/>
              <a:gd name="connsiteX60" fmla="*/ 147637 w 3967162"/>
              <a:gd name="connsiteY60" fmla="*/ 76200 h 2924175"/>
              <a:gd name="connsiteX61" fmla="*/ 147637 w 3967162"/>
              <a:gd name="connsiteY61" fmla="*/ 42862 h 2924175"/>
              <a:gd name="connsiteX62" fmla="*/ 0 w 3967162"/>
              <a:gd name="connsiteY62" fmla="*/ 42862 h 2924175"/>
              <a:gd name="connsiteX63" fmla="*/ 0 w 3967162"/>
              <a:gd name="connsiteY63" fmla="*/ 0 h 292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967162" h="2924175">
                <a:moveTo>
                  <a:pt x="3967162" y="2924175"/>
                </a:moveTo>
                <a:lnTo>
                  <a:pt x="3629025" y="2924175"/>
                </a:lnTo>
                <a:lnTo>
                  <a:pt x="3629025" y="2881312"/>
                </a:lnTo>
                <a:lnTo>
                  <a:pt x="2547937" y="2881312"/>
                </a:lnTo>
                <a:lnTo>
                  <a:pt x="2547937" y="2824162"/>
                </a:lnTo>
                <a:lnTo>
                  <a:pt x="1938337" y="2824162"/>
                </a:lnTo>
                <a:lnTo>
                  <a:pt x="1938337" y="2762250"/>
                </a:lnTo>
                <a:lnTo>
                  <a:pt x="1871662" y="2762250"/>
                </a:lnTo>
                <a:lnTo>
                  <a:pt x="1871662" y="2709862"/>
                </a:lnTo>
                <a:lnTo>
                  <a:pt x="1752600" y="2709862"/>
                </a:lnTo>
                <a:lnTo>
                  <a:pt x="1752600" y="2667000"/>
                </a:lnTo>
                <a:lnTo>
                  <a:pt x="1481137" y="2667000"/>
                </a:lnTo>
                <a:lnTo>
                  <a:pt x="1481137" y="2614612"/>
                </a:lnTo>
                <a:lnTo>
                  <a:pt x="1433512" y="2614612"/>
                </a:lnTo>
                <a:lnTo>
                  <a:pt x="1433512" y="2562225"/>
                </a:lnTo>
                <a:lnTo>
                  <a:pt x="1309687" y="2562225"/>
                </a:lnTo>
                <a:lnTo>
                  <a:pt x="1309687" y="2495550"/>
                </a:lnTo>
                <a:lnTo>
                  <a:pt x="1266825" y="2495550"/>
                </a:lnTo>
                <a:lnTo>
                  <a:pt x="1266825" y="2462212"/>
                </a:lnTo>
                <a:lnTo>
                  <a:pt x="1181100" y="2462212"/>
                </a:lnTo>
                <a:lnTo>
                  <a:pt x="1181100" y="2381250"/>
                </a:lnTo>
                <a:lnTo>
                  <a:pt x="1181100" y="2381250"/>
                </a:lnTo>
                <a:lnTo>
                  <a:pt x="1157287" y="2357437"/>
                </a:lnTo>
                <a:lnTo>
                  <a:pt x="1157287" y="2238375"/>
                </a:lnTo>
                <a:lnTo>
                  <a:pt x="1095375" y="2238375"/>
                </a:lnTo>
                <a:lnTo>
                  <a:pt x="1095375" y="2176462"/>
                </a:lnTo>
                <a:lnTo>
                  <a:pt x="1062037" y="2176462"/>
                </a:lnTo>
                <a:lnTo>
                  <a:pt x="1062037" y="2124075"/>
                </a:lnTo>
                <a:lnTo>
                  <a:pt x="914400" y="2124075"/>
                </a:lnTo>
                <a:lnTo>
                  <a:pt x="914400" y="1952625"/>
                </a:lnTo>
                <a:lnTo>
                  <a:pt x="833437" y="1952625"/>
                </a:lnTo>
                <a:lnTo>
                  <a:pt x="833437" y="1900237"/>
                </a:lnTo>
                <a:lnTo>
                  <a:pt x="804862" y="1900237"/>
                </a:lnTo>
                <a:lnTo>
                  <a:pt x="804862" y="1866900"/>
                </a:lnTo>
                <a:lnTo>
                  <a:pt x="785812" y="1866900"/>
                </a:lnTo>
                <a:lnTo>
                  <a:pt x="785812" y="1752600"/>
                </a:lnTo>
                <a:lnTo>
                  <a:pt x="762000" y="1752600"/>
                </a:lnTo>
                <a:lnTo>
                  <a:pt x="762000" y="1700212"/>
                </a:lnTo>
                <a:lnTo>
                  <a:pt x="762000" y="1700212"/>
                </a:lnTo>
                <a:lnTo>
                  <a:pt x="762000" y="1633537"/>
                </a:lnTo>
                <a:lnTo>
                  <a:pt x="690562" y="1633537"/>
                </a:lnTo>
                <a:lnTo>
                  <a:pt x="690562" y="1438275"/>
                </a:lnTo>
                <a:lnTo>
                  <a:pt x="595312" y="1438275"/>
                </a:lnTo>
                <a:lnTo>
                  <a:pt x="595312" y="1262062"/>
                </a:lnTo>
                <a:lnTo>
                  <a:pt x="561975" y="1262062"/>
                </a:lnTo>
                <a:lnTo>
                  <a:pt x="561975" y="1204912"/>
                </a:lnTo>
                <a:lnTo>
                  <a:pt x="504825" y="1204912"/>
                </a:lnTo>
                <a:lnTo>
                  <a:pt x="504825" y="1166812"/>
                </a:lnTo>
                <a:lnTo>
                  <a:pt x="457200" y="1166812"/>
                </a:lnTo>
                <a:lnTo>
                  <a:pt x="457200" y="1109662"/>
                </a:lnTo>
                <a:lnTo>
                  <a:pt x="414337" y="1104900"/>
                </a:lnTo>
                <a:cubicBezTo>
                  <a:pt x="412749" y="998537"/>
                  <a:pt x="411162" y="892175"/>
                  <a:pt x="409574" y="785812"/>
                </a:cubicBezTo>
                <a:lnTo>
                  <a:pt x="371475" y="785812"/>
                </a:lnTo>
                <a:lnTo>
                  <a:pt x="371475" y="509587"/>
                </a:lnTo>
                <a:lnTo>
                  <a:pt x="290512" y="509587"/>
                </a:lnTo>
                <a:lnTo>
                  <a:pt x="290512" y="276225"/>
                </a:lnTo>
                <a:lnTo>
                  <a:pt x="223837" y="276225"/>
                </a:lnTo>
                <a:lnTo>
                  <a:pt x="223837" y="157162"/>
                </a:lnTo>
                <a:lnTo>
                  <a:pt x="209550" y="157162"/>
                </a:lnTo>
                <a:lnTo>
                  <a:pt x="209550" y="76200"/>
                </a:lnTo>
                <a:lnTo>
                  <a:pt x="147637" y="76200"/>
                </a:lnTo>
                <a:lnTo>
                  <a:pt x="147637" y="42862"/>
                </a:lnTo>
                <a:lnTo>
                  <a:pt x="0" y="42862"/>
                </a:lnTo>
                <a:lnTo>
                  <a:pt x="0" y="0"/>
                </a:lnTo>
              </a:path>
            </a:pathLst>
          </a:custGeom>
          <a:noFill/>
          <a:ln w="28575">
            <a:solidFill>
              <a:schemeClr val="accent1"/>
            </a:solidFill>
            <a:miter lim="800000"/>
            <a:headEnd/>
            <a:tailEnd/>
          </a:ln>
          <a:extLst>
            <a:ext uri="{909E8E84-426E-40dd-AFC4-6F175D3DCCD1}">
              <a14:hiddenFill xmlns:a14="http://schemas.microsoft.com/office/drawing/2010/main">
                <a:noFill/>
              </a14:hiddenFill>
            </a:ext>
          </a:extLst>
        </p:spPr>
        <p:txBody>
          <a:bodyPr rtlCol="0" anchor="ctr"/>
          <a:lstStyle/>
          <a:p>
            <a:pPr algn="ctr"/>
            <a:endParaRPr lang="en-US"/>
          </a:p>
        </p:txBody>
      </p:sp>
      <p:sp>
        <p:nvSpPr>
          <p:cNvPr id="109" name="Freeform: Shape 108">
            <a:extLst>
              <a:ext uri="{FF2B5EF4-FFF2-40B4-BE49-F238E27FC236}">
                <a16:creationId xmlns="" xmlns:a16="http://schemas.microsoft.com/office/drawing/2014/main" id="{567144DC-1A11-476F-A06D-74B2F88E96FF}"/>
              </a:ext>
            </a:extLst>
          </p:cNvPr>
          <p:cNvSpPr/>
          <p:nvPr/>
        </p:nvSpPr>
        <p:spPr bwMode="auto">
          <a:xfrm>
            <a:off x="5182792" y="2109788"/>
            <a:ext cx="3250406" cy="2876550"/>
          </a:xfrm>
          <a:custGeom>
            <a:avLst/>
            <a:gdLst>
              <a:gd name="connsiteX0" fmla="*/ 4333875 w 4333875"/>
              <a:gd name="connsiteY0" fmla="*/ 2876550 h 2876550"/>
              <a:gd name="connsiteX1" fmla="*/ 3719512 w 4333875"/>
              <a:gd name="connsiteY1" fmla="*/ 2876550 h 2876550"/>
              <a:gd name="connsiteX2" fmla="*/ 3719512 w 4333875"/>
              <a:gd name="connsiteY2" fmla="*/ 2800350 h 2876550"/>
              <a:gd name="connsiteX3" fmla="*/ 2662237 w 4333875"/>
              <a:gd name="connsiteY3" fmla="*/ 2800350 h 2876550"/>
              <a:gd name="connsiteX4" fmla="*/ 2662237 w 4333875"/>
              <a:gd name="connsiteY4" fmla="*/ 2700337 h 2876550"/>
              <a:gd name="connsiteX5" fmla="*/ 2019300 w 4333875"/>
              <a:gd name="connsiteY5" fmla="*/ 2700337 h 2876550"/>
              <a:gd name="connsiteX6" fmla="*/ 2019300 w 4333875"/>
              <a:gd name="connsiteY6" fmla="*/ 2595562 h 2876550"/>
              <a:gd name="connsiteX7" fmla="*/ 1962150 w 4333875"/>
              <a:gd name="connsiteY7" fmla="*/ 2595562 h 2876550"/>
              <a:gd name="connsiteX8" fmla="*/ 1962150 w 4333875"/>
              <a:gd name="connsiteY8" fmla="*/ 2500312 h 2876550"/>
              <a:gd name="connsiteX9" fmla="*/ 1695450 w 4333875"/>
              <a:gd name="connsiteY9" fmla="*/ 2500312 h 2876550"/>
              <a:gd name="connsiteX10" fmla="*/ 1695450 w 4333875"/>
              <a:gd name="connsiteY10" fmla="*/ 2395537 h 2876550"/>
              <a:gd name="connsiteX11" fmla="*/ 1376362 w 4333875"/>
              <a:gd name="connsiteY11" fmla="*/ 2395537 h 2876550"/>
              <a:gd name="connsiteX12" fmla="*/ 1376362 w 4333875"/>
              <a:gd name="connsiteY12" fmla="*/ 2305050 h 2876550"/>
              <a:gd name="connsiteX13" fmla="*/ 1038225 w 4333875"/>
              <a:gd name="connsiteY13" fmla="*/ 2305050 h 2876550"/>
              <a:gd name="connsiteX14" fmla="*/ 1038225 w 4333875"/>
              <a:gd name="connsiteY14" fmla="*/ 2214562 h 2876550"/>
              <a:gd name="connsiteX15" fmla="*/ 671512 w 4333875"/>
              <a:gd name="connsiteY15" fmla="*/ 2214562 h 2876550"/>
              <a:gd name="connsiteX16" fmla="*/ 671512 w 4333875"/>
              <a:gd name="connsiteY16" fmla="*/ 2124075 h 2876550"/>
              <a:gd name="connsiteX17" fmla="*/ 647700 w 4333875"/>
              <a:gd name="connsiteY17" fmla="*/ 2124075 h 2876550"/>
              <a:gd name="connsiteX18" fmla="*/ 647700 w 4333875"/>
              <a:gd name="connsiteY18" fmla="*/ 2052637 h 2876550"/>
              <a:gd name="connsiteX19" fmla="*/ 576262 w 4333875"/>
              <a:gd name="connsiteY19" fmla="*/ 2052637 h 2876550"/>
              <a:gd name="connsiteX20" fmla="*/ 576262 w 4333875"/>
              <a:gd name="connsiteY20" fmla="*/ 1957387 h 2876550"/>
              <a:gd name="connsiteX21" fmla="*/ 504825 w 4333875"/>
              <a:gd name="connsiteY21" fmla="*/ 1957387 h 2876550"/>
              <a:gd name="connsiteX22" fmla="*/ 504825 w 4333875"/>
              <a:gd name="connsiteY22" fmla="*/ 1881187 h 2876550"/>
              <a:gd name="connsiteX23" fmla="*/ 419100 w 4333875"/>
              <a:gd name="connsiteY23" fmla="*/ 1881187 h 2876550"/>
              <a:gd name="connsiteX24" fmla="*/ 419100 w 4333875"/>
              <a:gd name="connsiteY24" fmla="*/ 1771650 h 2876550"/>
              <a:gd name="connsiteX25" fmla="*/ 371475 w 4333875"/>
              <a:gd name="connsiteY25" fmla="*/ 1771650 h 2876550"/>
              <a:gd name="connsiteX26" fmla="*/ 371475 w 4333875"/>
              <a:gd name="connsiteY26" fmla="*/ 1704975 h 2876550"/>
              <a:gd name="connsiteX27" fmla="*/ 328612 w 4333875"/>
              <a:gd name="connsiteY27" fmla="*/ 1704975 h 2876550"/>
              <a:gd name="connsiteX28" fmla="*/ 328612 w 4333875"/>
              <a:gd name="connsiteY28" fmla="*/ 1581150 h 2876550"/>
              <a:gd name="connsiteX29" fmla="*/ 309562 w 4333875"/>
              <a:gd name="connsiteY29" fmla="*/ 1581150 h 2876550"/>
              <a:gd name="connsiteX30" fmla="*/ 309562 w 4333875"/>
              <a:gd name="connsiteY30" fmla="*/ 1362075 h 2876550"/>
              <a:gd name="connsiteX31" fmla="*/ 285750 w 4333875"/>
              <a:gd name="connsiteY31" fmla="*/ 1362075 h 2876550"/>
              <a:gd name="connsiteX32" fmla="*/ 285750 w 4333875"/>
              <a:gd name="connsiteY32" fmla="*/ 1004887 h 2876550"/>
              <a:gd name="connsiteX33" fmla="*/ 242887 w 4333875"/>
              <a:gd name="connsiteY33" fmla="*/ 1004887 h 2876550"/>
              <a:gd name="connsiteX34" fmla="*/ 242887 w 4333875"/>
              <a:gd name="connsiteY34" fmla="*/ 919162 h 2876550"/>
              <a:gd name="connsiteX35" fmla="*/ 228600 w 4333875"/>
              <a:gd name="connsiteY35" fmla="*/ 919162 h 2876550"/>
              <a:gd name="connsiteX36" fmla="*/ 228600 w 4333875"/>
              <a:gd name="connsiteY36" fmla="*/ 833437 h 2876550"/>
              <a:gd name="connsiteX37" fmla="*/ 214312 w 4333875"/>
              <a:gd name="connsiteY37" fmla="*/ 833437 h 2876550"/>
              <a:gd name="connsiteX38" fmla="*/ 214312 w 4333875"/>
              <a:gd name="connsiteY38" fmla="*/ 647700 h 2876550"/>
              <a:gd name="connsiteX39" fmla="*/ 204787 w 4333875"/>
              <a:gd name="connsiteY39" fmla="*/ 638175 h 2876550"/>
              <a:gd name="connsiteX40" fmla="*/ 204787 w 4333875"/>
              <a:gd name="connsiteY40" fmla="*/ 552450 h 2876550"/>
              <a:gd name="connsiteX41" fmla="*/ 204787 w 4333875"/>
              <a:gd name="connsiteY41" fmla="*/ 552450 h 2876550"/>
              <a:gd name="connsiteX42" fmla="*/ 204787 w 4333875"/>
              <a:gd name="connsiteY42" fmla="*/ 490537 h 2876550"/>
              <a:gd name="connsiteX43" fmla="*/ 142875 w 4333875"/>
              <a:gd name="connsiteY43" fmla="*/ 490537 h 2876550"/>
              <a:gd name="connsiteX44" fmla="*/ 142875 w 4333875"/>
              <a:gd name="connsiteY44" fmla="*/ 376237 h 2876550"/>
              <a:gd name="connsiteX45" fmla="*/ 38100 w 4333875"/>
              <a:gd name="connsiteY45" fmla="*/ 376237 h 2876550"/>
              <a:gd name="connsiteX46" fmla="*/ 38100 w 4333875"/>
              <a:gd name="connsiteY46" fmla="*/ 142875 h 2876550"/>
              <a:gd name="connsiteX47" fmla="*/ 0 w 4333875"/>
              <a:gd name="connsiteY47" fmla="*/ 142875 h 2876550"/>
              <a:gd name="connsiteX48" fmla="*/ 0 w 4333875"/>
              <a:gd name="connsiteY48" fmla="*/ 0 h 2876550"/>
              <a:gd name="connsiteX0" fmla="*/ 4333875 w 4333875"/>
              <a:gd name="connsiteY0" fmla="*/ 2876550 h 2876550"/>
              <a:gd name="connsiteX1" fmla="*/ 3719512 w 4333875"/>
              <a:gd name="connsiteY1" fmla="*/ 2876550 h 2876550"/>
              <a:gd name="connsiteX2" fmla="*/ 3719512 w 4333875"/>
              <a:gd name="connsiteY2" fmla="*/ 2800350 h 2876550"/>
              <a:gd name="connsiteX3" fmla="*/ 2662237 w 4333875"/>
              <a:gd name="connsiteY3" fmla="*/ 2800350 h 2876550"/>
              <a:gd name="connsiteX4" fmla="*/ 2662237 w 4333875"/>
              <a:gd name="connsiteY4" fmla="*/ 2700337 h 2876550"/>
              <a:gd name="connsiteX5" fmla="*/ 2019300 w 4333875"/>
              <a:gd name="connsiteY5" fmla="*/ 2700337 h 2876550"/>
              <a:gd name="connsiteX6" fmla="*/ 2019300 w 4333875"/>
              <a:gd name="connsiteY6" fmla="*/ 2595562 h 2876550"/>
              <a:gd name="connsiteX7" fmla="*/ 1962150 w 4333875"/>
              <a:gd name="connsiteY7" fmla="*/ 2595562 h 2876550"/>
              <a:gd name="connsiteX8" fmla="*/ 1962150 w 4333875"/>
              <a:gd name="connsiteY8" fmla="*/ 2500312 h 2876550"/>
              <a:gd name="connsiteX9" fmla="*/ 1695450 w 4333875"/>
              <a:gd name="connsiteY9" fmla="*/ 2500312 h 2876550"/>
              <a:gd name="connsiteX10" fmla="*/ 1695450 w 4333875"/>
              <a:gd name="connsiteY10" fmla="*/ 2395537 h 2876550"/>
              <a:gd name="connsiteX11" fmla="*/ 1376362 w 4333875"/>
              <a:gd name="connsiteY11" fmla="*/ 2395537 h 2876550"/>
              <a:gd name="connsiteX12" fmla="*/ 1376362 w 4333875"/>
              <a:gd name="connsiteY12" fmla="*/ 2305050 h 2876550"/>
              <a:gd name="connsiteX13" fmla="*/ 1038225 w 4333875"/>
              <a:gd name="connsiteY13" fmla="*/ 2305050 h 2876550"/>
              <a:gd name="connsiteX14" fmla="*/ 1038225 w 4333875"/>
              <a:gd name="connsiteY14" fmla="*/ 2214562 h 2876550"/>
              <a:gd name="connsiteX15" fmla="*/ 671512 w 4333875"/>
              <a:gd name="connsiteY15" fmla="*/ 2214562 h 2876550"/>
              <a:gd name="connsiteX16" fmla="*/ 671512 w 4333875"/>
              <a:gd name="connsiteY16" fmla="*/ 2124075 h 2876550"/>
              <a:gd name="connsiteX17" fmla="*/ 647700 w 4333875"/>
              <a:gd name="connsiteY17" fmla="*/ 2124075 h 2876550"/>
              <a:gd name="connsiteX18" fmla="*/ 647700 w 4333875"/>
              <a:gd name="connsiteY18" fmla="*/ 2052637 h 2876550"/>
              <a:gd name="connsiteX19" fmla="*/ 576262 w 4333875"/>
              <a:gd name="connsiteY19" fmla="*/ 2052637 h 2876550"/>
              <a:gd name="connsiteX20" fmla="*/ 576262 w 4333875"/>
              <a:gd name="connsiteY20" fmla="*/ 1957387 h 2876550"/>
              <a:gd name="connsiteX21" fmla="*/ 504825 w 4333875"/>
              <a:gd name="connsiteY21" fmla="*/ 1957387 h 2876550"/>
              <a:gd name="connsiteX22" fmla="*/ 504825 w 4333875"/>
              <a:gd name="connsiteY22" fmla="*/ 1881187 h 2876550"/>
              <a:gd name="connsiteX23" fmla="*/ 419100 w 4333875"/>
              <a:gd name="connsiteY23" fmla="*/ 1881187 h 2876550"/>
              <a:gd name="connsiteX24" fmla="*/ 419100 w 4333875"/>
              <a:gd name="connsiteY24" fmla="*/ 1771650 h 2876550"/>
              <a:gd name="connsiteX25" fmla="*/ 371475 w 4333875"/>
              <a:gd name="connsiteY25" fmla="*/ 1771650 h 2876550"/>
              <a:gd name="connsiteX26" fmla="*/ 371475 w 4333875"/>
              <a:gd name="connsiteY26" fmla="*/ 1704975 h 2876550"/>
              <a:gd name="connsiteX27" fmla="*/ 328612 w 4333875"/>
              <a:gd name="connsiteY27" fmla="*/ 1704975 h 2876550"/>
              <a:gd name="connsiteX28" fmla="*/ 328612 w 4333875"/>
              <a:gd name="connsiteY28" fmla="*/ 1581150 h 2876550"/>
              <a:gd name="connsiteX29" fmla="*/ 309562 w 4333875"/>
              <a:gd name="connsiteY29" fmla="*/ 1581150 h 2876550"/>
              <a:gd name="connsiteX30" fmla="*/ 309562 w 4333875"/>
              <a:gd name="connsiteY30" fmla="*/ 1362075 h 2876550"/>
              <a:gd name="connsiteX31" fmla="*/ 285750 w 4333875"/>
              <a:gd name="connsiteY31" fmla="*/ 1362075 h 2876550"/>
              <a:gd name="connsiteX32" fmla="*/ 285750 w 4333875"/>
              <a:gd name="connsiteY32" fmla="*/ 1004887 h 2876550"/>
              <a:gd name="connsiteX33" fmla="*/ 242887 w 4333875"/>
              <a:gd name="connsiteY33" fmla="*/ 1004887 h 2876550"/>
              <a:gd name="connsiteX34" fmla="*/ 242887 w 4333875"/>
              <a:gd name="connsiteY34" fmla="*/ 919162 h 2876550"/>
              <a:gd name="connsiteX35" fmla="*/ 228600 w 4333875"/>
              <a:gd name="connsiteY35" fmla="*/ 919162 h 2876550"/>
              <a:gd name="connsiteX36" fmla="*/ 228600 w 4333875"/>
              <a:gd name="connsiteY36" fmla="*/ 833437 h 2876550"/>
              <a:gd name="connsiteX37" fmla="*/ 214312 w 4333875"/>
              <a:gd name="connsiteY37" fmla="*/ 833437 h 2876550"/>
              <a:gd name="connsiteX38" fmla="*/ 214312 w 4333875"/>
              <a:gd name="connsiteY38" fmla="*/ 647700 h 2876550"/>
              <a:gd name="connsiteX39" fmla="*/ 204787 w 4333875"/>
              <a:gd name="connsiteY39" fmla="*/ 638175 h 2876550"/>
              <a:gd name="connsiteX40" fmla="*/ 204787 w 4333875"/>
              <a:gd name="connsiteY40" fmla="*/ 552450 h 2876550"/>
              <a:gd name="connsiteX41" fmla="*/ 176212 w 4333875"/>
              <a:gd name="connsiteY41" fmla="*/ 561975 h 2876550"/>
              <a:gd name="connsiteX42" fmla="*/ 204787 w 4333875"/>
              <a:gd name="connsiteY42" fmla="*/ 490537 h 2876550"/>
              <a:gd name="connsiteX43" fmla="*/ 142875 w 4333875"/>
              <a:gd name="connsiteY43" fmla="*/ 490537 h 2876550"/>
              <a:gd name="connsiteX44" fmla="*/ 142875 w 4333875"/>
              <a:gd name="connsiteY44" fmla="*/ 376237 h 2876550"/>
              <a:gd name="connsiteX45" fmla="*/ 38100 w 4333875"/>
              <a:gd name="connsiteY45" fmla="*/ 376237 h 2876550"/>
              <a:gd name="connsiteX46" fmla="*/ 38100 w 4333875"/>
              <a:gd name="connsiteY46" fmla="*/ 142875 h 2876550"/>
              <a:gd name="connsiteX47" fmla="*/ 0 w 4333875"/>
              <a:gd name="connsiteY47" fmla="*/ 142875 h 2876550"/>
              <a:gd name="connsiteX48" fmla="*/ 0 w 4333875"/>
              <a:gd name="connsiteY48" fmla="*/ 0 h 2876550"/>
              <a:gd name="connsiteX0" fmla="*/ 4333875 w 4333875"/>
              <a:gd name="connsiteY0" fmla="*/ 2876550 h 2876550"/>
              <a:gd name="connsiteX1" fmla="*/ 3719512 w 4333875"/>
              <a:gd name="connsiteY1" fmla="*/ 2876550 h 2876550"/>
              <a:gd name="connsiteX2" fmla="*/ 3719512 w 4333875"/>
              <a:gd name="connsiteY2" fmla="*/ 2800350 h 2876550"/>
              <a:gd name="connsiteX3" fmla="*/ 2662237 w 4333875"/>
              <a:gd name="connsiteY3" fmla="*/ 2800350 h 2876550"/>
              <a:gd name="connsiteX4" fmla="*/ 2662237 w 4333875"/>
              <a:gd name="connsiteY4" fmla="*/ 2700337 h 2876550"/>
              <a:gd name="connsiteX5" fmla="*/ 2019300 w 4333875"/>
              <a:gd name="connsiteY5" fmla="*/ 2700337 h 2876550"/>
              <a:gd name="connsiteX6" fmla="*/ 2019300 w 4333875"/>
              <a:gd name="connsiteY6" fmla="*/ 2595562 h 2876550"/>
              <a:gd name="connsiteX7" fmla="*/ 1962150 w 4333875"/>
              <a:gd name="connsiteY7" fmla="*/ 2595562 h 2876550"/>
              <a:gd name="connsiteX8" fmla="*/ 1962150 w 4333875"/>
              <a:gd name="connsiteY8" fmla="*/ 2500312 h 2876550"/>
              <a:gd name="connsiteX9" fmla="*/ 1695450 w 4333875"/>
              <a:gd name="connsiteY9" fmla="*/ 2500312 h 2876550"/>
              <a:gd name="connsiteX10" fmla="*/ 1695450 w 4333875"/>
              <a:gd name="connsiteY10" fmla="*/ 2395537 h 2876550"/>
              <a:gd name="connsiteX11" fmla="*/ 1376362 w 4333875"/>
              <a:gd name="connsiteY11" fmla="*/ 2395537 h 2876550"/>
              <a:gd name="connsiteX12" fmla="*/ 1376362 w 4333875"/>
              <a:gd name="connsiteY12" fmla="*/ 2305050 h 2876550"/>
              <a:gd name="connsiteX13" fmla="*/ 1038225 w 4333875"/>
              <a:gd name="connsiteY13" fmla="*/ 2305050 h 2876550"/>
              <a:gd name="connsiteX14" fmla="*/ 1038225 w 4333875"/>
              <a:gd name="connsiteY14" fmla="*/ 2214562 h 2876550"/>
              <a:gd name="connsiteX15" fmla="*/ 671512 w 4333875"/>
              <a:gd name="connsiteY15" fmla="*/ 2214562 h 2876550"/>
              <a:gd name="connsiteX16" fmla="*/ 671512 w 4333875"/>
              <a:gd name="connsiteY16" fmla="*/ 2124075 h 2876550"/>
              <a:gd name="connsiteX17" fmla="*/ 647700 w 4333875"/>
              <a:gd name="connsiteY17" fmla="*/ 2124075 h 2876550"/>
              <a:gd name="connsiteX18" fmla="*/ 647700 w 4333875"/>
              <a:gd name="connsiteY18" fmla="*/ 2052637 h 2876550"/>
              <a:gd name="connsiteX19" fmla="*/ 576262 w 4333875"/>
              <a:gd name="connsiteY19" fmla="*/ 2052637 h 2876550"/>
              <a:gd name="connsiteX20" fmla="*/ 576262 w 4333875"/>
              <a:gd name="connsiteY20" fmla="*/ 1957387 h 2876550"/>
              <a:gd name="connsiteX21" fmla="*/ 504825 w 4333875"/>
              <a:gd name="connsiteY21" fmla="*/ 1957387 h 2876550"/>
              <a:gd name="connsiteX22" fmla="*/ 504825 w 4333875"/>
              <a:gd name="connsiteY22" fmla="*/ 1881187 h 2876550"/>
              <a:gd name="connsiteX23" fmla="*/ 419100 w 4333875"/>
              <a:gd name="connsiteY23" fmla="*/ 1881187 h 2876550"/>
              <a:gd name="connsiteX24" fmla="*/ 419100 w 4333875"/>
              <a:gd name="connsiteY24" fmla="*/ 1771650 h 2876550"/>
              <a:gd name="connsiteX25" fmla="*/ 371475 w 4333875"/>
              <a:gd name="connsiteY25" fmla="*/ 1771650 h 2876550"/>
              <a:gd name="connsiteX26" fmla="*/ 371475 w 4333875"/>
              <a:gd name="connsiteY26" fmla="*/ 1704975 h 2876550"/>
              <a:gd name="connsiteX27" fmla="*/ 328612 w 4333875"/>
              <a:gd name="connsiteY27" fmla="*/ 1704975 h 2876550"/>
              <a:gd name="connsiteX28" fmla="*/ 328612 w 4333875"/>
              <a:gd name="connsiteY28" fmla="*/ 1581150 h 2876550"/>
              <a:gd name="connsiteX29" fmla="*/ 309562 w 4333875"/>
              <a:gd name="connsiteY29" fmla="*/ 1581150 h 2876550"/>
              <a:gd name="connsiteX30" fmla="*/ 309562 w 4333875"/>
              <a:gd name="connsiteY30" fmla="*/ 1362075 h 2876550"/>
              <a:gd name="connsiteX31" fmla="*/ 285750 w 4333875"/>
              <a:gd name="connsiteY31" fmla="*/ 1362075 h 2876550"/>
              <a:gd name="connsiteX32" fmla="*/ 285750 w 4333875"/>
              <a:gd name="connsiteY32" fmla="*/ 1004887 h 2876550"/>
              <a:gd name="connsiteX33" fmla="*/ 242887 w 4333875"/>
              <a:gd name="connsiteY33" fmla="*/ 1004887 h 2876550"/>
              <a:gd name="connsiteX34" fmla="*/ 242887 w 4333875"/>
              <a:gd name="connsiteY34" fmla="*/ 919162 h 2876550"/>
              <a:gd name="connsiteX35" fmla="*/ 228600 w 4333875"/>
              <a:gd name="connsiteY35" fmla="*/ 919162 h 2876550"/>
              <a:gd name="connsiteX36" fmla="*/ 228600 w 4333875"/>
              <a:gd name="connsiteY36" fmla="*/ 833437 h 2876550"/>
              <a:gd name="connsiteX37" fmla="*/ 214312 w 4333875"/>
              <a:gd name="connsiteY37" fmla="*/ 833437 h 2876550"/>
              <a:gd name="connsiteX38" fmla="*/ 214312 w 4333875"/>
              <a:gd name="connsiteY38" fmla="*/ 647700 h 2876550"/>
              <a:gd name="connsiteX39" fmla="*/ 204787 w 4333875"/>
              <a:gd name="connsiteY39" fmla="*/ 638175 h 2876550"/>
              <a:gd name="connsiteX40" fmla="*/ 204787 w 4333875"/>
              <a:gd name="connsiteY40" fmla="*/ 552450 h 2876550"/>
              <a:gd name="connsiteX41" fmla="*/ 176212 w 4333875"/>
              <a:gd name="connsiteY41" fmla="*/ 561975 h 2876550"/>
              <a:gd name="connsiteX42" fmla="*/ 185737 w 4333875"/>
              <a:gd name="connsiteY42" fmla="*/ 490537 h 2876550"/>
              <a:gd name="connsiteX43" fmla="*/ 142875 w 4333875"/>
              <a:gd name="connsiteY43" fmla="*/ 490537 h 2876550"/>
              <a:gd name="connsiteX44" fmla="*/ 142875 w 4333875"/>
              <a:gd name="connsiteY44" fmla="*/ 376237 h 2876550"/>
              <a:gd name="connsiteX45" fmla="*/ 38100 w 4333875"/>
              <a:gd name="connsiteY45" fmla="*/ 376237 h 2876550"/>
              <a:gd name="connsiteX46" fmla="*/ 38100 w 4333875"/>
              <a:gd name="connsiteY46" fmla="*/ 142875 h 2876550"/>
              <a:gd name="connsiteX47" fmla="*/ 0 w 4333875"/>
              <a:gd name="connsiteY47" fmla="*/ 142875 h 2876550"/>
              <a:gd name="connsiteX48" fmla="*/ 0 w 4333875"/>
              <a:gd name="connsiteY48" fmla="*/ 0 h 2876550"/>
              <a:gd name="connsiteX0" fmla="*/ 4333875 w 4333875"/>
              <a:gd name="connsiteY0" fmla="*/ 2876550 h 2876550"/>
              <a:gd name="connsiteX1" fmla="*/ 3719512 w 4333875"/>
              <a:gd name="connsiteY1" fmla="*/ 2876550 h 2876550"/>
              <a:gd name="connsiteX2" fmla="*/ 3719512 w 4333875"/>
              <a:gd name="connsiteY2" fmla="*/ 2800350 h 2876550"/>
              <a:gd name="connsiteX3" fmla="*/ 2662237 w 4333875"/>
              <a:gd name="connsiteY3" fmla="*/ 2800350 h 2876550"/>
              <a:gd name="connsiteX4" fmla="*/ 2662237 w 4333875"/>
              <a:gd name="connsiteY4" fmla="*/ 2700337 h 2876550"/>
              <a:gd name="connsiteX5" fmla="*/ 2019300 w 4333875"/>
              <a:gd name="connsiteY5" fmla="*/ 2700337 h 2876550"/>
              <a:gd name="connsiteX6" fmla="*/ 2019300 w 4333875"/>
              <a:gd name="connsiteY6" fmla="*/ 2595562 h 2876550"/>
              <a:gd name="connsiteX7" fmla="*/ 1962150 w 4333875"/>
              <a:gd name="connsiteY7" fmla="*/ 2595562 h 2876550"/>
              <a:gd name="connsiteX8" fmla="*/ 1962150 w 4333875"/>
              <a:gd name="connsiteY8" fmla="*/ 2500312 h 2876550"/>
              <a:gd name="connsiteX9" fmla="*/ 1695450 w 4333875"/>
              <a:gd name="connsiteY9" fmla="*/ 2500312 h 2876550"/>
              <a:gd name="connsiteX10" fmla="*/ 1695450 w 4333875"/>
              <a:gd name="connsiteY10" fmla="*/ 2395537 h 2876550"/>
              <a:gd name="connsiteX11" fmla="*/ 1376362 w 4333875"/>
              <a:gd name="connsiteY11" fmla="*/ 2395537 h 2876550"/>
              <a:gd name="connsiteX12" fmla="*/ 1376362 w 4333875"/>
              <a:gd name="connsiteY12" fmla="*/ 2305050 h 2876550"/>
              <a:gd name="connsiteX13" fmla="*/ 1038225 w 4333875"/>
              <a:gd name="connsiteY13" fmla="*/ 2305050 h 2876550"/>
              <a:gd name="connsiteX14" fmla="*/ 1038225 w 4333875"/>
              <a:gd name="connsiteY14" fmla="*/ 2214562 h 2876550"/>
              <a:gd name="connsiteX15" fmla="*/ 671512 w 4333875"/>
              <a:gd name="connsiteY15" fmla="*/ 2214562 h 2876550"/>
              <a:gd name="connsiteX16" fmla="*/ 671512 w 4333875"/>
              <a:gd name="connsiteY16" fmla="*/ 2124075 h 2876550"/>
              <a:gd name="connsiteX17" fmla="*/ 647700 w 4333875"/>
              <a:gd name="connsiteY17" fmla="*/ 2124075 h 2876550"/>
              <a:gd name="connsiteX18" fmla="*/ 647700 w 4333875"/>
              <a:gd name="connsiteY18" fmla="*/ 2052637 h 2876550"/>
              <a:gd name="connsiteX19" fmla="*/ 576262 w 4333875"/>
              <a:gd name="connsiteY19" fmla="*/ 2052637 h 2876550"/>
              <a:gd name="connsiteX20" fmla="*/ 576262 w 4333875"/>
              <a:gd name="connsiteY20" fmla="*/ 1957387 h 2876550"/>
              <a:gd name="connsiteX21" fmla="*/ 504825 w 4333875"/>
              <a:gd name="connsiteY21" fmla="*/ 1957387 h 2876550"/>
              <a:gd name="connsiteX22" fmla="*/ 504825 w 4333875"/>
              <a:gd name="connsiteY22" fmla="*/ 1881187 h 2876550"/>
              <a:gd name="connsiteX23" fmla="*/ 419100 w 4333875"/>
              <a:gd name="connsiteY23" fmla="*/ 1881187 h 2876550"/>
              <a:gd name="connsiteX24" fmla="*/ 419100 w 4333875"/>
              <a:gd name="connsiteY24" fmla="*/ 1771650 h 2876550"/>
              <a:gd name="connsiteX25" fmla="*/ 371475 w 4333875"/>
              <a:gd name="connsiteY25" fmla="*/ 1771650 h 2876550"/>
              <a:gd name="connsiteX26" fmla="*/ 371475 w 4333875"/>
              <a:gd name="connsiteY26" fmla="*/ 1704975 h 2876550"/>
              <a:gd name="connsiteX27" fmla="*/ 328612 w 4333875"/>
              <a:gd name="connsiteY27" fmla="*/ 1704975 h 2876550"/>
              <a:gd name="connsiteX28" fmla="*/ 328612 w 4333875"/>
              <a:gd name="connsiteY28" fmla="*/ 1581150 h 2876550"/>
              <a:gd name="connsiteX29" fmla="*/ 309562 w 4333875"/>
              <a:gd name="connsiteY29" fmla="*/ 1581150 h 2876550"/>
              <a:gd name="connsiteX30" fmla="*/ 309562 w 4333875"/>
              <a:gd name="connsiteY30" fmla="*/ 1362075 h 2876550"/>
              <a:gd name="connsiteX31" fmla="*/ 285750 w 4333875"/>
              <a:gd name="connsiteY31" fmla="*/ 1362075 h 2876550"/>
              <a:gd name="connsiteX32" fmla="*/ 285750 w 4333875"/>
              <a:gd name="connsiteY32" fmla="*/ 1004887 h 2876550"/>
              <a:gd name="connsiteX33" fmla="*/ 242887 w 4333875"/>
              <a:gd name="connsiteY33" fmla="*/ 1004887 h 2876550"/>
              <a:gd name="connsiteX34" fmla="*/ 242887 w 4333875"/>
              <a:gd name="connsiteY34" fmla="*/ 919162 h 2876550"/>
              <a:gd name="connsiteX35" fmla="*/ 228600 w 4333875"/>
              <a:gd name="connsiteY35" fmla="*/ 919162 h 2876550"/>
              <a:gd name="connsiteX36" fmla="*/ 228600 w 4333875"/>
              <a:gd name="connsiteY36" fmla="*/ 833437 h 2876550"/>
              <a:gd name="connsiteX37" fmla="*/ 214312 w 4333875"/>
              <a:gd name="connsiteY37" fmla="*/ 833437 h 2876550"/>
              <a:gd name="connsiteX38" fmla="*/ 214312 w 4333875"/>
              <a:gd name="connsiteY38" fmla="*/ 647700 h 2876550"/>
              <a:gd name="connsiteX39" fmla="*/ 204787 w 4333875"/>
              <a:gd name="connsiteY39" fmla="*/ 638175 h 2876550"/>
              <a:gd name="connsiteX40" fmla="*/ 204787 w 4333875"/>
              <a:gd name="connsiteY40" fmla="*/ 552450 h 2876550"/>
              <a:gd name="connsiteX41" fmla="*/ 166687 w 4333875"/>
              <a:gd name="connsiteY41" fmla="*/ 566737 h 2876550"/>
              <a:gd name="connsiteX42" fmla="*/ 185737 w 4333875"/>
              <a:gd name="connsiteY42" fmla="*/ 490537 h 2876550"/>
              <a:gd name="connsiteX43" fmla="*/ 142875 w 4333875"/>
              <a:gd name="connsiteY43" fmla="*/ 490537 h 2876550"/>
              <a:gd name="connsiteX44" fmla="*/ 142875 w 4333875"/>
              <a:gd name="connsiteY44" fmla="*/ 376237 h 2876550"/>
              <a:gd name="connsiteX45" fmla="*/ 38100 w 4333875"/>
              <a:gd name="connsiteY45" fmla="*/ 376237 h 2876550"/>
              <a:gd name="connsiteX46" fmla="*/ 38100 w 4333875"/>
              <a:gd name="connsiteY46" fmla="*/ 142875 h 2876550"/>
              <a:gd name="connsiteX47" fmla="*/ 0 w 4333875"/>
              <a:gd name="connsiteY47" fmla="*/ 142875 h 2876550"/>
              <a:gd name="connsiteX48" fmla="*/ 0 w 4333875"/>
              <a:gd name="connsiteY48" fmla="*/ 0 h 2876550"/>
              <a:gd name="connsiteX0" fmla="*/ 4333875 w 4333875"/>
              <a:gd name="connsiteY0" fmla="*/ 2876550 h 2876550"/>
              <a:gd name="connsiteX1" fmla="*/ 3719512 w 4333875"/>
              <a:gd name="connsiteY1" fmla="*/ 2876550 h 2876550"/>
              <a:gd name="connsiteX2" fmla="*/ 3719512 w 4333875"/>
              <a:gd name="connsiteY2" fmla="*/ 2800350 h 2876550"/>
              <a:gd name="connsiteX3" fmla="*/ 2662237 w 4333875"/>
              <a:gd name="connsiteY3" fmla="*/ 2800350 h 2876550"/>
              <a:gd name="connsiteX4" fmla="*/ 2662237 w 4333875"/>
              <a:gd name="connsiteY4" fmla="*/ 2700337 h 2876550"/>
              <a:gd name="connsiteX5" fmla="*/ 2019300 w 4333875"/>
              <a:gd name="connsiteY5" fmla="*/ 2700337 h 2876550"/>
              <a:gd name="connsiteX6" fmla="*/ 2019300 w 4333875"/>
              <a:gd name="connsiteY6" fmla="*/ 2595562 h 2876550"/>
              <a:gd name="connsiteX7" fmla="*/ 1962150 w 4333875"/>
              <a:gd name="connsiteY7" fmla="*/ 2595562 h 2876550"/>
              <a:gd name="connsiteX8" fmla="*/ 1962150 w 4333875"/>
              <a:gd name="connsiteY8" fmla="*/ 2500312 h 2876550"/>
              <a:gd name="connsiteX9" fmla="*/ 1695450 w 4333875"/>
              <a:gd name="connsiteY9" fmla="*/ 2500312 h 2876550"/>
              <a:gd name="connsiteX10" fmla="*/ 1695450 w 4333875"/>
              <a:gd name="connsiteY10" fmla="*/ 2395537 h 2876550"/>
              <a:gd name="connsiteX11" fmla="*/ 1376362 w 4333875"/>
              <a:gd name="connsiteY11" fmla="*/ 2395537 h 2876550"/>
              <a:gd name="connsiteX12" fmla="*/ 1376362 w 4333875"/>
              <a:gd name="connsiteY12" fmla="*/ 2305050 h 2876550"/>
              <a:gd name="connsiteX13" fmla="*/ 1038225 w 4333875"/>
              <a:gd name="connsiteY13" fmla="*/ 2305050 h 2876550"/>
              <a:gd name="connsiteX14" fmla="*/ 1038225 w 4333875"/>
              <a:gd name="connsiteY14" fmla="*/ 2214562 h 2876550"/>
              <a:gd name="connsiteX15" fmla="*/ 671512 w 4333875"/>
              <a:gd name="connsiteY15" fmla="*/ 2214562 h 2876550"/>
              <a:gd name="connsiteX16" fmla="*/ 671512 w 4333875"/>
              <a:gd name="connsiteY16" fmla="*/ 2124075 h 2876550"/>
              <a:gd name="connsiteX17" fmla="*/ 647700 w 4333875"/>
              <a:gd name="connsiteY17" fmla="*/ 2124075 h 2876550"/>
              <a:gd name="connsiteX18" fmla="*/ 647700 w 4333875"/>
              <a:gd name="connsiteY18" fmla="*/ 2052637 h 2876550"/>
              <a:gd name="connsiteX19" fmla="*/ 576262 w 4333875"/>
              <a:gd name="connsiteY19" fmla="*/ 2052637 h 2876550"/>
              <a:gd name="connsiteX20" fmla="*/ 576262 w 4333875"/>
              <a:gd name="connsiteY20" fmla="*/ 1957387 h 2876550"/>
              <a:gd name="connsiteX21" fmla="*/ 504825 w 4333875"/>
              <a:gd name="connsiteY21" fmla="*/ 1957387 h 2876550"/>
              <a:gd name="connsiteX22" fmla="*/ 504825 w 4333875"/>
              <a:gd name="connsiteY22" fmla="*/ 1881187 h 2876550"/>
              <a:gd name="connsiteX23" fmla="*/ 419100 w 4333875"/>
              <a:gd name="connsiteY23" fmla="*/ 1881187 h 2876550"/>
              <a:gd name="connsiteX24" fmla="*/ 419100 w 4333875"/>
              <a:gd name="connsiteY24" fmla="*/ 1771650 h 2876550"/>
              <a:gd name="connsiteX25" fmla="*/ 371475 w 4333875"/>
              <a:gd name="connsiteY25" fmla="*/ 1771650 h 2876550"/>
              <a:gd name="connsiteX26" fmla="*/ 371475 w 4333875"/>
              <a:gd name="connsiteY26" fmla="*/ 1704975 h 2876550"/>
              <a:gd name="connsiteX27" fmla="*/ 328612 w 4333875"/>
              <a:gd name="connsiteY27" fmla="*/ 1704975 h 2876550"/>
              <a:gd name="connsiteX28" fmla="*/ 328612 w 4333875"/>
              <a:gd name="connsiteY28" fmla="*/ 1581150 h 2876550"/>
              <a:gd name="connsiteX29" fmla="*/ 309562 w 4333875"/>
              <a:gd name="connsiteY29" fmla="*/ 1581150 h 2876550"/>
              <a:gd name="connsiteX30" fmla="*/ 309562 w 4333875"/>
              <a:gd name="connsiteY30" fmla="*/ 1362075 h 2876550"/>
              <a:gd name="connsiteX31" fmla="*/ 285750 w 4333875"/>
              <a:gd name="connsiteY31" fmla="*/ 1362075 h 2876550"/>
              <a:gd name="connsiteX32" fmla="*/ 285750 w 4333875"/>
              <a:gd name="connsiteY32" fmla="*/ 1004887 h 2876550"/>
              <a:gd name="connsiteX33" fmla="*/ 242887 w 4333875"/>
              <a:gd name="connsiteY33" fmla="*/ 1004887 h 2876550"/>
              <a:gd name="connsiteX34" fmla="*/ 242887 w 4333875"/>
              <a:gd name="connsiteY34" fmla="*/ 919162 h 2876550"/>
              <a:gd name="connsiteX35" fmla="*/ 228600 w 4333875"/>
              <a:gd name="connsiteY35" fmla="*/ 919162 h 2876550"/>
              <a:gd name="connsiteX36" fmla="*/ 228600 w 4333875"/>
              <a:gd name="connsiteY36" fmla="*/ 833437 h 2876550"/>
              <a:gd name="connsiteX37" fmla="*/ 214312 w 4333875"/>
              <a:gd name="connsiteY37" fmla="*/ 833437 h 2876550"/>
              <a:gd name="connsiteX38" fmla="*/ 214312 w 4333875"/>
              <a:gd name="connsiteY38" fmla="*/ 647700 h 2876550"/>
              <a:gd name="connsiteX39" fmla="*/ 204787 w 4333875"/>
              <a:gd name="connsiteY39" fmla="*/ 638175 h 2876550"/>
              <a:gd name="connsiteX40" fmla="*/ 200025 w 4333875"/>
              <a:gd name="connsiteY40" fmla="*/ 552450 h 2876550"/>
              <a:gd name="connsiteX41" fmla="*/ 166687 w 4333875"/>
              <a:gd name="connsiteY41" fmla="*/ 566737 h 2876550"/>
              <a:gd name="connsiteX42" fmla="*/ 185737 w 4333875"/>
              <a:gd name="connsiteY42" fmla="*/ 490537 h 2876550"/>
              <a:gd name="connsiteX43" fmla="*/ 142875 w 4333875"/>
              <a:gd name="connsiteY43" fmla="*/ 490537 h 2876550"/>
              <a:gd name="connsiteX44" fmla="*/ 142875 w 4333875"/>
              <a:gd name="connsiteY44" fmla="*/ 376237 h 2876550"/>
              <a:gd name="connsiteX45" fmla="*/ 38100 w 4333875"/>
              <a:gd name="connsiteY45" fmla="*/ 376237 h 2876550"/>
              <a:gd name="connsiteX46" fmla="*/ 38100 w 4333875"/>
              <a:gd name="connsiteY46" fmla="*/ 142875 h 2876550"/>
              <a:gd name="connsiteX47" fmla="*/ 0 w 4333875"/>
              <a:gd name="connsiteY47" fmla="*/ 142875 h 2876550"/>
              <a:gd name="connsiteX48" fmla="*/ 0 w 4333875"/>
              <a:gd name="connsiteY48" fmla="*/ 0 h 2876550"/>
              <a:gd name="connsiteX0" fmla="*/ 4333875 w 4333875"/>
              <a:gd name="connsiteY0" fmla="*/ 2876550 h 2876550"/>
              <a:gd name="connsiteX1" fmla="*/ 3719512 w 4333875"/>
              <a:gd name="connsiteY1" fmla="*/ 2876550 h 2876550"/>
              <a:gd name="connsiteX2" fmla="*/ 3719512 w 4333875"/>
              <a:gd name="connsiteY2" fmla="*/ 2800350 h 2876550"/>
              <a:gd name="connsiteX3" fmla="*/ 2662237 w 4333875"/>
              <a:gd name="connsiteY3" fmla="*/ 2800350 h 2876550"/>
              <a:gd name="connsiteX4" fmla="*/ 2662237 w 4333875"/>
              <a:gd name="connsiteY4" fmla="*/ 2700337 h 2876550"/>
              <a:gd name="connsiteX5" fmla="*/ 2019300 w 4333875"/>
              <a:gd name="connsiteY5" fmla="*/ 2700337 h 2876550"/>
              <a:gd name="connsiteX6" fmla="*/ 2019300 w 4333875"/>
              <a:gd name="connsiteY6" fmla="*/ 2595562 h 2876550"/>
              <a:gd name="connsiteX7" fmla="*/ 1962150 w 4333875"/>
              <a:gd name="connsiteY7" fmla="*/ 2595562 h 2876550"/>
              <a:gd name="connsiteX8" fmla="*/ 1962150 w 4333875"/>
              <a:gd name="connsiteY8" fmla="*/ 2500312 h 2876550"/>
              <a:gd name="connsiteX9" fmla="*/ 1695450 w 4333875"/>
              <a:gd name="connsiteY9" fmla="*/ 2500312 h 2876550"/>
              <a:gd name="connsiteX10" fmla="*/ 1695450 w 4333875"/>
              <a:gd name="connsiteY10" fmla="*/ 2395537 h 2876550"/>
              <a:gd name="connsiteX11" fmla="*/ 1376362 w 4333875"/>
              <a:gd name="connsiteY11" fmla="*/ 2395537 h 2876550"/>
              <a:gd name="connsiteX12" fmla="*/ 1376362 w 4333875"/>
              <a:gd name="connsiteY12" fmla="*/ 2305050 h 2876550"/>
              <a:gd name="connsiteX13" fmla="*/ 1038225 w 4333875"/>
              <a:gd name="connsiteY13" fmla="*/ 2305050 h 2876550"/>
              <a:gd name="connsiteX14" fmla="*/ 1038225 w 4333875"/>
              <a:gd name="connsiteY14" fmla="*/ 2214562 h 2876550"/>
              <a:gd name="connsiteX15" fmla="*/ 671512 w 4333875"/>
              <a:gd name="connsiteY15" fmla="*/ 2214562 h 2876550"/>
              <a:gd name="connsiteX16" fmla="*/ 671512 w 4333875"/>
              <a:gd name="connsiteY16" fmla="*/ 2124075 h 2876550"/>
              <a:gd name="connsiteX17" fmla="*/ 647700 w 4333875"/>
              <a:gd name="connsiteY17" fmla="*/ 2124075 h 2876550"/>
              <a:gd name="connsiteX18" fmla="*/ 647700 w 4333875"/>
              <a:gd name="connsiteY18" fmla="*/ 2052637 h 2876550"/>
              <a:gd name="connsiteX19" fmla="*/ 576262 w 4333875"/>
              <a:gd name="connsiteY19" fmla="*/ 2052637 h 2876550"/>
              <a:gd name="connsiteX20" fmla="*/ 576262 w 4333875"/>
              <a:gd name="connsiteY20" fmla="*/ 1957387 h 2876550"/>
              <a:gd name="connsiteX21" fmla="*/ 504825 w 4333875"/>
              <a:gd name="connsiteY21" fmla="*/ 1957387 h 2876550"/>
              <a:gd name="connsiteX22" fmla="*/ 504825 w 4333875"/>
              <a:gd name="connsiteY22" fmla="*/ 1881187 h 2876550"/>
              <a:gd name="connsiteX23" fmla="*/ 419100 w 4333875"/>
              <a:gd name="connsiteY23" fmla="*/ 1881187 h 2876550"/>
              <a:gd name="connsiteX24" fmla="*/ 419100 w 4333875"/>
              <a:gd name="connsiteY24" fmla="*/ 1771650 h 2876550"/>
              <a:gd name="connsiteX25" fmla="*/ 371475 w 4333875"/>
              <a:gd name="connsiteY25" fmla="*/ 1771650 h 2876550"/>
              <a:gd name="connsiteX26" fmla="*/ 371475 w 4333875"/>
              <a:gd name="connsiteY26" fmla="*/ 1704975 h 2876550"/>
              <a:gd name="connsiteX27" fmla="*/ 328612 w 4333875"/>
              <a:gd name="connsiteY27" fmla="*/ 1704975 h 2876550"/>
              <a:gd name="connsiteX28" fmla="*/ 328612 w 4333875"/>
              <a:gd name="connsiteY28" fmla="*/ 1581150 h 2876550"/>
              <a:gd name="connsiteX29" fmla="*/ 309562 w 4333875"/>
              <a:gd name="connsiteY29" fmla="*/ 1581150 h 2876550"/>
              <a:gd name="connsiteX30" fmla="*/ 309562 w 4333875"/>
              <a:gd name="connsiteY30" fmla="*/ 1362075 h 2876550"/>
              <a:gd name="connsiteX31" fmla="*/ 285750 w 4333875"/>
              <a:gd name="connsiteY31" fmla="*/ 1362075 h 2876550"/>
              <a:gd name="connsiteX32" fmla="*/ 285750 w 4333875"/>
              <a:gd name="connsiteY32" fmla="*/ 1004887 h 2876550"/>
              <a:gd name="connsiteX33" fmla="*/ 242887 w 4333875"/>
              <a:gd name="connsiteY33" fmla="*/ 1004887 h 2876550"/>
              <a:gd name="connsiteX34" fmla="*/ 242887 w 4333875"/>
              <a:gd name="connsiteY34" fmla="*/ 919162 h 2876550"/>
              <a:gd name="connsiteX35" fmla="*/ 228600 w 4333875"/>
              <a:gd name="connsiteY35" fmla="*/ 919162 h 2876550"/>
              <a:gd name="connsiteX36" fmla="*/ 228600 w 4333875"/>
              <a:gd name="connsiteY36" fmla="*/ 833437 h 2876550"/>
              <a:gd name="connsiteX37" fmla="*/ 214312 w 4333875"/>
              <a:gd name="connsiteY37" fmla="*/ 833437 h 2876550"/>
              <a:gd name="connsiteX38" fmla="*/ 214312 w 4333875"/>
              <a:gd name="connsiteY38" fmla="*/ 647700 h 2876550"/>
              <a:gd name="connsiteX39" fmla="*/ 204787 w 4333875"/>
              <a:gd name="connsiteY39" fmla="*/ 638175 h 2876550"/>
              <a:gd name="connsiteX40" fmla="*/ 200025 w 4333875"/>
              <a:gd name="connsiteY40" fmla="*/ 552450 h 2876550"/>
              <a:gd name="connsiteX41" fmla="*/ 166687 w 4333875"/>
              <a:gd name="connsiteY41" fmla="*/ 566737 h 2876550"/>
              <a:gd name="connsiteX42" fmla="*/ 171449 w 4333875"/>
              <a:gd name="connsiteY42" fmla="*/ 490537 h 2876550"/>
              <a:gd name="connsiteX43" fmla="*/ 142875 w 4333875"/>
              <a:gd name="connsiteY43" fmla="*/ 490537 h 2876550"/>
              <a:gd name="connsiteX44" fmla="*/ 142875 w 4333875"/>
              <a:gd name="connsiteY44" fmla="*/ 376237 h 2876550"/>
              <a:gd name="connsiteX45" fmla="*/ 38100 w 4333875"/>
              <a:gd name="connsiteY45" fmla="*/ 376237 h 2876550"/>
              <a:gd name="connsiteX46" fmla="*/ 38100 w 4333875"/>
              <a:gd name="connsiteY46" fmla="*/ 142875 h 2876550"/>
              <a:gd name="connsiteX47" fmla="*/ 0 w 4333875"/>
              <a:gd name="connsiteY47" fmla="*/ 142875 h 2876550"/>
              <a:gd name="connsiteX48" fmla="*/ 0 w 4333875"/>
              <a:gd name="connsiteY48" fmla="*/ 0 h 2876550"/>
              <a:gd name="connsiteX0" fmla="*/ 4333875 w 4333875"/>
              <a:gd name="connsiteY0" fmla="*/ 2876550 h 2876550"/>
              <a:gd name="connsiteX1" fmla="*/ 3719512 w 4333875"/>
              <a:gd name="connsiteY1" fmla="*/ 2876550 h 2876550"/>
              <a:gd name="connsiteX2" fmla="*/ 3719512 w 4333875"/>
              <a:gd name="connsiteY2" fmla="*/ 2800350 h 2876550"/>
              <a:gd name="connsiteX3" fmla="*/ 2662237 w 4333875"/>
              <a:gd name="connsiteY3" fmla="*/ 2800350 h 2876550"/>
              <a:gd name="connsiteX4" fmla="*/ 2662237 w 4333875"/>
              <a:gd name="connsiteY4" fmla="*/ 2700337 h 2876550"/>
              <a:gd name="connsiteX5" fmla="*/ 2019300 w 4333875"/>
              <a:gd name="connsiteY5" fmla="*/ 2700337 h 2876550"/>
              <a:gd name="connsiteX6" fmla="*/ 2019300 w 4333875"/>
              <a:gd name="connsiteY6" fmla="*/ 2595562 h 2876550"/>
              <a:gd name="connsiteX7" fmla="*/ 1962150 w 4333875"/>
              <a:gd name="connsiteY7" fmla="*/ 2595562 h 2876550"/>
              <a:gd name="connsiteX8" fmla="*/ 1962150 w 4333875"/>
              <a:gd name="connsiteY8" fmla="*/ 2500312 h 2876550"/>
              <a:gd name="connsiteX9" fmla="*/ 1695450 w 4333875"/>
              <a:gd name="connsiteY9" fmla="*/ 2500312 h 2876550"/>
              <a:gd name="connsiteX10" fmla="*/ 1695450 w 4333875"/>
              <a:gd name="connsiteY10" fmla="*/ 2395537 h 2876550"/>
              <a:gd name="connsiteX11" fmla="*/ 1376362 w 4333875"/>
              <a:gd name="connsiteY11" fmla="*/ 2395537 h 2876550"/>
              <a:gd name="connsiteX12" fmla="*/ 1376362 w 4333875"/>
              <a:gd name="connsiteY12" fmla="*/ 2305050 h 2876550"/>
              <a:gd name="connsiteX13" fmla="*/ 1038225 w 4333875"/>
              <a:gd name="connsiteY13" fmla="*/ 2305050 h 2876550"/>
              <a:gd name="connsiteX14" fmla="*/ 1038225 w 4333875"/>
              <a:gd name="connsiteY14" fmla="*/ 2214562 h 2876550"/>
              <a:gd name="connsiteX15" fmla="*/ 671512 w 4333875"/>
              <a:gd name="connsiteY15" fmla="*/ 2214562 h 2876550"/>
              <a:gd name="connsiteX16" fmla="*/ 671512 w 4333875"/>
              <a:gd name="connsiteY16" fmla="*/ 2124075 h 2876550"/>
              <a:gd name="connsiteX17" fmla="*/ 647700 w 4333875"/>
              <a:gd name="connsiteY17" fmla="*/ 2124075 h 2876550"/>
              <a:gd name="connsiteX18" fmla="*/ 647700 w 4333875"/>
              <a:gd name="connsiteY18" fmla="*/ 2052637 h 2876550"/>
              <a:gd name="connsiteX19" fmla="*/ 576262 w 4333875"/>
              <a:gd name="connsiteY19" fmla="*/ 2052637 h 2876550"/>
              <a:gd name="connsiteX20" fmla="*/ 576262 w 4333875"/>
              <a:gd name="connsiteY20" fmla="*/ 1957387 h 2876550"/>
              <a:gd name="connsiteX21" fmla="*/ 504825 w 4333875"/>
              <a:gd name="connsiteY21" fmla="*/ 1957387 h 2876550"/>
              <a:gd name="connsiteX22" fmla="*/ 504825 w 4333875"/>
              <a:gd name="connsiteY22" fmla="*/ 1881187 h 2876550"/>
              <a:gd name="connsiteX23" fmla="*/ 419100 w 4333875"/>
              <a:gd name="connsiteY23" fmla="*/ 1881187 h 2876550"/>
              <a:gd name="connsiteX24" fmla="*/ 419100 w 4333875"/>
              <a:gd name="connsiteY24" fmla="*/ 1771650 h 2876550"/>
              <a:gd name="connsiteX25" fmla="*/ 371475 w 4333875"/>
              <a:gd name="connsiteY25" fmla="*/ 1771650 h 2876550"/>
              <a:gd name="connsiteX26" fmla="*/ 371475 w 4333875"/>
              <a:gd name="connsiteY26" fmla="*/ 1704975 h 2876550"/>
              <a:gd name="connsiteX27" fmla="*/ 328612 w 4333875"/>
              <a:gd name="connsiteY27" fmla="*/ 1704975 h 2876550"/>
              <a:gd name="connsiteX28" fmla="*/ 328612 w 4333875"/>
              <a:gd name="connsiteY28" fmla="*/ 1581150 h 2876550"/>
              <a:gd name="connsiteX29" fmla="*/ 309562 w 4333875"/>
              <a:gd name="connsiteY29" fmla="*/ 1581150 h 2876550"/>
              <a:gd name="connsiteX30" fmla="*/ 309562 w 4333875"/>
              <a:gd name="connsiteY30" fmla="*/ 1362075 h 2876550"/>
              <a:gd name="connsiteX31" fmla="*/ 285750 w 4333875"/>
              <a:gd name="connsiteY31" fmla="*/ 1362075 h 2876550"/>
              <a:gd name="connsiteX32" fmla="*/ 285750 w 4333875"/>
              <a:gd name="connsiteY32" fmla="*/ 1004887 h 2876550"/>
              <a:gd name="connsiteX33" fmla="*/ 242887 w 4333875"/>
              <a:gd name="connsiteY33" fmla="*/ 1004887 h 2876550"/>
              <a:gd name="connsiteX34" fmla="*/ 242887 w 4333875"/>
              <a:gd name="connsiteY34" fmla="*/ 919162 h 2876550"/>
              <a:gd name="connsiteX35" fmla="*/ 228600 w 4333875"/>
              <a:gd name="connsiteY35" fmla="*/ 919162 h 2876550"/>
              <a:gd name="connsiteX36" fmla="*/ 228600 w 4333875"/>
              <a:gd name="connsiteY36" fmla="*/ 833437 h 2876550"/>
              <a:gd name="connsiteX37" fmla="*/ 214312 w 4333875"/>
              <a:gd name="connsiteY37" fmla="*/ 833437 h 2876550"/>
              <a:gd name="connsiteX38" fmla="*/ 214312 w 4333875"/>
              <a:gd name="connsiteY38" fmla="*/ 647700 h 2876550"/>
              <a:gd name="connsiteX39" fmla="*/ 204787 w 4333875"/>
              <a:gd name="connsiteY39" fmla="*/ 638175 h 2876550"/>
              <a:gd name="connsiteX40" fmla="*/ 200025 w 4333875"/>
              <a:gd name="connsiteY40" fmla="*/ 552450 h 2876550"/>
              <a:gd name="connsiteX41" fmla="*/ 166687 w 4333875"/>
              <a:gd name="connsiteY41" fmla="*/ 552450 h 2876550"/>
              <a:gd name="connsiteX42" fmla="*/ 171449 w 4333875"/>
              <a:gd name="connsiteY42" fmla="*/ 490537 h 2876550"/>
              <a:gd name="connsiteX43" fmla="*/ 142875 w 4333875"/>
              <a:gd name="connsiteY43" fmla="*/ 490537 h 2876550"/>
              <a:gd name="connsiteX44" fmla="*/ 142875 w 4333875"/>
              <a:gd name="connsiteY44" fmla="*/ 376237 h 2876550"/>
              <a:gd name="connsiteX45" fmla="*/ 38100 w 4333875"/>
              <a:gd name="connsiteY45" fmla="*/ 376237 h 2876550"/>
              <a:gd name="connsiteX46" fmla="*/ 38100 w 4333875"/>
              <a:gd name="connsiteY46" fmla="*/ 142875 h 2876550"/>
              <a:gd name="connsiteX47" fmla="*/ 0 w 4333875"/>
              <a:gd name="connsiteY47" fmla="*/ 142875 h 2876550"/>
              <a:gd name="connsiteX48" fmla="*/ 0 w 4333875"/>
              <a:gd name="connsiteY48" fmla="*/ 0 h 287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333875" h="2876550">
                <a:moveTo>
                  <a:pt x="4333875" y="2876550"/>
                </a:moveTo>
                <a:lnTo>
                  <a:pt x="3719512" y="2876550"/>
                </a:lnTo>
                <a:lnTo>
                  <a:pt x="3719512" y="2800350"/>
                </a:lnTo>
                <a:lnTo>
                  <a:pt x="2662237" y="2800350"/>
                </a:lnTo>
                <a:lnTo>
                  <a:pt x="2662237" y="2700337"/>
                </a:lnTo>
                <a:lnTo>
                  <a:pt x="2019300" y="2700337"/>
                </a:lnTo>
                <a:lnTo>
                  <a:pt x="2019300" y="2595562"/>
                </a:lnTo>
                <a:lnTo>
                  <a:pt x="1962150" y="2595562"/>
                </a:lnTo>
                <a:lnTo>
                  <a:pt x="1962150" y="2500312"/>
                </a:lnTo>
                <a:lnTo>
                  <a:pt x="1695450" y="2500312"/>
                </a:lnTo>
                <a:lnTo>
                  <a:pt x="1695450" y="2395537"/>
                </a:lnTo>
                <a:lnTo>
                  <a:pt x="1376362" y="2395537"/>
                </a:lnTo>
                <a:lnTo>
                  <a:pt x="1376362" y="2305050"/>
                </a:lnTo>
                <a:lnTo>
                  <a:pt x="1038225" y="2305050"/>
                </a:lnTo>
                <a:lnTo>
                  <a:pt x="1038225" y="2214562"/>
                </a:lnTo>
                <a:lnTo>
                  <a:pt x="671512" y="2214562"/>
                </a:lnTo>
                <a:lnTo>
                  <a:pt x="671512" y="2124075"/>
                </a:lnTo>
                <a:lnTo>
                  <a:pt x="647700" y="2124075"/>
                </a:lnTo>
                <a:lnTo>
                  <a:pt x="647700" y="2052637"/>
                </a:lnTo>
                <a:lnTo>
                  <a:pt x="576262" y="2052637"/>
                </a:lnTo>
                <a:lnTo>
                  <a:pt x="576262" y="1957387"/>
                </a:lnTo>
                <a:lnTo>
                  <a:pt x="504825" y="1957387"/>
                </a:lnTo>
                <a:lnTo>
                  <a:pt x="504825" y="1881187"/>
                </a:lnTo>
                <a:lnTo>
                  <a:pt x="419100" y="1881187"/>
                </a:lnTo>
                <a:lnTo>
                  <a:pt x="419100" y="1771650"/>
                </a:lnTo>
                <a:lnTo>
                  <a:pt x="371475" y="1771650"/>
                </a:lnTo>
                <a:lnTo>
                  <a:pt x="371475" y="1704975"/>
                </a:lnTo>
                <a:lnTo>
                  <a:pt x="328612" y="1704975"/>
                </a:lnTo>
                <a:lnTo>
                  <a:pt x="328612" y="1581150"/>
                </a:lnTo>
                <a:lnTo>
                  <a:pt x="309562" y="1581150"/>
                </a:lnTo>
                <a:lnTo>
                  <a:pt x="309562" y="1362075"/>
                </a:lnTo>
                <a:lnTo>
                  <a:pt x="285750" y="1362075"/>
                </a:lnTo>
                <a:lnTo>
                  <a:pt x="285750" y="1004887"/>
                </a:lnTo>
                <a:lnTo>
                  <a:pt x="242887" y="1004887"/>
                </a:lnTo>
                <a:lnTo>
                  <a:pt x="242887" y="919162"/>
                </a:lnTo>
                <a:lnTo>
                  <a:pt x="228600" y="919162"/>
                </a:lnTo>
                <a:lnTo>
                  <a:pt x="228600" y="833437"/>
                </a:lnTo>
                <a:lnTo>
                  <a:pt x="214312" y="833437"/>
                </a:lnTo>
                <a:lnTo>
                  <a:pt x="214312" y="647700"/>
                </a:lnTo>
                <a:lnTo>
                  <a:pt x="204787" y="638175"/>
                </a:lnTo>
                <a:lnTo>
                  <a:pt x="200025" y="552450"/>
                </a:lnTo>
                <a:lnTo>
                  <a:pt x="166687" y="552450"/>
                </a:lnTo>
                <a:lnTo>
                  <a:pt x="171449" y="490537"/>
                </a:lnTo>
                <a:lnTo>
                  <a:pt x="142875" y="490537"/>
                </a:lnTo>
                <a:lnTo>
                  <a:pt x="142875" y="376237"/>
                </a:lnTo>
                <a:lnTo>
                  <a:pt x="38100" y="376237"/>
                </a:lnTo>
                <a:lnTo>
                  <a:pt x="38100" y="142875"/>
                </a:lnTo>
                <a:lnTo>
                  <a:pt x="0" y="142875"/>
                </a:lnTo>
                <a:lnTo>
                  <a:pt x="0" y="0"/>
                </a:lnTo>
              </a:path>
            </a:pathLst>
          </a:custGeom>
          <a:noFill/>
          <a:ln w="28575">
            <a:solidFill>
              <a:schemeClr val="accent3"/>
            </a:solidFill>
            <a:miter lim="800000"/>
            <a:headEnd/>
            <a:tailEnd/>
          </a:ln>
          <a:extLst>
            <a:ext uri="{909E8E84-426E-40dd-AFC4-6F175D3DCCD1}">
              <a14:hiddenFill xmlns:a14="http://schemas.microsoft.com/office/drawing/2010/main">
                <a:noFill/>
              </a14:hiddenFill>
            </a:ext>
          </a:extLst>
        </p:spPr>
        <p:txBody>
          <a:bodyPr rtlCol="0" anchor="ctr"/>
          <a:lstStyle/>
          <a:p>
            <a:pPr algn="ctr"/>
            <a:endParaRPr lang="en-US"/>
          </a:p>
        </p:txBody>
      </p:sp>
      <p:cxnSp>
        <p:nvCxnSpPr>
          <p:cNvPr id="102" name="Straight Connector 101">
            <a:extLst>
              <a:ext uri="{FF2B5EF4-FFF2-40B4-BE49-F238E27FC236}">
                <a16:creationId xmlns="" xmlns:a16="http://schemas.microsoft.com/office/drawing/2014/main" id="{489566F3-4EDB-464B-8285-EBDB1C252F5C}"/>
              </a:ext>
            </a:extLst>
          </p:cNvPr>
          <p:cNvCxnSpPr/>
          <p:nvPr/>
        </p:nvCxnSpPr>
        <p:spPr bwMode="auto">
          <a:xfrm flipV="1">
            <a:off x="5188600" y="2109759"/>
            <a:ext cx="0" cy="2974356"/>
          </a:xfrm>
          <a:prstGeom prst="line">
            <a:avLst/>
          </a:prstGeom>
          <a:noFill/>
          <a:ln w="28575" cap="flat" cmpd="sng" algn="ctr">
            <a:solidFill>
              <a:schemeClr val="bg1"/>
            </a:solidFill>
            <a:prstDash val="solid"/>
            <a:round/>
            <a:headEnd type="none" w="med" len="med"/>
            <a:tailEnd type="none" w="med" len="med"/>
          </a:ln>
          <a:effectLst/>
        </p:spPr>
      </p:cxnSp>
      <p:sp>
        <p:nvSpPr>
          <p:cNvPr id="110" name="Freeform: Shape 109">
            <a:extLst>
              <a:ext uri="{FF2B5EF4-FFF2-40B4-BE49-F238E27FC236}">
                <a16:creationId xmlns="" xmlns:a16="http://schemas.microsoft.com/office/drawing/2014/main" id="{5434CAFB-03A5-4C29-8705-3BA155686400}"/>
              </a:ext>
            </a:extLst>
          </p:cNvPr>
          <p:cNvSpPr/>
          <p:nvPr/>
        </p:nvSpPr>
        <p:spPr bwMode="auto">
          <a:xfrm>
            <a:off x="5179219" y="2105025"/>
            <a:ext cx="1475185" cy="2852738"/>
          </a:xfrm>
          <a:custGeom>
            <a:avLst/>
            <a:gdLst>
              <a:gd name="connsiteX0" fmla="*/ 1966913 w 1966913"/>
              <a:gd name="connsiteY0" fmla="*/ 2852738 h 2852738"/>
              <a:gd name="connsiteX1" fmla="*/ 1619250 w 1966913"/>
              <a:gd name="connsiteY1" fmla="*/ 2852738 h 2852738"/>
              <a:gd name="connsiteX2" fmla="*/ 1619250 w 1966913"/>
              <a:gd name="connsiteY2" fmla="*/ 2724150 h 2852738"/>
              <a:gd name="connsiteX3" fmla="*/ 1471613 w 1966913"/>
              <a:gd name="connsiteY3" fmla="*/ 2724150 h 2852738"/>
              <a:gd name="connsiteX4" fmla="*/ 1471613 w 1966913"/>
              <a:gd name="connsiteY4" fmla="*/ 2581275 h 2852738"/>
              <a:gd name="connsiteX5" fmla="*/ 1257300 w 1966913"/>
              <a:gd name="connsiteY5" fmla="*/ 2581275 h 2852738"/>
              <a:gd name="connsiteX6" fmla="*/ 1257300 w 1966913"/>
              <a:gd name="connsiteY6" fmla="*/ 2490788 h 2852738"/>
              <a:gd name="connsiteX7" fmla="*/ 1147763 w 1966913"/>
              <a:gd name="connsiteY7" fmla="*/ 2490788 h 2852738"/>
              <a:gd name="connsiteX8" fmla="*/ 1147763 w 1966913"/>
              <a:gd name="connsiteY8" fmla="*/ 2390775 h 2852738"/>
              <a:gd name="connsiteX9" fmla="*/ 1066800 w 1966913"/>
              <a:gd name="connsiteY9" fmla="*/ 2390775 h 2852738"/>
              <a:gd name="connsiteX10" fmla="*/ 1066800 w 1966913"/>
              <a:gd name="connsiteY10" fmla="*/ 2281238 h 2852738"/>
              <a:gd name="connsiteX11" fmla="*/ 995363 w 1966913"/>
              <a:gd name="connsiteY11" fmla="*/ 2281238 h 2852738"/>
              <a:gd name="connsiteX12" fmla="*/ 995363 w 1966913"/>
              <a:gd name="connsiteY12" fmla="*/ 2166938 h 2852738"/>
              <a:gd name="connsiteX13" fmla="*/ 914400 w 1966913"/>
              <a:gd name="connsiteY13" fmla="*/ 2166938 h 2852738"/>
              <a:gd name="connsiteX14" fmla="*/ 914400 w 1966913"/>
              <a:gd name="connsiteY14" fmla="*/ 2076450 h 2852738"/>
              <a:gd name="connsiteX15" fmla="*/ 852488 w 1966913"/>
              <a:gd name="connsiteY15" fmla="*/ 2076450 h 2852738"/>
              <a:gd name="connsiteX16" fmla="*/ 852488 w 1966913"/>
              <a:gd name="connsiteY16" fmla="*/ 1985963 h 2852738"/>
              <a:gd name="connsiteX17" fmla="*/ 804863 w 1966913"/>
              <a:gd name="connsiteY17" fmla="*/ 1985963 h 2852738"/>
              <a:gd name="connsiteX18" fmla="*/ 804863 w 1966913"/>
              <a:gd name="connsiteY18" fmla="*/ 1876425 h 2852738"/>
              <a:gd name="connsiteX19" fmla="*/ 695325 w 1966913"/>
              <a:gd name="connsiteY19" fmla="*/ 1876425 h 2852738"/>
              <a:gd name="connsiteX20" fmla="*/ 695325 w 1966913"/>
              <a:gd name="connsiteY20" fmla="*/ 1781175 h 2852738"/>
              <a:gd name="connsiteX21" fmla="*/ 614363 w 1966913"/>
              <a:gd name="connsiteY21" fmla="*/ 1781175 h 2852738"/>
              <a:gd name="connsiteX22" fmla="*/ 614363 w 1966913"/>
              <a:gd name="connsiteY22" fmla="*/ 1700213 h 2852738"/>
              <a:gd name="connsiteX23" fmla="*/ 571500 w 1966913"/>
              <a:gd name="connsiteY23" fmla="*/ 1700213 h 2852738"/>
              <a:gd name="connsiteX24" fmla="*/ 571500 w 1966913"/>
              <a:gd name="connsiteY24" fmla="*/ 1581150 h 2852738"/>
              <a:gd name="connsiteX25" fmla="*/ 471488 w 1966913"/>
              <a:gd name="connsiteY25" fmla="*/ 1581150 h 2852738"/>
              <a:gd name="connsiteX26" fmla="*/ 471488 w 1966913"/>
              <a:gd name="connsiteY26" fmla="*/ 1485900 h 2852738"/>
              <a:gd name="connsiteX27" fmla="*/ 347663 w 1966913"/>
              <a:gd name="connsiteY27" fmla="*/ 1485900 h 2852738"/>
              <a:gd name="connsiteX28" fmla="*/ 347663 w 1966913"/>
              <a:gd name="connsiteY28" fmla="*/ 1195388 h 2852738"/>
              <a:gd name="connsiteX29" fmla="*/ 328613 w 1966913"/>
              <a:gd name="connsiteY29" fmla="*/ 1176338 h 2852738"/>
              <a:gd name="connsiteX30" fmla="*/ 328613 w 1966913"/>
              <a:gd name="connsiteY30" fmla="*/ 719138 h 2852738"/>
              <a:gd name="connsiteX31" fmla="*/ 300038 w 1966913"/>
              <a:gd name="connsiteY31" fmla="*/ 719138 h 2852738"/>
              <a:gd name="connsiteX32" fmla="*/ 300038 w 1966913"/>
              <a:gd name="connsiteY32" fmla="*/ 547688 h 2852738"/>
              <a:gd name="connsiteX33" fmla="*/ 276225 w 1966913"/>
              <a:gd name="connsiteY33" fmla="*/ 547688 h 2852738"/>
              <a:gd name="connsiteX34" fmla="*/ 276225 w 1966913"/>
              <a:gd name="connsiteY34" fmla="*/ 447675 h 2852738"/>
              <a:gd name="connsiteX35" fmla="*/ 228600 w 1966913"/>
              <a:gd name="connsiteY35" fmla="*/ 447675 h 2852738"/>
              <a:gd name="connsiteX36" fmla="*/ 228600 w 1966913"/>
              <a:gd name="connsiteY36" fmla="*/ 257175 h 2852738"/>
              <a:gd name="connsiteX37" fmla="*/ 200025 w 1966913"/>
              <a:gd name="connsiteY37" fmla="*/ 257175 h 2852738"/>
              <a:gd name="connsiteX38" fmla="*/ 200025 w 1966913"/>
              <a:gd name="connsiteY38" fmla="*/ 76200 h 2852738"/>
              <a:gd name="connsiteX39" fmla="*/ 161925 w 1966913"/>
              <a:gd name="connsiteY39" fmla="*/ 76200 h 2852738"/>
              <a:gd name="connsiteX40" fmla="*/ 161925 w 1966913"/>
              <a:gd name="connsiteY40" fmla="*/ 0 h 2852738"/>
              <a:gd name="connsiteX41" fmla="*/ 0 w 1966913"/>
              <a:gd name="connsiteY41" fmla="*/ 0 h 2852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966913" h="2852738">
                <a:moveTo>
                  <a:pt x="1966913" y="2852738"/>
                </a:moveTo>
                <a:lnTo>
                  <a:pt x="1619250" y="2852738"/>
                </a:lnTo>
                <a:lnTo>
                  <a:pt x="1619250" y="2724150"/>
                </a:lnTo>
                <a:lnTo>
                  <a:pt x="1471613" y="2724150"/>
                </a:lnTo>
                <a:lnTo>
                  <a:pt x="1471613" y="2581275"/>
                </a:lnTo>
                <a:lnTo>
                  <a:pt x="1257300" y="2581275"/>
                </a:lnTo>
                <a:lnTo>
                  <a:pt x="1257300" y="2490788"/>
                </a:lnTo>
                <a:lnTo>
                  <a:pt x="1147763" y="2490788"/>
                </a:lnTo>
                <a:lnTo>
                  <a:pt x="1147763" y="2390775"/>
                </a:lnTo>
                <a:lnTo>
                  <a:pt x="1066800" y="2390775"/>
                </a:lnTo>
                <a:lnTo>
                  <a:pt x="1066800" y="2281238"/>
                </a:lnTo>
                <a:lnTo>
                  <a:pt x="995363" y="2281238"/>
                </a:lnTo>
                <a:lnTo>
                  <a:pt x="995363" y="2166938"/>
                </a:lnTo>
                <a:lnTo>
                  <a:pt x="914400" y="2166938"/>
                </a:lnTo>
                <a:lnTo>
                  <a:pt x="914400" y="2076450"/>
                </a:lnTo>
                <a:lnTo>
                  <a:pt x="852488" y="2076450"/>
                </a:lnTo>
                <a:lnTo>
                  <a:pt x="852488" y="1985963"/>
                </a:lnTo>
                <a:lnTo>
                  <a:pt x="804863" y="1985963"/>
                </a:lnTo>
                <a:lnTo>
                  <a:pt x="804863" y="1876425"/>
                </a:lnTo>
                <a:lnTo>
                  <a:pt x="695325" y="1876425"/>
                </a:lnTo>
                <a:lnTo>
                  <a:pt x="695325" y="1781175"/>
                </a:lnTo>
                <a:lnTo>
                  <a:pt x="614363" y="1781175"/>
                </a:lnTo>
                <a:lnTo>
                  <a:pt x="614363" y="1700213"/>
                </a:lnTo>
                <a:lnTo>
                  <a:pt x="571500" y="1700213"/>
                </a:lnTo>
                <a:lnTo>
                  <a:pt x="571500" y="1581150"/>
                </a:lnTo>
                <a:lnTo>
                  <a:pt x="471488" y="1581150"/>
                </a:lnTo>
                <a:lnTo>
                  <a:pt x="471488" y="1485900"/>
                </a:lnTo>
                <a:lnTo>
                  <a:pt x="347663" y="1485900"/>
                </a:lnTo>
                <a:lnTo>
                  <a:pt x="347663" y="1195388"/>
                </a:lnTo>
                <a:lnTo>
                  <a:pt x="328613" y="1176338"/>
                </a:lnTo>
                <a:lnTo>
                  <a:pt x="328613" y="719138"/>
                </a:lnTo>
                <a:lnTo>
                  <a:pt x="300038" y="719138"/>
                </a:lnTo>
                <a:lnTo>
                  <a:pt x="300038" y="547688"/>
                </a:lnTo>
                <a:lnTo>
                  <a:pt x="276225" y="547688"/>
                </a:lnTo>
                <a:lnTo>
                  <a:pt x="276225" y="447675"/>
                </a:lnTo>
                <a:lnTo>
                  <a:pt x="228600" y="447675"/>
                </a:lnTo>
                <a:lnTo>
                  <a:pt x="228600" y="257175"/>
                </a:lnTo>
                <a:lnTo>
                  <a:pt x="200025" y="257175"/>
                </a:lnTo>
                <a:lnTo>
                  <a:pt x="200025" y="76200"/>
                </a:lnTo>
                <a:lnTo>
                  <a:pt x="161925" y="76200"/>
                </a:lnTo>
                <a:lnTo>
                  <a:pt x="161925" y="0"/>
                </a:lnTo>
                <a:lnTo>
                  <a:pt x="0" y="0"/>
                </a:lnTo>
              </a:path>
            </a:pathLst>
          </a:custGeom>
          <a:noFill/>
          <a:ln w="28575">
            <a:solidFill>
              <a:schemeClr val="accent1"/>
            </a:solidFill>
            <a:miter lim="800000"/>
            <a:headEnd/>
            <a:tailEnd/>
          </a:ln>
          <a:extLst>
            <a:ext uri="{909E8E84-426E-40dd-AFC4-6F175D3DCCD1}">
              <a14:hiddenFill xmlns:a14="http://schemas.microsoft.com/office/drawing/2010/main">
                <a:noFill/>
              </a14:hiddenFill>
            </a:ext>
          </a:extLst>
        </p:spPr>
        <p:txBody>
          <a:bodyPr rtlCol="0" anchor="ctr"/>
          <a:lstStyle/>
          <a:p>
            <a:pPr algn="ctr"/>
            <a:endParaRPr lang="en-US"/>
          </a:p>
        </p:txBody>
      </p:sp>
      <p:sp>
        <p:nvSpPr>
          <p:cNvPr id="4" name="Date Placeholder 3"/>
          <p:cNvSpPr>
            <a:spLocks noGrp="1"/>
          </p:cNvSpPr>
          <p:nvPr>
            <p:ph type="dt" sz="half" idx="10"/>
          </p:nvPr>
        </p:nvSpPr>
        <p:spPr/>
        <p:txBody>
          <a:bodyPr/>
          <a:lstStyle/>
          <a:p>
            <a:fld id="{919517D5-FC4A-284B-9320-E7963EA66637}" type="datetime1">
              <a:rPr lang="en-US" smtClean="0"/>
              <a:t>14.11.20</a:t>
            </a:fld>
            <a:endParaRPr lang="en-US"/>
          </a:p>
        </p:txBody>
      </p:sp>
      <p:sp>
        <p:nvSpPr>
          <p:cNvPr id="10" name="Slide Number Placeholder 9"/>
          <p:cNvSpPr>
            <a:spLocks noGrp="1"/>
          </p:cNvSpPr>
          <p:nvPr>
            <p:ph type="sldNum" sz="quarter" idx="12"/>
          </p:nvPr>
        </p:nvSpPr>
        <p:spPr/>
        <p:txBody>
          <a:bodyPr/>
          <a:lstStyle/>
          <a:p>
            <a:fld id="{A46B56E3-E63F-C94B-B5F1-645B608C74A3}" type="slidenum">
              <a:rPr lang="en-US" smtClean="0"/>
              <a:t>34</a:t>
            </a:fld>
            <a:endParaRPr lang="en-US"/>
          </a:p>
        </p:txBody>
      </p:sp>
    </p:spTree>
    <p:extLst>
      <p:ext uri="{BB962C8B-B14F-4D97-AF65-F5344CB8AC3E}">
        <p14:creationId xmlns:p14="http://schemas.microsoft.com/office/powerpoint/2010/main" val="21786101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TNBC-PARP </a:t>
            </a:r>
            <a:r>
              <a:rPr lang="en-US" dirty="0" err="1" smtClean="0"/>
              <a:t>inhibisyonu</a:t>
            </a:r>
            <a:endParaRPr lang="en-US" dirty="0"/>
          </a:p>
        </p:txBody>
      </p:sp>
      <p:sp>
        <p:nvSpPr>
          <p:cNvPr id="3" name="Content Placeholder 2"/>
          <p:cNvSpPr>
            <a:spLocks noGrp="1"/>
          </p:cNvSpPr>
          <p:nvPr>
            <p:ph idx="1"/>
          </p:nvPr>
        </p:nvSpPr>
        <p:spPr/>
        <p:txBody>
          <a:bodyPr>
            <a:normAutofit/>
          </a:bodyPr>
          <a:lstStyle/>
          <a:p>
            <a:r>
              <a:rPr lang="en-US" dirty="0" smtClean="0"/>
              <a:t>ORR </a:t>
            </a:r>
            <a:r>
              <a:rPr lang="en-US" dirty="0" err="1" smtClean="0"/>
              <a:t>yüksek</a:t>
            </a:r>
            <a:r>
              <a:rPr lang="en-US" dirty="0" smtClean="0"/>
              <a:t> </a:t>
            </a:r>
            <a:r>
              <a:rPr lang="en-US" dirty="0" err="1" smtClean="0"/>
              <a:t>ama</a:t>
            </a:r>
            <a:r>
              <a:rPr lang="en-US" dirty="0" smtClean="0"/>
              <a:t> </a:t>
            </a:r>
            <a:r>
              <a:rPr lang="en-US" dirty="0" err="1" smtClean="0"/>
              <a:t>süreğen</a:t>
            </a:r>
            <a:r>
              <a:rPr lang="en-US" dirty="0" smtClean="0"/>
              <a:t> </a:t>
            </a:r>
            <a:r>
              <a:rPr lang="en-US" dirty="0" err="1" smtClean="0"/>
              <a:t>değil</a:t>
            </a:r>
            <a:endParaRPr lang="en-US" dirty="0" smtClean="0"/>
          </a:p>
          <a:p>
            <a:r>
              <a:rPr lang="en-US" dirty="0" smtClean="0"/>
              <a:t>PFS </a:t>
            </a:r>
            <a:r>
              <a:rPr lang="en-US" dirty="0" err="1" smtClean="0"/>
              <a:t>katkısı</a:t>
            </a:r>
            <a:r>
              <a:rPr lang="en-US" dirty="0" smtClean="0"/>
              <a:t> </a:t>
            </a:r>
            <a:r>
              <a:rPr lang="en-US" dirty="0" err="1" smtClean="0"/>
              <a:t>var</a:t>
            </a:r>
            <a:r>
              <a:rPr lang="en-US" dirty="0" smtClean="0"/>
              <a:t> </a:t>
            </a:r>
            <a:r>
              <a:rPr lang="en-US" dirty="0" err="1" smtClean="0"/>
              <a:t>ancak</a:t>
            </a:r>
            <a:r>
              <a:rPr lang="en-US" dirty="0" smtClean="0"/>
              <a:t> OS </a:t>
            </a:r>
            <a:r>
              <a:rPr lang="tr-TR" dirty="0" smtClean="0"/>
              <a:t>anlamsız</a:t>
            </a:r>
            <a:endParaRPr lang="en-US" dirty="0" smtClean="0"/>
          </a:p>
          <a:p>
            <a:r>
              <a:rPr lang="en-US" dirty="0" smtClean="0"/>
              <a:t>Ilk </a:t>
            </a:r>
            <a:r>
              <a:rPr lang="en-US" dirty="0" err="1" smtClean="0"/>
              <a:t>basamakta</a:t>
            </a:r>
            <a:r>
              <a:rPr lang="en-US" dirty="0" smtClean="0"/>
              <a:t> </a:t>
            </a:r>
            <a:r>
              <a:rPr lang="en-US" dirty="0" err="1" smtClean="0"/>
              <a:t>olaparib</a:t>
            </a:r>
            <a:r>
              <a:rPr lang="en-US" dirty="0" smtClean="0"/>
              <a:t> OS </a:t>
            </a:r>
            <a:r>
              <a:rPr lang="en-US" dirty="0" err="1" smtClean="0"/>
              <a:t>katkısı</a:t>
            </a:r>
            <a:r>
              <a:rPr lang="en-US" dirty="0" smtClean="0"/>
              <a:t> </a:t>
            </a:r>
            <a:r>
              <a:rPr lang="en-US" dirty="0" err="1" smtClean="0"/>
              <a:t>var</a:t>
            </a:r>
            <a:endParaRPr lang="en-US" dirty="0" smtClean="0"/>
          </a:p>
          <a:p>
            <a:r>
              <a:rPr lang="en-US" dirty="0" smtClean="0"/>
              <a:t>HRD </a:t>
            </a:r>
            <a:r>
              <a:rPr lang="en-US" dirty="0" err="1" smtClean="0"/>
              <a:t>populasyon</a:t>
            </a:r>
            <a:r>
              <a:rPr lang="en-US" dirty="0" smtClean="0"/>
              <a:t> </a:t>
            </a:r>
            <a:r>
              <a:rPr lang="en-US" dirty="0" err="1" smtClean="0"/>
              <a:t>etkinlik</a:t>
            </a:r>
            <a:r>
              <a:rPr lang="en-US" dirty="0" smtClean="0"/>
              <a:t>?</a:t>
            </a:r>
          </a:p>
          <a:p>
            <a:pPr marL="0" indent="0">
              <a:buNone/>
            </a:pPr>
            <a:endParaRPr lang="en-US" dirty="0" smtClean="0"/>
          </a:p>
          <a:p>
            <a:r>
              <a:rPr lang="en-US" dirty="0" err="1" smtClean="0"/>
              <a:t>PARPi</a:t>
            </a:r>
            <a:r>
              <a:rPr lang="en-US" dirty="0" smtClean="0"/>
              <a:t> </a:t>
            </a:r>
            <a:r>
              <a:rPr lang="en-US" dirty="0" err="1" smtClean="0"/>
              <a:t>etkinliğini</a:t>
            </a:r>
            <a:r>
              <a:rPr lang="en-US" dirty="0" smtClean="0"/>
              <a:t> </a:t>
            </a:r>
            <a:r>
              <a:rPr lang="en-US" dirty="0" err="1" smtClean="0"/>
              <a:t>nasıl</a:t>
            </a:r>
            <a:r>
              <a:rPr lang="en-US" dirty="0" smtClean="0"/>
              <a:t> </a:t>
            </a:r>
            <a:r>
              <a:rPr lang="en-US" dirty="0" err="1" smtClean="0"/>
              <a:t>artırabiliriz</a:t>
            </a:r>
            <a:r>
              <a:rPr lang="en-US" dirty="0" smtClean="0"/>
              <a:t>?</a:t>
            </a:r>
          </a:p>
          <a:p>
            <a:endParaRPr lang="en-US" dirty="0" smtClean="0"/>
          </a:p>
          <a:p>
            <a:endParaRPr lang="en-US" dirty="0"/>
          </a:p>
        </p:txBody>
      </p:sp>
      <p:sp>
        <p:nvSpPr>
          <p:cNvPr id="5" name="Date Placeholder 4"/>
          <p:cNvSpPr>
            <a:spLocks noGrp="1"/>
          </p:cNvSpPr>
          <p:nvPr>
            <p:ph type="dt" sz="half" idx="10"/>
          </p:nvPr>
        </p:nvSpPr>
        <p:spPr/>
        <p:txBody>
          <a:bodyPr/>
          <a:lstStyle/>
          <a:p>
            <a:fld id="{074C242B-1EF3-B640-98E1-9AC4DD665AAB}" type="datetime1">
              <a:rPr lang="en-US" smtClean="0"/>
              <a:t>14.11.20</a:t>
            </a:fld>
            <a:endParaRPr lang="en-US"/>
          </a:p>
        </p:txBody>
      </p:sp>
      <p:sp>
        <p:nvSpPr>
          <p:cNvPr id="6" name="Slide Number Placeholder 5"/>
          <p:cNvSpPr>
            <a:spLocks noGrp="1"/>
          </p:cNvSpPr>
          <p:nvPr>
            <p:ph type="sldNum" sz="quarter" idx="12"/>
          </p:nvPr>
        </p:nvSpPr>
        <p:spPr/>
        <p:txBody>
          <a:bodyPr/>
          <a:lstStyle/>
          <a:p>
            <a:fld id="{A46B56E3-E63F-C94B-B5F1-645B608C74A3}" type="slidenum">
              <a:rPr lang="en-US" smtClean="0"/>
              <a:t>35</a:t>
            </a:fld>
            <a:endParaRPr lang="en-US"/>
          </a:p>
        </p:txBody>
      </p:sp>
    </p:spTree>
    <p:extLst>
      <p:ext uri="{BB962C8B-B14F-4D97-AF65-F5344CB8AC3E}">
        <p14:creationId xmlns:p14="http://schemas.microsoft.com/office/powerpoint/2010/main" val="416077688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edi1.png"/>
          <p:cNvPicPr>
            <a:picLocks noGrp="1" noChangeAspect="1"/>
          </p:cNvPicPr>
          <p:nvPr>
            <p:ph idx="1"/>
          </p:nvPr>
        </p:nvPicPr>
        <p:blipFill>
          <a:blip r:embed="rId2">
            <a:extLst>
              <a:ext uri="{28A0092B-C50C-407E-A947-70E740481C1C}">
                <a14:useLocalDpi xmlns:a14="http://schemas.microsoft.com/office/drawing/2010/main" val="0"/>
              </a:ext>
            </a:extLst>
          </a:blip>
          <a:srcRect t="-17367" b="-17367"/>
          <a:stretch>
            <a:fillRect/>
          </a:stretch>
        </p:blipFill>
        <p:spPr>
          <a:xfrm>
            <a:off x="0" y="-237155"/>
            <a:ext cx="8039424" cy="3300518"/>
          </a:xfrm>
        </p:spPr>
      </p:pic>
      <p:pic>
        <p:nvPicPr>
          <p:cNvPr id="5" name="Picture 4" descr="medi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47994"/>
            <a:ext cx="8255610" cy="3867650"/>
          </a:xfrm>
          <a:prstGeom prst="rect">
            <a:avLst/>
          </a:prstGeom>
        </p:spPr>
      </p:pic>
      <p:sp>
        <p:nvSpPr>
          <p:cNvPr id="3" name="Date Placeholder 2"/>
          <p:cNvSpPr>
            <a:spLocks noGrp="1"/>
          </p:cNvSpPr>
          <p:nvPr>
            <p:ph type="dt" sz="half" idx="10"/>
          </p:nvPr>
        </p:nvSpPr>
        <p:spPr/>
        <p:txBody>
          <a:bodyPr/>
          <a:lstStyle/>
          <a:p>
            <a:fld id="{864170F9-D1C8-4645-86D8-04B7F6B62D58}" type="datetime1">
              <a:rPr lang="en-US" smtClean="0"/>
              <a:t>14.11.20</a:t>
            </a:fld>
            <a:endParaRPr lang="en-US"/>
          </a:p>
        </p:txBody>
      </p:sp>
      <p:sp>
        <p:nvSpPr>
          <p:cNvPr id="6" name="Slide Number Placeholder 5"/>
          <p:cNvSpPr>
            <a:spLocks noGrp="1"/>
          </p:cNvSpPr>
          <p:nvPr>
            <p:ph type="sldNum" sz="quarter" idx="12"/>
          </p:nvPr>
        </p:nvSpPr>
        <p:spPr/>
        <p:txBody>
          <a:bodyPr/>
          <a:lstStyle/>
          <a:p>
            <a:fld id="{A46B56E3-E63F-C94B-B5F1-645B608C74A3}" type="slidenum">
              <a:rPr lang="en-US" smtClean="0"/>
              <a:t>36</a:t>
            </a:fld>
            <a:endParaRPr lang="en-US"/>
          </a:p>
        </p:txBody>
      </p:sp>
    </p:spTree>
    <p:extLst>
      <p:ext uri="{BB962C8B-B14F-4D97-AF65-F5344CB8AC3E}">
        <p14:creationId xmlns:p14="http://schemas.microsoft.com/office/powerpoint/2010/main" val="11150467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arp io.png"/>
          <p:cNvPicPr>
            <a:picLocks noGrp="1" noChangeAspect="1"/>
          </p:cNvPicPr>
          <p:nvPr>
            <p:ph idx="1"/>
          </p:nvPr>
        </p:nvPicPr>
        <p:blipFill>
          <a:blip r:embed="rId2">
            <a:extLst>
              <a:ext uri="{28A0092B-C50C-407E-A947-70E740481C1C}">
                <a14:useLocalDpi xmlns:a14="http://schemas.microsoft.com/office/drawing/2010/main" val="0"/>
              </a:ext>
            </a:extLst>
          </a:blip>
          <a:srcRect t="-459" b="-459"/>
          <a:stretch>
            <a:fillRect/>
          </a:stretch>
        </p:blipFill>
        <p:spPr/>
      </p:pic>
      <p:sp>
        <p:nvSpPr>
          <p:cNvPr id="5" name="Date Placeholder 4"/>
          <p:cNvSpPr>
            <a:spLocks noGrp="1"/>
          </p:cNvSpPr>
          <p:nvPr>
            <p:ph type="dt" sz="half" idx="10"/>
          </p:nvPr>
        </p:nvSpPr>
        <p:spPr/>
        <p:txBody>
          <a:bodyPr/>
          <a:lstStyle/>
          <a:p>
            <a:fld id="{82B32A70-D8D5-C24B-A1AC-2760CBC938B3}" type="datetime1">
              <a:rPr lang="en-US" smtClean="0"/>
              <a:t>14.11.20</a:t>
            </a:fld>
            <a:endParaRPr lang="en-US"/>
          </a:p>
        </p:txBody>
      </p:sp>
      <p:sp>
        <p:nvSpPr>
          <p:cNvPr id="6" name="Slide Number Placeholder 5"/>
          <p:cNvSpPr>
            <a:spLocks noGrp="1"/>
          </p:cNvSpPr>
          <p:nvPr>
            <p:ph type="sldNum" sz="quarter" idx="12"/>
          </p:nvPr>
        </p:nvSpPr>
        <p:spPr/>
        <p:txBody>
          <a:bodyPr/>
          <a:lstStyle/>
          <a:p>
            <a:fld id="{A46B56E3-E63F-C94B-B5F1-645B608C74A3}" type="slidenum">
              <a:rPr lang="en-US" smtClean="0"/>
              <a:t>37</a:t>
            </a:fld>
            <a:endParaRPr lang="en-US"/>
          </a:p>
        </p:txBody>
      </p:sp>
    </p:spTree>
    <p:extLst>
      <p:ext uri="{BB962C8B-B14F-4D97-AF65-F5344CB8AC3E}">
        <p14:creationId xmlns:p14="http://schemas.microsoft.com/office/powerpoint/2010/main" val="35583509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edi 0rr.png"/>
          <p:cNvPicPr>
            <a:picLocks noGrp="1" noChangeAspect="1"/>
          </p:cNvPicPr>
          <p:nvPr>
            <p:ph idx="1"/>
          </p:nvPr>
        </p:nvPicPr>
        <p:blipFill>
          <a:blip r:embed="rId2">
            <a:extLst>
              <a:ext uri="{28A0092B-C50C-407E-A947-70E740481C1C}">
                <a14:useLocalDpi xmlns:a14="http://schemas.microsoft.com/office/drawing/2010/main" val="0"/>
              </a:ext>
            </a:extLst>
          </a:blip>
          <a:srcRect l="-2543" r="-2543"/>
          <a:stretch>
            <a:fillRect/>
          </a:stretch>
        </p:blipFill>
        <p:spPr>
          <a:xfrm>
            <a:off x="65360" y="114103"/>
            <a:ext cx="4551709" cy="2503265"/>
          </a:xfrm>
        </p:spPr>
      </p:pic>
      <p:pic>
        <p:nvPicPr>
          <p:cNvPr id="5" name="Picture 4" descr="medi pf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3341" y="73573"/>
            <a:ext cx="4198291" cy="2570816"/>
          </a:xfrm>
          <a:prstGeom prst="rect">
            <a:avLst/>
          </a:prstGeom>
        </p:spPr>
      </p:pic>
      <p:pic>
        <p:nvPicPr>
          <p:cNvPr id="6" name="Picture 5" descr="medi o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72062"/>
            <a:ext cx="4850925" cy="2571869"/>
          </a:xfrm>
          <a:prstGeom prst="rect">
            <a:avLst/>
          </a:prstGeom>
        </p:spPr>
      </p:pic>
      <p:pic>
        <p:nvPicPr>
          <p:cNvPr id="7" name="Picture 6" descr="medi os s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3341" y="3763497"/>
            <a:ext cx="4328437" cy="2280433"/>
          </a:xfrm>
          <a:prstGeom prst="rect">
            <a:avLst/>
          </a:prstGeom>
        </p:spPr>
      </p:pic>
      <p:pic>
        <p:nvPicPr>
          <p:cNvPr id="8" name="Content Placeholder 3" descr="medi son.png"/>
          <p:cNvPicPr>
            <a:picLocks noChangeAspect="1"/>
          </p:cNvPicPr>
          <p:nvPr/>
        </p:nvPicPr>
        <p:blipFill>
          <a:blip r:embed="rId6">
            <a:extLst>
              <a:ext uri="{28A0092B-C50C-407E-A947-70E740481C1C}">
                <a14:useLocalDpi xmlns:a14="http://schemas.microsoft.com/office/drawing/2010/main" val="0"/>
              </a:ext>
            </a:extLst>
          </a:blip>
          <a:srcRect t="-2102" b="-2102"/>
          <a:stretch>
            <a:fillRect/>
          </a:stretch>
        </p:blipFill>
        <p:spPr>
          <a:xfrm>
            <a:off x="316089" y="2332037"/>
            <a:ext cx="8229600" cy="4525963"/>
          </a:xfrm>
          <a:prstGeom prst="rect">
            <a:avLst/>
          </a:prstGeom>
        </p:spPr>
      </p:pic>
      <p:sp>
        <p:nvSpPr>
          <p:cNvPr id="3" name="Date Placeholder 2"/>
          <p:cNvSpPr>
            <a:spLocks noGrp="1"/>
          </p:cNvSpPr>
          <p:nvPr>
            <p:ph type="dt" sz="half" idx="10"/>
          </p:nvPr>
        </p:nvSpPr>
        <p:spPr/>
        <p:txBody>
          <a:bodyPr/>
          <a:lstStyle/>
          <a:p>
            <a:fld id="{DA1BD2C7-B445-E544-9C03-772C2B8B5E16}" type="datetime1">
              <a:rPr lang="en-US" smtClean="0"/>
              <a:t>14.11.20</a:t>
            </a:fld>
            <a:endParaRPr lang="en-US"/>
          </a:p>
        </p:txBody>
      </p:sp>
      <p:sp>
        <p:nvSpPr>
          <p:cNvPr id="9" name="Slide Number Placeholder 8"/>
          <p:cNvSpPr>
            <a:spLocks noGrp="1"/>
          </p:cNvSpPr>
          <p:nvPr>
            <p:ph type="sldNum" sz="quarter" idx="12"/>
          </p:nvPr>
        </p:nvSpPr>
        <p:spPr/>
        <p:txBody>
          <a:bodyPr/>
          <a:lstStyle/>
          <a:p>
            <a:fld id="{A46B56E3-E63F-C94B-B5F1-645B608C74A3}" type="slidenum">
              <a:rPr lang="en-US" smtClean="0"/>
              <a:t>38</a:t>
            </a:fld>
            <a:endParaRPr lang="en-US"/>
          </a:p>
        </p:txBody>
      </p:sp>
    </p:spTree>
    <p:extLst>
      <p:ext uri="{BB962C8B-B14F-4D97-AF65-F5344CB8AC3E}">
        <p14:creationId xmlns:p14="http://schemas.microsoft.com/office/powerpoint/2010/main" val="1537235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opa1.png"/>
          <p:cNvPicPr>
            <a:picLocks noGrp="1" noChangeAspect="1"/>
          </p:cNvPicPr>
          <p:nvPr>
            <p:ph idx="1"/>
          </p:nvPr>
        </p:nvPicPr>
        <p:blipFill>
          <a:blip r:embed="rId2">
            <a:extLst>
              <a:ext uri="{28A0092B-C50C-407E-A947-70E740481C1C}">
                <a14:useLocalDpi xmlns:a14="http://schemas.microsoft.com/office/drawing/2010/main" val="0"/>
              </a:ext>
            </a:extLst>
          </a:blip>
          <a:srcRect l="-41" r="-41"/>
          <a:stretch>
            <a:fillRect/>
          </a:stretch>
        </p:blipFill>
        <p:spPr>
          <a:xfrm>
            <a:off x="81780" y="855956"/>
            <a:ext cx="9062219" cy="4983871"/>
          </a:xfrm>
        </p:spPr>
      </p:pic>
      <p:sp>
        <p:nvSpPr>
          <p:cNvPr id="6" name="Date Placeholder 5"/>
          <p:cNvSpPr>
            <a:spLocks noGrp="1"/>
          </p:cNvSpPr>
          <p:nvPr>
            <p:ph type="dt" sz="half" idx="10"/>
          </p:nvPr>
        </p:nvSpPr>
        <p:spPr/>
        <p:txBody>
          <a:bodyPr/>
          <a:lstStyle/>
          <a:p>
            <a:fld id="{BC68E482-84E0-854A-AB5E-FB504689E697}" type="datetime1">
              <a:rPr lang="en-US" smtClean="0"/>
              <a:t>14.11.20</a:t>
            </a:fld>
            <a:endParaRPr lang="en-US"/>
          </a:p>
        </p:txBody>
      </p:sp>
      <p:sp>
        <p:nvSpPr>
          <p:cNvPr id="7" name="Slide Number Placeholder 6"/>
          <p:cNvSpPr>
            <a:spLocks noGrp="1"/>
          </p:cNvSpPr>
          <p:nvPr>
            <p:ph type="sldNum" sz="quarter" idx="12"/>
          </p:nvPr>
        </p:nvSpPr>
        <p:spPr/>
        <p:txBody>
          <a:bodyPr/>
          <a:lstStyle/>
          <a:p>
            <a:fld id="{A46B56E3-E63F-C94B-B5F1-645B608C74A3}" type="slidenum">
              <a:rPr lang="en-US" smtClean="0"/>
              <a:t>39</a:t>
            </a:fld>
            <a:endParaRPr lang="en-US"/>
          </a:p>
        </p:txBody>
      </p:sp>
    </p:spTree>
    <p:extLst>
      <p:ext uri="{BB962C8B-B14F-4D97-AF65-F5344CB8AC3E}">
        <p14:creationId xmlns:p14="http://schemas.microsoft.com/office/powerpoint/2010/main" val="20162734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60" descr="MOD1495_slide4.png">
            <a:extLst>
              <a:ext uri="{FF2B5EF4-FFF2-40B4-BE49-F238E27FC236}">
                <a16:creationId xmlns:a16="http://schemas.microsoft.com/office/drawing/2014/main" xmlns="" id="{B07F6A05-3ACB-4C81-8B04-1683FE617B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40894" y="1321959"/>
            <a:ext cx="3171825"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le 1">
            <a:extLst>
              <a:ext uri="{FF2B5EF4-FFF2-40B4-BE49-F238E27FC236}">
                <a16:creationId xmlns:a16="http://schemas.microsoft.com/office/drawing/2014/main" xmlns="" id="{2DCF525A-7A77-4FD6-BEB3-154A35954CFF}"/>
              </a:ext>
            </a:extLst>
          </p:cNvPr>
          <p:cNvSpPr>
            <a:spLocks noGrp="1"/>
          </p:cNvSpPr>
          <p:nvPr>
            <p:ph type="title"/>
          </p:nvPr>
        </p:nvSpPr>
        <p:spPr>
          <a:xfrm>
            <a:off x="457200" y="177996"/>
            <a:ext cx="8229600" cy="1143000"/>
          </a:xfrm>
        </p:spPr>
        <p:txBody>
          <a:bodyPr/>
          <a:lstStyle/>
          <a:p>
            <a:r>
              <a:rPr lang="en-US" altLang="en-US" dirty="0"/>
              <a:t>TNBC: Classifications</a:t>
            </a:r>
          </a:p>
        </p:txBody>
      </p:sp>
      <p:sp>
        <p:nvSpPr>
          <p:cNvPr id="12293" name="Oval 42">
            <a:extLst>
              <a:ext uri="{FF2B5EF4-FFF2-40B4-BE49-F238E27FC236}">
                <a16:creationId xmlns:a16="http://schemas.microsoft.com/office/drawing/2014/main" xmlns="" id="{62A7BCC6-DD64-42B0-BDCC-15971270CBA7}"/>
              </a:ext>
            </a:extLst>
          </p:cNvPr>
          <p:cNvSpPr>
            <a:spLocks noChangeArrowheads="1"/>
          </p:cNvSpPr>
          <p:nvPr/>
        </p:nvSpPr>
        <p:spPr bwMode="auto">
          <a:xfrm rot="3539550">
            <a:off x="4556523" y="1207692"/>
            <a:ext cx="1585912" cy="1383506"/>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a:lnSpc>
                <a:spcPct val="100000"/>
              </a:lnSpc>
              <a:spcBef>
                <a:spcPct val="0"/>
              </a:spcBef>
              <a:spcAft>
                <a:spcPct val="0"/>
              </a:spcAft>
              <a:buClrTx/>
              <a:buFontTx/>
              <a:buNone/>
            </a:pPr>
            <a:endParaRPr lang="en-US" altLang="en-US" sz="1400" dirty="0">
              <a:solidFill>
                <a:schemeClr val="bg2"/>
              </a:solidFill>
            </a:endParaRPr>
          </a:p>
        </p:txBody>
      </p:sp>
      <p:sp>
        <p:nvSpPr>
          <p:cNvPr id="12294" name="Rectangle 4">
            <a:extLst>
              <a:ext uri="{FF2B5EF4-FFF2-40B4-BE49-F238E27FC236}">
                <a16:creationId xmlns:a16="http://schemas.microsoft.com/office/drawing/2014/main" xmlns="" id="{15F7F7F7-FD24-481E-8909-C9775CFDA091}"/>
              </a:ext>
            </a:extLst>
          </p:cNvPr>
          <p:cNvSpPr>
            <a:spLocks noChangeArrowheads="1"/>
          </p:cNvSpPr>
          <p:nvPr/>
        </p:nvSpPr>
        <p:spPr bwMode="auto">
          <a:xfrm>
            <a:off x="6706792" y="3693682"/>
            <a:ext cx="1197769"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nSpc>
                <a:spcPct val="100000"/>
              </a:lnSpc>
              <a:spcBef>
                <a:spcPct val="0"/>
              </a:spcBef>
              <a:spcAft>
                <a:spcPct val="0"/>
              </a:spcAft>
              <a:buClrTx/>
              <a:buFontTx/>
              <a:buNone/>
            </a:pPr>
            <a:r>
              <a:rPr lang="en-US" altLang="en-US" sz="1600" dirty="0">
                <a:solidFill>
                  <a:schemeClr val="tx1"/>
                </a:solidFill>
              </a:rPr>
              <a:t>Basallike (BL) TNBC </a:t>
            </a:r>
          </a:p>
        </p:txBody>
      </p:sp>
      <p:sp>
        <p:nvSpPr>
          <p:cNvPr id="12295" name="Rectangle 6">
            <a:extLst>
              <a:ext uri="{FF2B5EF4-FFF2-40B4-BE49-F238E27FC236}">
                <a16:creationId xmlns:a16="http://schemas.microsoft.com/office/drawing/2014/main" xmlns="" id="{F691CAE3-4286-4720-AA90-7F2749D3E45F}"/>
              </a:ext>
            </a:extLst>
          </p:cNvPr>
          <p:cNvSpPr>
            <a:spLocks noChangeArrowheads="1"/>
          </p:cNvSpPr>
          <p:nvPr/>
        </p:nvSpPr>
        <p:spPr bwMode="auto">
          <a:xfrm>
            <a:off x="2264569" y="1737883"/>
            <a:ext cx="2237011"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nSpc>
                <a:spcPct val="100000"/>
              </a:lnSpc>
              <a:spcBef>
                <a:spcPct val="0"/>
              </a:spcBef>
              <a:spcAft>
                <a:spcPct val="0"/>
              </a:spcAft>
              <a:buClrTx/>
              <a:buFontTx/>
              <a:buNone/>
            </a:pPr>
            <a:r>
              <a:rPr lang="en-US" altLang="en-US" sz="1600" dirty="0">
                <a:solidFill>
                  <a:schemeClr val="tx1"/>
                </a:solidFill>
              </a:rPr>
              <a:t>Mesenchymallike (ML) </a:t>
            </a:r>
            <a:br>
              <a:rPr lang="en-US" altLang="en-US" sz="1600" dirty="0">
                <a:solidFill>
                  <a:schemeClr val="tx1"/>
                </a:solidFill>
              </a:rPr>
            </a:br>
            <a:r>
              <a:rPr lang="en-US" altLang="en-US" sz="1600" dirty="0">
                <a:solidFill>
                  <a:schemeClr val="tx1"/>
                </a:solidFill>
              </a:rPr>
              <a:t>TNBC </a:t>
            </a:r>
          </a:p>
        </p:txBody>
      </p:sp>
      <p:sp>
        <p:nvSpPr>
          <p:cNvPr id="12296" name="Rectangle 7">
            <a:extLst>
              <a:ext uri="{FF2B5EF4-FFF2-40B4-BE49-F238E27FC236}">
                <a16:creationId xmlns:a16="http://schemas.microsoft.com/office/drawing/2014/main" xmlns="" id="{F59BD68E-2F30-4293-8A6F-5E6CC8227D39}"/>
              </a:ext>
            </a:extLst>
          </p:cNvPr>
          <p:cNvSpPr>
            <a:spLocks noChangeArrowheads="1"/>
          </p:cNvSpPr>
          <p:nvPr/>
        </p:nvSpPr>
        <p:spPr bwMode="auto">
          <a:xfrm>
            <a:off x="6003131" y="1834720"/>
            <a:ext cx="16335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nSpc>
                <a:spcPct val="100000"/>
              </a:lnSpc>
              <a:spcBef>
                <a:spcPct val="0"/>
              </a:spcBef>
              <a:spcAft>
                <a:spcPct val="0"/>
              </a:spcAft>
              <a:buClrTx/>
              <a:buFontTx/>
              <a:buNone/>
            </a:pPr>
            <a:r>
              <a:rPr lang="en-US" altLang="en-US" sz="1600" dirty="0">
                <a:solidFill>
                  <a:schemeClr val="tx1"/>
                </a:solidFill>
              </a:rPr>
              <a:t>Immune-associated (IM) TNBC</a:t>
            </a:r>
          </a:p>
        </p:txBody>
      </p:sp>
      <p:sp>
        <p:nvSpPr>
          <p:cNvPr id="9" name="Rectangle 8">
            <a:extLst>
              <a:ext uri="{FF2B5EF4-FFF2-40B4-BE49-F238E27FC236}">
                <a16:creationId xmlns:a16="http://schemas.microsoft.com/office/drawing/2014/main" xmlns="" id="{CED6DC1D-2E0F-44AD-9ECB-C96258E95BD4}"/>
              </a:ext>
            </a:extLst>
          </p:cNvPr>
          <p:cNvSpPr/>
          <p:nvPr/>
        </p:nvSpPr>
        <p:spPr>
          <a:xfrm>
            <a:off x="1994298" y="4785882"/>
            <a:ext cx="1793081" cy="584200"/>
          </a:xfrm>
          <a:prstGeom prst="rect">
            <a:avLst/>
          </a:prstGeom>
        </p:spPr>
        <p:txBody>
          <a:bodyPr>
            <a:spAutoFit/>
          </a:bodyPr>
          <a:lstStyle/>
          <a:p>
            <a:pPr>
              <a:defRPr/>
            </a:pPr>
            <a:r>
              <a:rPr lang="en-US" sz="1600" dirty="0"/>
              <a:t>Luminal/apocrine (LA) TNBC </a:t>
            </a:r>
          </a:p>
        </p:txBody>
      </p:sp>
      <p:sp>
        <p:nvSpPr>
          <p:cNvPr id="12298" name="Rectangle 9">
            <a:extLst>
              <a:ext uri="{FF2B5EF4-FFF2-40B4-BE49-F238E27FC236}">
                <a16:creationId xmlns:a16="http://schemas.microsoft.com/office/drawing/2014/main" xmlns="" id="{545CDC18-6A28-4C23-9B65-F0E3BEE7260A}"/>
              </a:ext>
            </a:extLst>
          </p:cNvPr>
          <p:cNvSpPr>
            <a:spLocks noChangeArrowheads="1"/>
          </p:cNvSpPr>
          <p:nvPr/>
        </p:nvSpPr>
        <p:spPr bwMode="auto">
          <a:xfrm>
            <a:off x="5766199" y="5233557"/>
            <a:ext cx="2012156"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nSpc>
                <a:spcPct val="100000"/>
              </a:lnSpc>
              <a:spcBef>
                <a:spcPct val="0"/>
              </a:spcBef>
              <a:spcAft>
                <a:spcPct val="0"/>
              </a:spcAft>
              <a:buClrTx/>
              <a:buFontTx/>
              <a:buNone/>
            </a:pPr>
            <a:r>
              <a:rPr lang="en-US" altLang="en-US" sz="1600" dirty="0">
                <a:solidFill>
                  <a:schemeClr val="tx1"/>
                </a:solidFill>
              </a:rPr>
              <a:t>HER2-enriched (HER2e) TNBC </a:t>
            </a:r>
          </a:p>
        </p:txBody>
      </p:sp>
      <p:sp>
        <p:nvSpPr>
          <p:cNvPr id="12299" name="Oval 43">
            <a:extLst>
              <a:ext uri="{FF2B5EF4-FFF2-40B4-BE49-F238E27FC236}">
                <a16:creationId xmlns:a16="http://schemas.microsoft.com/office/drawing/2014/main" xmlns="" id="{B5683784-6F9A-4D81-8A1E-6EC611FB8F19}"/>
              </a:ext>
            </a:extLst>
          </p:cNvPr>
          <p:cNvSpPr>
            <a:spLocks noChangeArrowheads="1"/>
          </p:cNvSpPr>
          <p:nvPr/>
        </p:nvSpPr>
        <p:spPr bwMode="auto">
          <a:xfrm rot="794000">
            <a:off x="5417344" y="2436384"/>
            <a:ext cx="1219200" cy="2347913"/>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a:lnSpc>
                <a:spcPct val="100000"/>
              </a:lnSpc>
              <a:spcBef>
                <a:spcPct val="0"/>
              </a:spcBef>
              <a:spcAft>
                <a:spcPct val="0"/>
              </a:spcAft>
              <a:buClrTx/>
              <a:buFontTx/>
              <a:buNone/>
            </a:pPr>
            <a:endParaRPr lang="en-US" altLang="en-US" sz="1400" dirty="0">
              <a:solidFill>
                <a:schemeClr val="bg2"/>
              </a:solidFill>
            </a:endParaRPr>
          </a:p>
        </p:txBody>
      </p:sp>
      <p:sp>
        <p:nvSpPr>
          <p:cNvPr id="12300" name="Oval 44">
            <a:extLst>
              <a:ext uri="{FF2B5EF4-FFF2-40B4-BE49-F238E27FC236}">
                <a16:creationId xmlns:a16="http://schemas.microsoft.com/office/drawing/2014/main" xmlns="" id="{422927D3-0DD4-44A9-9FFC-0894D787DB99}"/>
              </a:ext>
            </a:extLst>
          </p:cNvPr>
          <p:cNvSpPr>
            <a:spLocks noChangeArrowheads="1"/>
          </p:cNvSpPr>
          <p:nvPr/>
        </p:nvSpPr>
        <p:spPr bwMode="auto">
          <a:xfrm rot="5400000">
            <a:off x="3112692" y="2093087"/>
            <a:ext cx="1782763" cy="1650206"/>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a:lnSpc>
                <a:spcPct val="100000"/>
              </a:lnSpc>
              <a:spcBef>
                <a:spcPct val="0"/>
              </a:spcBef>
              <a:spcAft>
                <a:spcPct val="0"/>
              </a:spcAft>
              <a:buClrTx/>
              <a:buFontTx/>
              <a:buNone/>
            </a:pPr>
            <a:endParaRPr lang="en-US" altLang="en-US" sz="1400" dirty="0">
              <a:solidFill>
                <a:schemeClr val="bg2"/>
              </a:solidFill>
            </a:endParaRPr>
          </a:p>
        </p:txBody>
      </p:sp>
      <p:sp>
        <p:nvSpPr>
          <p:cNvPr id="12301" name="Oval 45">
            <a:extLst>
              <a:ext uri="{FF2B5EF4-FFF2-40B4-BE49-F238E27FC236}">
                <a16:creationId xmlns:a16="http://schemas.microsoft.com/office/drawing/2014/main" xmlns="" id="{A08E2F3C-FD4A-48B8-8CF3-94233E4191F4}"/>
              </a:ext>
            </a:extLst>
          </p:cNvPr>
          <p:cNvSpPr>
            <a:spLocks noChangeArrowheads="1"/>
          </p:cNvSpPr>
          <p:nvPr/>
        </p:nvSpPr>
        <p:spPr bwMode="auto">
          <a:xfrm rot="5400000">
            <a:off x="3473253" y="4519381"/>
            <a:ext cx="1893887" cy="1382316"/>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a:lnSpc>
                <a:spcPct val="100000"/>
              </a:lnSpc>
              <a:spcBef>
                <a:spcPct val="0"/>
              </a:spcBef>
              <a:spcAft>
                <a:spcPct val="0"/>
              </a:spcAft>
              <a:buClrTx/>
              <a:buFontTx/>
              <a:buNone/>
            </a:pPr>
            <a:endParaRPr lang="en-US" altLang="en-US" sz="1400" dirty="0">
              <a:solidFill>
                <a:schemeClr val="bg2"/>
              </a:solidFill>
            </a:endParaRPr>
          </a:p>
        </p:txBody>
      </p:sp>
      <p:sp>
        <p:nvSpPr>
          <p:cNvPr id="12302" name="Oval 46">
            <a:extLst>
              <a:ext uri="{FF2B5EF4-FFF2-40B4-BE49-F238E27FC236}">
                <a16:creationId xmlns:a16="http://schemas.microsoft.com/office/drawing/2014/main" xmlns="" id="{7E832F08-B2DD-4099-BAB0-4825759D4342}"/>
              </a:ext>
            </a:extLst>
          </p:cNvPr>
          <p:cNvSpPr>
            <a:spLocks noChangeArrowheads="1"/>
          </p:cNvSpPr>
          <p:nvPr/>
        </p:nvSpPr>
        <p:spPr bwMode="auto">
          <a:xfrm rot="9049417">
            <a:off x="4826795" y="3974672"/>
            <a:ext cx="859631" cy="1654175"/>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a:lnSpc>
                <a:spcPct val="100000"/>
              </a:lnSpc>
              <a:spcBef>
                <a:spcPct val="0"/>
              </a:spcBef>
              <a:spcAft>
                <a:spcPct val="0"/>
              </a:spcAft>
              <a:buClrTx/>
              <a:buFontTx/>
              <a:buNone/>
            </a:pPr>
            <a:endParaRPr lang="en-US" altLang="en-US" sz="1400" dirty="0">
              <a:solidFill>
                <a:schemeClr val="bg2"/>
              </a:solidFill>
            </a:endParaRPr>
          </a:p>
        </p:txBody>
      </p:sp>
      <p:sp>
        <p:nvSpPr>
          <p:cNvPr id="12303" name="TextBox 23">
            <a:extLst>
              <a:ext uri="{FF2B5EF4-FFF2-40B4-BE49-F238E27FC236}">
                <a16:creationId xmlns:a16="http://schemas.microsoft.com/office/drawing/2014/main" xmlns="" id="{16928EAB-579A-46D0-B533-15F758F89AC4}"/>
              </a:ext>
            </a:extLst>
          </p:cNvPr>
          <p:cNvSpPr txBox="1">
            <a:spLocks noChangeArrowheads="1"/>
          </p:cNvSpPr>
          <p:nvPr/>
        </p:nvSpPr>
        <p:spPr bwMode="auto">
          <a:xfrm>
            <a:off x="4784802" y="2233184"/>
            <a:ext cx="607859"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a:lnSpc>
                <a:spcPct val="85000"/>
              </a:lnSpc>
              <a:spcBef>
                <a:spcPct val="0"/>
              </a:spcBef>
              <a:spcAft>
                <a:spcPct val="0"/>
              </a:spcAft>
              <a:buClrTx/>
              <a:buFontTx/>
              <a:buNone/>
            </a:pPr>
            <a:r>
              <a:rPr lang="en-US" altLang="en-US" sz="800" dirty="0">
                <a:solidFill>
                  <a:schemeClr val="bg2">
                    <a:lumMod val="10000"/>
                  </a:schemeClr>
                </a:solidFill>
              </a:rPr>
              <a:t>Immune </a:t>
            </a:r>
          </a:p>
          <a:p>
            <a:pPr algn="ctr">
              <a:lnSpc>
                <a:spcPct val="85000"/>
              </a:lnSpc>
              <a:spcBef>
                <a:spcPct val="0"/>
              </a:spcBef>
              <a:spcAft>
                <a:spcPct val="0"/>
              </a:spcAft>
              <a:buClrTx/>
              <a:buFontTx/>
              <a:buNone/>
            </a:pPr>
            <a:r>
              <a:rPr lang="en-US" altLang="en-US" sz="800" dirty="0">
                <a:solidFill>
                  <a:schemeClr val="bg2">
                    <a:lumMod val="10000"/>
                  </a:schemeClr>
                </a:solidFill>
              </a:rPr>
              <a:t>signature</a:t>
            </a:r>
          </a:p>
        </p:txBody>
      </p:sp>
      <p:sp>
        <p:nvSpPr>
          <p:cNvPr id="12304" name="TextBox 31">
            <a:extLst>
              <a:ext uri="{FF2B5EF4-FFF2-40B4-BE49-F238E27FC236}">
                <a16:creationId xmlns:a16="http://schemas.microsoft.com/office/drawing/2014/main" xmlns="" id="{6A1593A3-02CC-48F8-B688-BE0642C15264}"/>
              </a:ext>
            </a:extLst>
          </p:cNvPr>
          <p:cNvSpPr txBox="1">
            <a:spLocks noChangeArrowheads="1"/>
          </p:cNvSpPr>
          <p:nvPr/>
        </p:nvSpPr>
        <p:spPr bwMode="auto">
          <a:xfrm>
            <a:off x="4923395" y="3501596"/>
            <a:ext cx="5497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a:lnSpc>
                <a:spcPct val="85000"/>
              </a:lnSpc>
              <a:spcBef>
                <a:spcPct val="0"/>
              </a:spcBef>
              <a:spcAft>
                <a:spcPct val="0"/>
              </a:spcAft>
              <a:buClrTx/>
              <a:buFontTx/>
              <a:buNone/>
            </a:pPr>
            <a:r>
              <a:rPr lang="en-US" altLang="en-US" sz="1600" dirty="0">
                <a:solidFill>
                  <a:schemeClr val="bg2">
                    <a:lumMod val="10000"/>
                  </a:schemeClr>
                </a:solidFill>
              </a:rPr>
              <a:t>BL2</a:t>
            </a:r>
          </a:p>
        </p:txBody>
      </p:sp>
      <p:sp>
        <p:nvSpPr>
          <p:cNvPr id="12305" name="TextBox 33">
            <a:extLst>
              <a:ext uri="{FF2B5EF4-FFF2-40B4-BE49-F238E27FC236}">
                <a16:creationId xmlns:a16="http://schemas.microsoft.com/office/drawing/2014/main" xmlns="" id="{D158572A-AEA7-4B73-B831-6A3AD20036A7}"/>
              </a:ext>
            </a:extLst>
          </p:cNvPr>
          <p:cNvSpPr txBox="1">
            <a:spLocks noChangeArrowheads="1"/>
          </p:cNvSpPr>
          <p:nvPr/>
        </p:nvSpPr>
        <p:spPr bwMode="auto">
          <a:xfrm>
            <a:off x="5442289" y="3215847"/>
            <a:ext cx="800219"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a:lnSpc>
                <a:spcPct val="85000"/>
              </a:lnSpc>
              <a:spcBef>
                <a:spcPct val="0"/>
              </a:spcBef>
              <a:spcAft>
                <a:spcPct val="0"/>
              </a:spcAft>
              <a:buClrTx/>
              <a:buFontTx/>
              <a:buNone/>
            </a:pPr>
            <a:r>
              <a:rPr lang="en-US" altLang="en-US" sz="800" dirty="0">
                <a:solidFill>
                  <a:schemeClr val="bg2">
                    <a:lumMod val="10000"/>
                  </a:schemeClr>
                </a:solidFill>
              </a:rPr>
              <a:t>Cell cycle</a:t>
            </a:r>
          </a:p>
          <a:p>
            <a:pPr algn="ctr">
              <a:lnSpc>
                <a:spcPct val="85000"/>
              </a:lnSpc>
              <a:spcBef>
                <a:spcPct val="0"/>
              </a:spcBef>
              <a:spcAft>
                <a:spcPct val="0"/>
              </a:spcAft>
              <a:buClrTx/>
              <a:buFontTx/>
              <a:buNone/>
            </a:pPr>
            <a:r>
              <a:rPr lang="en-US" altLang="en-US" sz="800" dirty="0">
                <a:solidFill>
                  <a:schemeClr val="bg2">
                    <a:lumMod val="10000"/>
                  </a:schemeClr>
                </a:solidFill>
              </a:rPr>
              <a:t>DNA damage</a:t>
            </a:r>
          </a:p>
        </p:txBody>
      </p:sp>
      <p:sp>
        <p:nvSpPr>
          <p:cNvPr id="12306" name="TextBox 34">
            <a:extLst>
              <a:ext uri="{FF2B5EF4-FFF2-40B4-BE49-F238E27FC236}">
                <a16:creationId xmlns:a16="http://schemas.microsoft.com/office/drawing/2014/main" xmlns="" id="{6F165069-0E54-4282-985B-E355A5CCC5EB}"/>
              </a:ext>
            </a:extLst>
          </p:cNvPr>
          <p:cNvSpPr txBox="1">
            <a:spLocks noChangeArrowheads="1"/>
          </p:cNvSpPr>
          <p:nvPr/>
        </p:nvSpPr>
        <p:spPr bwMode="auto">
          <a:xfrm>
            <a:off x="5216120" y="3674634"/>
            <a:ext cx="748923"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a:lnSpc>
                <a:spcPct val="85000"/>
              </a:lnSpc>
              <a:spcBef>
                <a:spcPct val="0"/>
              </a:spcBef>
              <a:spcAft>
                <a:spcPct val="0"/>
              </a:spcAft>
              <a:buClrTx/>
              <a:buFontTx/>
              <a:buNone/>
            </a:pPr>
            <a:r>
              <a:rPr lang="en-US" altLang="en-US" sz="800" dirty="0">
                <a:solidFill>
                  <a:schemeClr val="bg2">
                    <a:lumMod val="10000"/>
                  </a:schemeClr>
                </a:solidFill>
              </a:rPr>
              <a:t>Basallike</a:t>
            </a:r>
          </a:p>
          <a:p>
            <a:pPr algn="ctr">
              <a:lnSpc>
                <a:spcPct val="85000"/>
              </a:lnSpc>
              <a:spcBef>
                <a:spcPct val="0"/>
              </a:spcBef>
              <a:spcAft>
                <a:spcPct val="0"/>
              </a:spcAft>
              <a:buClrTx/>
              <a:buFontTx/>
              <a:buNone/>
            </a:pPr>
            <a:r>
              <a:rPr lang="en-US" altLang="en-US" sz="800" dirty="0">
                <a:solidFill>
                  <a:schemeClr val="bg2">
                    <a:lumMod val="10000"/>
                  </a:schemeClr>
                </a:solidFill>
              </a:rPr>
              <a:t>cytokeratine</a:t>
            </a:r>
          </a:p>
        </p:txBody>
      </p:sp>
      <p:sp>
        <p:nvSpPr>
          <p:cNvPr id="12307" name="TextBox 35">
            <a:extLst>
              <a:ext uri="{FF2B5EF4-FFF2-40B4-BE49-F238E27FC236}">
                <a16:creationId xmlns:a16="http://schemas.microsoft.com/office/drawing/2014/main" xmlns="" id="{80BA52D3-2FF3-406D-8CA2-DBEFE88E6AEE}"/>
              </a:ext>
            </a:extLst>
          </p:cNvPr>
          <p:cNvSpPr txBox="1">
            <a:spLocks noChangeArrowheads="1"/>
          </p:cNvSpPr>
          <p:nvPr/>
        </p:nvSpPr>
        <p:spPr bwMode="auto">
          <a:xfrm>
            <a:off x="4487334" y="3485722"/>
            <a:ext cx="589625" cy="51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a:lnSpc>
                <a:spcPct val="85000"/>
              </a:lnSpc>
              <a:spcBef>
                <a:spcPct val="0"/>
              </a:spcBef>
              <a:spcAft>
                <a:spcPct val="0"/>
              </a:spcAft>
              <a:buClrTx/>
              <a:buFontTx/>
              <a:buNone/>
            </a:pPr>
            <a:r>
              <a:rPr lang="en-US" altLang="en-US" sz="800" dirty="0">
                <a:solidFill>
                  <a:schemeClr val="bg2">
                    <a:lumMod val="10000"/>
                  </a:schemeClr>
                </a:solidFill>
              </a:rPr>
              <a:t>Growth </a:t>
            </a:r>
          </a:p>
          <a:p>
            <a:pPr algn="ctr">
              <a:lnSpc>
                <a:spcPct val="85000"/>
              </a:lnSpc>
              <a:spcBef>
                <a:spcPct val="0"/>
              </a:spcBef>
              <a:spcAft>
                <a:spcPct val="0"/>
              </a:spcAft>
              <a:buClrTx/>
              <a:buFontTx/>
              <a:buNone/>
            </a:pPr>
            <a:r>
              <a:rPr lang="en-US" altLang="en-US" sz="800" dirty="0">
                <a:solidFill>
                  <a:schemeClr val="bg2">
                    <a:lumMod val="10000"/>
                  </a:schemeClr>
                </a:solidFill>
              </a:rPr>
              <a:t>signaling</a:t>
            </a:r>
          </a:p>
          <a:p>
            <a:pPr algn="ctr">
              <a:lnSpc>
                <a:spcPct val="85000"/>
              </a:lnSpc>
              <a:spcBef>
                <a:spcPct val="0"/>
              </a:spcBef>
              <a:spcAft>
                <a:spcPct val="0"/>
              </a:spcAft>
              <a:buClrTx/>
              <a:buFontTx/>
              <a:buNone/>
            </a:pPr>
            <a:r>
              <a:rPr lang="en-US" altLang="en-US" sz="800" dirty="0">
                <a:solidFill>
                  <a:schemeClr val="bg2">
                    <a:lumMod val="10000"/>
                  </a:schemeClr>
                </a:solidFill>
              </a:rPr>
              <a:t>(</a:t>
            </a:r>
            <a:r>
              <a:rPr lang="en-US" altLang="en-US" sz="800" i="1" dirty="0">
                <a:solidFill>
                  <a:schemeClr val="bg2">
                    <a:lumMod val="10000"/>
                  </a:schemeClr>
                </a:solidFill>
              </a:rPr>
              <a:t>EGF, </a:t>
            </a:r>
          </a:p>
          <a:p>
            <a:pPr algn="ctr">
              <a:lnSpc>
                <a:spcPct val="85000"/>
              </a:lnSpc>
              <a:spcBef>
                <a:spcPct val="0"/>
              </a:spcBef>
              <a:spcAft>
                <a:spcPct val="0"/>
              </a:spcAft>
              <a:buClrTx/>
              <a:buFontTx/>
              <a:buNone/>
            </a:pPr>
            <a:r>
              <a:rPr lang="en-US" altLang="en-US" sz="800" i="1" dirty="0">
                <a:solidFill>
                  <a:schemeClr val="bg2">
                    <a:lumMod val="10000"/>
                  </a:schemeClr>
                </a:solidFill>
              </a:rPr>
              <a:t>IGF)</a:t>
            </a:r>
          </a:p>
        </p:txBody>
      </p:sp>
      <p:sp>
        <p:nvSpPr>
          <p:cNvPr id="12308" name="TextBox 36">
            <a:extLst>
              <a:ext uri="{FF2B5EF4-FFF2-40B4-BE49-F238E27FC236}">
                <a16:creationId xmlns:a16="http://schemas.microsoft.com/office/drawing/2014/main" xmlns="" id="{7CAF6FB3-C612-4A93-A343-D00F2E02F938}"/>
              </a:ext>
            </a:extLst>
          </p:cNvPr>
          <p:cNvSpPr txBox="1">
            <a:spLocks noChangeArrowheads="1"/>
          </p:cNvSpPr>
          <p:nvPr/>
        </p:nvSpPr>
        <p:spPr bwMode="auto">
          <a:xfrm>
            <a:off x="3970809" y="3895297"/>
            <a:ext cx="740420"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a:lnSpc>
                <a:spcPct val="85000"/>
              </a:lnSpc>
              <a:spcBef>
                <a:spcPct val="0"/>
              </a:spcBef>
              <a:spcAft>
                <a:spcPct val="0"/>
              </a:spcAft>
              <a:buClrTx/>
              <a:buFontTx/>
              <a:buNone/>
            </a:pPr>
            <a:r>
              <a:rPr lang="en-US" altLang="en-US" sz="800" dirty="0">
                <a:solidFill>
                  <a:schemeClr val="bg2">
                    <a:lumMod val="10000"/>
                  </a:schemeClr>
                </a:solidFill>
              </a:rPr>
              <a:t>Low </a:t>
            </a:r>
          </a:p>
          <a:p>
            <a:pPr algn="ctr">
              <a:lnSpc>
                <a:spcPct val="85000"/>
              </a:lnSpc>
              <a:spcBef>
                <a:spcPct val="0"/>
              </a:spcBef>
              <a:spcAft>
                <a:spcPct val="0"/>
              </a:spcAft>
              <a:buClrTx/>
              <a:buFontTx/>
              <a:buNone/>
            </a:pPr>
            <a:r>
              <a:rPr lang="en-US" altLang="en-US" sz="800" dirty="0">
                <a:solidFill>
                  <a:schemeClr val="bg2">
                    <a:lumMod val="10000"/>
                  </a:schemeClr>
                </a:solidFill>
              </a:rPr>
              <a:t>proliferation</a:t>
            </a:r>
            <a:endParaRPr lang="en-US" altLang="en-US" sz="800" i="1" dirty="0">
              <a:solidFill>
                <a:schemeClr val="bg2">
                  <a:lumMod val="10000"/>
                </a:schemeClr>
              </a:solidFill>
            </a:endParaRPr>
          </a:p>
        </p:txBody>
      </p:sp>
      <p:sp>
        <p:nvSpPr>
          <p:cNvPr id="12309" name="TextBox 41">
            <a:extLst>
              <a:ext uri="{FF2B5EF4-FFF2-40B4-BE49-F238E27FC236}">
                <a16:creationId xmlns:a16="http://schemas.microsoft.com/office/drawing/2014/main" xmlns="" id="{5E2CD3A0-5E18-413E-A312-08BF7D87CBAA}"/>
              </a:ext>
            </a:extLst>
          </p:cNvPr>
          <p:cNvSpPr txBox="1">
            <a:spLocks noChangeArrowheads="1"/>
          </p:cNvSpPr>
          <p:nvPr/>
        </p:nvSpPr>
        <p:spPr bwMode="auto">
          <a:xfrm>
            <a:off x="4338505" y="4843034"/>
            <a:ext cx="569387"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a:lnSpc>
                <a:spcPct val="85000"/>
              </a:lnSpc>
              <a:spcBef>
                <a:spcPct val="0"/>
              </a:spcBef>
              <a:spcAft>
                <a:spcPct val="0"/>
              </a:spcAft>
              <a:buClrTx/>
              <a:buFontTx/>
              <a:buNone/>
            </a:pPr>
            <a:r>
              <a:rPr lang="en-US" altLang="en-US" sz="800" dirty="0">
                <a:solidFill>
                  <a:schemeClr val="bg2">
                    <a:lumMod val="10000"/>
                  </a:schemeClr>
                </a:solidFill>
              </a:rPr>
              <a:t>AR</a:t>
            </a:r>
          </a:p>
          <a:p>
            <a:pPr algn="ctr">
              <a:lnSpc>
                <a:spcPct val="85000"/>
              </a:lnSpc>
              <a:spcBef>
                <a:spcPct val="0"/>
              </a:spcBef>
              <a:spcAft>
                <a:spcPct val="0"/>
              </a:spcAft>
              <a:buClrTx/>
              <a:buFontTx/>
              <a:buNone/>
            </a:pPr>
            <a:r>
              <a:rPr lang="en-US" altLang="en-US" sz="800" dirty="0">
                <a:solidFill>
                  <a:schemeClr val="bg2">
                    <a:lumMod val="10000"/>
                  </a:schemeClr>
                </a:solidFill>
              </a:rPr>
              <a:t>pathway</a:t>
            </a:r>
          </a:p>
        </p:txBody>
      </p:sp>
      <p:sp>
        <p:nvSpPr>
          <p:cNvPr id="12310" name="TextBox 11">
            <a:extLst>
              <a:ext uri="{FF2B5EF4-FFF2-40B4-BE49-F238E27FC236}">
                <a16:creationId xmlns:a16="http://schemas.microsoft.com/office/drawing/2014/main" xmlns="" id="{22A26DDC-E410-40E5-AA41-78AB24C0E9F0}"/>
              </a:ext>
            </a:extLst>
          </p:cNvPr>
          <p:cNvSpPr txBox="1">
            <a:spLocks noChangeArrowheads="1"/>
          </p:cNvSpPr>
          <p:nvPr/>
        </p:nvSpPr>
        <p:spPr bwMode="auto">
          <a:xfrm>
            <a:off x="5185450" y="1795034"/>
            <a:ext cx="41259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a:lnSpc>
                <a:spcPct val="85000"/>
              </a:lnSpc>
              <a:spcBef>
                <a:spcPct val="0"/>
              </a:spcBef>
              <a:spcAft>
                <a:spcPct val="0"/>
              </a:spcAft>
              <a:buClrTx/>
              <a:buFontTx/>
              <a:buNone/>
            </a:pPr>
            <a:r>
              <a:rPr lang="en-US" altLang="en-US" sz="1600" dirty="0">
                <a:solidFill>
                  <a:schemeClr val="bg2">
                    <a:lumMod val="10000"/>
                  </a:schemeClr>
                </a:solidFill>
              </a:rPr>
              <a:t>IM</a:t>
            </a:r>
          </a:p>
        </p:txBody>
      </p:sp>
      <p:sp>
        <p:nvSpPr>
          <p:cNvPr id="12311" name="TextBox 25">
            <a:extLst>
              <a:ext uri="{FF2B5EF4-FFF2-40B4-BE49-F238E27FC236}">
                <a16:creationId xmlns:a16="http://schemas.microsoft.com/office/drawing/2014/main" xmlns="" id="{1DFF02CD-0002-4AB0-90CE-C597D17B213E}"/>
              </a:ext>
            </a:extLst>
          </p:cNvPr>
          <p:cNvSpPr txBox="1">
            <a:spLocks noChangeArrowheads="1"/>
          </p:cNvSpPr>
          <p:nvPr/>
        </p:nvSpPr>
        <p:spPr bwMode="auto">
          <a:xfrm>
            <a:off x="4361920" y="2472897"/>
            <a:ext cx="948797" cy="51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a:lnSpc>
                <a:spcPct val="85000"/>
              </a:lnSpc>
              <a:spcBef>
                <a:spcPct val="0"/>
              </a:spcBef>
              <a:spcAft>
                <a:spcPct val="0"/>
              </a:spcAft>
              <a:buClrTx/>
              <a:buFontTx/>
              <a:buNone/>
            </a:pPr>
            <a:r>
              <a:rPr lang="en-US" altLang="en-US" sz="1600" dirty="0">
                <a:solidFill>
                  <a:schemeClr val="bg2">
                    <a:lumMod val="10000"/>
                  </a:schemeClr>
                </a:solidFill>
              </a:rPr>
              <a:t>Claudin-</a:t>
            </a:r>
          </a:p>
          <a:p>
            <a:pPr algn="ctr">
              <a:lnSpc>
                <a:spcPct val="85000"/>
              </a:lnSpc>
              <a:spcBef>
                <a:spcPct val="0"/>
              </a:spcBef>
              <a:spcAft>
                <a:spcPct val="0"/>
              </a:spcAft>
              <a:buClrTx/>
              <a:buFontTx/>
              <a:buNone/>
            </a:pPr>
            <a:r>
              <a:rPr lang="en-US" altLang="en-US" sz="1600" dirty="0">
                <a:solidFill>
                  <a:schemeClr val="bg2">
                    <a:lumMod val="10000"/>
                  </a:schemeClr>
                </a:solidFill>
              </a:rPr>
              <a:t>Low</a:t>
            </a:r>
          </a:p>
        </p:txBody>
      </p:sp>
      <p:sp>
        <p:nvSpPr>
          <p:cNvPr id="12312" name="TextBox 26">
            <a:extLst>
              <a:ext uri="{FF2B5EF4-FFF2-40B4-BE49-F238E27FC236}">
                <a16:creationId xmlns:a16="http://schemas.microsoft.com/office/drawing/2014/main" xmlns="" id="{47C8C65A-E02E-4250-B8CC-2A5E4FF7875A}"/>
              </a:ext>
            </a:extLst>
          </p:cNvPr>
          <p:cNvSpPr txBox="1">
            <a:spLocks noChangeArrowheads="1"/>
          </p:cNvSpPr>
          <p:nvPr/>
        </p:nvSpPr>
        <p:spPr bwMode="auto">
          <a:xfrm>
            <a:off x="5549069" y="2776109"/>
            <a:ext cx="5497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a:lnSpc>
                <a:spcPct val="85000"/>
              </a:lnSpc>
              <a:spcBef>
                <a:spcPct val="0"/>
              </a:spcBef>
              <a:spcAft>
                <a:spcPct val="0"/>
              </a:spcAft>
              <a:buClrTx/>
              <a:buFontTx/>
              <a:buNone/>
            </a:pPr>
            <a:r>
              <a:rPr lang="en-US" altLang="en-US" sz="1600" dirty="0">
                <a:solidFill>
                  <a:schemeClr val="bg2">
                    <a:lumMod val="10000"/>
                  </a:schemeClr>
                </a:solidFill>
              </a:rPr>
              <a:t>BL1</a:t>
            </a:r>
          </a:p>
        </p:txBody>
      </p:sp>
      <p:sp>
        <p:nvSpPr>
          <p:cNvPr id="12313" name="TextBox 27">
            <a:extLst>
              <a:ext uri="{FF2B5EF4-FFF2-40B4-BE49-F238E27FC236}">
                <a16:creationId xmlns:a16="http://schemas.microsoft.com/office/drawing/2014/main" xmlns="" id="{CC2514F8-8024-4E75-BE85-2A50293ED532}"/>
              </a:ext>
            </a:extLst>
          </p:cNvPr>
          <p:cNvSpPr txBox="1">
            <a:spLocks noChangeArrowheads="1"/>
          </p:cNvSpPr>
          <p:nvPr/>
        </p:nvSpPr>
        <p:spPr bwMode="auto">
          <a:xfrm>
            <a:off x="3764367" y="2493534"/>
            <a:ext cx="3555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a:lnSpc>
                <a:spcPct val="85000"/>
              </a:lnSpc>
              <a:spcBef>
                <a:spcPct val="0"/>
              </a:spcBef>
              <a:spcAft>
                <a:spcPct val="0"/>
              </a:spcAft>
              <a:buClrTx/>
              <a:buFontTx/>
              <a:buNone/>
            </a:pPr>
            <a:r>
              <a:rPr lang="en-US" altLang="en-US" sz="1600" dirty="0">
                <a:solidFill>
                  <a:schemeClr val="bg2">
                    <a:lumMod val="10000"/>
                  </a:schemeClr>
                </a:solidFill>
              </a:rPr>
              <a:t>M</a:t>
            </a:r>
          </a:p>
        </p:txBody>
      </p:sp>
      <p:sp>
        <p:nvSpPr>
          <p:cNvPr id="12314" name="TextBox 29">
            <a:extLst>
              <a:ext uri="{FF2B5EF4-FFF2-40B4-BE49-F238E27FC236}">
                <a16:creationId xmlns:a16="http://schemas.microsoft.com/office/drawing/2014/main" xmlns="" id="{8CC1F450-6246-4435-BF7F-2E888A62D9A4}"/>
              </a:ext>
            </a:extLst>
          </p:cNvPr>
          <p:cNvSpPr txBox="1">
            <a:spLocks noChangeArrowheads="1"/>
          </p:cNvSpPr>
          <p:nvPr/>
        </p:nvSpPr>
        <p:spPr bwMode="auto">
          <a:xfrm>
            <a:off x="3268581" y="3734959"/>
            <a:ext cx="8459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a:lnSpc>
                <a:spcPct val="85000"/>
              </a:lnSpc>
              <a:spcBef>
                <a:spcPct val="0"/>
              </a:spcBef>
              <a:spcAft>
                <a:spcPct val="0"/>
              </a:spcAft>
              <a:buClrTx/>
              <a:buFontTx/>
              <a:buNone/>
            </a:pPr>
            <a:r>
              <a:rPr lang="en-US" altLang="en-US" sz="1600" dirty="0">
                <a:solidFill>
                  <a:schemeClr val="bg2">
                    <a:lumMod val="10000"/>
                  </a:schemeClr>
                </a:solidFill>
              </a:rPr>
              <a:t>Normal</a:t>
            </a:r>
          </a:p>
        </p:txBody>
      </p:sp>
      <p:sp>
        <p:nvSpPr>
          <p:cNvPr id="12315" name="TextBox 32">
            <a:extLst>
              <a:ext uri="{FF2B5EF4-FFF2-40B4-BE49-F238E27FC236}">
                <a16:creationId xmlns:a16="http://schemas.microsoft.com/office/drawing/2014/main" xmlns="" id="{FA2FA7A2-A37B-4432-A0C6-3B8BB52C72C3}"/>
              </a:ext>
            </a:extLst>
          </p:cNvPr>
          <p:cNvSpPr txBox="1">
            <a:spLocks noChangeArrowheads="1"/>
          </p:cNvSpPr>
          <p:nvPr/>
        </p:nvSpPr>
        <p:spPr bwMode="auto">
          <a:xfrm>
            <a:off x="5808022" y="3809572"/>
            <a:ext cx="4283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a:lnSpc>
                <a:spcPct val="85000"/>
              </a:lnSpc>
              <a:spcBef>
                <a:spcPct val="0"/>
              </a:spcBef>
              <a:spcAft>
                <a:spcPct val="0"/>
              </a:spcAft>
              <a:buClrTx/>
              <a:buFontTx/>
              <a:buNone/>
            </a:pPr>
            <a:r>
              <a:rPr lang="en-US" altLang="en-US" sz="1600" dirty="0">
                <a:solidFill>
                  <a:schemeClr val="bg2">
                    <a:lumMod val="10000"/>
                  </a:schemeClr>
                </a:solidFill>
              </a:rPr>
              <a:t>BL</a:t>
            </a:r>
          </a:p>
        </p:txBody>
      </p:sp>
      <p:sp>
        <p:nvSpPr>
          <p:cNvPr id="12316" name="TextBox 37">
            <a:extLst>
              <a:ext uri="{FF2B5EF4-FFF2-40B4-BE49-F238E27FC236}">
                <a16:creationId xmlns:a16="http://schemas.microsoft.com/office/drawing/2014/main" xmlns="" id="{D8A2D8FA-BB2D-4F33-A79E-01ECED219503}"/>
              </a:ext>
            </a:extLst>
          </p:cNvPr>
          <p:cNvSpPr txBox="1">
            <a:spLocks noChangeArrowheads="1"/>
          </p:cNvSpPr>
          <p:nvPr/>
        </p:nvSpPr>
        <p:spPr bwMode="auto">
          <a:xfrm>
            <a:off x="3804313" y="4379484"/>
            <a:ext cx="7436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a:lnSpc>
                <a:spcPct val="85000"/>
              </a:lnSpc>
              <a:spcBef>
                <a:spcPct val="0"/>
              </a:spcBef>
              <a:spcAft>
                <a:spcPct val="0"/>
              </a:spcAft>
              <a:buClrTx/>
              <a:buFontTx/>
              <a:buNone/>
            </a:pPr>
            <a:r>
              <a:rPr lang="en-US" altLang="en-US" sz="1600" dirty="0">
                <a:solidFill>
                  <a:schemeClr val="bg2">
                    <a:lumMod val="10000"/>
                  </a:schemeClr>
                </a:solidFill>
              </a:rPr>
              <a:t>LA/LB</a:t>
            </a:r>
          </a:p>
        </p:txBody>
      </p:sp>
      <p:sp>
        <p:nvSpPr>
          <p:cNvPr id="12317" name="TextBox 38">
            <a:extLst>
              <a:ext uri="{FF2B5EF4-FFF2-40B4-BE49-F238E27FC236}">
                <a16:creationId xmlns:a16="http://schemas.microsoft.com/office/drawing/2014/main" xmlns="" id="{159F0D54-9D06-46B6-9403-BB8B4BD562B8}"/>
              </a:ext>
            </a:extLst>
          </p:cNvPr>
          <p:cNvSpPr txBox="1">
            <a:spLocks noChangeArrowheads="1"/>
          </p:cNvSpPr>
          <p:nvPr/>
        </p:nvSpPr>
        <p:spPr bwMode="auto">
          <a:xfrm>
            <a:off x="4796648" y="4662059"/>
            <a:ext cx="8461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a:lnSpc>
                <a:spcPct val="85000"/>
              </a:lnSpc>
              <a:spcBef>
                <a:spcPct val="0"/>
              </a:spcBef>
              <a:spcAft>
                <a:spcPct val="0"/>
              </a:spcAft>
              <a:buClrTx/>
              <a:buFontTx/>
              <a:buNone/>
            </a:pPr>
            <a:r>
              <a:rPr lang="en-US" altLang="en-US" sz="1600" dirty="0">
                <a:solidFill>
                  <a:schemeClr val="bg2">
                    <a:lumMod val="10000"/>
                  </a:schemeClr>
                </a:solidFill>
              </a:rPr>
              <a:t>HER2e</a:t>
            </a:r>
          </a:p>
        </p:txBody>
      </p:sp>
      <p:sp>
        <p:nvSpPr>
          <p:cNvPr id="12318" name="TextBox 39">
            <a:extLst>
              <a:ext uri="{FF2B5EF4-FFF2-40B4-BE49-F238E27FC236}">
                <a16:creationId xmlns:a16="http://schemas.microsoft.com/office/drawing/2014/main" xmlns="" id="{8DB0D1AA-0F3F-4947-A9EE-8D75AE61E9E9}"/>
              </a:ext>
            </a:extLst>
          </p:cNvPr>
          <p:cNvSpPr txBox="1">
            <a:spLocks noChangeArrowheads="1"/>
          </p:cNvSpPr>
          <p:nvPr/>
        </p:nvSpPr>
        <p:spPr bwMode="auto">
          <a:xfrm>
            <a:off x="4252114" y="5458984"/>
            <a:ext cx="58381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a:lnSpc>
                <a:spcPct val="85000"/>
              </a:lnSpc>
              <a:spcBef>
                <a:spcPct val="0"/>
              </a:spcBef>
              <a:spcAft>
                <a:spcPct val="0"/>
              </a:spcAft>
              <a:buClrTx/>
              <a:buFontTx/>
              <a:buNone/>
            </a:pPr>
            <a:r>
              <a:rPr lang="en-US" altLang="en-US" sz="1600" dirty="0">
                <a:solidFill>
                  <a:schemeClr val="bg2">
                    <a:lumMod val="10000"/>
                  </a:schemeClr>
                </a:solidFill>
              </a:rPr>
              <a:t>LAR</a:t>
            </a:r>
          </a:p>
        </p:txBody>
      </p:sp>
      <p:sp>
        <p:nvSpPr>
          <p:cNvPr id="12319" name="TextBox 40">
            <a:extLst>
              <a:ext uri="{FF2B5EF4-FFF2-40B4-BE49-F238E27FC236}">
                <a16:creationId xmlns:a16="http://schemas.microsoft.com/office/drawing/2014/main" xmlns="" id="{76363E55-5B7F-44BF-B4DC-62234C697EF0}"/>
              </a:ext>
            </a:extLst>
          </p:cNvPr>
          <p:cNvSpPr txBox="1">
            <a:spLocks noChangeArrowheads="1"/>
          </p:cNvSpPr>
          <p:nvPr/>
        </p:nvSpPr>
        <p:spPr bwMode="auto">
          <a:xfrm>
            <a:off x="4359346" y="4379484"/>
            <a:ext cx="649150"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a:lnSpc>
                <a:spcPct val="85000"/>
              </a:lnSpc>
              <a:spcBef>
                <a:spcPct val="0"/>
              </a:spcBef>
              <a:spcAft>
                <a:spcPct val="0"/>
              </a:spcAft>
              <a:buClrTx/>
              <a:buFontTx/>
              <a:buNone/>
            </a:pPr>
            <a:r>
              <a:rPr lang="en-US" altLang="en-US" sz="800" dirty="0">
                <a:solidFill>
                  <a:schemeClr val="bg2">
                    <a:lumMod val="10000"/>
                  </a:schemeClr>
                </a:solidFill>
              </a:rPr>
              <a:t>PI3K </a:t>
            </a:r>
          </a:p>
          <a:p>
            <a:pPr algn="ctr">
              <a:lnSpc>
                <a:spcPct val="85000"/>
              </a:lnSpc>
              <a:spcBef>
                <a:spcPct val="0"/>
              </a:spcBef>
              <a:spcAft>
                <a:spcPct val="0"/>
              </a:spcAft>
              <a:buClrTx/>
              <a:buFontTx/>
              <a:buNone/>
            </a:pPr>
            <a:r>
              <a:rPr lang="en-US" altLang="en-US" sz="800" dirty="0">
                <a:solidFill>
                  <a:schemeClr val="bg2">
                    <a:lumMod val="10000"/>
                  </a:schemeClr>
                </a:solidFill>
              </a:rPr>
              <a:t>mutations</a:t>
            </a:r>
            <a:endParaRPr lang="en-US" altLang="en-US" sz="800" i="1" dirty="0">
              <a:solidFill>
                <a:schemeClr val="bg2">
                  <a:lumMod val="10000"/>
                </a:schemeClr>
              </a:solidFill>
            </a:endParaRPr>
          </a:p>
        </p:txBody>
      </p:sp>
      <p:sp>
        <p:nvSpPr>
          <p:cNvPr id="12320" name="TextBox 28">
            <a:extLst>
              <a:ext uri="{FF2B5EF4-FFF2-40B4-BE49-F238E27FC236}">
                <a16:creationId xmlns:a16="http://schemas.microsoft.com/office/drawing/2014/main" xmlns="" id="{9A51CE7D-EC5D-4541-91DD-2961F27C4C52}"/>
              </a:ext>
            </a:extLst>
          </p:cNvPr>
          <p:cNvSpPr txBox="1">
            <a:spLocks noChangeArrowheads="1"/>
          </p:cNvSpPr>
          <p:nvPr/>
        </p:nvSpPr>
        <p:spPr bwMode="auto">
          <a:xfrm>
            <a:off x="3711758" y="2731657"/>
            <a:ext cx="1395448" cy="61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a:lnSpc>
                <a:spcPct val="85000"/>
              </a:lnSpc>
              <a:spcBef>
                <a:spcPct val="0"/>
              </a:spcBef>
              <a:spcAft>
                <a:spcPct val="0"/>
              </a:spcAft>
              <a:buClrTx/>
              <a:buFontTx/>
              <a:buNone/>
            </a:pPr>
            <a:r>
              <a:rPr lang="en-US" altLang="en-US" sz="800" dirty="0">
                <a:solidFill>
                  <a:schemeClr val="bg2">
                    <a:lumMod val="10000"/>
                  </a:schemeClr>
                </a:solidFill>
              </a:rPr>
              <a:t>EMT signature:</a:t>
            </a:r>
          </a:p>
          <a:p>
            <a:pPr algn="ctr">
              <a:lnSpc>
                <a:spcPct val="85000"/>
              </a:lnSpc>
              <a:spcBef>
                <a:spcPct val="0"/>
              </a:spcBef>
              <a:spcAft>
                <a:spcPct val="0"/>
              </a:spcAft>
              <a:buClrTx/>
              <a:buFontTx/>
              <a:buNone/>
            </a:pPr>
            <a:r>
              <a:rPr lang="en-US" altLang="en-US" sz="800" dirty="0">
                <a:solidFill>
                  <a:schemeClr val="bg2">
                    <a:lumMod val="10000"/>
                  </a:schemeClr>
                </a:solidFill>
              </a:rPr>
              <a:t>cell motility</a:t>
            </a:r>
          </a:p>
          <a:p>
            <a:pPr algn="ctr">
              <a:lnSpc>
                <a:spcPct val="85000"/>
              </a:lnSpc>
              <a:spcBef>
                <a:spcPct val="0"/>
              </a:spcBef>
              <a:spcAft>
                <a:spcPct val="0"/>
              </a:spcAft>
              <a:buClrTx/>
              <a:buFontTx/>
              <a:buNone/>
            </a:pPr>
            <a:r>
              <a:rPr lang="en-US" altLang="en-US" sz="800" dirty="0">
                <a:solidFill>
                  <a:schemeClr val="bg2">
                    <a:lumMod val="10000"/>
                  </a:schemeClr>
                </a:solidFill>
              </a:rPr>
              <a:t>growth factor signaling </a:t>
            </a:r>
          </a:p>
          <a:p>
            <a:pPr algn="ctr">
              <a:lnSpc>
                <a:spcPct val="85000"/>
              </a:lnSpc>
              <a:spcBef>
                <a:spcPct val="0"/>
              </a:spcBef>
              <a:spcAft>
                <a:spcPct val="0"/>
              </a:spcAft>
              <a:buClrTx/>
              <a:buFontTx/>
              <a:buNone/>
            </a:pPr>
            <a:r>
              <a:rPr lang="en-US" altLang="en-US" sz="800" dirty="0">
                <a:solidFill>
                  <a:schemeClr val="bg2">
                    <a:lumMod val="10000"/>
                  </a:schemeClr>
                </a:solidFill>
              </a:rPr>
              <a:t>(</a:t>
            </a:r>
            <a:r>
              <a:rPr lang="en-US" altLang="en-US" sz="800" i="1" dirty="0">
                <a:solidFill>
                  <a:schemeClr val="bg2">
                    <a:lumMod val="10000"/>
                  </a:schemeClr>
                </a:solidFill>
              </a:rPr>
              <a:t>TFG6, Notch, </a:t>
            </a:r>
          </a:p>
          <a:p>
            <a:pPr algn="ctr">
              <a:lnSpc>
                <a:spcPct val="85000"/>
              </a:lnSpc>
              <a:spcBef>
                <a:spcPct val="0"/>
              </a:spcBef>
              <a:spcAft>
                <a:spcPct val="0"/>
              </a:spcAft>
              <a:buClrTx/>
              <a:buFontTx/>
              <a:buNone/>
            </a:pPr>
            <a:r>
              <a:rPr lang="en-US" altLang="en-US" sz="800" i="1" dirty="0">
                <a:solidFill>
                  <a:schemeClr val="bg2">
                    <a:lumMod val="10000"/>
                  </a:schemeClr>
                </a:solidFill>
              </a:rPr>
              <a:t>Wnt/</a:t>
            </a:r>
            <a:r>
              <a:rPr lang="el-GR" altLang="en-US" sz="800" i="1" dirty="0">
                <a:solidFill>
                  <a:schemeClr val="bg2">
                    <a:lumMod val="10000"/>
                  </a:schemeClr>
                </a:solidFill>
              </a:rPr>
              <a:t>β</a:t>
            </a:r>
            <a:r>
              <a:rPr lang="en-US" altLang="en-US" sz="800" i="1" dirty="0">
                <a:solidFill>
                  <a:schemeClr val="bg2">
                    <a:lumMod val="10000"/>
                  </a:schemeClr>
                </a:solidFill>
              </a:rPr>
              <a:t>-catenin, Hedgehog</a:t>
            </a:r>
            <a:r>
              <a:rPr lang="en-US" altLang="en-US" sz="800" dirty="0">
                <a:solidFill>
                  <a:schemeClr val="bg2">
                    <a:lumMod val="10000"/>
                  </a:schemeClr>
                </a:solidFill>
              </a:rPr>
              <a:t>)</a:t>
            </a:r>
          </a:p>
        </p:txBody>
      </p:sp>
      <p:sp>
        <p:nvSpPr>
          <p:cNvPr id="12321" name="TextBox 24">
            <a:extLst>
              <a:ext uri="{FF2B5EF4-FFF2-40B4-BE49-F238E27FC236}">
                <a16:creationId xmlns:a16="http://schemas.microsoft.com/office/drawing/2014/main" xmlns="" id="{6752F5DA-2325-4A6A-8071-6FAD7BF7D7DE}"/>
              </a:ext>
            </a:extLst>
          </p:cNvPr>
          <p:cNvSpPr txBox="1">
            <a:spLocks noChangeArrowheads="1"/>
          </p:cNvSpPr>
          <p:nvPr/>
        </p:nvSpPr>
        <p:spPr bwMode="auto">
          <a:xfrm>
            <a:off x="5152147" y="2376057"/>
            <a:ext cx="80067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a:lnSpc>
                <a:spcPct val="85000"/>
              </a:lnSpc>
              <a:spcBef>
                <a:spcPct val="0"/>
              </a:spcBef>
              <a:spcAft>
                <a:spcPct val="0"/>
              </a:spcAft>
              <a:buClrTx/>
              <a:buFontTx/>
              <a:buNone/>
            </a:pPr>
            <a:r>
              <a:rPr lang="en-US" altLang="en-US" sz="800" dirty="0">
                <a:solidFill>
                  <a:schemeClr val="bg2">
                    <a:lumMod val="10000"/>
                  </a:schemeClr>
                </a:solidFill>
              </a:rPr>
              <a:t>Angiogenesis</a:t>
            </a:r>
          </a:p>
        </p:txBody>
      </p:sp>
      <p:sp>
        <p:nvSpPr>
          <p:cNvPr id="12322" name="TextBox 30">
            <a:extLst>
              <a:ext uri="{FF2B5EF4-FFF2-40B4-BE49-F238E27FC236}">
                <a16:creationId xmlns:a16="http://schemas.microsoft.com/office/drawing/2014/main" xmlns="" id="{8ADC057D-17E7-426A-A10E-B2B693242178}"/>
              </a:ext>
            </a:extLst>
          </p:cNvPr>
          <p:cNvSpPr txBox="1">
            <a:spLocks noChangeArrowheads="1"/>
          </p:cNvSpPr>
          <p:nvPr/>
        </p:nvSpPr>
        <p:spPr bwMode="auto">
          <a:xfrm>
            <a:off x="4084412" y="3517472"/>
            <a:ext cx="59894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a:lnSpc>
                <a:spcPct val="85000"/>
              </a:lnSpc>
              <a:spcBef>
                <a:spcPct val="0"/>
              </a:spcBef>
              <a:spcAft>
                <a:spcPct val="0"/>
              </a:spcAft>
              <a:buClrTx/>
              <a:buFontTx/>
              <a:buNone/>
            </a:pPr>
            <a:r>
              <a:rPr lang="en-US" altLang="en-US" sz="1600" dirty="0">
                <a:solidFill>
                  <a:schemeClr val="bg2">
                    <a:lumMod val="10000"/>
                  </a:schemeClr>
                </a:solidFill>
              </a:rPr>
              <a:t>MSL</a:t>
            </a:r>
          </a:p>
        </p:txBody>
      </p:sp>
      <p:sp>
        <p:nvSpPr>
          <p:cNvPr id="12327" name="Rectangle 2">
            <a:extLst>
              <a:ext uri="{FF2B5EF4-FFF2-40B4-BE49-F238E27FC236}">
                <a16:creationId xmlns:a16="http://schemas.microsoft.com/office/drawing/2014/main" xmlns="" id="{B8D6AD8C-2BED-40D8-B933-A21D871F7D32}"/>
              </a:ext>
            </a:extLst>
          </p:cNvPr>
          <p:cNvSpPr>
            <a:spLocks noChangeArrowheads="1"/>
          </p:cNvSpPr>
          <p:nvPr/>
        </p:nvSpPr>
        <p:spPr bwMode="auto">
          <a:xfrm>
            <a:off x="1600200" y="5585981"/>
            <a:ext cx="21717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nSpc>
                <a:spcPct val="100000"/>
              </a:lnSpc>
              <a:spcBef>
                <a:spcPct val="0"/>
              </a:spcBef>
              <a:spcAft>
                <a:spcPct val="0"/>
              </a:spcAft>
              <a:buClrTx/>
              <a:buFontTx/>
              <a:buNone/>
            </a:pPr>
            <a:r>
              <a:rPr lang="en-US" altLang="en-US" sz="1400" dirty="0">
                <a:solidFill>
                  <a:schemeClr val="tx1"/>
                </a:solidFill>
              </a:rPr>
              <a:t>Lehmann’s classification</a:t>
            </a:r>
            <a:endParaRPr lang="en-US" altLang="en-US" sz="1400" i="1" dirty="0">
              <a:solidFill>
                <a:schemeClr val="tx1"/>
              </a:solidFill>
            </a:endParaRPr>
          </a:p>
          <a:p>
            <a:pPr>
              <a:lnSpc>
                <a:spcPct val="100000"/>
              </a:lnSpc>
              <a:spcBef>
                <a:spcPct val="0"/>
              </a:spcBef>
              <a:spcAft>
                <a:spcPct val="0"/>
              </a:spcAft>
              <a:buClrTx/>
              <a:buFontTx/>
              <a:buNone/>
            </a:pPr>
            <a:r>
              <a:rPr lang="en-US" altLang="en-US" sz="1400" dirty="0">
                <a:solidFill>
                  <a:schemeClr val="tx1"/>
                </a:solidFill>
              </a:rPr>
              <a:t>PAM50/claudin-low classification</a:t>
            </a:r>
          </a:p>
        </p:txBody>
      </p:sp>
      <p:sp>
        <p:nvSpPr>
          <p:cNvPr id="12328" name="Oval 50">
            <a:extLst>
              <a:ext uri="{FF2B5EF4-FFF2-40B4-BE49-F238E27FC236}">
                <a16:creationId xmlns:a16="http://schemas.microsoft.com/office/drawing/2014/main" xmlns="" id="{B1F63DD5-EF37-41F3-80DE-011EC0A741B4}"/>
              </a:ext>
            </a:extLst>
          </p:cNvPr>
          <p:cNvSpPr>
            <a:spLocks noChangeArrowheads="1"/>
          </p:cNvSpPr>
          <p:nvPr/>
        </p:nvSpPr>
        <p:spPr bwMode="auto">
          <a:xfrm>
            <a:off x="1498189" y="5522015"/>
            <a:ext cx="102011" cy="432792"/>
          </a:xfrm>
          <a:prstGeom prst="ellipse">
            <a:avLst/>
          </a:prstGeom>
          <a:solidFill>
            <a:srgbClr val="F6A108"/>
          </a:solidFill>
          <a:ln>
            <a:noFill/>
          </a:ln>
          <a:extLst>
            <a:ext uri="{91240B29-F687-4f45-9708-019B960494DF}">
              <a14:hiddenLine xmlns:a14="http://schemas.microsoft.com/office/drawing/2010/main" w="9525">
                <a:solidFill>
                  <a:srgbClr val="000000"/>
                </a:solidFill>
                <a:round/>
                <a:headEnd/>
                <a:tailEnd/>
              </a14:hiddenLine>
            </a:ext>
          </a:extLst>
        </p:spPr>
        <p:txBody>
          <a:bodyPr wrap="square" anchor="ct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a:lnSpc>
                <a:spcPct val="100000"/>
              </a:lnSpc>
              <a:spcBef>
                <a:spcPct val="0"/>
              </a:spcBef>
              <a:spcAft>
                <a:spcPct val="0"/>
              </a:spcAft>
              <a:buClrTx/>
              <a:buFontTx/>
              <a:buNone/>
            </a:pPr>
            <a:endParaRPr lang="en-US" altLang="en-US" sz="1400" dirty="0">
              <a:solidFill>
                <a:schemeClr val="bg2"/>
              </a:solidFill>
            </a:endParaRPr>
          </a:p>
        </p:txBody>
      </p:sp>
      <p:sp>
        <p:nvSpPr>
          <p:cNvPr id="12329" name="Oval 51">
            <a:extLst>
              <a:ext uri="{FF2B5EF4-FFF2-40B4-BE49-F238E27FC236}">
                <a16:creationId xmlns:a16="http://schemas.microsoft.com/office/drawing/2014/main" xmlns="" id="{8676E857-1F34-4E9C-8467-CB63A247FDF2}"/>
              </a:ext>
            </a:extLst>
          </p:cNvPr>
          <p:cNvSpPr>
            <a:spLocks noChangeArrowheads="1"/>
          </p:cNvSpPr>
          <p:nvPr/>
        </p:nvSpPr>
        <p:spPr bwMode="auto">
          <a:xfrm>
            <a:off x="1498189" y="5748612"/>
            <a:ext cx="102011" cy="43279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square" anchor="ct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a:lnSpc>
                <a:spcPct val="100000"/>
              </a:lnSpc>
              <a:spcBef>
                <a:spcPct val="0"/>
              </a:spcBef>
              <a:spcAft>
                <a:spcPct val="0"/>
              </a:spcAft>
              <a:buClrTx/>
              <a:buFontTx/>
              <a:buNone/>
            </a:pPr>
            <a:endParaRPr lang="en-US" altLang="en-US" sz="1400" dirty="0">
              <a:solidFill>
                <a:schemeClr val="bg2"/>
              </a:solidFill>
            </a:endParaRPr>
          </a:p>
        </p:txBody>
      </p:sp>
      <p:sp>
        <p:nvSpPr>
          <p:cNvPr id="39" name="Text Box 15">
            <a:extLst>
              <a:ext uri="{FF2B5EF4-FFF2-40B4-BE49-F238E27FC236}">
                <a16:creationId xmlns:a16="http://schemas.microsoft.com/office/drawing/2014/main" xmlns="" id="{465CCA8C-8807-45E0-9004-197E34EBDAA5}"/>
              </a:ext>
            </a:extLst>
          </p:cNvPr>
          <p:cNvSpPr txBox="1">
            <a:spLocks noChangeArrowheads="1"/>
          </p:cNvSpPr>
          <p:nvPr/>
        </p:nvSpPr>
        <p:spPr bwMode="auto">
          <a:xfrm>
            <a:off x="3297497" y="6445238"/>
            <a:ext cx="5890022" cy="400110"/>
          </a:xfrm>
          <a:prstGeom prst="rect">
            <a:avLst/>
          </a:prstGeom>
          <a:noFill/>
          <a:ln>
            <a:noFill/>
          </a:ln>
          <a:extLst/>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defRPr/>
            </a:pPr>
            <a:r>
              <a:rPr lang="en-US" altLang="en-US" sz="1000" b="0" spc="-10" dirty="0">
                <a:solidFill>
                  <a:srgbClr val="000000"/>
                </a:solidFill>
              </a:rPr>
              <a:t>Le Du F. Oncotarget. 2015;6:12890-12908. </a:t>
            </a:r>
          </a:p>
          <a:p>
            <a:pPr>
              <a:defRPr/>
            </a:pPr>
            <a:r>
              <a:rPr lang="en-US" altLang="en-US" sz="1000" b="0" spc="-10" dirty="0">
                <a:solidFill>
                  <a:srgbClr val="000000"/>
                </a:solidFill>
              </a:rPr>
              <a:t>This work is licensed under a Creative Commons Attribution 3.0 Unported License.</a:t>
            </a:r>
          </a:p>
        </p:txBody>
      </p:sp>
      <p:pic>
        <p:nvPicPr>
          <p:cNvPr id="2" name="Picture 1" descr="m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600" y="419100"/>
            <a:ext cx="8432800" cy="6019800"/>
          </a:xfrm>
          <a:prstGeom prst="rect">
            <a:avLst/>
          </a:prstGeom>
        </p:spPr>
      </p:pic>
      <p:sp>
        <p:nvSpPr>
          <p:cNvPr id="4" name="Date Placeholder 3"/>
          <p:cNvSpPr>
            <a:spLocks noGrp="1"/>
          </p:cNvSpPr>
          <p:nvPr>
            <p:ph type="dt" sz="half" idx="10"/>
          </p:nvPr>
        </p:nvSpPr>
        <p:spPr/>
        <p:txBody>
          <a:bodyPr/>
          <a:lstStyle/>
          <a:p>
            <a:fld id="{4DAC95DF-4C9B-8349-B295-5AD72ED007FF}" type="datetime1">
              <a:rPr lang="en-US" smtClean="0"/>
              <a:t>14.11.20</a:t>
            </a:fld>
            <a:endParaRPr lang="en-US"/>
          </a:p>
        </p:txBody>
      </p:sp>
      <p:sp>
        <p:nvSpPr>
          <p:cNvPr id="5" name="Slide Number Placeholder 4"/>
          <p:cNvSpPr>
            <a:spLocks noGrp="1"/>
          </p:cNvSpPr>
          <p:nvPr>
            <p:ph type="sldNum" sz="quarter" idx="12"/>
          </p:nvPr>
        </p:nvSpPr>
        <p:spPr/>
        <p:txBody>
          <a:bodyPr/>
          <a:lstStyle/>
          <a:p>
            <a:fld id="{A46B56E3-E63F-C94B-B5F1-645B608C74A3}" type="slidenum">
              <a:rPr lang="en-US" smtClean="0"/>
              <a:t>4</a:t>
            </a:fld>
            <a:endParaRPr lang="en-US"/>
          </a:p>
        </p:txBody>
      </p:sp>
    </p:spTree>
    <p:extLst>
      <p:ext uri="{BB962C8B-B14F-4D97-AF65-F5344CB8AC3E}">
        <p14:creationId xmlns:p14="http://schemas.microsoft.com/office/powerpoint/2010/main" val="42269627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topa2.png"/>
          <p:cNvPicPr>
            <a:picLocks noGrp="1" noChangeAspect="1"/>
          </p:cNvPicPr>
          <p:nvPr>
            <p:ph idx="1"/>
          </p:nvPr>
        </p:nvPicPr>
        <p:blipFill>
          <a:blip r:embed="rId2">
            <a:extLst>
              <a:ext uri="{28A0092B-C50C-407E-A947-70E740481C1C}">
                <a14:useLocalDpi xmlns:a14="http://schemas.microsoft.com/office/drawing/2010/main" val="0"/>
              </a:ext>
            </a:extLst>
          </a:blip>
          <a:srcRect t="-236" b="-236"/>
          <a:stretch>
            <a:fillRect/>
          </a:stretch>
        </p:blipFill>
        <p:spPr/>
      </p:pic>
      <p:sp>
        <p:nvSpPr>
          <p:cNvPr id="6" name="Date Placeholder 5"/>
          <p:cNvSpPr>
            <a:spLocks noGrp="1"/>
          </p:cNvSpPr>
          <p:nvPr>
            <p:ph type="dt" sz="half" idx="10"/>
          </p:nvPr>
        </p:nvSpPr>
        <p:spPr/>
        <p:txBody>
          <a:bodyPr/>
          <a:lstStyle/>
          <a:p>
            <a:fld id="{E27CC9F0-7A93-634F-97FB-C7457BA6C710}" type="datetime1">
              <a:rPr lang="en-US" smtClean="0"/>
              <a:t>14.11.20</a:t>
            </a:fld>
            <a:endParaRPr lang="en-US"/>
          </a:p>
        </p:txBody>
      </p:sp>
      <p:sp>
        <p:nvSpPr>
          <p:cNvPr id="7" name="Slide Number Placeholder 6"/>
          <p:cNvSpPr>
            <a:spLocks noGrp="1"/>
          </p:cNvSpPr>
          <p:nvPr>
            <p:ph type="sldNum" sz="quarter" idx="12"/>
          </p:nvPr>
        </p:nvSpPr>
        <p:spPr/>
        <p:txBody>
          <a:bodyPr/>
          <a:lstStyle/>
          <a:p>
            <a:fld id="{A46B56E3-E63F-C94B-B5F1-645B608C74A3}" type="slidenum">
              <a:rPr lang="en-US" smtClean="0"/>
              <a:t>40</a:t>
            </a:fld>
            <a:endParaRPr lang="en-US"/>
          </a:p>
        </p:txBody>
      </p:sp>
    </p:spTree>
    <p:extLst>
      <p:ext uri="{BB962C8B-B14F-4D97-AF65-F5344CB8AC3E}">
        <p14:creationId xmlns:p14="http://schemas.microsoft.com/office/powerpoint/2010/main" val="59915893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Triple </a:t>
            </a:r>
            <a:r>
              <a:rPr lang="en-US" dirty="0" err="1" smtClean="0"/>
              <a:t>negatif</a:t>
            </a:r>
            <a:r>
              <a:rPr lang="en-US" dirty="0" smtClean="0"/>
              <a:t> meme </a:t>
            </a:r>
            <a:r>
              <a:rPr lang="en-US" dirty="0" err="1" smtClean="0"/>
              <a:t>kanseri</a:t>
            </a:r>
            <a:endParaRPr lang="en-US" dirty="0"/>
          </a:p>
        </p:txBody>
      </p:sp>
      <p:pic>
        <p:nvPicPr>
          <p:cNvPr id="4" name="Content Placeholder 3" descr="tnbc büyük.png"/>
          <p:cNvPicPr>
            <a:picLocks noGrp="1" noChangeAspect="1"/>
          </p:cNvPicPr>
          <p:nvPr>
            <p:ph idx="1"/>
          </p:nvPr>
        </p:nvPicPr>
        <p:blipFill>
          <a:blip r:embed="rId2">
            <a:extLst>
              <a:ext uri="{28A0092B-C50C-407E-A947-70E740481C1C}">
                <a14:useLocalDpi xmlns:a14="http://schemas.microsoft.com/office/drawing/2010/main" val="0"/>
              </a:ext>
            </a:extLst>
          </a:blip>
          <a:srcRect l="-2211" r="-2211"/>
          <a:stretch>
            <a:fillRect/>
          </a:stretch>
        </p:blipFill>
        <p:spPr/>
      </p:pic>
      <p:sp>
        <p:nvSpPr>
          <p:cNvPr id="5" name="Date Placeholder 4"/>
          <p:cNvSpPr>
            <a:spLocks noGrp="1"/>
          </p:cNvSpPr>
          <p:nvPr>
            <p:ph type="dt" sz="half" idx="10"/>
          </p:nvPr>
        </p:nvSpPr>
        <p:spPr/>
        <p:txBody>
          <a:bodyPr/>
          <a:lstStyle/>
          <a:p>
            <a:fld id="{84FD2962-EE1D-2F45-BF19-1475B89882FB}" type="datetime1">
              <a:rPr lang="en-US" smtClean="0"/>
              <a:t>14.11.20</a:t>
            </a:fld>
            <a:endParaRPr lang="en-US"/>
          </a:p>
        </p:txBody>
      </p:sp>
      <p:sp>
        <p:nvSpPr>
          <p:cNvPr id="6" name="Slide Number Placeholder 5"/>
          <p:cNvSpPr>
            <a:spLocks noGrp="1"/>
          </p:cNvSpPr>
          <p:nvPr>
            <p:ph type="sldNum" sz="quarter" idx="12"/>
          </p:nvPr>
        </p:nvSpPr>
        <p:spPr/>
        <p:txBody>
          <a:bodyPr/>
          <a:lstStyle/>
          <a:p>
            <a:fld id="{A46B56E3-E63F-C94B-B5F1-645B608C74A3}" type="slidenum">
              <a:rPr lang="en-US" smtClean="0"/>
              <a:t>41</a:t>
            </a:fld>
            <a:endParaRPr lang="en-US"/>
          </a:p>
        </p:txBody>
      </p:sp>
    </p:spTree>
    <p:extLst>
      <p:ext uri="{BB962C8B-B14F-4D97-AF65-F5344CB8AC3E}">
        <p14:creationId xmlns:p14="http://schemas.microsoft.com/office/powerpoint/2010/main" val="105798145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80" name="Group 79">
            <a:extLst>
              <a:ext uri="{FF2B5EF4-FFF2-40B4-BE49-F238E27FC236}">
                <a16:creationId xmlns="" xmlns:a16="http://schemas.microsoft.com/office/drawing/2014/main" id="{42A04A28-F69E-4445-B19D-96D364518A8F}"/>
              </a:ext>
            </a:extLst>
          </p:cNvPr>
          <p:cNvGrpSpPr/>
          <p:nvPr/>
        </p:nvGrpSpPr>
        <p:grpSpPr>
          <a:xfrm>
            <a:off x="1071966" y="4406832"/>
            <a:ext cx="159091" cy="255470"/>
            <a:chOff x="1211287" y="3901802"/>
            <a:chExt cx="212121" cy="856763"/>
          </a:xfrm>
        </p:grpSpPr>
        <p:cxnSp>
          <p:nvCxnSpPr>
            <p:cNvPr id="81" name="Straight Connector 80">
              <a:extLst>
                <a:ext uri="{FF2B5EF4-FFF2-40B4-BE49-F238E27FC236}">
                  <a16:creationId xmlns="" xmlns:a16="http://schemas.microsoft.com/office/drawing/2014/main" id="{F99EA57F-40AF-491F-B4E8-F476A733C185}"/>
                </a:ext>
              </a:extLst>
            </p:cNvPr>
            <p:cNvCxnSpPr>
              <a:cxnSpLocks/>
            </p:cNvCxnSpPr>
            <p:nvPr/>
          </p:nvCxnSpPr>
          <p:spPr bwMode="auto">
            <a:xfrm>
              <a:off x="1321403" y="3901802"/>
              <a:ext cx="0" cy="856763"/>
            </a:xfrm>
            <a:prstGeom prst="line">
              <a:avLst/>
            </a:prstGeom>
            <a:noFill/>
            <a:ln w="28575" cap="flat" cmpd="sng" algn="ctr">
              <a:solidFill>
                <a:schemeClr val="bg1"/>
              </a:solidFill>
              <a:prstDash val="solid"/>
              <a:round/>
              <a:headEnd type="none" w="med" len="med"/>
              <a:tailEnd type="none" w="med" len="med"/>
            </a:ln>
            <a:effectLst/>
          </p:spPr>
        </p:cxnSp>
        <p:cxnSp>
          <p:nvCxnSpPr>
            <p:cNvPr id="82" name="Straight Connector 81">
              <a:extLst>
                <a:ext uri="{FF2B5EF4-FFF2-40B4-BE49-F238E27FC236}">
                  <a16:creationId xmlns="" xmlns:a16="http://schemas.microsoft.com/office/drawing/2014/main" id="{E9A8E7E1-9E1C-4E2C-B2F5-88DC7F68E77A}"/>
                </a:ext>
              </a:extLst>
            </p:cNvPr>
            <p:cNvCxnSpPr/>
            <p:nvPr/>
          </p:nvCxnSpPr>
          <p:spPr bwMode="auto">
            <a:xfrm>
              <a:off x="1211287" y="3907228"/>
              <a:ext cx="212121" cy="0"/>
            </a:xfrm>
            <a:prstGeom prst="line">
              <a:avLst/>
            </a:prstGeom>
            <a:noFill/>
            <a:ln w="28575" cap="flat" cmpd="sng" algn="ctr">
              <a:solidFill>
                <a:schemeClr val="bg1"/>
              </a:solidFill>
              <a:prstDash val="solid"/>
              <a:round/>
              <a:headEnd type="none" w="med" len="med"/>
              <a:tailEnd type="none" w="med" len="med"/>
            </a:ln>
            <a:effectLst/>
          </p:spPr>
        </p:cxnSp>
        <p:cxnSp>
          <p:nvCxnSpPr>
            <p:cNvPr id="83" name="Straight Connector 82">
              <a:extLst>
                <a:ext uri="{FF2B5EF4-FFF2-40B4-BE49-F238E27FC236}">
                  <a16:creationId xmlns="" xmlns:a16="http://schemas.microsoft.com/office/drawing/2014/main" id="{ADAE5D7F-B81B-43EB-BCE7-0D089AA58A2D}"/>
                </a:ext>
              </a:extLst>
            </p:cNvPr>
            <p:cNvCxnSpPr/>
            <p:nvPr/>
          </p:nvCxnSpPr>
          <p:spPr bwMode="auto">
            <a:xfrm>
              <a:off x="1211287" y="4750877"/>
              <a:ext cx="212121" cy="0"/>
            </a:xfrm>
            <a:prstGeom prst="line">
              <a:avLst/>
            </a:prstGeom>
            <a:noFill/>
            <a:ln w="28575" cap="flat" cmpd="sng" algn="ctr">
              <a:solidFill>
                <a:schemeClr val="bg1"/>
              </a:solidFill>
              <a:prstDash val="solid"/>
              <a:round/>
              <a:headEnd type="none" w="med" len="med"/>
              <a:tailEnd type="none" w="med" len="med"/>
            </a:ln>
            <a:effectLst/>
          </p:spPr>
        </p:cxnSp>
      </p:grpSp>
      <p:grpSp>
        <p:nvGrpSpPr>
          <p:cNvPr id="130" name="Group 129">
            <a:extLst>
              <a:ext uri="{FF2B5EF4-FFF2-40B4-BE49-F238E27FC236}">
                <a16:creationId xmlns="" xmlns:a16="http://schemas.microsoft.com/office/drawing/2014/main" id="{68D0E209-57A5-4538-8A93-E7060DA5E851}"/>
              </a:ext>
            </a:extLst>
          </p:cNvPr>
          <p:cNvGrpSpPr/>
          <p:nvPr/>
        </p:nvGrpSpPr>
        <p:grpSpPr>
          <a:xfrm>
            <a:off x="1632240" y="4521355"/>
            <a:ext cx="159091" cy="141612"/>
            <a:chOff x="1211287" y="3901802"/>
            <a:chExt cx="212121" cy="856763"/>
          </a:xfrm>
        </p:grpSpPr>
        <p:cxnSp>
          <p:nvCxnSpPr>
            <p:cNvPr id="131" name="Straight Connector 130">
              <a:extLst>
                <a:ext uri="{FF2B5EF4-FFF2-40B4-BE49-F238E27FC236}">
                  <a16:creationId xmlns="" xmlns:a16="http://schemas.microsoft.com/office/drawing/2014/main" id="{BF5BAAE5-D209-44AF-ACBA-BB7B0B20511F}"/>
                </a:ext>
              </a:extLst>
            </p:cNvPr>
            <p:cNvCxnSpPr>
              <a:cxnSpLocks/>
            </p:cNvCxnSpPr>
            <p:nvPr/>
          </p:nvCxnSpPr>
          <p:spPr bwMode="auto">
            <a:xfrm>
              <a:off x="1321403" y="3901802"/>
              <a:ext cx="0" cy="856763"/>
            </a:xfrm>
            <a:prstGeom prst="line">
              <a:avLst/>
            </a:prstGeom>
            <a:noFill/>
            <a:ln w="28575" cap="flat" cmpd="sng" algn="ctr">
              <a:solidFill>
                <a:schemeClr val="bg1"/>
              </a:solidFill>
              <a:prstDash val="solid"/>
              <a:round/>
              <a:headEnd type="none" w="med" len="med"/>
              <a:tailEnd type="none" w="med" len="med"/>
            </a:ln>
            <a:effectLst/>
          </p:spPr>
        </p:cxnSp>
        <p:cxnSp>
          <p:nvCxnSpPr>
            <p:cNvPr id="132" name="Straight Connector 131">
              <a:extLst>
                <a:ext uri="{FF2B5EF4-FFF2-40B4-BE49-F238E27FC236}">
                  <a16:creationId xmlns="" xmlns:a16="http://schemas.microsoft.com/office/drawing/2014/main" id="{FDA2F38E-02E3-4419-9C74-85323ACE1ACD}"/>
                </a:ext>
              </a:extLst>
            </p:cNvPr>
            <p:cNvCxnSpPr/>
            <p:nvPr/>
          </p:nvCxnSpPr>
          <p:spPr bwMode="auto">
            <a:xfrm>
              <a:off x="1211287" y="3907228"/>
              <a:ext cx="212121" cy="0"/>
            </a:xfrm>
            <a:prstGeom prst="line">
              <a:avLst/>
            </a:prstGeom>
            <a:noFill/>
            <a:ln w="28575" cap="flat" cmpd="sng" algn="ctr">
              <a:solidFill>
                <a:schemeClr val="bg1"/>
              </a:solidFill>
              <a:prstDash val="solid"/>
              <a:round/>
              <a:headEnd type="none" w="med" len="med"/>
              <a:tailEnd type="none" w="med" len="med"/>
            </a:ln>
            <a:effectLst/>
          </p:spPr>
        </p:cxnSp>
        <p:cxnSp>
          <p:nvCxnSpPr>
            <p:cNvPr id="133" name="Straight Connector 132">
              <a:extLst>
                <a:ext uri="{FF2B5EF4-FFF2-40B4-BE49-F238E27FC236}">
                  <a16:creationId xmlns="" xmlns:a16="http://schemas.microsoft.com/office/drawing/2014/main" id="{53AE238B-2D54-4B78-9915-315CBC56FF19}"/>
                </a:ext>
              </a:extLst>
            </p:cNvPr>
            <p:cNvCxnSpPr/>
            <p:nvPr/>
          </p:nvCxnSpPr>
          <p:spPr bwMode="auto">
            <a:xfrm>
              <a:off x="1211287" y="4750877"/>
              <a:ext cx="212121" cy="0"/>
            </a:xfrm>
            <a:prstGeom prst="line">
              <a:avLst/>
            </a:prstGeom>
            <a:noFill/>
            <a:ln w="28575" cap="flat" cmpd="sng" algn="ctr">
              <a:solidFill>
                <a:schemeClr val="bg1"/>
              </a:solidFill>
              <a:prstDash val="solid"/>
              <a:round/>
              <a:headEnd type="none" w="med" len="med"/>
              <a:tailEnd type="none" w="med" len="med"/>
            </a:ln>
            <a:effectLst/>
          </p:spPr>
        </p:cxnSp>
      </p:grpSp>
      <p:grpSp>
        <p:nvGrpSpPr>
          <p:cNvPr id="180" name="Group 179">
            <a:extLst>
              <a:ext uri="{FF2B5EF4-FFF2-40B4-BE49-F238E27FC236}">
                <a16:creationId xmlns="" xmlns:a16="http://schemas.microsoft.com/office/drawing/2014/main" id="{1DCA48B2-2394-4DE3-ADBA-DEC7E48793B8}"/>
              </a:ext>
            </a:extLst>
          </p:cNvPr>
          <p:cNvGrpSpPr/>
          <p:nvPr/>
        </p:nvGrpSpPr>
        <p:grpSpPr>
          <a:xfrm>
            <a:off x="2191039" y="4418923"/>
            <a:ext cx="159091" cy="241087"/>
            <a:chOff x="1211287" y="3901802"/>
            <a:chExt cx="212121" cy="856763"/>
          </a:xfrm>
        </p:grpSpPr>
        <p:cxnSp>
          <p:nvCxnSpPr>
            <p:cNvPr id="181" name="Straight Connector 180">
              <a:extLst>
                <a:ext uri="{FF2B5EF4-FFF2-40B4-BE49-F238E27FC236}">
                  <a16:creationId xmlns="" xmlns:a16="http://schemas.microsoft.com/office/drawing/2014/main" id="{96FB0AFD-C185-48AF-AC3F-9888C1A8004D}"/>
                </a:ext>
              </a:extLst>
            </p:cNvPr>
            <p:cNvCxnSpPr>
              <a:cxnSpLocks/>
            </p:cNvCxnSpPr>
            <p:nvPr/>
          </p:nvCxnSpPr>
          <p:spPr bwMode="auto">
            <a:xfrm>
              <a:off x="1321403" y="3901802"/>
              <a:ext cx="0" cy="856763"/>
            </a:xfrm>
            <a:prstGeom prst="line">
              <a:avLst/>
            </a:prstGeom>
            <a:noFill/>
            <a:ln w="28575" cap="flat" cmpd="sng" algn="ctr">
              <a:solidFill>
                <a:schemeClr val="bg1"/>
              </a:solidFill>
              <a:prstDash val="solid"/>
              <a:round/>
              <a:headEnd type="none" w="med" len="med"/>
              <a:tailEnd type="none" w="med" len="med"/>
            </a:ln>
            <a:effectLst/>
          </p:spPr>
        </p:cxnSp>
        <p:cxnSp>
          <p:nvCxnSpPr>
            <p:cNvPr id="182" name="Straight Connector 181">
              <a:extLst>
                <a:ext uri="{FF2B5EF4-FFF2-40B4-BE49-F238E27FC236}">
                  <a16:creationId xmlns="" xmlns:a16="http://schemas.microsoft.com/office/drawing/2014/main" id="{465591D1-7EDE-4AD7-9A90-D404E850357A}"/>
                </a:ext>
              </a:extLst>
            </p:cNvPr>
            <p:cNvCxnSpPr/>
            <p:nvPr/>
          </p:nvCxnSpPr>
          <p:spPr bwMode="auto">
            <a:xfrm>
              <a:off x="1211287" y="3907228"/>
              <a:ext cx="212121" cy="0"/>
            </a:xfrm>
            <a:prstGeom prst="line">
              <a:avLst/>
            </a:prstGeom>
            <a:noFill/>
            <a:ln w="28575" cap="flat" cmpd="sng" algn="ctr">
              <a:solidFill>
                <a:schemeClr val="bg1"/>
              </a:solidFill>
              <a:prstDash val="solid"/>
              <a:round/>
              <a:headEnd type="none" w="med" len="med"/>
              <a:tailEnd type="none" w="med" len="med"/>
            </a:ln>
            <a:effectLst/>
          </p:spPr>
        </p:cxnSp>
        <p:cxnSp>
          <p:nvCxnSpPr>
            <p:cNvPr id="183" name="Straight Connector 182">
              <a:extLst>
                <a:ext uri="{FF2B5EF4-FFF2-40B4-BE49-F238E27FC236}">
                  <a16:creationId xmlns="" xmlns:a16="http://schemas.microsoft.com/office/drawing/2014/main" id="{3F8D75E6-EDD2-49AB-A697-AF7F43CAC293}"/>
                </a:ext>
              </a:extLst>
            </p:cNvPr>
            <p:cNvCxnSpPr/>
            <p:nvPr/>
          </p:nvCxnSpPr>
          <p:spPr bwMode="auto">
            <a:xfrm>
              <a:off x="1211287" y="4750877"/>
              <a:ext cx="212121" cy="0"/>
            </a:xfrm>
            <a:prstGeom prst="line">
              <a:avLst/>
            </a:prstGeom>
            <a:noFill/>
            <a:ln w="28575" cap="flat" cmpd="sng" algn="ctr">
              <a:solidFill>
                <a:schemeClr val="bg1"/>
              </a:solidFill>
              <a:prstDash val="solid"/>
              <a:round/>
              <a:headEnd type="none" w="med" len="med"/>
              <a:tailEnd type="none" w="med" len="med"/>
            </a:ln>
            <a:effectLst/>
          </p:spPr>
        </p:cxnSp>
      </p:grpSp>
      <p:grpSp>
        <p:nvGrpSpPr>
          <p:cNvPr id="9227" name="Group 9226">
            <a:extLst>
              <a:ext uri="{FF2B5EF4-FFF2-40B4-BE49-F238E27FC236}">
                <a16:creationId xmlns="" xmlns:a16="http://schemas.microsoft.com/office/drawing/2014/main" id="{641184FF-AE9F-4030-945E-3DDF94B7A089}"/>
              </a:ext>
            </a:extLst>
          </p:cNvPr>
          <p:cNvGrpSpPr/>
          <p:nvPr/>
        </p:nvGrpSpPr>
        <p:grpSpPr>
          <a:xfrm>
            <a:off x="908466" y="3796327"/>
            <a:ext cx="159091" cy="856763"/>
            <a:chOff x="1211287" y="3901802"/>
            <a:chExt cx="212121" cy="856763"/>
          </a:xfrm>
        </p:grpSpPr>
        <p:cxnSp>
          <p:nvCxnSpPr>
            <p:cNvPr id="9223" name="Straight Connector 9222">
              <a:extLst>
                <a:ext uri="{FF2B5EF4-FFF2-40B4-BE49-F238E27FC236}">
                  <a16:creationId xmlns="" xmlns:a16="http://schemas.microsoft.com/office/drawing/2014/main" id="{E4D7076B-1F5E-4959-B629-8D178A15CD68}"/>
                </a:ext>
              </a:extLst>
            </p:cNvPr>
            <p:cNvCxnSpPr>
              <a:cxnSpLocks/>
            </p:cNvCxnSpPr>
            <p:nvPr/>
          </p:nvCxnSpPr>
          <p:spPr bwMode="auto">
            <a:xfrm>
              <a:off x="1321403" y="3901802"/>
              <a:ext cx="0" cy="856763"/>
            </a:xfrm>
            <a:prstGeom prst="line">
              <a:avLst/>
            </a:prstGeom>
            <a:noFill/>
            <a:ln w="28575" cap="flat" cmpd="sng" algn="ctr">
              <a:solidFill>
                <a:schemeClr val="bg1"/>
              </a:solidFill>
              <a:prstDash val="solid"/>
              <a:round/>
              <a:headEnd type="none" w="med" len="med"/>
              <a:tailEnd type="none" w="med" len="med"/>
            </a:ln>
            <a:effectLst/>
          </p:spPr>
        </p:cxnSp>
        <p:cxnSp>
          <p:nvCxnSpPr>
            <p:cNvPr id="9226" name="Straight Connector 9225">
              <a:extLst>
                <a:ext uri="{FF2B5EF4-FFF2-40B4-BE49-F238E27FC236}">
                  <a16:creationId xmlns="" xmlns:a16="http://schemas.microsoft.com/office/drawing/2014/main" id="{3D6C238D-51BE-4669-8DE1-76F322444022}"/>
                </a:ext>
              </a:extLst>
            </p:cNvPr>
            <p:cNvCxnSpPr/>
            <p:nvPr/>
          </p:nvCxnSpPr>
          <p:spPr bwMode="auto">
            <a:xfrm>
              <a:off x="1211287" y="3907228"/>
              <a:ext cx="212121" cy="0"/>
            </a:xfrm>
            <a:prstGeom prst="line">
              <a:avLst/>
            </a:prstGeom>
            <a:noFill/>
            <a:ln w="28575" cap="flat" cmpd="sng" algn="ctr">
              <a:solidFill>
                <a:schemeClr val="bg1"/>
              </a:solidFill>
              <a:prstDash val="solid"/>
              <a:round/>
              <a:headEnd type="none" w="med" len="med"/>
              <a:tailEnd type="none" w="med" len="med"/>
            </a:ln>
            <a:effectLst/>
          </p:spPr>
        </p:cxnSp>
        <p:cxnSp>
          <p:nvCxnSpPr>
            <p:cNvPr id="78" name="Straight Connector 77">
              <a:extLst>
                <a:ext uri="{FF2B5EF4-FFF2-40B4-BE49-F238E27FC236}">
                  <a16:creationId xmlns="" xmlns:a16="http://schemas.microsoft.com/office/drawing/2014/main" id="{87384026-FD15-47C2-90A8-C473C909613B}"/>
                </a:ext>
              </a:extLst>
            </p:cNvPr>
            <p:cNvCxnSpPr/>
            <p:nvPr/>
          </p:nvCxnSpPr>
          <p:spPr bwMode="auto">
            <a:xfrm>
              <a:off x="1211287" y="4750877"/>
              <a:ext cx="212121" cy="0"/>
            </a:xfrm>
            <a:prstGeom prst="line">
              <a:avLst/>
            </a:prstGeom>
            <a:noFill/>
            <a:ln w="28575" cap="flat" cmpd="sng" algn="ctr">
              <a:solidFill>
                <a:schemeClr val="bg1"/>
              </a:solidFill>
              <a:prstDash val="solid"/>
              <a:round/>
              <a:headEnd type="none" w="med" len="med"/>
              <a:tailEnd type="none" w="med" len="med"/>
            </a:ln>
            <a:effectLst/>
          </p:spPr>
        </p:cxnSp>
      </p:grpSp>
      <p:sp>
        <p:nvSpPr>
          <p:cNvPr id="9218" name="Rectangle 2">
            <a:extLst>
              <a:ext uri="{FF2B5EF4-FFF2-40B4-BE49-F238E27FC236}">
                <a16:creationId xmlns="" xmlns:a16="http://schemas.microsoft.com/office/drawing/2014/main" id="{8546831A-73CD-4F8E-9FF8-D931364866CE}"/>
              </a:ext>
            </a:extLst>
          </p:cNvPr>
          <p:cNvSpPr>
            <a:spLocks noGrp="1" noChangeArrowheads="1"/>
          </p:cNvSpPr>
          <p:nvPr>
            <p:ph type="title"/>
          </p:nvPr>
        </p:nvSpPr>
        <p:spPr/>
        <p:txBody>
          <a:bodyPr>
            <a:normAutofit fontScale="90000"/>
          </a:bodyPr>
          <a:lstStyle/>
          <a:p>
            <a:r>
              <a:rPr lang="en-US" altLang="en-US" dirty="0"/>
              <a:t>Immune Checkpoint Inhibition in TNBC: Rationale</a:t>
            </a:r>
          </a:p>
        </p:txBody>
      </p:sp>
      <p:sp>
        <p:nvSpPr>
          <p:cNvPr id="10" name="Content Placeholder 2">
            <a:extLst>
              <a:ext uri="{FF2B5EF4-FFF2-40B4-BE49-F238E27FC236}">
                <a16:creationId xmlns="" xmlns:a16="http://schemas.microsoft.com/office/drawing/2014/main" id="{A0B0EFE4-4FD7-3C4A-ADDD-C5521729F651}"/>
              </a:ext>
            </a:extLst>
          </p:cNvPr>
          <p:cNvSpPr>
            <a:spLocks noGrp="1"/>
          </p:cNvSpPr>
          <p:nvPr>
            <p:ph idx="1"/>
          </p:nvPr>
        </p:nvSpPr>
        <p:spPr>
          <a:xfrm>
            <a:off x="580674" y="1510434"/>
            <a:ext cx="2571750" cy="990597"/>
          </a:xfrm>
        </p:spPr>
        <p:txBody>
          <a:bodyPr/>
          <a:lstStyle/>
          <a:p>
            <a:pPr marL="0" indent="0" algn="ctr">
              <a:buNone/>
            </a:pPr>
            <a:r>
              <a:rPr lang="en-US" sz="2000" b="1" dirty="0"/>
              <a:t>Tumor-Infiltrating Lymphocytes</a:t>
            </a:r>
            <a:r>
              <a:rPr lang="en-US" sz="2000" b="1" baseline="30000" dirty="0"/>
              <a:t>[1]</a:t>
            </a:r>
            <a:endParaRPr lang="en-US" sz="2000" b="1" dirty="0"/>
          </a:p>
        </p:txBody>
      </p:sp>
      <p:sp>
        <p:nvSpPr>
          <p:cNvPr id="9221" name="Text Box 11">
            <a:extLst>
              <a:ext uri="{FF2B5EF4-FFF2-40B4-BE49-F238E27FC236}">
                <a16:creationId xmlns="" xmlns:a16="http://schemas.microsoft.com/office/drawing/2014/main" id="{0B865CED-4EF9-403A-B72A-0302F40DC9B0}"/>
              </a:ext>
            </a:extLst>
          </p:cNvPr>
          <p:cNvSpPr txBox="1">
            <a:spLocks noChangeArrowheads="1"/>
          </p:cNvSpPr>
          <p:nvPr/>
        </p:nvSpPr>
        <p:spPr bwMode="auto">
          <a:xfrm>
            <a:off x="310755" y="6201075"/>
            <a:ext cx="60078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1. Loi. JCO. 2013;31:860. 2. Mittendorf. Cancer Immunol Res. 2014;2:361. 3. Luen. Breast. 2016;29:241.</a:t>
            </a:r>
          </a:p>
        </p:txBody>
      </p:sp>
      <p:sp>
        <p:nvSpPr>
          <p:cNvPr id="11" name="Content Placeholder 2">
            <a:extLst>
              <a:ext uri="{FF2B5EF4-FFF2-40B4-BE49-F238E27FC236}">
                <a16:creationId xmlns="" xmlns:a16="http://schemas.microsoft.com/office/drawing/2014/main" id="{1989D84A-4AEA-CE45-9B4A-D13EEA8D9508}"/>
              </a:ext>
            </a:extLst>
          </p:cNvPr>
          <p:cNvSpPr txBox="1">
            <a:spLocks/>
          </p:cNvSpPr>
          <p:nvPr/>
        </p:nvSpPr>
        <p:spPr bwMode="auto">
          <a:xfrm>
            <a:off x="6261882" y="1524114"/>
            <a:ext cx="2793503" cy="856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0" marR="0" lvl="0" indent="0" algn="ctr"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None/>
              <a:tabLst/>
              <a:defRPr/>
            </a:pP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Nonsynonymous Mutations</a:t>
            </a:r>
            <a:r>
              <a:rPr kumimoji="0" lang="en-US" sz="2000" b="1" i="0" u="none" strike="noStrike" kern="0" cap="none" spc="0" normalizeH="0" baseline="30000" noProof="0" dirty="0">
                <a:ln>
                  <a:noFill/>
                </a:ln>
                <a:solidFill>
                  <a:srgbClr val="000000"/>
                </a:solidFill>
                <a:effectLst/>
                <a:uLnTx/>
                <a:uFillTx/>
                <a:latin typeface="Calibri" panose="020F0502020204030204" pitchFamily="34" charset="0"/>
                <a:ea typeface="+mn-ea"/>
                <a:cs typeface="+mn-cs"/>
              </a:rPr>
              <a:t>[3]</a:t>
            </a:r>
            <a:endPar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5" name="Content Placeholder 2">
            <a:extLst>
              <a:ext uri="{FF2B5EF4-FFF2-40B4-BE49-F238E27FC236}">
                <a16:creationId xmlns="" xmlns:a16="http://schemas.microsoft.com/office/drawing/2014/main" id="{2EF72934-8295-294A-9027-92AE628AD9F5}"/>
              </a:ext>
            </a:extLst>
          </p:cNvPr>
          <p:cNvSpPr txBox="1">
            <a:spLocks/>
          </p:cNvSpPr>
          <p:nvPr/>
        </p:nvSpPr>
        <p:spPr bwMode="auto">
          <a:xfrm>
            <a:off x="3375165" y="1510551"/>
            <a:ext cx="2571750" cy="602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0" marR="0" lvl="0" indent="0" algn="ctr"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None/>
              <a:tabLst/>
              <a:defRPr/>
            </a:pP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PD-L1 Expression</a:t>
            </a:r>
            <a:r>
              <a:rPr kumimoji="0" lang="en-US" sz="2000" b="1" i="0" u="none" strike="noStrike" kern="0" cap="none" spc="0" normalizeH="0" baseline="30000" noProof="0" dirty="0">
                <a:ln>
                  <a:noFill/>
                </a:ln>
                <a:solidFill>
                  <a:srgbClr val="000000"/>
                </a:solidFill>
                <a:effectLst/>
                <a:uLnTx/>
                <a:uFillTx/>
                <a:latin typeface="Calibri" panose="020F0502020204030204" pitchFamily="34" charset="0"/>
                <a:ea typeface="+mn-ea"/>
                <a:cs typeface="+mn-cs"/>
              </a:rPr>
              <a:t>[2]</a:t>
            </a:r>
            <a:endPar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2" name="Freeform: Shape 1">
            <a:extLst>
              <a:ext uri="{FF2B5EF4-FFF2-40B4-BE49-F238E27FC236}">
                <a16:creationId xmlns="" xmlns:a16="http://schemas.microsoft.com/office/drawing/2014/main" id="{8E6C127C-FBF0-4623-8E82-6C9284EBB03D}"/>
              </a:ext>
            </a:extLst>
          </p:cNvPr>
          <p:cNvSpPr/>
          <p:nvPr/>
        </p:nvSpPr>
        <p:spPr bwMode="auto">
          <a:xfrm>
            <a:off x="693337" y="2321201"/>
            <a:ext cx="2377691" cy="2391508"/>
          </a:xfrm>
          <a:custGeom>
            <a:avLst/>
            <a:gdLst>
              <a:gd name="connsiteX0" fmla="*/ 0 w 3205425"/>
              <a:gd name="connsiteY0" fmla="*/ 0 h 2391508"/>
              <a:gd name="connsiteX1" fmla="*/ 0 w 3205425"/>
              <a:gd name="connsiteY1" fmla="*/ 2391508 h 2391508"/>
              <a:gd name="connsiteX2" fmla="*/ 3205425 w 3205425"/>
              <a:gd name="connsiteY2" fmla="*/ 2391508 h 2391508"/>
            </a:gdLst>
            <a:ahLst/>
            <a:cxnLst>
              <a:cxn ang="0">
                <a:pos x="connsiteX0" y="connsiteY0"/>
              </a:cxn>
              <a:cxn ang="0">
                <a:pos x="connsiteX1" y="connsiteY1"/>
              </a:cxn>
              <a:cxn ang="0">
                <a:pos x="connsiteX2" y="connsiteY2"/>
              </a:cxn>
            </a:cxnLst>
            <a:rect l="l" t="t" r="r" b="b"/>
            <a:pathLst>
              <a:path w="3205425" h="2391508">
                <a:moveTo>
                  <a:pt x="0" y="0"/>
                </a:moveTo>
                <a:lnTo>
                  <a:pt x="0" y="2391508"/>
                </a:lnTo>
                <a:lnTo>
                  <a:pt x="3205425" y="2391508"/>
                </a:lnTo>
              </a:path>
            </a:pathLst>
          </a:custGeom>
          <a:noFill/>
          <a:ln w="28575">
            <a:solidFill>
              <a:schemeClr val="bg1"/>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grpSp>
        <p:nvGrpSpPr>
          <p:cNvPr id="5" name="Group 4">
            <a:extLst>
              <a:ext uri="{FF2B5EF4-FFF2-40B4-BE49-F238E27FC236}">
                <a16:creationId xmlns="" xmlns:a16="http://schemas.microsoft.com/office/drawing/2014/main" id="{0D04E16B-46CE-410A-AECC-7B6B50C74351}"/>
              </a:ext>
            </a:extLst>
          </p:cNvPr>
          <p:cNvGrpSpPr/>
          <p:nvPr/>
        </p:nvGrpSpPr>
        <p:grpSpPr>
          <a:xfrm>
            <a:off x="639855" y="2365619"/>
            <a:ext cx="45945" cy="2299397"/>
            <a:chOff x="863188" y="2433211"/>
            <a:chExt cx="61260" cy="2299397"/>
          </a:xfrm>
        </p:grpSpPr>
        <p:cxnSp>
          <p:nvCxnSpPr>
            <p:cNvPr id="4" name="Straight Connector 3">
              <a:extLst>
                <a:ext uri="{FF2B5EF4-FFF2-40B4-BE49-F238E27FC236}">
                  <a16:creationId xmlns="" xmlns:a16="http://schemas.microsoft.com/office/drawing/2014/main" id="{9113283A-AA08-4110-8060-4E7C7866AABD}"/>
                </a:ext>
              </a:extLst>
            </p:cNvPr>
            <p:cNvCxnSpPr>
              <a:cxnSpLocks/>
            </p:cNvCxnSpPr>
            <p:nvPr/>
          </p:nvCxnSpPr>
          <p:spPr bwMode="auto">
            <a:xfrm>
              <a:off x="863188" y="2433211"/>
              <a:ext cx="61260" cy="0"/>
            </a:xfrm>
            <a:prstGeom prst="line">
              <a:avLst/>
            </a:prstGeom>
            <a:noFill/>
            <a:ln w="28575" cap="flat" cmpd="sng" algn="ctr">
              <a:solidFill>
                <a:schemeClr val="bg1"/>
              </a:solidFill>
              <a:prstDash val="solid"/>
              <a:round/>
              <a:headEnd type="none" w="med" len="med"/>
              <a:tailEnd type="none" w="med" len="med"/>
            </a:ln>
            <a:effectLst/>
          </p:spPr>
        </p:cxnSp>
        <p:cxnSp>
          <p:nvCxnSpPr>
            <p:cNvPr id="19" name="Straight Connector 18">
              <a:extLst>
                <a:ext uri="{FF2B5EF4-FFF2-40B4-BE49-F238E27FC236}">
                  <a16:creationId xmlns="" xmlns:a16="http://schemas.microsoft.com/office/drawing/2014/main" id="{C73EA5B9-9C14-433E-9C5E-C825069B8C0A}"/>
                </a:ext>
              </a:extLst>
            </p:cNvPr>
            <p:cNvCxnSpPr>
              <a:cxnSpLocks/>
            </p:cNvCxnSpPr>
            <p:nvPr/>
          </p:nvCxnSpPr>
          <p:spPr bwMode="auto">
            <a:xfrm>
              <a:off x="863188" y="2893090"/>
              <a:ext cx="61260" cy="0"/>
            </a:xfrm>
            <a:prstGeom prst="line">
              <a:avLst/>
            </a:prstGeom>
            <a:noFill/>
            <a:ln w="28575" cap="flat" cmpd="sng" algn="ctr">
              <a:solidFill>
                <a:schemeClr val="bg1"/>
              </a:solidFill>
              <a:prstDash val="solid"/>
              <a:round/>
              <a:headEnd type="none" w="med" len="med"/>
              <a:tailEnd type="none" w="med" len="med"/>
            </a:ln>
            <a:effectLst/>
          </p:spPr>
        </p:cxnSp>
        <p:cxnSp>
          <p:nvCxnSpPr>
            <p:cNvPr id="20" name="Straight Connector 19">
              <a:extLst>
                <a:ext uri="{FF2B5EF4-FFF2-40B4-BE49-F238E27FC236}">
                  <a16:creationId xmlns="" xmlns:a16="http://schemas.microsoft.com/office/drawing/2014/main" id="{C70816EA-F0AB-44B4-A11E-4E6787046C19}"/>
                </a:ext>
              </a:extLst>
            </p:cNvPr>
            <p:cNvCxnSpPr>
              <a:cxnSpLocks/>
            </p:cNvCxnSpPr>
            <p:nvPr/>
          </p:nvCxnSpPr>
          <p:spPr bwMode="auto">
            <a:xfrm>
              <a:off x="863188" y="3352969"/>
              <a:ext cx="61260" cy="0"/>
            </a:xfrm>
            <a:prstGeom prst="line">
              <a:avLst/>
            </a:prstGeom>
            <a:noFill/>
            <a:ln w="28575" cap="flat" cmpd="sng" algn="ctr">
              <a:solidFill>
                <a:schemeClr val="bg1"/>
              </a:solidFill>
              <a:prstDash val="solid"/>
              <a:round/>
              <a:headEnd type="none" w="med" len="med"/>
              <a:tailEnd type="none" w="med" len="med"/>
            </a:ln>
            <a:effectLst/>
          </p:spPr>
        </p:cxnSp>
        <p:cxnSp>
          <p:nvCxnSpPr>
            <p:cNvPr id="21" name="Straight Connector 20">
              <a:extLst>
                <a:ext uri="{FF2B5EF4-FFF2-40B4-BE49-F238E27FC236}">
                  <a16:creationId xmlns="" xmlns:a16="http://schemas.microsoft.com/office/drawing/2014/main" id="{4CE4D070-3F6F-431A-8AB2-B8C77C7DCF89}"/>
                </a:ext>
              </a:extLst>
            </p:cNvPr>
            <p:cNvCxnSpPr>
              <a:cxnSpLocks/>
            </p:cNvCxnSpPr>
            <p:nvPr/>
          </p:nvCxnSpPr>
          <p:spPr bwMode="auto">
            <a:xfrm>
              <a:off x="863188" y="3812848"/>
              <a:ext cx="61260" cy="0"/>
            </a:xfrm>
            <a:prstGeom prst="line">
              <a:avLst/>
            </a:prstGeom>
            <a:noFill/>
            <a:ln w="28575" cap="flat" cmpd="sng" algn="ctr">
              <a:solidFill>
                <a:schemeClr val="bg1"/>
              </a:solidFill>
              <a:prstDash val="solid"/>
              <a:round/>
              <a:headEnd type="none" w="med" len="med"/>
              <a:tailEnd type="none" w="med" len="med"/>
            </a:ln>
            <a:effectLst/>
          </p:spPr>
        </p:cxnSp>
        <p:cxnSp>
          <p:nvCxnSpPr>
            <p:cNvPr id="22" name="Straight Connector 21">
              <a:extLst>
                <a:ext uri="{FF2B5EF4-FFF2-40B4-BE49-F238E27FC236}">
                  <a16:creationId xmlns="" xmlns:a16="http://schemas.microsoft.com/office/drawing/2014/main" id="{C6CDB005-8DF2-4653-9C44-84E0F381177E}"/>
                </a:ext>
              </a:extLst>
            </p:cNvPr>
            <p:cNvCxnSpPr>
              <a:cxnSpLocks/>
            </p:cNvCxnSpPr>
            <p:nvPr/>
          </p:nvCxnSpPr>
          <p:spPr bwMode="auto">
            <a:xfrm>
              <a:off x="863188" y="4272727"/>
              <a:ext cx="61260" cy="0"/>
            </a:xfrm>
            <a:prstGeom prst="line">
              <a:avLst/>
            </a:prstGeom>
            <a:noFill/>
            <a:ln w="28575" cap="flat" cmpd="sng" algn="ctr">
              <a:solidFill>
                <a:schemeClr val="bg1"/>
              </a:solidFill>
              <a:prstDash val="solid"/>
              <a:round/>
              <a:headEnd type="none" w="med" len="med"/>
              <a:tailEnd type="none" w="med" len="med"/>
            </a:ln>
            <a:effectLst/>
          </p:spPr>
        </p:cxnSp>
        <p:cxnSp>
          <p:nvCxnSpPr>
            <p:cNvPr id="23" name="Straight Connector 22">
              <a:extLst>
                <a:ext uri="{FF2B5EF4-FFF2-40B4-BE49-F238E27FC236}">
                  <a16:creationId xmlns="" xmlns:a16="http://schemas.microsoft.com/office/drawing/2014/main" id="{35B9DEB1-3622-4A3E-A9BE-980F123C97ED}"/>
                </a:ext>
              </a:extLst>
            </p:cNvPr>
            <p:cNvCxnSpPr>
              <a:cxnSpLocks/>
            </p:cNvCxnSpPr>
            <p:nvPr/>
          </p:nvCxnSpPr>
          <p:spPr bwMode="auto">
            <a:xfrm>
              <a:off x="863188" y="4732608"/>
              <a:ext cx="61260" cy="0"/>
            </a:xfrm>
            <a:prstGeom prst="line">
              <a:avLst/>
            </a:prstGeom>
            <a:noFill/>
            <a:ln w="28575" cap="flat" cmpd="sng" algn="ctr">
              <a:solidFill>
                <a:schemeClr val="bg1"/>
              </a:solidFill>
              <a:prstDash val="solid"/>
              <a:round/>
              <a:headEnd type="none" w="med" len="med"/>
              <a:tailEnd type="none" w="med" len="med"/>
            </a:ln>
            <a:effectLst/>
          </p:spPr>
        </p:cxnSp>
      </p:grpSp>
      <p:grpSp>
        <p:nvGrpSpPr>
          <p:cNvPr id="32" name="Group 31">
            <a:extLst>
              <a:ext uri="{FF2B5EF4-FFF2-40B4-BE49-F238E27FC236}">
                <a16:creationId xmlns="" xmlns:a16="http://schemas.microsoft.com/office/drawing/2014/main" id="{00385017-5F32-43A9-82CC-D416192FEC2C}"/>
              </a:ext>
            </a:extLst>
          </p:cNvPr>
          <p:cNvGrpSpPr/>
          <p:nvPr/>
        </p:nvGrpSpPr>
        <p:grpSpPr>
          <a:xfrm rot="5400000">
            <a:off x="1870580" y="3602700"/>
            <a:ext cx="91030" cy="2309864"/>
            <a:chOff x="863188" y="2893090"/>
            <a:chExt cx="61260" cy="1839518"/>
          </a:xfrm>
        </p:grpSpPr>
        <p:cxnSp>
          <p:nvCxnSpPr>
            <p:cNvPr id="34" name="Straight Connector 33">
              <a:extLst>
                <a:ext uri="{FF2B5EF4-FFF2-40B4-BE49-F238E27FC236}">
                  <a16:creationId xmlns="" xmlns:a16="http://schemas.microsoft.com/office/drawing/2014/main" id="{4BD35F95-FEAE-4C7D-B12E-31B5DA177822}"/>
                </a:ext>
              </a:extLst>
            </p:cNvPr>
            <p:cNvCxnSpPr>
              <a:cxnSpLocks/>
            </p:cNvCxnSpPr>
            <p:nvPr/>
          </p:nvCxnSpPr>
          <p:spPr bwMode="auto">
            <a:xfrm>
              <a:off x="863188" y="2893090"/>
              <a:ext cx="61260" cy="0"/>
            </a:xfrm>
            <a:prstGeom prst="line">
              <a:avLst/>
            </a:prstGeom>
            <a:noFill/>
            <a:ln w="28575" cap="flat" cmpd="sng" algn="ctr">
              <a:solidFill>
                <a:schemeClr val="bg1"/>
              </a:solidFill>
              <a:prstDash val="solid"/>
              <a:round/>
              <a:headEnd type="none" w="med" len="med"/>
              <a:tailEnd type="none" w="med" len="med"/>
            </a:ln>
            <a:effectLst/>
          </p:spPr>
        </p:cxnSp>
        <p:cxnSp>
          <p:nvCxnSpPr>
            <p:cNvPr id="35" name="Straight Connector 34">
              <a:extLst>
                <a:ext uri="{FF2B5EF4-FFF2-40B4-BE49-F238E27FC236}">
                  <a16:creationId xmlns="" xmlns:a16="http://schemas.microsoft.com/office/drawing/2014/main" id="{5540C279-26F4-459D-9332-535BBC44E305}"/>
                </a:ext>
              </a:extLst>
            </p:cNvPr>
            <p:cNvCxnSpPr>
              <a:cxnSpLocks/>
            </p:cNvCxnSpPr>
            <p:nvPr/>
          </p:nvCxnSpPr>
          <p:spPr bwMode="auto">
            <a:xfrm>
              <a:off x="863188" y="3352969"/>
              <a:ext cx="61260" cy="0"/>
            </a:xfrm>
            <a:prstGeom prst="line">
              <a:avLst/>
            </a:prstGeom>
            <a:noFill/>
            <a:ln w="28575" cap="flat" cmpd="sng" algn="ctr">
              <a:solidFill>
                <a:schemeClr val="bg1"/>
              </a:solidFill>
              <a:prstDash val="solid"/>
              <a:round/>
              <a:headEnd type="none" w="med" len="med"/>
              <a:tailEnd type="none" w="med" len="med"/>
            </a:ln>
            <a:effectLst/>
          </p:spPr>
        </p:cxnSp>
        <p:cxnSp>
          <p:nvCxnSpPr>
            <p:cNvPr id="36" name="Straight Connector 35">
              <a:extLst>
                <a:ext uri="{FF2B5EF4-FFF2-40B4-BE49-F238E27FC236}">
                  <a16:creationId xmlns="" xmlns:a16="http://schemas.microsoft.com/office/drawing/2014/main" id="{CE6BC8BB-817A-4C34-9546-AA47FAD53248}"/>
                </a:ext>
              </a:extLst>
            </p:cNvPr>
            <p:cNvCxnSpPr>
              <a:cxnSpLocks/>
            </p:cNvCxnSpPr>
            <p:nvPr/>
          </p:nvCxnSpPr>
          <p:spPr bwMode="auto">
            <a:xfrm>
              <a:off x="863188" y="3812848"/>
              <a:ext cx="61260" cy="0"/>
            </a:xfrm>
            <a:prstGeom prst="line">
              <a:avLst/>
            </a:prstGeom>
            <a:noFill/>
            <a:ln w="28575" cap="flat" cmpd="sng" algn="ctr">
              <a:solidFill>
                <a:schemeClr val="bg1"/>
              </a:solidFill>
              <a:prstDash val="solid"/>
              <a:round/>
              <a:headEnd type="none" w="med" len="med"/>
              <a:tailEnd type="none" w="med" len="med"/>
            </a:ln>
            <a:effectLst/>
          </p:spPr>
        </p:cxnSp>
        <p:cxnSp>
          <p:nvCxnSpPr>
            <p:cNvPr id="37" name="Straight Connector 36">
              <a:extLst>
                <a:ext uri="{FF2B5EF4-FFF2-40B4-BE49-F238E27FC236}">
                  <a16:creationId xmlns="" xmlns:a16="http://schemas.microsoft.com/office/drawing/2014/main" id="{0E5B9289-38CB-4435-BD52-DFAD4EDDA591}"/>
                </a:ext>
              </a:extLst>
            </p:cNvPr>
            <p:cNvCxnSpPr>
              <a:cxnSpLocks/>
            </p:cNvCxnSpPr>
            <p:nvPr/>
          </p:nvCxnSpPr>
          <p:spPr bwMode="auto">
            <a:xfrm>
              <a:off x="863188" y="4272727"/>
              <a:ext cx="61260" cy="0"/>
            </a:xfrm>
            <a:prstGeom prst="line">
              <a:avLst/>
            </a:prstGeom>
            <a:noFill/>
            <a:ln w="28575" cap="flat" cmpd="sng" algn="ctr">
              <a:solidFill>
                <a:schemeClr val="bg1"/>
              </a:solidFill>
              <a:prstDash val="solid"/>
              <a:round/>
              <a:headEnd type="none" w="med" len="med"/>
              <a:tailEnd type="none" w="med" len="med"/>
            </a:ln>
            <a:effectLst/>
          </p:spPr>
        </p:cxnSp>
        <p:cxnSp>
          <p:nvCxnSpPr>
            <p:cNvPr id="38" name="Straight Connector 37">
              <a:extLst>
                <a:ext uri="{FF2B5EF4-FFF2-40B4-BE49-F238E27FC236}">
                  <a16:creationId xmlns="" xmlns:a16="http://schemas.microsoft.com/office/drawing/2014/main" id="{CC9CD90C-B07F-4B92-B860-AC6EAF6BFBA1}"/>
                </a:ext>
              </a:extLst>
            </p:cNvPr>
            <p:cNvCxnSpPr>
              <a:cxnSpLocks/>
            </p:cNvCxnSpPr>
            <p:nvPr/>
          </p:nvCxnSpPr>
          <p:spPr bwMode="auto">
            <a:xfrm>
              <a:off x="863188" y="4732608"/>
              <a:ext cx="61260" cy="0"/>
            </a:xfrm>
            <a:prstGeom prst="line">
              <a:avLst/>
            </a:prstGeom>
            <a:noFill/>
            <a:ln w="28575" cap="flat" cmpd="sng" algn="ctr">
              <a:solidFill>
                <a:schemeClr val="bg1"/>
              </a:solidFill>
              <a:prstDash val="solid"/>
              <a:round/>
              <a:headEnd type="none" w="med" len="med"/>
              <a:tailEnd type="none" w="med" len="med"/>
            </a:ln>
            <a:effectLst/>
          </p:spPr>
        </p:cxnSp>
      </p:grpSp>
      <p:sp>
        <p:nvSpPr>
          <p:cNvPr id="48" name="Title 2">
            <a:extLst>
              <a:ext uri="{FF2B5EF4-FFF2-40B4-BE49-F238E27FC236}">
                <a16:creationId xmlns="" xmlns:a16="http://schemas.microsoft.com/office/drawing/2014/main" id="{51E27A81-F12B-4FC8-A66C-5350C4D4AF14}"/>
              </a:ext>
            </a:extLst>
          </p:cNvPr>
          <p:cNvSpPr txBox="1">
            <a:spLocks/>
          </p:cNvSpPr>
          <p:nvPr/>
        </p:nvSpPr>
        <p:spPr>
          <a:xfrm rot="16200000">
            <a:off x="-970245" y="3422766"/>
            <a:ext cx="2525141" cy="261938"/>
          </a:xfrm>
          <a:prstGeom prst="rect">
            <a:avLst/>
          </a:prstGeom>
          <a:noFill/>
        </p:spPr>
        <p:txBody>
          <a:bodyPr lIns="0" rIns="27000"/>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TILs (%)</a:t>
            </a:r>
          </a:p>
        </p:txBody>
      </p:sp>
      <p:sp>
        <p:nvSpPr>
          <p:cNvPr id="49" name="Title 2">
            <a:extLst>
              <a:ext uri="{FF2B5EF4-FFF2-40B4-BE49-F238E27FC236}">
                <a16:creationId xmlns="" xmlns:a16="http://schemas.microsoft.com/office/drawing/2014/main" id="{1A74B818-4753-4619-923C-6709E3899F8A}"/>
              </a:ext>
            </a:extLst>
          </p:cNvPr>
          <p:cNvSpPr txBox="1">
            <a:spLocks/>
          </p:cNvSpPr>
          <p:nvPr/>
        </p:nvSpPr>
        <p:spPr>
          <a:xfrm>
            <a:off x="349783" y="2221954"/>
            <a:ext cx="296465" cy="240081"/>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100</a:t>
            </a:r>
          </a:p>
        </p:txBody>
      </p:sp>
      <p:sp>
        <p:nvSpPr>
          <p:cNvPr id="50" name="Title 2">
            <a:extLst>
              <a:ext uri="{FF2B5EF4-FFF2-40B4-BE49-F238E27FC236}">
                <a16:creationId xmlns="" xmlns:a16="http://schemas.microsoft.com/office/drawing/2014/main" id="{45FBE3DE-9EDA-4C94-A2E4-0843D87A5CDD}"/>
              </a:ext>
            </a:extLst>
          </p:cNvPr>
          <p:cNvSpPr txBox="1">
            <a:spLocks/>
          </p:cNvSpPr>
          <p:nvPr/>
        </p:nvSpPr>
        <p:spPr>
          <a:xfrm>
            <a:off x="349783" y="4569343"/>
            <a:ext cx="296465" cy="168275"/>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0</a:t>
            </a:r>
          </a:p>
        </p:txBody>
      </p:sp>
      <p:sp>
        <p:nvSpPr>
          <p:cNvPr id="51" name="Title 2">
            <a:extLst>
              <a:ext uri="{FF2B5EF4-FFF2-40B4-BE49-F238E27FC236}">
                <a16:creationId xmlns="" xmlns:a16="http://schemas.microsoft.com/office/drawing/2014/main" id="{16278C73-169D-45D6-9CF8-7BDC5077BC97}"/>
              </a:ext>
            </a:extLst>
          </p:cNvPr>
          <p:cNvSpPr txBox="1">
            <a:spLocks/>
          </p:cNvSpPr>
          <p:nvPr/>
        </p:nvSpPr>
        <p:spPr>
          <a:xfrm>
            <a:off x="271201" y="2664716"/>
            <a:ext cx="375047" cy="293011"/>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80</a:t>
            </a:r>
          </a:p>
        </p:txBody>
      </p:sp>
      <p:sp>
        <p:nvSpPr>
          <p:cNvPr id="52" name="Title 2">
            <a:extLst>
              <a:ext uri="{FF2B5EF4-FFF2-40B4-BE49-F238E27FC236}">
                <a16:creationId xmlns="" xmlns:a16="http://schemas.microsoft.com/office/drawing/2014/main" id="{5FDB7D0A-AD90-4A10-9842-D8A2DA41D9F0}"/>
              </a:ext>
            </a:extLst>
          </p:cNvPr>
          <p:cNvSpPr txBox="1">
            <a:spLocks/>
          </p:cNvSpPr>
          <p:nvPr/>
        </p:nvSpPr>
        <p:spPr>
          <a:xfrm>
            <a:off x="349783" y="3205623"/>
            <a:ext cx="296465" cy="166688"/>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60</a:t>
            </a:r>
          </a:p>
        </p:txBody>
      </p:sp>
      <p:sp>
        <p:nvSpPr>
          <p:cNvPr id="53" name="Title 2">
            <a:extLst>
              <a:ext uri="{FF2B5EF4-FFF2-40B4-BE49-F238E27FC236}">
                <a16:creationId xmlns="" xmlns:a16="http://schemas.microsoft.com/office/drawing/2014/main" id="{373753C6-E962-41A1-BFF7-2621AEDD3EFB}"/>
              </a:ext>
            </a:extLst>
          </p:cNvPr>
          <p:cNvSpPr txBox="1">
            <a:spLocks/>
          </p:cNvSpPr>
          <p:nvPr/>
        </p:nvSpPr>
        <p:spPr>
          <a:xfrm>
            <a:off x="349783" y="3660401"/>
            <a:ext cx="296465" cy="166687"/>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40</a:t>
            </a:r>
          </a:p>
        </p:txBody>
      </p:sp>
      <p:sp>
        <p:nvSpPr>
          <p:cNvPr id="54" name="Title 2">
            <a:extLst>
              <a:ext uri="{FF2B5EF4-FFF2-40B4-BE49-F238E27FC236}">
                <a16:creationId xmlns="" xmlns:a16="http://schemas.microsoft.com/office/drawing/2014/main" id="{028B2B5B-8FD0-4AFB-BDA0-7820ECEFB0F4}"/>
              </a:ext>
            </a:extLst>
          </p:cNvPr>
          <p:cNvSpPr txBox="1">
            <a:spLocks/>
          </p:cNvSpPr>
          <p:nvPr/>
        </p:nvSpPr>
        <p:spPr>
          <a:xfrm>
            <a:off x="349783" y="4120201"/>
            <a:ext cx="296465" cy="168275"/>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20</a:t>
            </a:r>
          </a:p>
        </p:txBody>
      </p:sp>
      <p:sp>
        <p:nvSpPr>
          <p:cNvPr id="55" name="Title 2">
            <a:extLst>
              <a:ext uri="{FF2B5EF4-FFF2-40B4-BE49-F238E27FC236}">
                <a16:creationId xmlns="" xmlns:a16="http://schemas.microsoft.com/office/drawing/2014/main" id="{23D62594-2DA6-4634-B1AA-9C8288DC9B55}"/>
              </a:ext>
            </a:extLst>
          </p:cNvPr>
          <p:cNvSpPr txBox="1">
            <a:spLocks/>
          </p:cNvSpPr>
          <p:nvPr/>
        </p:nvSpPr>
        <p:spPr>
          <a:xfrm>
            <a:off x="753451" y="4822061"/>
            <a:ext cx="590993" cy="187530"/>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Overall</a:t>
            </a:r>
          </a:p>
        </p:txBody>
      </p:sp>
      <p:sp>
        <p:nvSpPr>
          <p:cNvPr id="56" name="Title 2">
            <a:extLst>
              <a:ext uri="{FF2B5EF4-FFF2-40B4-BE49-F238E27FC236}">
                <a16:creationId xmlns="" xmlns:a16="http://schemas.microsoft.com/office/drawing/2014/main" id="{07B2631A-CA83-4C4E-B495-AFDEE74EE8C4}"/>
              </a:ext>
            </a:extLst>
          </p:cNvPr>
          <p:cNvSpPr txBox="1">
            <a:spLocks/>
          </p:cNvSpPr>
          <p:nvPr/>
        </p:nvSpPr>
        <p:spPr>
          <a:xfrm>
            <a:off x="1321155" y="4822061"/>
            <a:ext cx="625228" cy="187530"/>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ER+/HER2-</a:t>
            </a:r>
          </a:p>
        </p:txBody>
      </p:sp>
      <p:sp>
        <p:nvSpPr>
          <p:cNvPr id="57" name="Title 2">
            <a:extLst>
              <a:ext uri="{FF2B5EF4-FFF2-40B4-BE49-F238E27FC236}">
                <a16:creationId xmlns="" xmlns:a16="http://schemas.microsoft.com/office/drawing/2014/main" id="{3F4A27F4-657A-48E7-87AC-A14F775A3E15}"/>
              </a:ext>
            </a:extLst>
          </p:cNvPr>
          <p:cNvSpPr txBox="1">
            <a:spLocks/>
          </p:cNvSpPr>
          <p:nvPr/>
        </p:nvSpPr>
        <p:spPr>
          <a:xfrm>
            <a:off x="1918421" y="4822061"/>
            <a:ext cx="590993" cy="187530"/>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HER2+</a:t>
            </a:r>
          </a:p>
        </p:txBody>
      </p:sp>
      <p:sp>
        <p:nvSpPr>
          <p:cNvPr id="58" name="Title 2">
            <a:extLst>
              <a:ext uri="{FF2B5EF4-FFF2-40B4-BE49-F238E27FC236}">
                <a16:creationId xmlns="" xmlns:a16="http://schemas.microsoft.com/office/drawing/2014/main" id="{B8D4E595-2B98-4B0F-A79B-B477939732D3}"/>
              </a:ext>
            </a:extLst>
          </p:cNvPr>
          <p:cNvSpPr txBox="1">
            <a:spLocks/>
          </p:cNvSpPr>
          <p:nvPr/>
        </p:nvSpPr>
        <p:spPr>
          <a:xfrm>
            <a:off x="2478930" y="4822061"/>
            <a:ext cx="625228" cy="187530"/>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ER-/HER2-</a:t>
            </a:r>
          </a:p>
        </p:txBody>
      </p:sp>
      <p:sp>
        <p:nvSpPr>
          <p:cNvPr id="59" name="Title 2">
            <a:extLst>
              <a:ext uri="{FF2B5EF4-FFF2-40B4-BE49-F238E27FC236}">
                <a16:creationId xmlns="" xmlns:a16="http://schemas.microsoft.com/office/drawing/2014/main" id="{11F9A4C4-A9C4-485C-AA18-0A85012D7083}"/>
              </a:ext>
            </a:extLst>
          </p:cNvPr>
          <p:cNvSpPr txBox="1">
            <a:spLocks/>
          </p:cNvSpPr>
          <p:nvPr/>
        </p:nvSpPr>
        <p:spPr>
          <a:xfrm>
            <a:off x="1548043" y="5079214"/>
            <a:ext cx="863880" cy="203709"/>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Subtype</a:t>
            </a:r>
          </a:p>
        </p:txBody>
      </p:sp>
      <p:sp>
        <p:nvSpPr>
          <p:cNvPr id="60" name="Title 2">
            <a:extLst>
              <a:ext uri="{FF2B5EF4-FFF2-40B4-BE49-F238E27FC236}">
                <a16:creationId xmlns="" xmlns:a16="http://schemas.microsoft.com/office/drawing/2014/main" id="{A5F2B1A9-1D52-42CA-9058-BF03719C4CC0}"/>
              </a:ext>
            </a:extLst>
          </p:cNvPr>
          <p:cNvSpPr txBox="1">
            <a:spLocks/>
          </p:cNvSpPr>
          <p:nvPr/>
        </p:nvSpPr>
        <p:spPr>
          <a:xfrm>
            <a:off x="2457499" y="2229529"/>
            <a:ext cx="689420" cy="484888"/>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Str-Ly</a:t>
            </a:r>
            <a:b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inTu-Ly</a:t>
            </a:r>
          </a:p>
        </p:txBody>
      </p:sp>
      <p:sp>
        <p:nvSpPr>
          <p:cNvPr id="6" name="Rectangle 5">
            <a:extLst>
              <a:ext uri="{FF2B5EF4-FFF2-40B4-BE49-F238E27FC236}">
                <a16:creationId xmlns="" xmlns:a16="http://schemas.microsoft.com/office/drawing/2014/main" id="{A27EC6FC-0509-4457-8ACB-9BEBC709BEA1}"/>
              </a:ext>
            </a:extLst>
          </p:cNvPr>
          <p:cNvSpPr/>
          <p:nvPr/>
        </p:nvSpPr>
        <p:spPr bwMode="auto">
          <a:xfrm>
            <a:off x="2332943" y="2288350"/>
            <a:ext cx="76440" cy="101920"/>
          </a:xfrm>
          <a:prstGeom prst="rect">
            <a:avLst/>
          </a:prstGeom>
          <a:solidFill>
            <a:schemeClr val="accent1"/>
          </a:solidFill>
          <a:ln w="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1" name="Rectangle 60">
            <a:extLst>
              <a:ext uri="{FF2B5EF4-FFF2-40B4-BE49-F238E27FC236}">
                <a16:creationId xmlns="" xmlns:a16="http://schemas.microsoft.com/office/drawing/2014/main" id="{5F88ACE1-9685-4449-98C8-972F05C7C8AC}"/>
              </a:ext>
            </a:extLst>
          </p:cNvPr>
          <p:cNvSpPr/>
          <p:nvPr/>
        </p:nvSpPr>
        <p:spPr bwMode="auto">
          <a:xfrm>
            <a:off x="2332943" y="2564648"/>
            <a:ext cx="76440" cy="101920"/>
          </a:xfrm>
          <a:prstGeom prst="rect">
            <a:avLst/>
          </a:prstGeom>
          <a:solidFill>
            <a:schemeClr val="accent3"/>
          </a:solidFill>
          <a:ln w="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 name="Rectangle 6">
            <a:extLst>
              <a:ext uri="{FF2B5EF4-FFF2-40B4-BE49-F238E27FC236}">
                <a16:creationId xmlns="" xmlns:a16="http://schemas.microsoft.com/office/drawing/2014/main" id="{B81CEC78-F8FD-46B7-8C08-22CC4F8F4657}"/>
              </a:ext>
            </a:extLst>
          </p:cNvPr>
          <p:cNvSpPr/>
          <p:nvPr/>
        </p:nvSpPr>
        <p:spPr bwMode="auto">
          <a:xfrm>
            <a:off x="908466" y="4202421"/>
            <a:ext cx="159091" cy="280383"/>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cxnSp>
        <p:nvCxnSpPr>
          <p:cNvPr id="9" name="Straight Connector 8">
            <a:extLst>
              <a:ext uri="{FF2B5EF4-FFF2-40B4-BE49-F238E27FC236}">
                <a16:creationId xmlns="" xmlns:a16="http://schemas.microsoft.com/office/drawing/2014/main" id="{A2B49124-795D-4B9E-B4A1-5981B2E790BE}"/>
              </a:ext>
            </a:extLst>
          </p:cNvPr>
          <p:cNvCxnSpPr>
            <a:cxnSpLocks/>
          </p:cNvCxnSpPr>
          <p:nvPr/>
        </p:nvCxnSpPr>
        <p:spPr bwMode="auto">
          <a:xfrm>
            <a:off x="908466" y="4427754"/>
            <a:ext cx="159091" cy="0"/>
          </a:xfrm>
          <a:prstGeom prst="line">
            <a:avLst/>
          </a:prstGeom>
          <a:noFill/>
          <a:ln w="28575" cap="flat" cmpd="sng" algn="ctr">
            <a:solidFill>
              <a:schemeClr val="bg1"/>
            </a:solidFill>
            <a:prstDash val="solid"/>
            <a:round/>
            <a:headEnd type="none" w="med" len="med"/>
            <a:tailEnd type="none" w="med" len="med"/>
          </a:ln>
          <a:effectLst/>
        </p:spPr>
      </p:cxnSp>
      <p:sp>
        <p:nvSpPr>
          <p:cNvPr id="68" name="Rectangle 67">
            <a:extLst>
              <a:ext uri="{FF2B5EF4-FFF2-40B4-BE49-F238E27FC236}">
                <a16:creationId xmlns="" xmlns:a16="http://schemas.microsoft.com/office/drawing/2014/main" id="{B12B30E6-3335-4F1F-9BDB-05AE13C70F63}"/>
              </a:ext>
            </a:extLst>
          </p:cNvPr>
          <p:cNvSpPr/>
          <p:nvPr/>
        </p:nvSpPr>
        <p:spPr bwMode="auto">
          <a:xfrm>
            <a:off x="1067898" y="4545211"/>
            <a:ext cx="159091" cy="83964"/>
          </a:xfrm>
          <a:prstGeom prst="rect">
            <a:avLst/>
          </a:prstGeom>
          <a:solidFill>
            <a:schemeClr val="accent3"/>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cxnSp>
        <p:nvCxnSpPr>
          <p:cNvPr id="69" name="Straight Connector 68">
            <a:extLst>
              <a:ext uri="{FF2B5EF4-FFF2-40B4-BE49-F238E27FC236}">
                <a16:creationId xmlns="" xmlns:a16="http://schemas.microsoft.com/office/drawing/2014/main" id="{E899E41C-F258-4DF6-A676-56BA2ECB55B1}"/>
              </a:ext>
            </a:extLst>
          </p:cNvPr>
          <p:cNvCxnSpPr>
            <a:cxnSpLocks/>
          </p:cNvCxnSpPr>
          <p:nvPr/>
        </p:nvCxnSpPr>
        <p:spPr bwMode="auto">
          <a:xfrm>
            <a:off x="1068003" y="4606682"/>
            <a:ext cx="159091" cy="0"/>
          </a:xfrm>
          <a:prstGeom prst="line">
            <a:avLst/>
          </a:prstGeom>
          <a:noFill/>
          <a:ln w="28575" cap="flat" cmpd="sng" algn="ctr">
            <a:solidFill>
              <a:schemeClr val="bg1"/>
            </a:solidFill>
            <a:prstDash val="solid"/>
            <a:round/>
            <a:headEnd type="none" w="med" len="med"/>
            <a:tailEnd type="none" w="med" len="med"/>
          </a:ln>
          <a:effectLst/>
        </p:spPr>
      </p:cxnSp>
      <p:grpSp>
        <p:nvGrpSpPr>
          <p:cNvPr id="9229" name="Group 9228">
            <a:extLst>
              <a:ext uri="{FF2B5EF4-FFF2-40B4-BE49-F238E27FC236}">
                <a16:creationId xmlns="" xmlns:a16="http://schemas.microsoft.com/office/drawing/2014/main" id="{29090B86-7B8F-4655-8AE8-F8B08FE95CA0}"/>
              </a:ext>
            </a:extLst>
          </p:cNvPr>
          <p:cNvGrpSpPr/>
          <p:nvPr/>
        </p:nvGrpSpPr>
        <p:grpSpPr>
          <a:xfrm>
            <a:off x="969935" y="2802637"/>
            <a:ext cx="34289" cy="985276"/>
            <a:chOff x="1293246" y="2908113"/>
            <a:chExt cx="45719" cy="985276"/>
          </a:xfrm>
        </p:grpSpPr>
        <p:sp>
          <p:nvSpPr>
            <p:cNvPr id="9228" name="Oval 9227">
              <a:extLst>
                <a:ext uri="{FF2B5EF4-FFF2-40B4-BE49-F238E27FC236}">
                  <a16:creationId xmlns="" xmlns:a16="http://schemas.microsoft.com/office/drawing/2014/main" id="{E0590F85-5AD8-4C08-A9AB-D01C14949CC1}"/>
                </a:ext>
              </a:extLst>
            </p:cNvPr>
            <p:cNvSpPr/>
            <p:nvPr/>
          </p:nvSpPr>
          <p:spPr bwMode="auto">
            <a:xfrm>
              <a:off x="1293246" y="3847670"/>
              <a:ext cx="4571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86" name="Oval 85">
              <a:extLst>
                <a:ext uri="{FF2B5EF4-FFF2-40B4-BE49-F238E27FC236}">
                  <a16:creationId xmlns="" xmlns:a16="http://schemas.microsoft.com/office/drawing/2014/main" id="{B16A24E8-1C71-4175-9342-DFCBBCFA10A2}"/>
                </a:ext>
              </a:extLst>
            </p:cNvPr>
            <p:cNvSpPr/>
            <p:nvPr/>
          </p:nvSpPr>
          <p:spPr bwMode="auto">
            <a:xfrm>
              <a:off x="1293246" y="3819292"/>
              <a:ext cx="4571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87" name="Oval 86">
              <a:extLst>
                <a:ext uri="{FF2B5EF4-FFF2-40B4-BE49-F238E27FC236}">
                  <a16:creationId xmlns="" xmlns:a16="http://schemas.microsoft.com/office/drawing/2014/main" id="{022E1956-2F32-4A2A-864E-EBAE3A4E3307}"/>
                </a:ext>
              </a:extLst>
            </p:cNvPr>
            <p:cNvSpPr/>
            <p:nvPr/>
          </p:nvSpPr>
          <p:spPr bwMode="auto">
            <a:xfrm>
              <a:off x="1293246" y="3703633"/>
              <a:ext cx="4571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88" name="Oval 87">
              <a:extLst>
                <a:ext uri="{FF2B5EF4-FFF2-40B4-BE49-F238E27FC236}">
                  <a16:creationId xmlns="" xmlns:a16="http://schemas.microsoft.com/office/drawing/2014/main" id="{79EF8574-8109-44E1-807B-91412C0C288F}"/>
                </a:ext>
              </a:extLst>
            </p:cNvPr>
            <p:cNvSpPr/>
            <p:nvPr/>
          </p:nvSpPr>
          <p:spPr bwMode="auto">
            <a:xfrm>
              <a:off x="1293246" y="2908113"/>
              <a:ext cx="4571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89" name="Oval 88">
              <a:extLst>
                <a:ext uri="{FF2B5EF4-FFF2-40B4-BE49-F238E27FC236}">
                  <a16:creationId xmlns="" xmlns:a16="http://schemas.microsoft.com/office/drawing/2014/main" id="{53BB373B-8A23-471B-9A13-D33EF77D8B10}"/>
                </a:ext>
              </a:extLst>
            </p:cNvPr>
            <p:cNvSpPr/>
            <p:nvPr/>
          </p:nvSpPr>
          <p:spPr bwMode="auto">
            <a:xfrm>
              <a:off x="1293246" y="3016081"/>
              <a:ext cx="4571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90" name="Oval 89">
              <a:extLst>
                <a:ext uri="{FF2B5EF4-FFF2-40B4-BE49-F238E27FC236}">
                  <a16:creationId xmlns="" xmlns:a16="http://schemas.microsoft.com/office/drawing/2014/main" id="{C2CE1D91-47AD-4278-A32F-E0038C312194}"/>
                </a:ext>
              </a:extLst>
            </p:cNvPr>
            <p:cNvSpPr/>
            <p:nvPr/>
          </p:nvSpPr>
          <p:spPr bwMode="auto">
            <a:xfrm>
              <a:off x="1293246" y="3128689"/>
              <a:ext cx="4571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91" name="Oval 90">
              <a:extLst>
                <a:ext uri="{FF2B5EF4-FFF2-40B4-BE49-F238E27FC236}">
                  <a16:creationId xmlns="" xmlns:a16="http://schemas.microsoft.com/office/drawing/2014/main" id="{701E847A-6759-40CD-AA56-CAE1F1351DCE}"/>
                </a:ext>
              </a:extLst>
            </p:cNvPr>
            <p:cNvSpPr/>
            <p:nvPr/>
          </p:nvSpPr>
          <p:spPr bwMode="auto">
            <a:xfrm>
              <a:off x="1293246" y="3244647"/>
              <a:ext cx="4571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92" name="Oval 91">
              <a:extLst>
                <a:ext uri="{FF2B5EF4-FFF2-40B4-BE49-F238E27FC236}">
                  <a16:creationId xmlns="" xmlns:a16="http://schemas.microsoft.com/office/drawing/2014/main" id="{145D0AAA-069B-469C-9437-D03359770EDF}"/>
                </a:ext>
              </a:extLst>
            </p:cNvPr>
            <p:cNvSpPr/>
            <p:nvPr/>
          </p:nvSpPr>
          <p:spPr bwMode="auto">
            <a:xfrm>
              <a:off x="1293246" y="3360159"/>
              <a:ext cx="4571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93" name="Oval 92">
              <a:extLst>
                <a:ext uri="{FF2B5EF4-FFF2-40B4-BE49-F238E27FC236}">
                  <a16:creationId xmlns="" xmlns:a16="http://schemas.microsoft.com/office/drawing/2014/main" id="{F4353383-2302-4D52-ADD0-3128562343B6}"/>
                </a:ext>
              </a:extLst>
            </p:cNvPr>
            <p:cNvSpPr/>
            <p:nvPr/>
          </p:nvSpPr>
          <p:spPr bwMode="auto">
            <a:xfrm>
              <a:off x="1293246" y="3476509"/>
              <a:ext cx="4571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94" name="Oval 93">
              <a:extLst>
                <a:ext uri="{FF2B5EF4-FFF2-40B4-BE49-F238E27FC236}">
                  <a16:creationId xmlns="" xmlns:a16="http://schemas.microsoft.com/office/drawing/2014/main" id="{97CB3F81-0444-4D77-B8F9-D09ABBDB0FA7}"/>
                </a:ext>
              </a:extLst>
            </p:cNvPr>
            <p:cNvSpPr/>
            <p:nvPr/>
          </p:nvSpPr>
          <p:spPr bwMode="auto">
            <a:xfrm>
              <a:off x="1293246" y="3530198"/>
              <a:ext cx="4571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95" name="Oval 94">
              <a:extLst>
                <a:ext uri="{FF2B5EF4-FFF2-40B4-BE49-F238E27FC236}">
                  <a16:creationId xmlns="" xmlns:a16="http://schemas.microsoft.com/office/drawing/2014/main" id="{54B86795-3447-42E6-8D09-0EBD7EB30C78}"/>
                </a:ext>
              </a:extLst>
            </p:cNvPr>
            <p:cNvSpPr/>
            <p:nvPr/>
          </p:nvSpPr>
          <p:spPr bwMode="auto">
            <a:xfrm>
              <a:off x="1293246" y="3587975"/>
              <a:ext cx="4571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96" name="Oval 95">
              <a:extLst>
                <a:ext uri="{FF2B5EF4-FFF2-40B4-BE49-F238E27FC236}">
                  <a16:creationId xmlns="" xmlns:a16="http://schemas.microsoft.com/office/drawing/2014/main" id="{E98FE670-C66B-4216-B736-73C1827BEA5B}"/>
                </a:ext>
              </a:extLst>
            </p:cNvPr>
            <p:cNvSpPr/>
            <p:nvPr/>
          </p:nvSpPr>
          <p:spPr bwMode="auto">
            <a:xfrm>
              <a:off x="1293246" y="3646540"/>
              <a:ext cx="4571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97" name="Oval 96">
              <a:extLst>
                <a:ext uri="{FF2B5EF4-FFF2-40B4-BE49-F238E27FC236}">
                  <a16:creationId xmlns="" xmlns:a16="http://schemas.microsoft.com/office/drawing/2014/main" id="{584C44B8-EE53-4AA2-BB2C-F1983F55CE89}"/>
                </a:ext>
              </a:extLst>
            </p:cNvPr>
            <p:cNvSpPr/>
            <p:nvPr/>
          </p:nvSpPr>
          <p:spPr bwMode="auto">
            <a:xfrm>
              <a:off x="1293246" y="3763497"/>
              <a:ext cx="4571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sp>
        <p:nvSpPr>
          <p:cNvPr id="100" name="Oval 99">
            <a:extLst>
              <a:ext uri="{FF2B5EF4-FFF2-40B4-BE49-F238E27FC236}">
                <a16:creationId xmlns="" xmlns:a16="http://schemas.microsoft.com/office/drawing/2014/main" id="{FB0A5AE8-5089-4879-822F-C701D7EA6F01}"/>
              </a:ext>
            </a:extLst>
          </p:cNvPr>
          <p:cNvSpPr/>
          <p:nvPr/>
        </p:nvSpPr>
        <p:spPr bwMode="auto">
          <a:xfrm>
            <a:off x="1126976" y="3956148"/>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01" name="Oval 100">
            <a:extLst>
              <a:ext uri="{FF2B5EF4-FFF2-40B4-BE49-F238E27FC236}">
                <a16:creationId xmlns="" xmlns:a16="http://schemas.microsoft.com/office/drawing/2014/main" id="{9D21EA18-52F8-4DA2-99D2-4612DD1D9590}"/>
              </a:ext>
            </a:extLst>
          </p:cNvPr>
          <p:cNvSpPr/>
          <p:nvPr/>
        </p:nvSpPr>
        <p:spPr bwMode="auto">
          <a:xfrm>
            <a:off x="1126976" y="3927770"/>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02" name="Oval 101">
            <a:extLst>
              <a:ext uri="{FF2B5EF4-FFF2-40B4-BE49-F238E27FC236}">
                <a16:creationId xmlns="" xmlns:a16="http://schemas.microsoft.com/office/drawing/2014/main" id="{9B160AD9-FE8A-4755-81D1-C2D2763D6AA4}"/>
              </a:ext>
            </a:extLst>
          </p:cNvPr>
          <p:cNvSpPr/>
          <p:nvPr/>
        </p:nvSpPr>
        <p:spPr bwMode="auto">
          <a:xfrm>
            <a:off x="1128941" y="3827856"/>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03" name="Oval 102">
            <a:extLst>
              <a:ext uri="{FF2B5EF4-FFF2-40B4-BE49-F238E27FC236}">
                <a16:creationId xmlns="" xmlns:a16="http://schemas.microsoft.com/office/drawing/2014/main" id="{D5193A9B-83F9-4797-B7F4-9A5F9B2F473D}"/>
              </a:ext>
            </a:extLst>
          </p:cNvPr>
          <p:cNvSpPr/>
          <p:nvPr/>
        </p:nvSpPr>
        <p:spPr bwMode="auto">
          <a:xfrm>
            <a:off x="1128942" y="3032336"/>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04" name="Oval 103">
            <a:extLst>
              <a:ext uri="{FF2B5EF4-FFF2-40B4-BE49-F238E27FC236}">
                <a16:creationId xmlns="" xmlns:a16="http://schemas.microsoft.com/office/drawing/2014/main" id="{1E34846E-2ABD-44B7-AA50-99ECF352AF79}"/>
              </a:ext>
            </a:extLst>
          </p:cNvPr>
          <p:cNvSpPr/>
          <p:nvPr/>
        </p:nvSpPr>
        <p:spPr bwMode="auto">
          <a:xfrm>
            <a:off x="1128942" y="3140304"/>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05" name="Oval 104">
            <a:extLst>
              <a:ext uri="{FF2B5EF4-FFF2-40B4-BE49-F238E27FC236}">
                <a16:creationId xmlns="" xmlns:a16="http://schemas.microsoft.com/office/drawing/2014/main" id="{41C5CE0F-D1AB-4EEB-B646-7B05DBCB19A3}"/>
              </a:ext>
            </a:extLst>
          </p:cNvPr>
          <p:cNvSpPr/>
          <p:nvPr/>
        </p:nvSpPr>
        <p:spPr bwMode="auto">
          <a:xfrm>
            <a:off x="1128942" y="3252912"/>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06" name="Oval 105">
            <a:extLst>
              <a:ext uri="{FF2B5EF4-FFF2-40B4-BE49-F238E27FC236}">
                <a16:creationId xmlns="" xmlns:a16="http://schemas.microsoft.com/office/drawing/2014/main" id="{34CFFE76-A811-4FB5-94B1-F2125869D305}"/>
              </a:ext>
            </a:extLst>
          </p:cNvPr>
          <p:cNvSpPr/>
          <p:nvPr/>
        </p:nvSpPr>
        <p:spPr bwMode="auto">
          <a:xfrm>
            <a:off x="1128942" y="3368870"/>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07" name="Oval 106">
            <a:extLst>
              <a:ext uri="{FF2B5EF4-FFF2-40B4-BE49-F238E27FC236}">
                <a16:creationId xmlns="" xmlns:a16="http://schemas.microsoft.com/office/drawing/2014/main" id="{28440034-9341-4E7B-9DFA-7644D4308CE6}"/>
              </a:ext>
            </a:extLst>
          </p:cNvPr>
          <p:cNvSpPr/>
          <p:nvPr/>
        </p:nvSpPr>
        <p:spPr bwMode="auto">
          <a:xfrm>
            <a:off x="1128942" y="3484382"/>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08" name="Oval 107">
            <a:extLst>
              <a:ext uri="{FF2B5EF4-FFF2-40B4-BE49-F238E27FC236}">
                <a16:creationId xmlns="" xmlns:a16="http://schemas.microsoft.com/office/drawing/2014/main" id="{9CAEE1C1-27DD-4C07-984E-8CD9DDC1955C}"/>
              </a:ext>
            </a:extLst>
          </p:cNvPr>
          <p:cNvSpPr/>
          <p:nvPr/>
        </p:nvSpPr>
        <p:spPr bwMode="auto">
          <a:xfrm>
            <a:off x="1128942" y="3600732"/>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09" name="Oval 108">
            <a:extLst>
              <a:ext uri="{FF2B5EF4-FFF2-40B4-BE49-F238E27FC236}">
                <a16:creationId xmlns="" xmlns:a16="http://schemas.microsoft.com/office/drawing/2014/main" id="{FF90F242-F24B-4FAA-B860-6864D63831D9}"/>
              </a:ext>
            </a:extLst>
          </p:cNvPr>
          <p:cNvSpPr/>
          <p:nvPr/>
        </p:nvSpPr>
        <p:spPr bwMode="auto">
          <a:xfrm>
            <a:off x="1126975" y="3996270"/>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10" name="Oval 109">
            <a:extLst>
              <a:ext uri="{FF2B5EF4-FFF2-40B4-BE49-F238E27FC236}">
                <a16:creationId xmlns="" xmlns:a16="http://schemas.microsoft.com/office/drawing/2014/main" id="{95AA5F99-9D39-4D7E-9159-DA82658AC495}"/>
              </a:ext>
            </a:extLst>
          </p:cNvPr>
          <p:cNvSpPr/>
          <p:nvPr/>
        </p:nvSpPr>
        <p:spPr bwMode="auto">
          <a:xfrm>
            <a:off x="1126977" y="3712198"/>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11" name="Oval 110">
            <a:extLst>
              <a:ext uri="{FF2B5EF4-FFF2-40B4-BE49-F238E27FC236}">
                <a16:creationId xmlns="" xmlns:a16="http://schemas.microsoft.com/office/drawing/2014/main" id="{D50D0EE4-1BF2-471D-A392-697E08B93D2D}"/>
              </a:ext>
            </a:extLst>
          </p:cNvPr>
          <p:cNvSpPr/>
          <p:nvPr/>
        </p:nvSpPr>
        <p:spPr bwMode="auto">
          <a:xfrm>
            <a:off x="1126975" y="4031232"/>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12" name="Oval 111">
            <a:extLst>
              <a:ext uri="{FF2B5EF4-FFF2-40B4-BE49-F238E27FC236}">
                <a16:creationId xmlns="" xmlns:a16="http://schemas.microsoft.com/office/drawing/2014/main" id="{139267D2-CEA9-41E1-9EC3-501839394156}"/>
              </a:ext>
            </a:extLst>
          </p:cNvPr>
          <p:cNvSpPr/>
          <p:nvPr/>
        </p:nvSpPr>
        <p:spPr bwMode="auto">
          <a:xfrm>
            <a:off x="1126977" y="3887720"/>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14" name="Oval 113">
            <a:extLst>
              <a:ext uri="{FF2B5EF4-FFF2-40B4-BE49-F238E27FC236}">
                <a16:creationId xmlns="" xmlns:a16="http://schemas.microsoft.com/office/drawing/2014/main" id="{D520B130-B03D-429F-8AA3-1919FD47BAC0}"/>
              </a:ext>
            </a:extLst>
          </p:cNvPr>
          <p:cNvSpPr/>
          <p:nvPr/>
        </p:nvSpPr>
        <p:spPr bwMode="auto">
          <a:xfrm>
            <a:off x="1126975" y="4060018"/>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15" name="Oval 114">
            <a:extLst>
              <a:ext uri="{FF2B5EF4-FFF2-40B4-BE49-F238E27FC236}">
                <a16:creationId xmlns="" xmlns:a16="http://schemas.microsoft.com/office/drawing/2014/main" id="{D2CAF6B3-1727-4E97-BA36-016F63BDA87A}"/>
              </a:ext>
            </a:extLst>
          </p:cNvPr>
          <p:cNvSpPr/>
          <p:nvPr/>
        </p:nvSpPr>
        <p:spPr bwMode="auto">
          <a:xfrm>
            <a:off x="1126975" y="4116370"/>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16" name="Oval 115">
            <a:extLst>
              <a:ext uri="{FF2B5EF4-FFF2-40B4-BE49-F238E27FC236}">
                <a16:creationId xmlns="" xmlns:a16="http://schemas.microsoft.com/office/drawing/2014/main" id="{DC40DF1E-454C-48E9-ACED-951E47F83829}"/>
              </a:ext>
            </a:extLst>
          </p:cNvPr>
          <p:cNvSpPr/>
          <p:nvPr/>
        </p:nvSpPr>
        <p:spPr bwMode="auto">
          <a:xfrm>
            <a:off x="1128940" y="4171262"/>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17" name="Oval 116">
            <a:extLst>
              <a:ext uri="{FF2B5EF4-FFF2-40B4-BE49-F238E27FC236}">
                <a16:creationId xmlns="" xmlns:a16="http://schemas.microsoft.com/office/drawing/2014/main" id="{899519F0-4B92-408F-925E-6CEBD227B79D}"/>
              </a:ext>
            </a:extLst>
          </p:cNvPr>
          <p:cNvSpPr/>
          <p:nvPr/>
        </p:nvSpPr>
        <p:spPr bwMode="auto">
          <a:xfrm>
            <a:off x="1126975" y="4232617"/>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18" name="Oval 117">
            <a:extLst>
              <a:ext uri="{FF2B5EF4-FFF2-40B4-BE49-F238E27FC236}">
                <a16:creationId xmlns="" xmlns:a16="http://schemas.microsoft.com/office/drawing/2014/main" id="{396CC8FD-7AD2-46C9-9CF2-1C634495A664}"/>
              </a:ext>
            </a:extLst>
          </p:cNvPr>
          <p:cNvSpPr/>
          <p:nvPr/>
        </p:nvSpPr>
        <p:spPr bwMode="auto">
          <a:xfrm>
            <a:off x="1128940" y="4273228"/>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19" name="Oval 118">
            <a:extLst>
              <a:ext uri="{FF2B5EF4-FFF2-40B4-BE49-F238E27FC236}">
                <a16:creationId xmlns="" xmlns:a16="http://schemas.microsoft.com/office/drawing/2014/main" id="{0B909AFC-1301-4FB0-A741-EC5B7226DCB4}"/>
              </a:ext>
            </a:extLst>
          </p:cNvPr>
          <p:cNvSpPr/>
          <p:nvPr/>
        </p:nvSpPr>
        <p:spPr bwMode="auto">
          <a:xfrm>
            <a:off x="1127449" y="4296985"/>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20" name="Oval 119">
            <a:extLst>
              <a:ext uri="{FF2B5EF4-FFF2-40B4-BE49-F238E27FC236}">
                <a16:creationId xmlns="" xmlns:a16="http://schemas.microsoft.com/office/drawing/2014/main" id="{52D454C7-77A4-4F01-B9D9-AA9F1ADFEF95}"/>
              </a:ext>
            </a:extLst>
          </p:cNvPr>
          <p:cNvSpPr/>
          <p:nvPr/>
        </p:nvSpPr>
        <p:spPr bwMode="auto">
          <a:xfrm>
            <a:off x="1127449" y="4335537"/>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21" name="Oval 120">
            <a:extLst>
              <a:ext uri="{FF2B5EF4-FFF2-40B4-BE49-F238E27FC236}">
                <a16:creationId xmlns="" xmlns:a16="http://schemas.microsoft.com/office/drawing/2014/main" id="{9561ECAC-72D9-4C37-B58D-54ADF9DC7B2C}"/>
              </a:ext>
            </a:extLst>
          </p:cNvPr>
          <p:cNvSpPr/>
          <p:nvPr/>
        </p:nvSpPr>
        <p:spPr bwMode="auto">
          <a:xfrm>
            <a:off x="1129688" y="4351701"/>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nvGrpSpPr>
          <p:cNvPr id="122" name="Group 121">
            <a:extLst>
              <a:ext uri="{FF2B5EF4-FFF2-40B4-BE49-F238E27FC236}">
                <a16:creationId xmlns="" xmlns:a16="http://schemas.microsoft.com/office/drawing/2014/main" id="{5F217436-1233-4B14-A08B-F89A850D2BD2}"/>
              </a:ext>
            </a:extLst>
          </p:cNvPr>
          <p:cNvGrpSpPr/>
          <p:nvPr/>
        </p:nvGrpSpPr>
        <p:grpSpPr>
          <a:xfrm>
            <a:off x="1468098" y="4086176"/>
            <a:ext cx="159091" cy="557700"/>
            <a:chOff x="1211287" y="3901802"/>
            <a:chExt cx="212121" cy="856763"/>
          </a:xfrm>
        </p:grpSpPr>
        <p:cxnSp>
          <p:nvCxnSpPr>
            <p:cNvPr id="123" name="Straight Connector 122">
              <a:extLst>
                <a:ext uri="{FF2B5EF4-FFF2-40B4-BE49-F238E27FC236}">
                  <a16:creationId xmlns="" xmlns:a16="http://schemas.microsoft.com/office/drawing/2014/main" id="{C535AC31-D8C1-4FBC-B69A-A91DBA2E1C65}"/>
                </a:ext>
              </a:extLst>
            </p:cNvPr>
            <p:cNvCxnSpPr>
              <a:cxnSpLocks/>
            </p:cNvCxnSpPr>
            <p:nvPr/>
          </p:nvCxnSpPr>
          <p:spPr bwMode="auto">
            <a:xfrm>
              <a:off x="1321403" y="3901802"/>
              <a:ext cx="0" cy="856763"/>
            </a:xfrm>
            <a:prstGeom prst="line">
              <a:avLst/>
            </a:prstGeom>
            <a:noFill/>
            <a:ln w="28575" cap="flat" cmpd="sng" algn="ctr">
              <a:solidFill>
                <a:schemeClr val="bg1"/>
              </a:solidFill>
              <a:prstDash val="solid"/>
              <a:round/>
              <a:headEnd type="none" w="med" len="med"/>
              <a:tailEnd type="none" w="med" len="med"/>
            </a:ln>
            <a:effectLst/>
          </p:spPr>
        </p:cxnSp>
        <p:cxnSp>
          <p:nvCxnSpPr>
            <p:cNvPr id="124" name="Straight Connector 123">
              <a:extLst>
                <a:ext uri="{FF2B5EF4-FFF2-40B4-BE49-F238E27FC236}">
                  <a16:creationId xmlns="" xmlns:a16="http://schemas.microsoft.com/office/drawing/2014/main" id="{0BAED2E7-4FD9-4EBA-BCA6-17AD80EB6FAF}"/>
                </a:ext>
              </a:extLst>
            </p:cNvPr>
            <p:cNvCxnSpPr/>
            <p:nvPr/>
          </p:nvCxnSpPr>
          <p:spPr bwMode="auto">
            <a:xfrm>
              <a:off x="1211287" y="3907228"/>
              <a:ext cx="212121" cy="0"/>
            </a:xfrm>
            <a:prstGeom prst="line">
              <a:avLst/>
            </a:prstGeom>
            <a:noFill/>
            <a:ln w="28575" cap="flat" cmpd="sng" algn="ctr">
              <a:solidFill>
                <a:schemeClr val="bg1"/>
              </a:solidFill>
              <a:prstDash val="solid"/>
              <a:round/>
              <a:headEnd type="none" w="med" len="med"/>
              <a:tailEnd type="none" w="med" len="med"/>
            </a:ln>
            <a:effectLst/>
          </p:spPr>
        </p:cxnSp>
        <p:cxnSp>
          <p:nvCxnSpPr>
            <p:cNvPr id="125" name="Straight Connector 124">
              <a:extLst>
                <a:ext uri="{FF2B5EF4-FFF2-40B4-BE49-F238E27FC236}">
                  <a16:creationId xmlns="" xmlns:a16="http://schemas.microsoft.com/office/drawing/2014/main" id="{2C655938-0E6A-4B2A-8768-6CB911697CA9}"/>
                </a:ext>
              </a:extLst>
            </p:cNvPr>
            <p:cNvCxnSpPr/>
            <p:nvPr/>
          </p:nvCxnSpPr>
          <p:spPr bwMode="auto">
            <a:xfrm>
              <a:off x="1211287" y="4750877"/>
              <a:ext cx="212121" cy="0"/>
            </a:xfrm>
            <a:prstGeom prst="line">
              <a:avLst/>
            </a:prstGeom>
            <a:noFill/>
            <a:ln w="28575" cap="flat" cmpd="sng" algn="ctr">
              <a:solidFill>
                <a:schemeClr val="bg1"/>
              </a:solidFill>
              <a:prstDash val="solid"/>
              <a:round/>
              <a:headEnd type="none" w="med" len="med"/>
              <a:tailEnd type="none" w="med" len="med"/>
            </a:ln>
            <a:effectLst/>
          </p:spPr>
        </p:cxnSp>
      </p:grpSp>
      <p:sp>
        <p:nvSpPr>
          <p:cNvPr id="126" name="Rectangle 125">
            <a:extLst>
              <a:ext uri="{FF2B5EF4-FFF2-40B4-BE49-F238E27FC236}">
                <a16:creationId xmlns="" xmlns:a16="http://schemas.microsoft.com/office/drawing/2014/main" id="{B8275217-C69B-4254-916F-1A7647717C9D}"/>
              </a:ext>
            </a:extLst>
          </p:cNvPr>
          <p:cNvSpPr/>
          <p:nvPr/>
        </p:nvSpPr>
        <p:spPr bwMode="auto">
          <a:xfrm>
            <a:off x="1468740" y="4311389"/>
            <a:ext cx="159091" cy="171414"/>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cxnSp>
        <p:nvCxnSpPr>
          <p:cNvPr id="127" name="Straight Connector 126">
            <a:extLst>
              <a:ext uri="{FF2B5EF4-FFF2-40B4-BE49-F238E27FC236}">
                <a16:creationId xmlns="" xmlns:a16="http://schemas.microsoft.com/office/drawing/2014/main" id="{A5E7A533-3E08-46C4-8D0F-A27C445A0082}"/>
              </a:ext>
            </a:extLst>
          </p:cNvPr>
          <p:cNvCxnSpPr>
            <a:cxnSpLocks/>
          </p:cNvCxnSpPr>
          <p:nvPr/>
        </p:nvCxnSpPr>
        <p:spPr bwMode="auto">
          <a:xfrm>
            <a:off x="1468740" y="4427754"/>
            <a:ext cx="159091" cy="0"/>
          </a:xfrm>
          <a:prstGeom prst="line">
            <a:avLst/>
          </a:prstGeom>
          <a:noFill/>
          <a:ln w="28575" cap="flat" cmpd="sng" algn="ctr">
            <a:solidFill>
              <a:schemeClr val="bg1"/>
            </a:solidFill>
            <a:prstDash val="solid"/>
            <a:round/>
            <a:headEnd type="none" w="med" len="med"/>
            <a:tailEnd type="none" w="med" len="med"/>
          </a:ln>
          <a:effectLst/>
        </p:spPr>
      </p:cxnSp>
      <p:sp>
        <p:nvSpPr>
          <p:cNvPr id="128" name="Rectangle 127">
            <a:extLst>
              <a:ext uri="{FF2B5EF4-FFF2-40B4-BE49-F238E27FC236}">
                <a16:creationId xmlns="" xmlns:a16="http://schemas.microsoft.com/office/drawing/2014/main" id="{1092CA53-8C59-411B-9CAD-8756116AFF0A}"/>
              </a:ext>
            </a:extLst>
          </p:cNvPr>
          <p:cNvSpPr/>
          <p:nvPr/>
        </p:nvSpPr>
        <p:spPr bwMode="auto">
          <a:xfrm>
            <a:off x="1630125" y="4584713"/>
            <a:ext cx="159091" cy="45719"/>
          </a:xfrm>
          <a:prstGeom prst="rect">
            <a:avLst/>
          </a:prstGeom>
          <a:solidFill>
            <a:schemeClr val="accent3"/>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cxnSp>
        <p:nvCxnSpPr>
          <p:cNvPr id="129" name="Straight Connector 128">
            <a:extLst>
              <a:ext uri="{FF2B5EF4-FFF2-40B4-BE49-F238E27FC236}">
                <a16:creationId xmlns="" xmlns:a16="http://schemas.microsoft.com/office/drawing/2014/main" id="{627D2A62-489C-47EE-BF31-6BD115CF2BA8}"/>
              </a:ext>
            </a:extLst>
          </p:cNvPr>
          <p:cNvCxnSpPr>
            <a:cxnSpLocks/>
          </p:cNvCxnSpPr>
          <p:nvPr/>
        </p:nvCxnSpPr>
        <p:spPr bwMode="auto">
          <a:xfrm>
            <a:off x="1630230" y="4618603"/>
            <a:ext cx="159091" cy="0"/>
          </a:xfrm>
          <a:prstGeom prst="line">
            <a:avLst/>
          </a:prstGeom>
          <a:noFill/>
          <a:ln w="28575" cap="flat" cmpd="sng" algn="ctr">
            <a:solidFill>
              <a:schemeClr val="bg1"/>
            </a:solidFill>
            <a:prstDash val="solid"/>
            <a:round/>
            <a:headEnd type="none" w="med" len="med"/>
            <a:tailEnd type="none" w="med" len="med"/>
          </a:ln>
          <a:effectLst/>
        </p:spPr>
      </p:cxnSp>
      <p:sp>
        <p:nvSpPr>
          <p:cNvPr id="135" name="Oval 134">
            <a:extLst>
              <a:ext uri="{FF2B5EF4-FFF2-40B4-BE49-F238E27FC236}">
                <a16:creationId xmlns="" xmlns:a16="http://schemas.microsoft.com/office/drawing/2014/main" id="{9C78DD90-796C-41F7-A628-A7CBB19AA002}"/>
              </a:ext>
            </a:extLst>
          </p:cNvPr>
          <p:cNvSpPr/>
          <p:nvPr/>
        </p:nvSpPr>
        <p:spPr bwMode="auto">
          <a:xfrm>
            <a:off x="1533376" y="3882399"/>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6" name="Oval 135">
            <a:extLst>
              <a:ext uri="{FF2B5EF4-FFF2-40B4-BE49-F238E27FC236}">
                <a16:creationId xmlns="" xmlns:a16="http://schemas.microsoft.com/office/drawing/2014/main" id="{326F9196-8D25-478F-96C4-FF61DD2314F7}"/>
              </a:ext>
            </a:extLst>
          </p:cNvPr>
          <p:cNvSpPr/>
          <p:nvPr/>
        </p:nvSpPr>
        <p:spPr bwMode="auto">
          <a:xfrm>
            <a:off x="1533376" y="3824843"/>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7" name="Oval 136">
            <a:extLst>
              <a:ext uri="{FF2B5EF4-FFF2-40B4-BE49-F238E27FC236}">
                <a16:creationId xmlns="" xmlns:a16="http://schemas.microsoft.com/office/drawing/2014/main" id="{31E23BD8-AB98-45F0-97F6-0B98B04AA384}"/>
              </a:ext>
            </a:extLst>
          </p:cNvPr>
          <p:cNvSpPr/>
          <p:nvPr/>
        </p:nvSpPr>
        <p:spPr bwMode="auto">
          <a:xfrm>
            <a:off x="1533376" y="3709184"/>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8" name="Oval 137">
            <a:extLst>
              <a:ext uri="{FF2B5EF4-FFF2-40B4-BE49-F238E27FC236}">
                <a16:creationId xmlns="" xmlns:a16="http://schemas.microsoft.com/office/drawing/2014/main" id="{41353654-70F0-475D-BB70-FBCF3B52A5DE}"/>
              </a:ext>
            </a:extLst>
          </p:cNvPr>
          <p:cNvSpPr/>
          <p:nvPr/>
        </p:nvSpPr>
        <p:spPr bwMode="auto">
          <a:xfrm>
            <a:off x="1533376" y="2913664"/>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9" name="Oval 138">
            <a:extLst>
              <a:ext uri="{FF2B5EF4-FFF2-40B4-BE49-F238E27FC236}">
                <a16:creationId xmlns="" xmlns:a16="http://schemas.microsoft.com/office/drawing/2014/main" id="{96F4A291-B5D4-4BBB-BE33-049F89FF507F}"/>
              </a:ext>
            </a:extLst>
          </p:cNvPr>
          <p:cNvSpPr/>
          <p:nvPr/>
        </p:nvSpPr>
        <p:spPr bwMode="auto">
          <a:xfrm>
            <a:off x="1533376" y="3425888"/>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40" name="Oval 139">
            <a:extLst>
              <a:ext uri="{FF2B5EF4-FFF2-40B4-BE49-F238E27FC236}">
                <a16:creationId xmlns="" xmlns:a16="http://schemas.microsoft.com/office/drawing/2014/main" id="{2B15FFAC-2921-41F8-A0E5-0E05A70F6E8B}"/>
              </a:ext>
            </a:extLst>
          </p:cNvPr>
          <p:cNvSpPr/>
          <p:nvPr/>
        </p:nvSpPr>
        <p:spPr bwMode="auto">
          <a:xfrm>
            <a:off x="1533376" y="3134240"/>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41" name="Oval 140">
            <a:extLst>
              <a:ext uri="{FF2B5EF4-FFF2-40B4-BE49-F238E27FC236}">
                <a16:creationId xmlns="" xmlns:a16="http://schemas.microsoft.com/office/drawing/2014/main" id="{0ED73696-9263-4ECA-A921-A84CC63C5D12}"/>
              </a:ext>
            </a:extLst>
          </p:cNvPr>
          <p:cNvSpPr/>
          <p:nvPr/>
        </p:nvSpPr>
        <p:spPr bwMode="auto">
          <a:xfrm>
            <a:off x="1533376" y="3250198"/>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42" name="Oval 141">
            <a:extLst>
              <a:ext uri="{FF2B5EF4-FFF2-40B4-BE49-F238E27FC236}">
                <a16:creationId xmlns="" xmlns:a16="http://schemas.microsoft.com/office/drawing/2014/main" id="{F3DF850B-598A-4682-8B9B-804C6E6ACE75}"/>
              </a:ext>
            </a:extLst>
          </p:cNvPr>
          <p:cNvSpPr/>
          <p:nvPr/>
        </p:nvSpPr>
        <p:spPr bwMode="auto">
          <a:xfrm>
            <a:off x="1533376" y="3365710"/>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43" name="Oval 142">
            <a:extLst>
              <a:ext uri="{FF2B5EF4-FFF2-40B4-BE49-F238E27FC236}">
                <a16:creationId xmlns="" xmlns:a16="http://schemas.microsoft.com/office/drawing/2014/main" id="{E674BD02-5C2B-4F93-B818-C08A2B74EC4E}"/>
              </a:ext>
            </a:extLst>
          </p:cNvPr>
          <p:cNvSpPr/>
          <p:nvPr/>
        </p:nvSpPr>
        <p:spPr bwMode="auto">
          <a:xfrm>
            <a:off x="1533376" y="3482060"/>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44" name="Oval 143">
            <a:extLst>
              <a:ext uri="{FF2B5EF4-FFF2-40B4-BE49-F238E27FC236}">
                <a16:creationId xmlns="" xmlns:a16="http://schemas.microsoft.com/office/drawing/2014/main" id="{DA8C3682-4202-480C-BDB3-4F22790C218A}"/>
              </a:ext>
            </a:extLst>
          </p:cNvPr>
          <p:cNvSpPr/>
          <p:nvPr/>
        </p:nvSpPr>
        <p:spPr bwMode="auto">
          <a:xfrm>
            <a:off x="1533376" y="3535748"/>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45" name="Oval 144">
            <a:extLst>
              <a:ext uri="{FF2B5EF4-FFF2-40B4-BE49-F238E27FC236}">
                <a16:creationId xmlns="" xmlns:a16="http://schemas.microsoft.com/office/drawing/2014/main" id="{A04E17DF-2103-4913-8EA3-5F25B0495DB4}"/>
              </a:ext>
            </a:extLst>
          </p:cNvPr>
          <p:cNvSpPr/>
          <p:nvPr/>
        </p:nvSpPr>
        <p:spPr bwMode="auto">
          <a:xfrm>
            <a:off x="1533376" y="3593526"/>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46" name="Oval 145">
            <a:extLst>
              <a:ext uri="{FF2B5EF4-FFF2-40B4-BE49-F238E27FC236}">
                <a16:creationId xmlns="" xmlns:a16="http://schemas.microsoft.com/office/drawing/2014/main" id="{8F010607-AAE6-4E76-9DB3-987CB0E0D74E}"/>
              </a:ext>
            </a:extLst>
          </p:cNvPr>
          <p:cNvSpPr/>
          <p:nvPr/>
        </p:nvSpPr>
        <p:spPr bwMode="auto">
          <a:xfrm>
            <a:off x="1533376" y="3652090"/>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47" name="Oval 146">
            <a:extLst>
              <a:ext uri="{FF2B5EF4-FFF2-40B4-BE49-F238E27FC236}">
                <a16:creationId xmlns="" xmlns:a16="http://schemas.microsoft.com/office/drawing/2014/main" id="{69B53F5A-588E-4CE9-A26C-68842EB47F0B}"/>
              </a:ext>
            </a:extLst>
          </p:cNvPr>
          <p:cNvSpPr/>
          <p:nvPr/>
        </p:nvSpPr>
        <p:spPr bwMode="auto">
          <a:xfrm>
            <a:off x="1533376" y="3769048"/>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48" name="Oval 147">
            <a:extLst>
              <a:ext uri="{FF2B5EF4-FFF2-40B4-BE49-F238E27FC236}">
                <a16:creationId xmlns="" xmlns:a16="http://schemas.microsoft.com/office/drawing/2014/main" id="{EFF2EA7A-98B3-4B66-95F8-3B003D1F086A}"/>
              </a:ext>
            </a:extLst>
          </p:cNvPr>
          <p:cNvSpPr/>
          <p:nvPr/>
        </p:nvSpPr>
        <p:spPr bwMode="auto">
          <a:xfrm>
            <a:off x="1686609" y="3946935"/>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49" name="Oval 148">
            <a:extLst>
              <a:ext uri="{FF2B5EF4-FFF2-40B4-BE49-F238E27FC236}">
                <a16:creationId xmlns="" xmlns:a16="http://schemas.microsoft.com/office/drawing/2014/main" id="{60F560CE-20F5-49CB-B298-598F3A84C83E}"/>
              </a:ext>
            </a:extLst>
          </p:cNvPr>
          <p:cNvSpPr/>
          <p:nvPr/>
        </p:nvSpPr>
        <p:spPr bwMode="auto">
          <a:xfrm>
            <a:off x="1686609" y="3934553"/>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50" name="Oval 149">
            <a:extLst>
              <a:ext uri="{FF2B5EF4-FFF2-40B4-BE49-F238E27FC236}">
                <a16:creationId xmlns="" xmlns:a16="http://schemas.microsoft.com/office/drawing/2014/main" id="{D0A94932-22EA-46FD-8D6A-15E64A5606DC}"/>
              </a:ext>
            </a:extLst>
          </p:cNvPr>
          <p:cNvSpPr/>
          <p:nvPr/>
        </p:nvSpPr>
        <p:spPr bwMode="auto">
          <a:xfrm>
            <a:off x="1688574" y="4457896"/>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51" name="Oval 150">
            <a:extLst>
              <a:ext uri="{FF2B5EF4-FFF2-40B4-BE49-F238E27FC236}">
                <a16:creationId xmlns="" xmlns:a16="http://schemas.microsoft.com/office/drawing/2014/main" id="{ABBDC9FD-0C5C-441D-B5FA-E61FBE50E041}"/>
              </a:ext>
            </a:extLst>
          </p:cNvPr>
          <p:cNvSpPr/>
          <p:nvPr/>
        </p:nvSpPr>
        <p:spPr bwMode="auto">
          <a:xfrm>
            <a:off x="1688575" y="3023123"/>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52" name="Oval 151">
            <a:extLst>
              <a:ext uri="{FF2B5EF4-FFF2-40B4-BE49-F238E27FC236}">
                <a16:creationId xmlns="" xmlns:a16="http://schemas.microsoft.com/office/drawing/2014/main" id="{6D5FBFBD-D683-46A3-87DF-CCCF2A937566}"/>
              </a:ext>
            </a:extLst>
          </p:cNvPr>
          <p:cNvSpPr/>
          <p:nvPr/>
        </p:nvSpPr>
        <p:spPr bwMode="auto">
          <a:xfrm>
            <a:off x="1688575" y="3131091"/>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53" name="Oval 152">
            <a:extLst>
              <a:ext uri="{FF2B5EF4-FFF2-40B4-BE49-F238E27FC236}">
                <a16:creationId xmlns="" xmlns:a16="http://schemas.microsoft.com/office/drawing/2014/main" id="{8ECFB277-9284-4829-BDC7-36BA7F608A8A}"/>
              </a:ext>
            </a:extLst>
          </p:cNvPr>
          <p:cNvSpPr/>
          <p:nvPr/>
        </p:nvSpPr>
        <p:spPr bwMode="auto">
          <a:xfrm>
            <a:off x="1688575" y="3243699"/>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54" name="Oval 153">
            <a:extLst>
              <a:ext uri="{FF2B5EF4-FFF2-40B4-BE49-F238E27FC236}">
                <a16:creationId xmlns="" xmlns:a16="http://schemas.microsoft.com/office/drawing/2014/main" id="{792092E0-AE8F-44A7-853D-6D07F9A8D601}"/>
              </a:ext>
            </a:extLst>
          </p:cNvPr>
          <p:cNvSpPr/>
          <p:nvPr/>
        </p:nvSpPr>
        <p:spPr bwMode="auto">
          <a:xfrm>
            <a:off x="1688575" y="4374882"/>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55" name="Oval 154">
            <a:extLst>
              <a:ext uri="{FF2B5EF4-FFF2-40B4-BE49-F238E27FC236}">
                <a16:creationId xmlns="" xmlns:a16="http://schemas.microsoft.com/office/drawing/2014/main" id="{A946F2B1-F24E-40EB-9429-0C48936C3777}"/>
              </a:ext>
            </a:extLst>
          </p:cNvPr>
          <p:cNvSpPr/>
          <p:nvPr/>
        </p:nvSpPr>
        <p:spPr bwMode="auto">
          <a:xfrm>
            <a:off x="1688575" y="4399998"/>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56" name="Oval 155">
            <a:extLst>
              <a:ext uri="{FF2B5EF4-FFF2-40B4-BE49-F238E27FC236}">
                <a16:creationId xmlns="" xmlns:a16="http://schemas.microsoft.com/office/drawing/2014/main" id="{81CB938B-B71F-41A5-988B-06409CA33B0F}"/>
              </a:ext>
            </a:extLst>
          </p:cNvPr>
          <p:cNvSpPr/>
          <p:nvPr/>
        </p:nvSpPr>
        <p:spPr bwMode="auto">
          <a:xfrm>
            <a:off x="1688575" y="4428971"/>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57" name="Oval 156">
            <a:extLst>
              <a:ext uri="{FF2B5EF4-FFF2-40B4-BE49-F238E27FC236}">
                <a16:creationId xmlns="" xmlns:a16="http://schemas.microsoft.com/office/drawing/2014/main" id="{C6D53430-A1C4-49B7-940E-D0E4699EC6E2}"/>
              </a:ext>
            </a:extLst>
          </p:cNvPr>
          <p:cNvSpPr/>
          <p:nvPr/>
        </p:nvSpPr>
        <p:spPr bwMode="auto">
          <a:xfrm>
            <a:off x="1686608" y="3995054"/>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58" name="Oval 157">
            <a:extLst>
              <a:ext uri="{FF2B5EF4-FFF2-40B4-BE49-F238E27FC236}">
                <a16:creationId xmlns="" xmlns:a16="http://schemas.microsoft.com/office/drawing/2014/main" id="{EAA4A302-A38A-48DD-BBED-2D5400A77A78}"/>
              </a:ext>
            </a:extLst>
          </p:cNvPr>
          <p:cNvSpPr/>
          <p:nvPr/>
        </p:nvSpPr>
        <p:spPr bwMode="auto">
          <a:xfrm>
            <a:off x="1686610" y="3702985"/>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61" name="Oval 160">
            <a:extLst>
              <a:ext uri="{FF2B5EF4-FFF2-40B4-BE49-F238E27FC236}">
                <a16:creationId xmlns="" xmlns:a16="http://schemas.microsoft.com/office/drawing/2014/main" id="{047E2D7F-151A-4E51-B77D-12F582106334}"/>
              </a:ext>
            </a:extLst>
          </p:cNvPr>
          <p:cNvSpPr/>
          <p:nvPr/>
        </p:nvSpPr>
        <p:spPr bwMode="auto">
          <a:xfrm>
            <a:off x="1686607" y="4050804"/>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62" name="Oval 161">
            <a:extLst>
              <a:ext uri="{FF2B5EF4-FFF2-40B4-BE49-F238E27FC236}">
                <a16:creationId xmlns="" xmlns:a16="http://schemas.microsoft.com/office/drawing/2014/main" id="{C8653516-264D-4885-B547-B2A18D1CEDF6}"/>
              </a:ext>
            </a:extLst>
          </p:cNvPr>
          <p:cNvSpPr/>
          <p:nvPr/>
        </p:nvSpPr>
        <p:spPr bwMode="auto">
          <a:xfrm>
            <a:off x="1686607" y="4107157"/>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63" name="Oval 162">
            <a:extLst>
              <a:ext uri="{FF2B5EF4-FFF2-40B4-BE49-F238E27FC236}">
                <a16:creationId xmlns="" xmlns:a16="http://schemas.microsoft.com/office/drawing/2014/main" id="{23E9F4ED-63F8-4F22-93F2-7D68BF517E91}"/>
              </a:ext>
            </a:extLst>
          </p:cNvPr>
          <p:cNvSpPr/>
          <p:nvPr/>
        </p:nvSpPr>
        <p:spPr bwMode="auto">
          <a:xfrm>
            <a:off x="1686574" y="4164714"/>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64" name="Oval 163">
            <a:extLst>
              <a:ext uri="{FF2B5EF4-FFF2-40B4-BE49-F238E27FC236}">
                <a16:creationId xmlns="" xmlns:a16="http://schemas.microsoft.com/office/drawing/2014/main" id="{C44EDDFE-90C9-4A3B-82BB-FA1159B54099}"/>
              </a:ext>
            </a:extLst>
          </p:cNvPr>
          <p:cNvSpPr/>
          <p:nvPr/>
        </p:nvSpPr>
        <p:spPr bwMode="auto">
          <a:xfrm>
            <a:off x="1686607" y="4223404"/>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65" name="Oval 164">
            <a:extLst>
              <a:ext uri="{FF2B5EF4-FFF2-40B4-BE49-F238E27FC236}">
                <a16:creationId xmlns="" xmlns:a16="http://schemas.microsoft.com/office/drawing/2014/main" id="{E440F96A-8471-4D29-993A-46514C5B54F4}"/>
              </a:ext>
            </a:extLst>
          </p:cNvPr>
          <p:cNvSpPr/>
          <p:nvPr/>
        </p:nvSpPr>
        <p:spPr bwMode="auto">
          <a:xfrm>
            <a:off x="1688572" y="4264015"/>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66" name="Oval 165">
            <a:extLst>
              <a:ext uri="{FF2B5EF4-FFF2-40B4-BE49-F238E27FC236}">
                <a16:creationId xmlns="" xmlns:a16="http://schemas.microsoft.com/office/drawing/2014/main" id="{0F5694A1-960D-47A4-8B1B-6F65126E2CDB}"/>
              </a:ext>
            </a:extLst>
          </p:cNvPr>
          <p:cNvSpPr/>
          <p:nvPr/>
        </p:nvSpPr>
        <p:spPr bwMode="auto">
          <a:xfrm>
            <a:off x="1687081" y="4287772"/>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67" name="Oval 166">
            <a:extLst>
              <a:ext uri="{FF2B5EF4-FFF2-40B4-BE49-F238E27FC236}">
                <a16:creationId xmlns="" xmlns:a16="http://schemas.microsoft.com/office/drawing/2014/main" id="{2039EF6D-F1C0-4A9B-BDBF-922EE9E52324}"/>
              </a:ext>
            </a:extLst>
          </p:cNvPr>
          <p:cNvSpPr/>
          <p:nvPr/>
        </p:nvSpPr>
        <p:spPr bwMode="auto">
          <a:xfrm>
            <a:off x="1687081" y="4326324"/>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68" name="Oval 167">
            <a:extLst>
              <a:ext uri="{FF2B5EF4-FFF2-40B4-BE49-F238E27FC236}">
                <a16:creationId xmlns="" xmlns:a16="http://schemas.microsoft.com/office/drawing/2014/main" id="{490634D9-9AAF-40D5-BA9F-7007731078FB}"/>
              </a:ext>
            </a:extLst>
          </p:cNvPr>
          <p:cNvSpPr/>
          <p:nvPr/>
        </p:nvSpPr>
        <p:spPr bwMode="auto">
          <a:xfrm>
            <a:off x="1689321" y="4342488"/>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70" name="Oval 169">
            <a:extLst>
              <a:ext uri="{FF2B5EF4-FFF2-40B4-BE49-F238E27FC236}">
                <a16:creationId xmlns="" xmlns:a16="http://schemas.microsoft.com/office/drawing/2014/main" id="{8BF2ADAD-BEA4-48FA-ADFE-E3330574CBF9}"/>
              </a:ext>
            </a:extLst>
          </p:cNvPr>
          <p:cNvSpPr/>
          <p:nvPr/>
        </p:nvSpPr>
        <p:spPr bwMode="auto">
          <a:xfrm>
            <a:off x="1533310" y="4000091"/>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71" name="Oval 170">
            <a:extLst>
              <a:ext uri="{FF2B5EF4-FFF2-40B4-BE49-F238E27FC236}">
                <a16:creationId xmlns="" xmlns:a16="http://schemas.microsoft.com/office/drawing/2014/main" id="{5A8366CB-7B37-4368-809E-BC0A7C5ECD46}"/>
              </a:ext>
            </a:extLst>
          </p:cNvPr>
          <p:cNvSpPr/>
          <p:nvPr/>
        </p:nvSpPr>
        <p:spPr bwMode="auto">
          <a:xfrm>
            <a:off x="1533310" y="3942536"/>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nvGrpSpPr>
          <p:cNvPr id="172" name="Group 171">
            <a:extLst>
              <a:ext uri="{FF2B5EF4-FFF2-40B4-BE49-F238E27FC236}">
                <a16:creationId xmlns="" xmlns:a16="http://schemas.microsoft.com/office/drawing/2014/main" id="{A6C8B72A-E8FF-4C0A-8356-5A6D712E20DE}"/>
              </a:ext>
            </a:extLst>
          </p:cNvPr>
          <p:cNvGrpSpPr/>
          <p:nvPr/>
        </p:nvGrpSpPr>
        <p:grpSpPr>
          <a:xfrm>
            <a:off x="2031308" y="3271162"/>
            <a:ext cx="159091" cy="1388848"/>
            <a:chOff x="1211287" y="3901802"/>
            <a:chExt cx="212121" cy="856763"/>
          </a:xfrm>
        </p:grpSpPr>
        <p:cxnSp>
          <p:nvCxnSpPr>
            <p:cNvPr id="173" name="Straight Connector 172">
              <a:extLst>
                <a:ext uri="{FF2B5EF4-FFF2-40B4-BE49-F238E27FC236}">
                  <a16:creationId xmlns="" xmlns:a16="http://schemas.microsoft.com/office/drawing/2014/main" id="{5EBBC2B5-B160-4851-9AC3-6E06A22922DE}"/>
                </a:ext>
              </a:extLst>
            </p:cNvPr>
            <p:cNvCxnSpPr>
              <a:cxnSpLocks/>
            </p:cNvCxnSpPr>
            <p:nvPr/>
          </p:nvCxnSpPr>
          <p:spPr bwMode="auto">
            <a:xfrm>
              <a:off x="1321403" y="3901802"/>
              <a:ext cx="0" cy="856763"/>
            </a:xfrm>
            <a:prstGeom prst="line">
              <a:avLst/>
            </a:prstGeom>
            <a:noFill/>
            <a:ln w="28575" cap="flat" cmpd="sng" algn="ctr">
              <a:solidFill>
                <a:schemeClr val="bg1"/>
              </a:solidFill>
              <a:prstDash val="solid"/>
              <a:round/>
              <a:headEnd type="none" w="med" len="med"/>
              <a:tailEnd type="none" w="med" len="med"/>
            </a:ln>
            <a:effectLst/>
          </p:spPr>
        </p:cxnSp>
        <p:cxnSp>
          <p:nvCxnSpPr>
            <p:cNvPr id="174" name="Straight Connector 173">
              <a:extLst>
                <a:ext uri="{FF2B5EF4-FFF2-40B4-BE49-F238E27FC236}">
                  <a16:creationId xmlns="" xmlns:a16="http://schemas.microsoft.com/office/drawing/2014/main" id="{168FD40F-E8BF-4635-A285-C5824FBE4288}"/>
                </a:ext>
              </a:extLst>
            </p:cNvPr>
            <p:cNvCxnSpPr/>
            <p:nvPr/>
          </p:nvCxnSpPr>
          <p:spPr bwMode="auto">
            <a:xfrm>
              <a:off x="1211287" y="3907228"/>
              <a:ext cx="212121" cy="0"/>
            </a:xfrm>
            <a:prstGeom prst="line">
              <a:avLst/>
            </a:prstGeom>
            <a:noFill/>
            <a:ln w="28575" cap="flat" cmpd="sng" algn="ctr">
              <a:solidFill>
                <a:schemeClr val="bg1"/>
              </a:solidFill>
              <a:prstDash val="solid"/>
              <a:round/>
              <a:headEnd type="none" w="med" len="med"/>
              <a:tailEnd type="none" w="med" len="med"/>
            </a:ln>
            <a:effectLst/>
          </p:spPr>
        </p:cxnSp>
        <p:cxnSp>
          <p:nvCxnSpPr>
            <p:cNvPr id="175" name="Straight Connector 174">
              <a:extLst>
                <a:ext uri="{FF2B5EF4-FFF2-40B4-BE49-F238E27FC236}">
                  <a16:creationId xmlns="" xmlns:a16="http://schemas.microsoft.com/office/drawing/2014/main" id="{C91692C9-C284-4914-82E2-1CF38F8526B4}"/>
                </a:ext>
              </a:extLst>
            </p:cNvPr>
            <p:cNvCxnSpPr/>
            <p:nvPr/>
          </p:nvCxnSpPr>
          <p:spPr bwMode="auto">
            <a:xfrm>
              <a:off x="1211287" y="4750877"/>
              <a:ext cx="212121" cy="0"/>
            </a:xfrm>
            <a:prstGeom prst="line">
              <a:avLst/>
            </a:prstGeom>
            <a:noFill/>
            <a:ln w="28575" cap="flat" cmpd="sng" algn="ctr">
              <a:solidFill>
                <a:schemeClr val="bg1"/>
              </a:solidFill>
              <a:prstDash val="solid"/>
              <a:round/>
              <a:headEnd type="none" w="med" len="med"/>
              <a:tailEnd type="none" w="med" len="med"/>
            </a:ln>
            <a:effectLst/>
          </p:spPr>
        </p:cxnSp>
      </p:grpSp>
      <p:sp>
        <p:nvSpPr>
          <p:cNvPr id="176" name="Rectangle 175">
            <a:extLst>
              <a:ext uri="{FF2B5EF4-FFF2-40B4-BE49-F238E27FC236}">
                <a16:creationId xmlns="" xmlns:a16="http://schemas.microsoft.com/office/drawing/2014/main" id="{0BB6C088-E59B-498A-90AC-8F0EFF5E34EE}"/>
              </a:ext>
            </a:extLst>
          </p:cNvPr>
          <p:cNvSpPr/>
          <p:nvPr/>
        </p:nvSpPr>
        <p:spPr bwMode="auto">
          <a:xfrm>
            <a:off x="2031949" y="3969376"/>
            <a:ext cx="159091" cy="452058"/>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cxnSp>
        <p:nvCxnSpPr>
          <p:cNvPr id="177" name="Straight Connector 176">
            <a:extLst>
              <a:ext uri="{FF2B5EF4-FFF2-40B4-BE49-F238E27FC236}">
                <a16:creationId xmlns="" xmlns:a16="http://schemas.microsoft.com/office/drawing/2014/main" id="{075275A6-9CE5-4482-A5A1-B50C7F7B0962}"/>
              </a:ext>
            </a:extLst>
          </p:cNvPr>
          <p:cNvCxnSpPr>
            <a:cxnSpLocks/>
          </p:cNvCxnSpPr>
          <p:nvPr/>
        </p:nvCxnSpPr>
        <p:spPr bwMode="auto">
          <a:xfrm>
            <a:off x="2034754" y="4318946"/>
            <a:ext cx="159091" cy="0"/>
          </a:xfrm>
          <a:prstGeom prst="line">
            <a:avLst/>
          </a:prstGeom>
          <a:noFill/>
          <a:ln w="28575" cap="flat" cmpd="sng" algn="ctr">
            <a:solidFill>
              <a:schemeClr val="bg1"/>
            </a:solidFill>
            <a:prstDash val="solid"/>
            <a:round/>
            <a:headEnd type="none" w="med" len="med"/>
            <a:tailEnd type="none" w="med" len="med"/>
          </a:ln>
          <a:effectLst/>
        </p:spPr>
      </p:cxnSp>
      <p:sp>
        <p:nvSpPr>
          <p:cNvPr id="178" name="Rectangle 177">
            <a:extLst>
              <a:ext uri="{FF2B5EF4-FFF2-40B4-BE49-F238E27FC236}">
                <a16:creationId xmlns="" xmlns:a16="http://schemas.microsoft.com/office/drawing/2014/main" id="{EFE31ABE-5F69-4557-86CA-AFD24D0B94A1}"/>
              </a:ext>
            </a:extLst>
          </p:cNvPr>
          <p:cNvSpPr/>
          <p:nvPr/>
        </p:nvSpPr>
        <p:spPr bwMode="auto">
          <a:xfrm>
            <a:off x="2193334" y="4532676"/>
            <a:ext cx="159091" cy="99281"/>
          </a:xfrm>
          <a:prstGeom prst="rect">
            <a:avLst/>
          </a:prstGeom>
          <a:solidFill>
            <a:schemeClr val="accent3"/>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cxnSp>
        <p:nvCxnSpPr>
          <p:cNvPr id="179" name="Straight Connector 178">
            <a:extLst>
              <a:ext uri="{FF2B5EF4-FFF2-40B4-BE49-F238E27FC236}">
                <a16:creationId xmlns="" xmlns:a16="http://schemas.microsoft.com/office/drawing/2014/main" id="{C428E69C-929B-4F6D-BAA8-D36BAD0BC315}"/>
              </a:ext>
            </a:extLst>
          </p:cNvPr>
          <p:cNvCxnSpPr>
            <a:cxnSpLocks/>
          </p:cNvCxnSpPr>
          <p:nvPr/>
        </p:nvCxnSpPr>
        <p:spPr bwMode="auto">
          <a:xfrm>
            <a:off x="2194837" y="4591789"/>
            <a:ext cx="159091" cy="0"/>
          </a:xfrm>
          <a:prstGeom prst="line">
            <a:avLst/>
          </a:prstGeom>
          <a:noFill/>
          <a:ln w="28575" cap="flat" cmpd="sng" algn="ctr">
            <a:solidFill>
              <a:schemeClr val="bg1"/>
            </a:solidFill>
            <a:prstDash val="solid"/>
            <a:round/>
            <a:headEnd type="none" w="med" len="med"/>
            <a:tailEnd type="none" w="med" len="med"/>
          </a:ln>
          <a:effectLst/>
        </p:spPr>
      </p:cxnSp>
      <p:sp>
        <p:nvSpPr>
          <p:cNvPr id="187" name="Oval 186">
            <a:extLst>
              <a:ext uri="{FF2B5EF4-FFF2-40B4-BE49-F238E27FC236}">
                <a16:creationId xmlns="" xmlns:a16="http://schemas.microsoft.com/office/drawing/2014/main" id="{EEC6D461-B723-4511-9806-644C2AA02B5D}"/>
              </a:ext>
            </a:extLst>
          </p:cNvPr>
          <p:cNvSpPr/>
          <p:nvPr/>
        </p:nvSpPr>
        <p:spPr bwMode="auto">
          <a:xfrm>
            <a:off x="2093708" y="2796826"/>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89" name="Oval 188">
            <a:extLst>
              <a:ext uri="{FF2B5EF4-FFF2-40B4-BE49-F238E27FC236}">
                <a16:creationId xmlns="" xmlns:a16="http://schemas.microsoft.com/office/drawing/2014/main" id="{F5FF8C91-D84D-4CAC-B621-2690013A97D9}"/>
              </a:ext>
            </a:extLst>
          </p:cNvPr>
          <p:cNvSpPr/>
          <p:nvPr/>
        </p:nvSpPr>
        <p:spPr bwMode="auto">
          <a:xfrm>
            <a:off x="2096586" y="3135765"/>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98" name="Oval 197">
            <a:extLst>
              <a:ext uri="{FF2B5EF4-FFF2-40B4-BE49-F238E27FC236}">
                <a16:creationId xmlns="" xmlns:a16="http://schemas.microsoft.com/office/drawing/2014/main" id="{A73D5BE1-F150-4756-A0C9-2A2530DB2A0A}"/>
              </a:ext>
            </a:extLst>
          </p:cNvPr>
          <p:cNvSpPr/>
          <p:nvPr/>
        </p:nvSpPr>
        <p:spPr bwMode="auto">
          <a:xfrm>
            <a:off x="2252962" y="3936582"/>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99" name="Oval 198">
            <a:extLst>
              <a:ext uri="{FF2B5EF4-FFF2-40B4-BE49-F238E27FC236}">
                <a16:creationId xmlns="" xmlns:a16="http://schemas.microsoft.com/office/drawing/2014/main" id="{51C7AB76-EB5C-465C-A835-3A0C3597CC7C}"/>
              </a:ext>
            </a:extLst>
          </p:cNvPr>
          <p:cNvSpPr/>
          <p:nvPr/>
        </p:nvSpPr>
        <p:spPr bwMode="auto">
          <a:xfrm>
            <a:off x="2252962" y="4346568"/>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00" name="Oval 199">
            <a:extLst>
              <a:ext uri="{FF2B5EF4-FFF2-40B4-BE49-F238E27FC236}">
                <a16:creationId xmlns="" xmlns:a16="http://schemas.microsoft.com/office/drawing/2014/main" id="{6CFAE98F-8ED0-4124-90A8-0C3EF1938542}"/>
              </a:ext>
            </a:extLst>
          </p:cNvPr>
          <p:cNvSpPr/>
          <p:nvPr/>
        </p:nvSpPr>
        <p:spPr bwMode="auto">
          <a:xfrm>
            <a:off x="2251784" y="3024648"/>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01" name="Oval 200">
            <a:extLst>
              <a:ext uri="{FF2B5EF4-FFF2-40B4-BE49-F238E27FC236}">
                <a16:creationId xmlns="" xmlns:a16="http://schemas.microsoft.com/office/drawing/2014/main" id="{6E491310-6629-4560-88F5-0E520A7380D5}"/>
              </a:ext>
            </a:extLst>
          </p:cNvPr>
          <p:cNvSpPr/>
          <p:nvPr/>
        </p:nvSpPr>
        <p:spPr bwMode="auto">
          <a:xfrm>
            <a:off x="2251784" y="3132616"/>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02" name="Oval 201">
            <a:extLst>
              <a:ext uri="{FF2B5EF4-FFF2-40B4-BE49-F238E27FC236}">
                <a16:creationId xmlns="" xmlns:a16="http://schemas.microsoft.com/office/drawing/2014/main" id="{CBFB3022-0B5C-4376-B2D2-DD21B4B0F0C6}"/>
              </a:ext>
            </a:extLst>
          </p:cNvPr>
          <p:cNvSpPr/>
          <p:nvPr/>
        </p:nvSpPr>
        <p:spPr bwMode="auto">
          <a:xfrm>
            <a:off x="2251784" y="3245224"/>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07" name="Oval 206">
            <a:extLst>
              <a:ext uri="{FF2B5EF4-FFF2-40B4-BE49-F238E27FC236}">
                <a16:creationId xmlns="" xmlns:a16="http://schemas.microsoft.com/office/drawing/2014/main" id="{94D609F3-901B-4E0F-972C-76740B321DB3}"/>
              </a:ext>
            </a:extLst>
          </p:cNvPr>
          <p:cNvSpPr/>
          <p:nvPr/>
        </p:nvSpPr>
        <p:spPr bwMode="auto">
          <a:xfrm>
            <a:off x="2252962" y="3719335"/>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10" name="Oval 209">
            <a:extLst>
              <a:ext uri="{FF2B5EF4-FFF2-40B4-BE49-F238E27FC236}">
                <a16:creationId xmlns="" xmlns:a16="http://schemas.microsoft.com/office/drawing/2014/main" id="{C41CE073-2960-449C-B89D-7E1DA586408B}"/>
              </a:ext>
            </a:extLst>
          </p:cNvPr>
          <p:cNvSpPr/>
          <p:nvPr/>
        </p:nvSpPr>
        <p:spPr bwMode="auto">
          <a:xfrm>
            <a:off x="2252962" y="4059959"/>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11" name="Oval 210">
            <a:extLst>
              <a:ext uri="{FF2B5EF4-FFF2-40B4-BE49-F238E27FC236}">
                <a16:creationId xmlns="" xmlns:a16="http://schemas.microsoft.com/office/drawing/2014/main" id="{591B9FC5-D2FC-44D3-AB9D-BAABE88BB01D}"/>
              </a:ext>
            </a:extLst>
          </p:cNvPr>
          <p:cNvSpPr/>
          <p:nvPr/>
        </p:nvSpPr>
        <p:spPr bwMode="auto">
          <a:xfrm>
            <a:off x="2252962" y="4123286"/>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12" name="Oval 211">
            <a:extLst>
              <a:ext uri="{FF2B5EF4-FFF2-40B4-BE49-F238E27FC236}">
                <a16:creationId xmlns="" xmlns:a16="http://schemas.microsoft.com/office/drawing/2014/main" id="{398ADB6C-5148-4FD1-9972-B456E4A5E615}"/>
              </a:ext>
            </a:extLst>
          </p:cNvPr>
          <p:cNvSpPr/>
          <p:nvPr/>
        </p:nvSpPr>
        <p:spPr bwMode="auto">
          <a:xfrm>
            <a:off x="2252962" y="4175388"/>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13" name="Oval 212">
            <a:extLst>
              <a:ext uri="{FF2B5EF4-FFF2-40B4-BE49-F238E27FC236}">
                <a16:creationId xmlns="" xmlns:a16="http://schemas.microsoft.com/office/drawing/2014/main" id="{465A0026-833B-4BD8-8604-36D3AC163C53}"/>
              </a:ext>
            </a:extLst>
          </p:cNvPr>
          <p:cNvSpPr/>
          <p:nvPr/>
        </p:nvSpPr>
        <p:spPr bwMode="auto">
          <a:xfrm>
            <a:off x="2252962" y="4230950"/>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14" name="Oval 213">
            <a:extLst>
              <a:ext uri="{FF2B5EF4-FFF2-40B4-BE49-F238E27FC236}">
                <a16:creationId xmlns="" xmlns:a16="http://schemas.microsoft.com/office/drawing/2014/main" id="{BC6DACB9-1648-45A8-99E4-49583D3FE755}"/>
              </a:ext>
            </a:extLst>
          </p:cNvPr>
          <p:cNvSpPr/>
          <p:nvPr/>
        </p:nvSpPr>
        <p:spPr bwMode="auto">
          <a:xfrm>
            <a:off x="2252962" y="4294625"/>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15" name="Oval 214">
            <a:extLst>
              <a:ext uri="{FF2B5EF4-FFF2-40B4-BE49-F238E27FC236}">
                <a16:creationId xmlns="" xmlns:a16="http://schemas.microsoft.com/office/drawing/2014/main" id="{E8DE0E53-822A-42FA-BA34-033F433BCC74}"/>
              </a:ext>
            </a:extLst>
          </p:cNvPr>
          <p:cNvSpPr/>
          <p:nvPr/>
        </p:nvSpPr>
        <p:spPr bwMode="auto">
          <a:xfrm>
            <a:off x="2252962" y="4281632"/>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nvGrpSpPr>
          <p:cNvPr id="218" name="Group 217">
            <a:extLst>
              <a:ext uri="{FF2B5EF4-FFF2-40B4-BE49-F238E27FC236}">
                <a16:creationId xmlns="" xmlns:a16="http://schemas.microsoft.com/office/drawing/2014/main" id="{985F89CE-D81F-41C5-BD59-8D90C466CFEC}"/>
              </a:ext>
            </a:extLst>
          </p:cNvPr>
          <p:cNvGrpSpPr/>
          <p:nvPr/>
        </p:nvGrpSpPr>
        <p:grpSpPr>
          <a:xfrm>
            <a:off x="2746272" y="4059959"/>
            <a:ext cx="159091" cy="592011"/>
            <a:chOff x="1211287" y="3901802"/>
            <a:chExt cx="212121" cy="856763"/>
          </a:xfrm>
        </p:grpSpPr>
        <p:cxnSp>
          <p:nvCxnSpPr>
            <p:cNvPr id="219" name="Straight Connector 218">
              <a:extLst>
                <a:ext uri="{FF2B5EF4-FFF2-40B4-BE49-F238E27FC236}">
                  <a16:creationId xmlns="" xmlns:a16="http://schemas.microsoft.com/office/drawing/2014/main" id="{F43E6EFF-9F95-42E5-93C7-A49B94E768CE}"/>
                </a:ext>
              </a:extLst>
            </p:cNvPr>
            <p:cNvCxnSpPr>
              <a:cxnSpLocks/>
            </p:cNvCxnSpPr>
            <p:nvPr/>
          </p:nvCxnSpPr>
          <p:spPr bwMode="auto">
            <a:xfrm>
              <a:off x="1321403" y="3901802"/>
              <a:ext cx="0" cy="856763"/>
            </a:xfrm>
            <a:prstGeom prst="line">
              <a:avLst/>
            </a:prstGeom>
            <a:noFill/>
            <a:ln w="28575" cap="flat" cmpd="sng" algn="ctr">
              <a:solidFill>
                <a:schemeClr val="bg1"/>
              </a:solidFill>
              <a:prstDash val="solid"/>
              <a:round/>
              <a:headEnd type="none" w="med" len="med"/>
              <a:tailEnd type="none" w="med" len="med"/>
            </a:ln>
            <a:effectLst/>
          </p:spPr>
        </p:cxnSp>
        <p:cxnSp>
          <p:nvCxnSpPr>
            <p:cNvPr id="220" name="Straight Connector 219">
              <a:extLst>
                <a:ext uri="{FF2B5EF4-FFF2-40B4-BE49-F238E27FC236}">
                  <a16:creationId xmlns="" xmlns:a16="http://schemas.microsoft.com/office/drawing/2014/main" id="{723B75FA-27E2-46CD-A9C3-10826E2F08C7}"/>
                </a:ext>
              </a:extLst>
            </p:cNvPr>
            <p:cNvCxnSpPr/>
            <p:nvPr/>
          </p:nvCxnSpPr>
          <p:spPr bwMode="auto">
            <a:xfrm>
              <a:off x="1211287" y="3907228"/>
              <a:ext cx="212121" cy="0"/>
            </a:xfrm>
            <a:prstGeom prst="line">
              <a:avLst/>
            </a:prstGeom>
            <a:noFill/>
            <a:ln w="28575" cap="flat" cmpd="sng" algn="ctr">
              <a:solidFill>
                <a:schemeClr val="bg1"/>
              </a:solidFill>
              <a:prstDash val="solid"/>
              <a:round/>
              <a:headEnd type="none" w="med" len="med"/>
              <a:tailEnd type="none" w="med" len="med"/>
            </a:ln>
            <a:effectLst/>
          </p:spPr>
        </p:cxnSp>
        <p:cxnSp>
          <p:nvCxnSpPr>
            <p:cNvPr id="221" name="Straight Connector 220">
              <a:extLst>
                <a:ext uri="{FF2B5EF4-FFF2-40B4-BE49-F238E27FC236}">
                  <a16:creationId xmlns="" xmlns:a16="http://schemas.microsoft.com/office/drawing/2014/main" id="{6D93C8FB-C99D-49EF-B423-615C84969A4E}"/>
                </a:ext>
              </a:extLst>
            </p:cNvPr>
            <p:cNvCxnSpPr/>
            <p:nvPr/>
          </p:nvCxnSpPr>
          <p:spPr bwMode="auto">
            <a:xfrm>
              <a:off x="1211287" y="4750877"/>
              <a:ext cx="212121" cy="0"/>
            </a:xfrm>
            <a:prstGeom prst="line">
              <a:avLst/>
            </a:prstGeom>
            <a:noFill/>
            <a:ln w="28575" cap="flat" cmpd="sng" algn="ctr">
              <a:solidFill>
                <a:schemeClr val="bg1"/>
              </a:solidFill>
              <a:prstDash val="solid"/>
              <a:round/>
              <a:headEnd type="none" w="med" len="med"/>
              <a:tailEnd type="none" w="med" len="med"/>
            </a:ln>
            <a:effectLst/>
          </p:spPr>
        </p:cxnSp>
      </p:grpSp>
      <p:grpSp>
        <p:nvGrpSpPr>
          <p:cNvPr id="223" name="Group 222">
            <a:extLst>
              <a:ext uri="{FF2B5EF4-FFF2-40B4-BE49-F238E27FC236}">
                <a16:creationId xmlns="" xmlns:a16="http://schemas.microsoft.com/office/drawing/2014/main" id="{6E9C1BD9-468D-4D17-89BB-5DAC3C1689A2}"/>
              </a:ext>
            </a:extLst>
          </p:cNvPr>
          <p:cNvGrpSpPr/>
          <p:nvPr/>
        </p:nvGrpSpPr>
        <p:grpSpPr>
          <a:xfrm>
            <a:off x="2586541" y="3389237"/>
            <a:ext cx="159091" cy="1227172"/>
            <a:chOff x="1211287" y="3901802"/>
            <a:chExt cx="212121" cy="856763"/>
          </a:xfrm>
        </p:grpSpPr>
        <p:cxnSp>
          <p:nvCxnSpPr>
            <p:cNvPr id="224" name="Straight Connector 223">
              <a:extLst>
                <a:ext uri="{FF2B5EF4-FFF2-40B4-BE49-F238E27FC236}">
                  <a16:creationId xmlns="" xmlns:a16="http://schemas.microsoft.com/office/drawing/2014/main" id="{4752440E-BDD7-4D49-9D2F-2A7385AEC8CA}"/>
                </a:ext>
              </a:extLst>
            </p:cNvPr>
            <p:cNvCxnSpPr>
              <a:cxnSpLocks/>
            </p:cNvCxnSpPr>
            <p:nvPr/>
          </p:nvCxnSpPr>
          <p:spPr bwMode="auto">
            <a:xfrm>
              <a:off x="1321403" y="3901802"/>
              <a:ext cx="0" cy="856763"/>
            </a:xfrm>
            <a:prstGeom prst="line">
              <a:avLst/>
            </a:prstGeom>
            <a:noFill/>
            <a:ln w="28575" cap="flat" cmpd="sng" algn="ctr">
              <a:solidFill>
                <a:schemeClr val="bg1"/>
              </a:solidFill>
              <a:prstDash val="solid"/>
              <a:round/>
              <a:headEnd type="none" w="med" len="med"/>
              <a:tailEnd type="none" w="med" len="med"/>
            </a:ln>
            <a:effectLst/>
          </p:spPr>
        </p:cxnSp>
        <p:cxnSp>
          <p:nvCxnSpPr>
            <p:cNvPr id="225" name="Straight Connector 224">
              <a:extLst>
                <a:ext uri="{FF2B5EF4-FFF2-40B4-BE49-F238E27FC236}">
                  <a16:creationId xmlns="" xmlns:a16="http://schemas.microsoft.com/office/drawing/2014/main" id="{FA9B7132-7A6F-4A74-8A3D-C21B9A7CB564}"/>
                </a:ext>
              </a:extLst>
            </p:cNvPr>
            <p:cNvCxnSpPr/>
            <p:nvPr/>
          </p:nvCxnSpPr>
          <p:spPr bwMode="auto">
            <a:xfrm>
              <a:off x="1211287" y="3907228"/>
              <a:ext cx="212121" cy="0"/>
            </a:xfrm>
            <a:prstGeom prst="line">
              <a:avLst/>
            </a:prstGeom>
            <a:noFill/>
            <a:ln w="28575" cap="flat" cmpd="sng" algn="ctr">
              <a:solidFill>
                <a:schemeClr val="bg1"/>
              </a:solidFill>
              <a:prstDash val="solid"/>
              <a:round/>
              <a:headEnd type="none" w="med" len="med"/>
              <a:tailEnd type="none" w="med" len="med"/>
            </a:ln>
            <a:effectLst/>
          </p:spPr>
        </p:cxnSp>
        <p:cxnSp>
          <p:nvCxnSpPr>
            <p:cNvPr id="226" name="Straight Connector 225">
              <a:extLst>
                <a:ext uri="{FF2B5EF4-FFF2-40B4-BE49-F238E27FC236}">
                  <a16:creationId xmlns="" xmlns:a16="http://schemas.microsoft.com/office/drawing/2014/main" id="{9EDCF15C-72A6-4B97-9DB2-8A77024733CC}"/>
                </a:ext>
              </a:extLst>
            </p:cNvPr>
            <p:cNvCxnSpPr/>
            <p:nvPr/>
          </p:nvCxnSpPr>
          <p:spPr bwMode="auto">
            <a:xfrm>
              <a:off x="1211287" y="4750877"/>
              <a:ext cx="212121" cy="0"/>
            </a:xfrm>
            <a:prstGeom prst="line">
              <a:avLst/>
            </a:prstGeom>
            <a:noFill/>
            <a:ln w="28575" cap="flat" cmpd="sng" algn="ctr">
              <a:solidFill>
                <a:schemeClr val="bg1"/>
              </a:solidFill>
              <a:prstDash val="solid"/>
              <a:round/>
              <a:headEnd type="none" w="med" len="med"/>
              <a:tailEnd type="none" w="med" len="med"/>
            </a:ln>
            <a:effectLst/>
          </p:spPr>
        </p:cxnSp>
      </p:grpSp>
      <p:sp>
        <p:nvSpPr>
          <p:cNvPr id="227" name="Rectangle 226">
            <a:extLst>
              <a:ext uri="{FF2B5EF4-FFF2-40B4-BE49-F238E27FC236}">
                <a16:creationId xmlns="" xmlns:a16="http://schemas.microsoft.com/office/drawing/2014/main" id="{2B7955E3-E510-4E0E-83EE-D562B7E600AC}"/>
              </a:ext>
            </a:extLst>
          </p:cNvPr>
          <p:cNvSpPr/>
          <p:nvPr/>
        </p:nvSpPr>
        <p:spPr bwMode="auto">
          <a:xfrm>
            <a:off x="2587182" y="3969376"/>
            <a:ext cx="159091" cy="399580"/>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cxnSp>
        <p:nvCxnSpPr>
          <p:cNvPr id="228" name="Straight Connector 227">
            <a:extLst>
              <a:ext uri="{FF2B5EF4-FFF2-40B4-BE49-F238E27FC236}">
                <a16:creationId xmlns="" xmlns:a16="http://schemas.microsoft.com/office/drawing/2014/main" id="{C427BD80-6B2D-49C3-977F-259A895D07DB}"/>
              </a:ext>
            </a:extLst>
          </p:cNvPr>
          <p:cNvCxnSpPr>
            <a:cxnSpLocks/>
          </p:cNvCxnSpPr>
          <p:nvPr/>
        </p:nvCxnSpPr>
        <p:spPr bwMode="auto">
          <a:xfrm>
            <a:off x="2586541" y="4211604"/>
            <a:ext cx="159091" cy="0"/>
          </a:xfrm>
          <a:prstGeom prst="line">
            <a:avLst/>
          </a:prstGeom>
          <a:noFill/>
          <a:ln w="28575" cap="flat" cmpd="sng" algn="ctr">
            <a:solidFill>
              <a:schemeClr val="bg1"/>
            </a:solidFill>
            <a:prstDash val="solid"/>
            <a:round/>
            <a:headEnd type="none" w="med" len="med"/>
            <a:tailEnd type="none" w="med" len="med"/>
          </a:ln>
          <a:effectLst/>
        </p:spPr>
      </p:cxnSp>
      <p:sp>
        <p:nvSpPr>
          <p:cNvPr id="229" name="Rectangle 228">
            <a:extLst>
              <a:ext uri="{FF2B5EF4-FFF2-40B4-BE49-F238E27FC236}">
                <a16:creationId xmlns="" xmlns:a16="http://schemas.microsoft.com/office/drawing/2014/main" id="{A3571BC1-B1AE-4F9F-944D-D815B67DBD5C}"/>
              </a:ext>
            </a:extLst>
          </p:cNvPr>
          <p:cNvSpPr/>
          <p:nvPr/>
        </p:nvSpPr>
        <p:spPr bwMode="auto">
          <a:xfrm>
            <a:off x="2748567" y="4373919"/>
            <a:ext cx="159091" cy="244682"/>
          </a:xfrm>
          <a:prstGeom prst="rect">
            <a:avLst/>
          </a:prstGeom>
          <a:solidFill>
            <a:schemeClr val="accent3"/>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cxnSp>
        <p:nvCxnSpPr>
          <p:cNvPr id="230" name="Straight Connector 229">
            <a:extLst>
              <a:ext uri="{FF2B5EF4-FFF2-40B4-BE49-F238E27FC236}">
                <a16:creationId xmlns="" xmlns:a16="http://schemas.microsoft.com/office/drawing/2014/main" id="{F18AC40E-8133-4B15-80ED-4119E8538533}"/>
              </a:ext>
            </a:extLst>
          </p:cNvPr>
          <p:cNvCxnSpPr>
            <a:cxnSpLocks/>
          </p:cNvCxnSpPr>
          <p:nvPr/>
        </p:nvCxnSpPr>
        <p:spPr bwMode="auto">
          <a:xfrm>
            <a:off x="2750070" y="4545229"/>
            <a:ext cx="159091" cy="0"/>
          </a:xfrm>
          <a:prstGeom prst="line">
            <a:avLst/>
          </a:prstGeom>
          <a:noFill/>
          <a:ln w="28575" cap="flat" cmpd="sng" algn="ctr">
            <a:solidFill>
              <a:schemeClr val="bg1"/>
            </a:solidFill>
            <a:prstDash val="solid"/>
            <a:round/>
            <a:headEnd type="none" w="med" len="med"/>
            <a:tailEnd type="none" w="med" len="med"/>
          </a:ln>
          <a:effectLst/>
        </p:spPr>
      </p:cxnSp>
      <p:sp>
        <p:nvSpPr>
          <p:cNvPr id="231" name="Oval 230">
            <a:extLst>
              <a:ext uri="{FF2B5EF4-FFF2-40B4-BE49-F238E27FC236}">
                <a16:creationId xmlns="" xmlns:a16="http://schemas.microsoft.com/office/drawing/2014/main" id="{691DEF6D-9A8F-4220-8B75-A56FBCC684B3}"/>
              </a:ext>
            </a:extLst>
          </p:cNvPr>
          <p:cNvSpPr/>
          <p:nvPr/>
        </p:nvSpPr>
        <p:spPr bwMode="auto">
          <a:xfrm>
            <a:off x="2653784" y="3144045"/>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32" name="Oval 231">
            <a:extLst>
              <a:ext uri="{FF2B5EF4-FFF2-40B4-BE49-F238E27FC236}">
                <a16:creationId xmlns="" xmlns:a16="http://schemas.microsoft.com/office/drawing/2014/main" id="{ED69C458-DDEF-4382-B786-BE2ACFA60977}"/>
              </a:ext>
            </a:extLst>
          </p:cNvPr>
          <p:cNvSpPr/>
          <p:nvPr/>
        </p:nvSpPr>
        <p:spPr bwMode="auto">
          <a:xfrm>
            <a:off x="2655694" y="3257334"/>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33" name="Oval 232">
            <a:extLst>
              <a:ext uri="{FF2B5EF4-FFF2-40B4-BE49-F238E27FC236}">
                <a16:creationId xmlns="" xmlns:a16="http://schemas.microsoft.com/office/drawing/2014/main" id="{F992C92C-C17C-4EF5-AE71-2DFDB41555E7}"/>
              </a:ext>
            </a:extLst>
          </p:cNvPr>
          <p:cNvSpPr/>
          <p:nvPr/>
        </p:nvSpPr>
        <p:spPr bwMode="auto">
          <a:xfrm>
            <a:off x="2811595" y="3884103"/>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34" name="Oval 233">
            <a:extLst>
              <a:ext uri="{FF2B5EF4-FFF2-40B4-BE49-F238E27FC236}">
                <a16:creationId xmlns="" xmlns:a16="http://schemas.microsoft.com/office/drawing/2014/main" id="{20102C2D-2A4B-4144-AEF9-F4123E76BCC9}"/>
              </a:ext>
            </a:extLst>
          </p:cNvPr>
          <p:cNvSpPr/>
          <p:nvPr/>
        </p:nvSpPr>
        <p:spPr bwMode="auto">
          <a:xfrm>
            <a:off x="2811595" y="3927769"/>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36" name="Oval 235">
            <a:extLst>
              <a:ext uri="{FF2B5EF4-FFF2-40B4-BE49-F238E27FC236}">
                <a16:creationId xmlns="" xmlns:a16="http://schemas.microsoft.com/office/drawing/2014/main" id="{CB7C7098-9FA8-4359-BD7E-44C16CE7BC50}"/>
              </a:ext>
            </a:extLst>
          </p:cNvPr>
          <p:cNvSpPr/>
          <p:nvPr/>
        </p:nvSpPr>
        <p:spPr bwMode="auto">
          <a:xfrm>
            <a:off x="2811595" y="3145235"/>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37" name="Oval 236">
            <a:extLst>
              <a:ext uri="{FF2B5EF4-FFF2-40B4-BE49-F238E27FC236}">
                <a16:creationId xmlns="" xmlns:a16="http://schemas.microsoft.com/office/drawing/2014/main" id="{9A8C48C4-7CC1-4CA9-9B16-043FC76CCDFE}"/>
              </a:ext>
            </a:extLst>
          </p:cNvPr>
          <p:cNvSpPr/>
          <p:nvPr/>
        </p:nvSpPr>
        <p:spPr bwMode="auto">
          <a:xfrm>
            <a:off x="2811595" y="3257334"/>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38" name="Oval 237">
            <a:extLst>
              <a:ext uri="{FF2B5EF4-FFF2-40B4-BE49-F238E27FC236}">
                <a16:creationId xmlns="" xmlns:a16="http://schemas.microsoft.com/office/drawing/2014/main" id="{B39547E4-89B6-4B93-9450-43F725831ABF}"/>
              </a:ext>
            </a:extLst>
          </p:cNvPr>
          <p:cNvSpPr/>
          <p:nvPr/>
        </p:nvSpPr>
        <p:spPr bwMode="auto">
          <a:xfrm>
            <a:off x="2811595" y="3607434"/>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39" name="Oval 238">
            <a:extLst>
              <a:ext uri="{FF2B5EF4-FFF2-40B4-BE49-F238E27FC236}">
                <a16:creationId xmlns="" xmlns:a16="http://schemas.microsoft.com/office/drawing/2014/main" id="{72169E5C-F50A-4F2E-B11F-6B63BAB6B081}"/>
              </a:ext>
            </a:extLst>
          </p:cNvPr>
          <p:cNvSpPr/>
          <p:nvPr/>
        </p:nvSpPr>
        <p:spPr bwMode="auto">
          <a:xfrm>
            <a:off x="2653784" y="3030397"/>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40" name="Oval 239">
            <a:extLst>
              <a:ext uri="{FF2B5EF4-FFF2-40B4-BE49-F238E27FC236}">
                <a16:creationId xmlns="" xmlns:a16="http://schemas.microsoft.com/office/drawing/2014/main" id="{E61972E6-9904-493D-BF9A-4DBF4E755B01}"/>
              </a:ext>
            </a:extLst>
          </p:cNvPr>
          <p:cNvSpPr/>
          <p:nvPr/>
        </p:nvSpPr>
        <p:spPr bwMode="auto">
          <a:xfrm>
            <a:off x="2653784" y="2914418"/>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41" name="Oval 240">
            <a:extLst>
              <a:ext uri="{FF2B5EF4-FFF2-40B4-BE49-F238E27FC236}">
                <a16:creationId xmlns="" xmlns:a16="http://schemas.microsoft.com/office/drawing/2014/main" id="{CD08976A-4502-471C-9F80-15CBD5D68C1F}"/>
              </a:ext>
            </a:extLst>
          </p:cNvPr>
          <p:cNvSpPr/>
          <p:nvPr/>
        </p:nvSpPr>
        <p:spPr bwMode="auto">
          <a:xfrm>
            <a:off x="2811595" y="3486944"/>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42" name="Oval 241">
            <a:extLst>
              <a:ext uri="{FF2B5EF4-FFF2-40B4-BE49-F238E27FC236}">
                <a16:creationId xmlns="" xmlns:a16="http://schemas.microsoft.com/office/drawing/2014/main" id="{1B231BAE-5537-417C-8590-CCA5DD4ACB10}"/>
              </a:ext>
            </a:extLst>
          </p:cNvPr>
          <p:cNvSpPr/>
          <p:nvPr/>
        </p:nvSpPr>
        <p:spPr bwMode="auto">
          <a:xfrm>
            <a:off x="2811595" y="3371034"/>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43" name="Oval 242">
            <a:extLst>
              <a:ext uri="{FF2B5EF4-FFF2-40B4-BE49-F238E27FC236}">
                <a16:creationId xmlns="" xmlns:a16="http://schemas.microsoft.com/office/drawing/2014/main" id="{87B6BC3F-BB69-42C5-8058-5EFA897AFAC6}"/>
              </a:ext>
            </a:extLst>
          </p:cNvPr>
          <p:cNvSpPr/>
          <p:nvPr/>
        </p:nvSpPr>
        <p:spPr bwMode="auto">
          <a:xfrm>
            <a:off x="2811595" y="3833074"/>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44" name="Oval 243">
            <a:extLst>
              <a:ext uri="{FF2B5EF4-FFF2-40B4-BE49-F238E27FC236}">
                <a16:creationId xmlns="" xmlns:a16="http://schemas.microsoft.com/office/drawing/2014/main" id="{7222AD5B-5272-4EB1-AAAA-BE95380F2E98}"/>
              </a:ext>
            </a:extLst>
          </p:cNvPr>
          <p:cNvSpPr/>
          <p:nvPr/>
        </p:nvSpPr>
        <p:spPr bwMode="auto">
          <a:xfrm>
            <a:off x="2811595" y="3945982"/>
            <a:ext cx="34289" cy="45719"/>
          </a:xfrm>
          <a:prstGeom prst="ellipse">
            <a:avLst/>
          </a:prstGeom>
          <a:noFill/>
          <a:ln w="1270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45" name="Freeform: Shape 244">
            <a:extLst>
              <a:ext uri="{FF2B5EF4-FFF2-40B4-BE49-F238E27FC236}">
                <a16:creationId xmlns="" xmlns:a16="http://schemas.microsoft.com/office/drawing/2014/main" id="{D1D90C91-3B3D-4012-B3BE-5D77CBB142AF}"/>
              </a:ext>
            </a:extLst>
          </p:cNvPr>
          <p:cNvSpPr/>
          <p:nvPr/>
        </p:nvSpPr>
        <p:spPr bwMode="auto">
          <a:xfrm>
            <a:off x="3566605" y="2306160"/>
            <a:ext cx="2377691" cy="2391508"/>
          </a:xfrm>
          <a:custGeom>
            <a:avLst/>
            <a:gdLst>
              <a:gd name="connsiteX0" fmla="*/ 0 w 3205425"/>
              <a:gd name="connsiteY0" fmla="*/ 0 h 2391508"/>
              <a:gd name="connsiteX1" fmla="*/ 0 w 3205425"/>
              <a:gd name="connsiteY1" fmla="*/ 2391508 h 2391508"/>
              <a:gd name="connsiteX2" fmla="*/ 3205425 w 3205425"/>
              <a:gd name="connsiteY2" fmla="*/ 2391508 h 2391508"/>
            </a:gdLst>
            <a:ahLst/>
            <a:cxnLst>
              <a:cxn ang="0">
                <a:pos x="connsiteX0" y="connsiteY0"/>
              </a:cxn>
              <a:cxn ang="0">
                <a:pos x="connsiteX1" y="connsiteY1"/>
              </a:cxn>
              <a:cxn ang="0">
                <a:pos x="connsiteX2" y="connsiteY2"/>
              </a:cxn>
            </a:cxnLst>
            <a:rect l="l" t="t" r="r" b="b"/>
            <a:pathLst>
              <a:path w="3205425" h="2391508">
                <a:moveTo>
                  <a:pt x="0" y="0"/>
                </a:moveTo>
                <a:lnTo>
                  <a:pt x="0" y="2391508"/>
                </a:lnTo>
                <a:lnTo>
                  <a:pt x="3205425" y="2391508"/>
                </a:lnTo>
              </a:path>
            </a:pathLst>
          </a:custGeom>
          <a:noFill/>
          <a:ln w="28575">
            <a:solidFill>
              <a:schemeClr val="bg1"/>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grpSp>
        <p:nvGrpSpPr>
          <p:cNvPr id="246" name="Group 245">
            <a:extLst>
              <a:ext uri="{FF2B5EF4-FFF2-40B4-BE49-F238E27FC236}">
                <a16:creationId xmlns="" xmlns:a16="http://schemas.microsoft.com/office/drawing/2014/main" id="{DA96994E-2E9E-4A98-97A9-F748E28B4079}"/>
              </a:ext>
            </a:extLst>
          </p:cNvPr>
          <p:cNvGrpSpPr/>
          <p:nvPr/>
        </p:nvGrpSpPr>
        <p:grpSpPr>
          <a:xfrm>
            <a:off x="3513123" y="2350578"/>
            <a:ext cx="45945" cy="2299397"/>
            <a:chOff x="863188" y="2433211"/>
            <a:chExt cx="61260" cy="2299397"/>
          </a:xfrm>
        </p:grpSpPr>
        <p:cxnSp>
          <p:nvCxnSpPr>
            <p:cNvPr id="247" name="Straight Connector 246">
              <a:extLst>
                <a:ext uri="{FF2B5EF4-FFF2-40B4-BE49-F238E27FC236}">
                  <a16:creationId xmlns="" xmlns:a16="http://schemas.microsoft.com/office/drawing/2014/main" id="{11BBBFFD-83B6-46E3-8F7B-98073FFFF771}"/>
                </a:ext>
              </a:extLst>
            </p:cNvPr>
            <p:cNvCxnSpPr>
              <a:cxnSpLocks/>
            </p:cNvCxnSpPr>
            <p:nvPr/>
          </p:nvCxnSpPr>
          <p:spPr bwMode="auto">
            <a:xfrm>
              <a:off x="863188" y="2433211"/>
              <a:ext cx="61260" cy="0"/>
            </a:xfrm>
            <a:prstGeom prst="line">
              <a:avLst/>
            </a:prstGeom>
            <a:noFill/>
            <a:ln w="28575" cap="flat" cmpd="sng" algn="ctr">
              <a:solidFill>
                <a:schemeClr val="bg1"/>
              </a:solidFill>
              <a:prstDash val="solid"/>
              <a:round/>
              <a:headEnd type="none" w="med" len="med"/>
              <a:tailEnd type="none" w="med" len="med"/>
            </a:ln>
            <a:effectLst/>
          </p:spPr>
        </p:cxnSp>
        <p:cxnSp>
          <p:nvCxnSpPr>
            <p:cNvPr id="248" name="Straight Connector 247">
              <a:extLst>
                <a:ext uri="{FF2B5EF4-FFF2-40B4-BE49-F238E27FC236}">
                  <a16:creationId xmlns="" xmlns:a16="http://schemas.microsoft.com/office/drawing/2014/main" id="{1D5C3256-6AB0-4835-B431-7C8795ED9D97}"/>
                </a:ext>
              </a:extLst>
            </p:cNvPr>
            <p:cNvCxnSpPr>
              <a:cxnSpLocks/>
            </p:cNvCxnSpPr>
            <p:nvPr/>
          </p:nvCxnSpPr>
          <p:spPr bwMode="auto">
            <a:xfrm>
              <a:off x="863188" y="2893090"/>
              <a:ext cx="61260" cy="0"/>
            </a:xfrm>
            <a:prstGeom prst="line">
              <a:avLst/>
            </a:prstGeom>
            <a:noFill/>
            <a:ln w="28575" cap="flat" cmpd="sng" algn="ctr">
              <a:solidFill>
                <a:schemeClr val="bg1"/>
              </a:solidFill>
              <a:prstDash val="solid"/>
              <a:round/>
              <a:headEnd type="none" w="med" len="med"/>
              <a:tailEnd type="none" w="med" len="med"/>
            </a:ln>
            <a:effectLst/>
          </p:spPr>
        </p:cxnSp>
        <p:cxnSp>
          <p:nvCxnSpPr>
            <p:cNvPr id="249" name="Straight Connector 248">
              <a:extLst>
                <a:ext uri="{FF2B5EF4-FFF2-40B4-BE49-F238E27FC236}">
                  <a16:creationId xmlns="" xmlns:a16="http://schemas.microsoft.com/office/drawing/2014/main" id="{13B1A5D2-7185-43CA-BFF7-088DED2916DD}"/>
                </a:ext>
              </a:extLst>
            </p:cNvPr>
            <p:cNvCxnSpPr>
              <a:cxnSpLocks/>
            </p:cNvCxnSpPr>
            <p:nvPr/>
          </p:nvCxnSpPr>
          <p:spPr bwMode="auto">
            <a:xfrm>
              <a:off x="863188" y="3352969"/>
              <a:ext cx="61260" cy="0"/>
            </a:xfrm>
            <a:prstGeom prst="line">
              <a:avLst/>
            </a:prstGeom>
            <a:noFill/>
            <a:ln w="28575" cap="flat" cmpd="sng" algn="ctr">
              <a:solidFill>
                <a:schemeClr val="bg1"/>
              </a:solidFill>
              <a:prstDash val="solid"/>
              <a:round/>
              <a:headEnd type="none" w="med" len="med"/>
              <a:tailEnd type="none" w="med" len="med"/>
            </a:ln>
            <a:effectLst/>
          </p:spPr>
        </p:cxnSp>
        <p:cxnSp>
          <p:nvCxnSpPr>
            <p:cNvPr id="250" name="Straight Connector 249">
              <a:extLst>
                <a:ext uri="{FF2B5EF4-FFF2-40B4-BE49-F238E27FC236}">
                  <a16:creationId xmlns="" xmlns:a16="http://schemas.microsoft.com/office/drawing/2014/main" id="{44953C0B-4D59-4D9D-A527-32E0F068B5ED}"/>
                </a:ext>
              </a:extLst>
            </p:cNvPr>
            <p:cNvCxnSpPr>
              <a:cxnSpLocks/>
            </p:cNvCxnSpPr>
            <p:nvPr/>
          </p:nvCxnSpPr>
          <p:spPr bwMode="auto">
            <a:xfrm>
              <a:off x="863188" y="3812848"/>
              <a:ext cx="61260" cy="0"/>
            </a:xfrm>
            <a:prstGeom prst="line">
              <a:avLst/>
            </a:prstGeom>
            <a:noFill/>
            <a:ln w="28575" cap="flat" cmpd="sng" algn="ctr">
              <a:solidFill>
                <a:schemeClr val="bg1"/>
              </a:solidFill>
              <a:prstDash val="solid"/>
              <a:round/>
              <a:headEnd type="none" w="med" len="med"/>
              <a:tailEnd type="none" w="med" len="med"/>
            </a:ln>
            <a:effectLst/>
          </p:spPr>
        </p:cxnSp>
        <p:cxnSp>
          <p:nvCxnSpPr>
            <p:cNvPr id="251" name="Straight Connector 250">
              <a:extLst>
                <a:ext uri="{FF2B5EF4-FFF2-40B4-BE49-F238E27FC236}">
                  <a16:creationId xmlns="" xmlns:a16="http://schemas.microsoft.com/office/drawing/2014/main" id="{548430DF-9287-4E14-9025-B7C175A756C6}"/>
                </a:ext>
              </a:extLst>
            </p:cNvPr>
            <p:cNvCxnSpPr>
              <a:cxnSpLocks/>
            </p:cNvCxnSpPr>
            <p:nvPr/>
          </p:nvCxnSpPr>
          <p:spPr bwMode="auto">
            <a:xfrm>
              <a:off x="863188" y="4272727"/>
              <a:ext cx="61260" cy="0"/>
            </a:xfrm>
            <a:prstGeom prst="line">
              <a:avLst/>
            </a:prstGeom>
            <a:noFill/>
            <a:ln w="28575" cap="flat" cmpd="sng" algn="ctr">
              <a:solidFill>
                <a:schemeClr val="bg1"/>
              </a:solidFill>
              <a:prstDash val="solid"/>
              <a:round/>
              <a:headEnd type="none" w="med" len="med"/>
              <a:tailEnd type="none" w="med" len="med"/>
            </a:ln>
            <a:effectLst/>
          </p:spPr>
        </p:cxnSp>
        <p:cxnSp>
          <p:nvCxnSpPr>
            <p:cNvPr id="252" name="Straight Connector 251">
              <a:extLst>
                <a:ext uri="{FF2B5EF4-FFF2-40B4-BE49-F238E27FC236}">
                  <a16:creationId xmlns="" xmlns:a16="http://schemas.microsoft.com/office/drawing/2014/main" id="{0FF8D458-A7D8-48E0-8844-039A0746944B}"/>
                </a:ext>
              </a:extLst>
            </p:cNvPr>
            <p:cNvCxnSpPr>
              <a:cxnSpLocks/>
            </p:cNvCxnSpPr>
            <p:nvPr/>
          </p:nvCxnSpPr>
          <p:spPr bwMode="auto">
            <a:xfrm>
              <a:off x="863188" y="4732608"/>
              <a:ext cx="61260" cy="0"/>
            </a:xfrm>
            <a:prstGeom prst="line">
              <a:avLst/>
            </a:prstGeom>
            <a:noFill/>
            <a:ln w="28575" cap="flat" cmpd="sng" algn="ctr">
              <a:solidFill>
                <a:schemeClr val="bg1"/>
              </a:solidFill>
              <a:prstDash val="solid"/>
              <a:round/>
              <a:headEnd type="none" w="med" len="med"/>
              <a:tailEnd type="none" w="med" len="med"/>
            </a:ln>
            <a:effectLst/>
          </p:spPr>
        </p:cxnSp>
      </p:grpSp>
      <p:grpSp>
        <p:nvGrpSpPr>
          <p:cNvPr id="253" name="Group 252">
            <a:extLst>
              <a:ext uri="{FF2B5EF4-FFF2-40B4-BE49-F238E27FC236}">
                <a16:creationId xmlns="" xmlns:a16="http://schemas.microsoft.com/office/drawing/2014/main" id="{C340B1D4-400F-415A-B3DC-5FB48F7CF1B9}"/>
              </a:ext>
            </a:extLst>
          </p:cNvPr>
          <p:cNvGrpSpPr/>
          <p:nvPr/>
        </p:nvGrpSpPr>
        <p:grpSpPr>
          <a:xfrm rot="5400000">
            <a:off x="4737162" y="3571143"/>
            <a:ext cx="67588" cy="2319455"/>
            <a:chOff x="863188" y="3812848"/>
            <a:chExt cx="61260" cy="919760"/>
          </a:xfrm>
        </p:grpSpPr>
        <p:cxnSp>
          <p:nvCxnSpPr>
            <p:cNvPr id="256" name="Straight Connector 255">
              <a:extLst>
                <a:ext uri="{FF2B5EF4-FFF2-40B4-BE49-F238E27FC236}">
                  <a16:creationId xmlns="" xmlns:a16="http://schemas.microsoft.com/office/drawing/2014/main" id="{340453E5-8A28-4AEE-9F2F-862AD48AEDAC}"/>
                </a:ext>
              </a:extLst>
            </p:cNvPr>
            <p:cNvCxnSpPr>
              <a:cxnSpLocks/>
            </p:cNvCxnSpPr>
            <p:nvPr/>
          </p:nvCxnSpPr>
          <p:spPr bwMode="auto">
            <a:xfrm>
              <a:off x="863188" y="3812848"/>
              <a:ext cx="61260" cy="0"/>
            </a:xfrm>
            <a:prstGeom prst="line">
              <a:avLst/>
            </a:prstGeom>
            <a:noFill/>
            <a:ln w="28575" cap="flat" cmpd="sng" algn="ctr">
              <a:solidFill>
                <a:schemeClr val="bg1"/>
              </a:solidFill>
              <a:prstDash val="solid"/>
              <a:round/>
              <a:headEnd type="none" w="med" len="med"/>
              <a:tailEnd type="none" w="med" len="med"/>
            </a:ln>
            <a:effectLst/>
          </p:spPr>
        </p:cxnSp>
        <p:cxnSp>
          <p:nvCxnSpPr>
            <p:cNvPr id="257" name="Straight Connector 256">
              <a:extLst>
                <a:ext uri="{FF2B5EF4-FFF2-40B4-BE49-F238E27FC236}">
                  <a16:creationId xmlns="" xmlns:a16="http://schemas.microsoft.com/office/drawing/2014/main" id="{475BC7A5-F6B4-4640-975F-DEBD87107B3F}"/>
                </a:ext>
              </a:extLst>
            </p:cNvPr>
            <p:cNvCxnSpPr>
              <a:cxnSpLocks/>
            </p:cNvCxnSpPr>
            <p:nvPr/>
          </p:nvCxnSpPr>
          <p:spPr bwMode="auto">
            <a:xfrm>
              <a:off x="863188" y="4272727"/>
              <a:ext cx="61260" cy="0"/>
            </a:xfrm>
            <a:prstGeom prst="line">
              <a:avLst/>
            </a:prstGeom>
            <a:noFill/>
            <a:ln w="28575" cap="flat" cmpd="sng" algn="ctr">
              <a:solidFill>
                <a:schemeClr val="bg1"/>
              </a:solidFill>
              <a:prstDash val="solid"/>
              <a:round/>
              <a:headEnd type="none" w="med" len="med"/>
              <a:tailEnd type="none" w="med" len="med"/>
            </a:ln>
            <a:effectLst/>
          </p:spPr>
        </p:cxnSp>
        <p:cxnSp>
          <p:nvCxnSpPr>
            <p:cNvPr id="258" name="Straight Connector 257">
              <a:extLst>
                <a:ext uri="{FF2B5EF4-FFF2-40B4-BE49-F238E27FC236}">
                  <a16:creationId xmlns="" xmlns:a16="http://schemas.microsoft.com/office/drawing/2014/main" id="{248930BA-0259-4325-8D5E-4D92AF52F14F}"/>
                </a:ext>
              </a:extLst>
            </p:cNvPr>
            <p:cNvCxnSpPr>
              <a:cxnSpLocks/>
            </p:cNvCxnSpPr>
            <p:nvPr/>
          </p:nvCxnSpPr>
          <p:spPr bwMode="auto">
            <a:xfrm>
              <a:off x="863188" y="4732608"/>
              <a:ext cx="61260" cy="0"/>
            </a:xfrm>
            <a:prstGeom prst="line">
              <a:avLst/>
            </a:prstGeom>
            <a:noFill/>
            <a:ln w="28575" cap="flat" cmpd="sng" algn="ctr">
              <a:solidFill>
                <a:schemeClr val="bg1"/>
              </a:solidFill>
              <a:prstDash val="solid"/>
              <a:round/>
              <a:headEnd type="none" w="med" len="med"/>
              <a:tailEnd type="none" w="med" len="med"/>
            </a:ln>
            <a:effectLst/>
          </p:spPr>
        </p:cxnSp>
      </p:grpSp>
      <p:sp>
        <p:nvSpPr>
          <p:cNvPr id="259" name="Title 2">
            <a:extLst>
              <a:ext uri="{FF2B5EF4-FFF2-40B4-BE49-F238E27FC236}">
                <a16:creationId xmlns="" xmlns:a16="http://schemas.microsoft.com/office/drawing/2014/main" id="{C876BFC7-6AF9-4CDB-A517-25BF14ED5163}"/>
              </a:ext>
            </a:extLst>
          </p:cNvPr>
          <p:cNvSpPr txBox="1">
            <a:spLocks/>
          </p:cNvSpPr>
          <p:nvPr/>
        </p:nvSpPr>
        <p:spPr>
          <a:xfrm rot="16200000">
            <a:off x="1903023" y="3407725"/>
            <a:ext cx="2525141" cy="261938"/>
          </a:xfrm>
          <a:prstGeom prst="rect">
            <a:avLst/>
          </a:prstGeom>
          <a:noFill/>
        </p:spPr>
        <p:txBody>
          <a:bodyPr lIns="0" rIns="27000"/>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Log</a:t>
            </a:r>
            <a:r>
              <a:rPr kumimoji="0" lang="en-GB" sz="1800" b="1" i="0" u="none" strike="noStrike" kern="1200" cap="none" spc="0" normalizeH="0" baseline="-25000" noProof="0" dirty="0">
                <a:ln>
                  <a:noFill/>
                </a:ln>
                <a:solidFill>
                  <a:srgbClr val="000000"/>
                </a:solidFill>
                <a:effectLst/>
                <a:uLnTx/>
                <a:uFillTx/>
                <a:latin typeface="Calibri" panose="020F0502020204030204" pitchFamily="34" charset="0"/>
                <a:ea typeface="+mj-ea"/>
                <a:cs typeface="Calibri" panose="020F0502020204030204" pitchFamily="34" charset="0"/>
              </a:rPr>
              <a:t>2</a:t>
            </a:r>
          </a:p>
        </p:txBody>
      </p:sp>
      <p:sp>
        <p:nvSpPr>
          <p:cNvPr id="260" name="Title 2">
            <a:extLst>
              <a:ext uri="{FF2B5EF4-FFF2-40B4-BE49-F238E27FC236}">
                <a16:creationId xmlns="" xmlns:a16="http://schemas.microsoft.com/office/drawing/2014/main" id="{894A84D3-7435-46CF-95FC-07F68125AC2D}"/>
              </a:ext>
            </a:extLst>
          </p:cNvPr>
          <p:cNvSpPr txBox="1">
            <a:spLocks/>
          </p:cNvSpPr>
          <p:nvPr/>
        </p:nvSpPr>
        <p:spPr>
          <a:xfrm>
            <a:off x="3223051" y="2206913"/>
            <a:ext cx="296465" cy="240081"/>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100</a:t>
            </a:r>
          </a:p>
        </p:txBody>
      </p:sp>
      <p:sp>
        <p:nvSpPr>
          <p:cNvPr id="261" name="Title 2">
            <a:extLst>
              <a:ext uri="{FF2B5EF4-FFF2-40B4-BE49-F238E27FC236}">
                <a16:creationId xmlns="" xmlns:a16="http://schemas.microsoft.com/office/drawing/2014/main" id="{E963A5C8-4F28-4AEB-BD76-3E2B2C6AE380}"/>
              </a:ext>
            </a:extLst>
          </p:cNvPr>
          <p:cNvSpPr txBox="1">
            <a:spLocks/>
          </p:cNvSpPr>
          <p:nvPr/>
        </p:nvSpPr>
        <p:spPr>
          <a:xfrm>
            <a:off x="3223051" y="4554302"/>
            <a:ext cx="296465" cy="168275"/>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0</a:t>
            </a:r>
          </a:p>
        </p:txBody>
      </p:sp>
      <p:sp>
        <p:nvSpPr>
          <p:cNvPr id="262" name="Title 2">
            <a:extLst>
              <a:ext uri="{FF2B5EF4-FFF2-40B4-BE49-F238E27FC236}">
                <a16:creationId xmlns="" xmlns:a16="http://schemas.microsoft.com/office/drawing/2014/main" id="{F1C91D2C-0A59-4A4C-8998-216A3CB78B45}"/>
              </a:ext>
            </a:extLst>
          </p:cNvPr>
          <p:cNvSpPr txBox="1">
            <a:spLocks/>
          </p:cNvSpPr>
          <p:nvPr/>
        </p:nvSpPr>
        <p:spPr>
          <a:xfrm>
            <a:off x="3144469" y="2649675"/>
            <a:ext cx="375047" cy="293011"/>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80</a:t>
            </a:r>
          </a:p>
        </p:txBody>
      </p:sp>
      <p:sp>
        <p:nvSpPr>
          <p:cNvPr id="263" name="Title 2">
            <a:extLst>
              <a:ext uri="{FF2B5EF4-FFF2-40B4-BE49-F238E27FC236}">
                <a16:creationId xmlns="" xmlns:a16="http://schemas.microsoft.com/office/drawing/2014/main" id="{0D38E7B5-41E4-46AC-95F9-B5193CA74106}"/>
              </a:ext>
            </a:extLst>
          </p:cNvPr>
          <p:cNvSpPr txBox="1">
            <a:spLocks/>
          </p:cNvSpPr>
          <p:nvPr/>
        </p:nvSpPr>
        <p:spPr>
          <a:xfrm>
            <a:off x="3223051" y="3190582"/>
            <a:ext cx="296465" cy="166688"/>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60</a:t>
            </a:r>
          </a:p>
        </p:txBody>
      </p:sp>
      <p:sp>
        <p:nvSpPr>
          <p:cNvPr id="264" name="Title 2">
            <a:extLst>
              <a:ext uri="{FF2B5EF4-FFF2-40B4-BE49-F238E27FC236}">
                <a16:creationId xmlns="" xmlns:a16="http://schemas.microsoft.com/office/drawing/2014/main" id="{8B487ECF-8562-4316-B2F2-76786E649487}"/>
              </a:ext>
            </a:extLst>
          </p:cNvPr>
          <p:cNvSpPr txBox="1">
            <a:spLocks/>
          </p:cNvSpPr>
          <p:nvPr/>
        </p:nvSpPr>
        <p:spPr>
          <a:xfrm>
            <a:off x="3223051" y="3645359"/>
            <a:ext cx="296465" cy="166687"/>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40</a:t>
            </a:r>
          </a:p>
        </p:txBody>
      </p:sp>
      <p:sp>
        <p:nvSpPr>
          <p:cNvPr id="265" name="Title 2">
            <a:extLst>
              <a:ext uri="{FF2B5EF4-FFF2-40B4-BE49-F238E27FC236}">
                <a16:creationId xmlns="" xmlns:a16="http://schemas.microsoft.com/office/drawing/2014/main" id="{F355E428-4249-43F9-AD90-DCDCC19E987F}"/>
              </a:ext>
            </a:extLst>
          </p:cNvPr>
          <p:cNvSpPr txBox="1">
            <a:spLocks/>
          </p:cNvSpPr>
          <p:nvPr/>
        </p:nvSpPr>
        <p:spPr>
          <a:xfrm>
            <a:off x="3223051" y="4105159"/>
            <a:ext cx="296465" cy="168275"/>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20</a:t>
            </a:r>
          </a:p>
        </p:txBody>
      </p:sp>
      <p:sp>
        <p:nvSpPr>
          <p:cNvPr id="266" name="Title 2">
            <a:extLst>
              <a:ext uri="{FF2B5EF4-FFF2-40B4-BE49-F238E27FC236}">
                <a16:creationId xmlns="" xmlns:a16="http://schemas.microsoft.com/office/drawing/2014/main" id="{A336EA55-66A6-4F34-88C1-EE5651E8716A}"/>
              </a:ext>
            </a:extLst>
          </p:cNvPr>
          <p:cNvSpPr txBox="1">
            <a:spLocks/>
          </p:cNvSpPr>
          <p:nvPr/>
        </p:nvSpPr>
        <p:spPr>
          <a:xfrm>
            <a:off x="3940164" y="4772161"/>
            <a:ext cx="590993" cy="187530"/>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Non-TNBC</a:t>
            </a:r>
          </a:p>
        </p:txBody>
      </p:sp>
      <p:sp>
        <p:nvSpPr>
          <p:cNvPr id="268" name="Title 2">
            <a:extLst>
              <a:ext uri="{FF2B5EF4-FFF2-40B4-BE49-F238E27FC236}">
                <a16:creationId xmlns="" xmlns:a16="http://schemas.microsoft.com/office/drawing/2014/main" id="{77762C1F-06D4-4703-A19D-AC0CDD224E9D}"/>
              </a:ext>
            </a:extLst>
          </p:cNvPr>
          <p:cNvSpPr txBox="1">
            <a:spLocks/>
          </p:cNvSpPr>
          <p:nvPr/>
        </p:nvSpPr>
        <p:spPr>
          <a:xfrm>
            <a:off x="5042245" y="4780034"/>
            <a:ext cx="590993" cy="187530"/>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TNBC</a:t>
            </a:r>
          </a:p>
        </p:txBody>
      </p:sp>
      <p:grpSp>
        <p:nvGrpSpPr>
          <p:cNvPr id="271" name="Group 270">
            <a:extLst>
              <a:ext uri="{FF2B5EF4-FFF2-40B4-BE49-F238E27FC236}">
                <a16:creationId xmlns="" xmlns:a16="http://schemas.microsoft.com/office/drawing/2014/main" id="{603A1A92-A5F6-419C-8823-FB3022C5997B}"/>
              </a:ext>
            </a:extLst>
          </p:cNvPr>
          <p:cNvGrpSpPr/>
          <p:nvPr/>
        </p:nvGrpSpPr>
        <p:grpSpPr>
          <a:xfrm>
            <a:off x="4066287" y="2872301"/>
            <a:ext cx="276074" cy="1609113"/>
            <a:chOff x="1211287" y="3901802"/>
            <a:chExt cx="212121" cy="856763"/>
          </a:xfrm>
        </p:grpSpPr>
        <p:cxnSp>
          <p:nvCxnSpPr>
            <p:cNvPr id="272" name="Straight Connector 271">
              <a:extLst>
                <a:ext uri="{FF2B5EF4-FFF2-40B4-BE49-F238E27FC236}">
                  <a16:creationId xmlns="" xmlns:a16="http://schemas.microsoft.com/office/drawing/2014/main" id="{CA368D7F-B045-4F59-93DB-1D525CC85845}"/>
                </a:ext>
              </a:extLst>
            </p:cNvPr>
            <p:cNvCxnSpPr>
              <a:cxnSpLocks/>
            </p:cNvCxnSpPr>
            <p:nvPr/>
          </p:nvCxnSpPr>
          <p:spPr bwMode="auto">
            <a:xfrm>
              <a:off x="1321403" y="3901802"/>
              <a:ext cx="0" cy="856763"/>
            </a:xfrm>
            <a:prstGeom prst="line">
              <a:avLst/>
            </a:prstGeom>
            <a:noFill/>
            <a:ln w="28575" cap="flat" cmpd="sng" algn="ctr">
              <a:solidFill>
                <a:schemeClr val="bg1"/>
              </a:solidFill>
              <a:prstDash val="solid"/>
              <a:round/>
              <a:headEnd type="none" w="med" len="med"/>
              <a:tailEnd type="none" w="med" len="med"/>
            </a:ln>
            <a:effectLst/>
          </p:spPr>
        </p:cxnSp>
        <p:cxnSp>
          <p:nvCxnSpPr>
            <p:cNvPr id="273" name="Straight Connector 272">
              <a:extLst>
                <a:ext uri="{FF2B5EF4-FFF2-40B4-BE49-F238E27FC236}">
                  <a16:creationId xmlns="" xmlns:a16="http://schemas.microsoft.com/office/drawing/2014/main" id="{3867D015-34B0-41F0-BE70-2C109B01FD8A}"/>
                </a:ext>
              </a:extLst>
            </p:cNvPr>
            <p:cNvCxnSpPr/>
            <p:nvPr/>
          </p:nvCxnSpPr>
          <p:spPr bwMode="auto">
            <a:xfrm>
              <a:off x="1211287" y="3907228"/>
              <a:ext cx="212121" cy="0"/>
            </a:xfrm>
            <a:prstGeom prst="line">
              <a:avLst/>
            </a:prstGeom>
            <a:noFill/>
            <a:ln w="28575" cap="flat" cmpd="sng" algn="ctr">
              <a:solidFill>
                <a:schemeClr val="bg1"/>
              </a:solidFill>
              <a:prstDash val="solid"/>
              <a:round/>
              <a:headEnd type="none" w="med" len="med"/>
              <a:tailEnd type="none" w="med" len="med"/>
            </a:ln>
            <a:effectLst/>
          </p:spPr>
        </p:cxnSp>
        <p:cxnSp>
          <p:nvCxnSpPr>
            <p:cNvPr id="274" name="Straight Connector 273">
              <a:extLst>
                <a:ext uri="{FF2B5EF4-FFF2-40B4-BE49-F238E27FC236}">
                  <a16:creationId xmlns="" xmlns:a16="http://schemas.microsoft.com/office/drawing/2014/main" id="{24F92D9B-ECD6-4868-958B-CF8E008C359C}"/>
                </a:ext>
              </a:extLst>
            </p:cNvPr>
            <p:cNvCxnSpPr/>
            <p:nvPr/>
          </p:nvCxnSpPr>
          <p:spPr bwMode="auto">
            <a:xfrm>
              <a:off x="1211287" y="4750877"/>
              <a:ext cx="212121" cy="0"/>
            </a:xfrm>
            <a:prstGeom prst="line">
              <a:avLst/>
            </a:prstGeom>
            <a:noFill/>
            <a:ln w="28575" cap="flat" cmpd="sng" algn="ctr">
              <a:solidFill>
                <a:schemeClr val="bg1"/>
              </a:solidFill>
              <a:prstDash val="solid"/>
              <a:round/>
              <a:headEnd type="none" w="med" len="med"/>
              <a:tailEnd type="none" w="med" len="med"/>
            </a:ln>
            <a:effectLst/>
          </p:spPr>
        </p:cxnSp>
      </p:grpSp>
      <p:sp>
        <p:nvSpPr>
          <p:cNvPr id="275" name="Rectangle 274">
            <a:extLst>
              <a:ext uri="{FF2B5EF4-FFF2-40B4-BE49-F238E27FC236}">
                <a16:creationId xmlns="" xmlns:a16="http://schemas.microsoft.com/office/drawing/2014/main" id="{E4C3AD44-B0A1-4F0A-A79E-E81B49C090C2}"/>
              </a:ext>
            </a:extLst>
          </p:cNvPr>
          <p:cNvSpPr/>
          <p:nvPr/>
        </p:nvSpPr>
        <p:spPr bwMode="auto">
          <a:xfrm>
            <a:off x="3762439" y="3466494"/>
            <a:ext cx="884540" cy="426631"/>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cxnSp>
        <p:nvCxnSpPr>
          <p:cNvPr id="276" name="Straight Connector 275">
            <a:extLst>
              <a:ext uri="{FF2B5EF4-FFF2-40B4-BE49-F238E27FC236}">
                <a16:creationId xmlns="" xmlns:a16="http://schemas.microsoft.com/office/drawing/2014/main" id="{0FF8746A-508B-4F37-B2C9-D2B1B2211F76}"/>
              </a:ext>
            </a:extLst>
          </p:cNvPr>
          <p:cNvCxnSpPr>
            <a:cxnSpLocks/>
          </p:cNvCxnSpPr>
          <p:nvPr/>
        </p:nvCxnSpPr>
        <p:spPr bwMode="auto">
          <a:xfrm>
            <a:off x="3762440" y="3681614"/>
            <a:ext cx="884540" cy="0"/>
          </a:xfrm>
          <a:prstGeom prst="line">
            <a:avLst/>
          </a:prstGeom>
          <a:noFill/>
          <a:ln w="28575" cap="flat" cmpd="sng" algn="ctr">
            <a:solidFill>
              <a:schemeClr val="bg1"/>
            </a:solidFill>
            <a:prstDash val="solid"/>
            <a:round/>
            <a:headEnd type="none" w="med" len="med"/>
            <a:tailEnd type="none" w="med" len="med"/>
          </a:ln>
          <a:effectLst/>
        </p:spPr>
      </p:cxnSp>
      <p:sp>
        <p:nvSpPr>
          <p:cNvPr id="278" name="Oval 277">
            <a:extLst>
              <a:ext uri="{FF2B5EF4-FFF2-40B4-BE49-F238E27FC236}">
                <a16:creationId xmlns="" xmlns:a16="http://schemas.microsoft.com/office/drawing/2014/main" id="{CBB97345-4E4B-4564-BE70-DDE81EC646F7}"/>
              </a:ext>
            </a:extLst>
          </p:cNvPr>
          <p:cNvSpPr/>
          <p:nvPr/>
        </p:nvSpPr>
        <p:spPr bwMode="auto">
          <a:xfrm>
            <a:off x="4176316" y="2471915"/>
            <a:ext cx="60317" cy="80423"/>
          </a:xfrm>
          <a:prstGeom prst="ellipse">
            <a:avLst/>
          </a:prstGeom>
          <a:noFill/>
          <a:ln w="1905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79" name="Oval 278">
            <a:extLst>
              <a:ext uri="{FF2B5EF4-FFF2-40B4-BE49-F238E27FC236}">
                <a16:creationId xmlns="" xmlns:a16="http://schemas.microsoft.com/office/drawing/2014/main" id="{1AA5AABE-9FA1-4642-B1E4-FA1DB5A190C5}"/>
              </a:ext>
            </a:extLst>
          </p:cNvPr>
          <p:cNvSpPr/>
          <p:nvPr/>
        </p:nvSpPr>
        <p:spPr bwMode="auto">
          <a:xfrm>
            <a:off x="4176316" y="2659255"/>
            <a:ext cx="60317" cy="80423"/>
          </a:xfrm>
          <a:prstGeom prst="ellipse">
            <a:avLst/>
          </a:prstGeom>
          <a:noFill/>
          <a:ln w="1905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80" name="Oval 279">
            <a:extLst>
              <a:ext uri="{FF2B5EF4-FFF2-40B4-BE49-F238E27FC236}">
                <a16:creationId xmlns="" xmlns:a16="http://schemas.microsoft.com/office/drawing/2014/main" id="{3417345C-91EF-499D-BFA7-F2E2DC85B624}"/>
              </a:ext>
            </a:extLst>
          </p:cNvPr>
          <p:cNvSpPr/>
          <p:nvPr/>
        </p:nvSpPr>
        <p:spPr bwMode="auto">
          <a:xfrm>
            <a:off x="4176316" y="2696501"/>
            <a:ext cx="60317" cy="80423"/>
          </a:xfrm>
          <a:prstGeom prst="ellipse">
            <a:avLst/>
          </a:prstGeom>
          <a:noFill/>
          <a:ln w="1905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81" name="Oval 280">
            <a:extLst>
              <a:ext uri="{FF2B5EF4-FFF2-40B4-BE49-F238E27FC236}">
                <a16:creationId xmlns="" xmlns:a16="http://schemas.microsoft.com/office/drawing/2014/main" id="{1344B7B4-E5E7-493B-B4E1-03BE835D0FC4}"/>
              </a:ext>
            </a:extLst>
          </p:cNvPr>
          <p:cNvSpPr/>
          <p:nvPr/>
        </p:nvSpPr>
        <p:spPr bwMode="auto">
          <a:xfrm>
            <a:off x="4176316" y="2750172"/>
            <a:ext cx="60317" cy="80423"/>
          </a:xfrm>
          <a:prstGeom prst="ellipse">
            <a:avLst/>
          </a:prstGeom>
          <a:noFill/>
          <a:ln w="1905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82" name="Oval 281">
            <a:extLst>
              <a:ext uri="{FF2B5EF4-FFF2-40B4-BE49-F238E27FC236}">
                <a16:creationId xmlns="" xmlns:a16="http://schemas.microsoft.com/office/drawing/2014/main" id="{D6B5B8C7-8AEF-4B77-B8BD-72815FFD0C71}"/>
              </a:ext>
            </a:extLst>
          </p:cNvPr>
          <p:cNvSpPr/>
          <p:nvPr/>
        </p:nvSpPr>
        <p:spPr bwMode="auto">
          <a:xfrm>
            <a:off x="4176316" y="2785475"/>
            <a:ext cx="60317" cy="80423"/>
          </a:xfrm>
          <a:prstGeom prst="ellipse">
            <a:avLst/>
          </a:prstGeom>
          <a:noFill/>
          <a:ln w="1905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83" name="Oval 282">
            <a:extLst>
              <a:ext uri="{FF2B5EF4-FFF2-40B4-BE49-F238E27FC236}">
                <a16:creationId xmlns="" xmlns:a16="http://schemas.microsoft.com/office/drawing/2014/main" id="{3A562F78-5801-4C3B-AF7B-05944481B7F5}"/>
              </a:ext>
            </a:extLst>
          </p:cNvPr>
          <p:cNvSpPr/>
          <p:nvPr/>
        </p:nvSpPr>
        <p:spPr bwMode="auto">
          <a:xfrm>
            <a:off x="4176316" y="4479926"/>
            <a:ext cx="60317" cy="80423"/>
          </a:xfrm>
          <a:prstGeom prst="ellipse">
            <a:avLst/>
          </a:prstGeom>
          <a:noFill/>
          <a:ln w="1905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84" name="Oval 283">
            <a:extLst>
              <a:ext uri="{FF2B5EF4-FFF2-40B4-BE49-F238E27FC236}">
                <a16:creationId xmlns="" xmlns:a16="http://schemas.microsoft.com/office/drawing/2014/main" id="{8C3308E0-912B-4AF1-B760-2A447F3DB0F9}"/>
              </a:ext>
            </a:extLst>
          </p:cNvPr>
          <p:cNvSpPr/>
          <p:nvPr/>
        </p:nvSpPr>
        <p:spPr bwMode="auto">
          <a:xfrm>
            <a:off x="4176316" y="4517857"/>
            <a:ext cx="60317" cy="80423"/>
          </a:xfrm>
          <a:prstGeom prst="ellipse">
            <a:avLst/>
          </a:prstGeom>
          <a:noFill/>
          <a:ln w="1905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85" name="Oval 284">
            <a:extLst>
              <a:ext uri="{FF2B5EF4-FFF2-40B4-BE49-F238E27FC236}">
                <a16:creationId xmlns="" xmlns:a16="http://schemas.microsoft.com/office/drawing/2014/main" id="{70DA1641-ABD9-4428-8236-BDFEE681F9C5}"/>
              </a:ext>
            </a:extLst>
          </p:cNvPr>
          <p:cNvSpPr/>
          <p:nvPr/>
        </p:nvSpPr>
        <p:spPr bwMode="auto">
          <a:xfrm>
            <a:off x="4176316" y="4589589"/>
            <a:ext cx="60317" cy="80423"/>
          </a:xfrm>
          <a:prstGeom prst="ellipse">
            <a:avLst/>
          </a:prstGeom>
          <a:noFill/>
          <a:ln w="1905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nvGrpSpPr>
          <p:cNvPr id="286" name="Group 285">
            <a:extLst>
              <a:ext uri="{FF2B5EF4-FFF2-40B4-BE49-F238E27FC236}">
                <a16:creationId xmlns="" xmlns:a16="http://schemas.microsoft.com/office/drawing/2014/main" id="{D74477B1-F661-4F9C-B608-22333A3316DB}"/>
              </a:ext>
            </a:extLst>
          </p:cNvPr>
          <p:cNvGrpSpPr/>
          <p:nvPr/>
        </p:nvGrpSpPr>
        <p:grpSpPr>
          <a:xfrm>
            <a:off x="5164158" y="2699062"/>
            <a:ext cx="276074" cy="1634429"/>
            <a:chOff x="1211287" y="3901802"/>
            <a:chExt cx="212121" cy="856763"/>
          </a:xfrm>
        </p:grpSpPr>
        <p:cxnSp>
          <p:nvCxnSpPr>
            <p:cNvPr id="287" name="Straight Connector 286">
              <a:extLst>
                <a:ext uri="{FF2B5EF4-FFF2-40B4-BE49-F238E27FC236}">
                  <a16:creationId xmlns="" xmlns:a16="http://schemas.microsoft.com/office/drawing/2014/main" id="{F3CCBA85-B880-4145-BED6-C7D4B76344F8}"/>
                </a:ext>
              </a:extLst>
            </p:cNvPr>
            <p:cNvCxnSpPr>
              <a:cxnSpLocks/>
            </p:cNvCxnSpPr>
            <p:nvPr/>
          </p:nvCxnSpPr>
          <p:spPr bwMode="auto">
            <a:xfrm>
              <a:off x="1321403" y="3901802"/>
              <a:ext cx="0" cy="856763"/>
            </a:xfrm>
            <a:prstGeom prst="line">
              <a:avLst/>
            </a:prstGeom>
            <a:noFill/>
            <a:ln w="28575" cap="flat" cmpd="sng" algn="ctr">
              <a:solidFill>
                <a:schemeClr val="bg1"/>
              </a:solidFill>
              <a:prstDash val="solid"/>
              <a:round/>
              <a:headEnd type="none" w="med" len="med"/>
              <a:tailEnd type="none" w="med" len="med"/>
            </a:ln>
            <a:effectLst/>
          </p:spPr>
        </p:cxnSp>
        <p:cxnSp>
          <p:nvCxnSpPr>
            <p:cNvPr id="288" name="Straight Connector 287">
              <a:extLst>
                <a:ext uri="{FF2B5EF4-FFF2-40B4-BE49-F238E27FC236}">
                  <a16:creationId xmlns="" xmlns:a16="http://schemas.microsoft.com/office/drawing/2014/main" id="{3EB30BFD-06A5-4EB5-90CA-F61B7FCBEB36}"/>
                </a:ext>
              </a:extLst>
            </p:cNvPr>
            <p:cNvCxnSpPr/>
            <p:nvPr/>
          </p:nvCxnSpPr>
          <p:spPr bwMode="auto">
            <a:xfrm>
              <a:off x="1211287" y="3907228"/>
              <a:ext cx="212121" cy="0"/>
            </a:xfrm>
            <a:prstGeom prst="line">
              <a:avLst/>
            </a:prstGeom>
            <a:noFill/>
            <a:ln w="28575" cap="flat" cmpd="sng" algn="ctr">
              <a:solidFill>
                <a:schemeClr val="bg1"/>
              </a:solidFill>
              <a:prstDash val="solid"/>
              <a:round/>
              <a:headEnd type="none" w="med" len="med"/>
              <a:tailEnd type="none" w="med" len="med"/>
            </a:ln>
            <a:effectLst/>
          </p:spPr>
        </p:cxnSp>
        <p:cxnSp>
          <p:nvCxnSpPr>
            <p:cNvPr id="289" name="Straight Connector 288">
              <a:extLst>
                <a:ext uri="{FF2B5EF4-FFF2-40B4-BE49-F238E27FC236}">
                  <a16:creationId xmlns="" xmlns:a16="http://schemas.microsoft.com/office/drawing/2014/main" id="{DFB7DCEB-73A6-4C6C-84AE-B46D467219F5}"/>
                </a:ext>
              </a:extLst>
            </p:cNvPr>
            <p:cNvCxnSpPr/>
            <p:nvPr/>
          </p:nvCxnSpPr>
          <p:spPr bwMode="auto">
            <a:xfrm>
              <a:off x="1211287" y="4750877"/>
              <a:ext cx="212121" cy="0"/>
            </a:xfrm>
            <a:prstGeom prst="line">
              <a:avLst/>
            </a:prstGeom>
            <a:noFill/>
            <a:ln w="28575" cap="flat" cmpd="sng" algn="ctr">
              <a:solidFill>
                <a:schemeClr val="bg1"/>
              </a:solidFill>
              <a:prstDash val="solid"/>
              <a:round/>
              <a:headEnd type="none" w="med" len="med"/>
              <a:tailEnd type="none" w="med" len="med"/>
            </a:ln>
            <a:effectLst/>
          </p:spPr>
        </p:cxnSp>
      </p:grpSp>
      <p:sp>
        <p:nvSpPr>
          <p:cNvPr id="290" name="Rectangle 289">
            <a:extLst>
              <a:ext uri="{FF2B5EF4-FFF2-40B4-BE49-F238E27FC236}">
                <a16:creationId xmlns="" xmlns:a16="http://schemas.microsoft.com/office/drawing/2014/main" id="{148FE3A1-AD8E-4FE0-B294-2094287CFCEF}"/>
              </a:ext>
            </a:extLst>
          </p:cNvPr>
          <p:cNvSpPr/>
          <p:nvPr/>
        </p:nvSpPr>
        <p:spPr bwMode="auto">
          <a:xfrm>
            <a:off x="4860310" y="3293256"/>
            <a:ext cx="884540" cy="426631"/>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cxnSp>
        <p:nvCxnSpPr>
          <p:cNvPr id="291" name="Straight Connector 290">
            <a:extLst>
              <a:ext uri="{FF2B5EF4-FFF2-40B4-BE49-F238E27FC236}">
                <a16:creationId xmlns="" xmlns:a16="http://schemas.microsoft.com/office/drawing/2014/main" id="{AE80CC03-73D9-4882-9301-7FF1B1D0FBFE}"/>
              </a:ext>
            </a:extLst>
          </p:cNvPr>
          <p:cNvCxnSpPr>
            <a:cxnSpLocks/>
          </p:cNvCxnSpPr>
          <p:nvPr/>
        </p:nvCxnSpPr>
        <p:spPr bwMode="auto">
          <a:xfrm>
            <a:off x="4860311" y="3508375"/>
            <a:ext cx="884540" cy="0"/>
          </a:xfrm>
          <a:prstGeom prst="line">
            <a:avLst/>
          </a:prstGeom>
          <a:noFill/>
          <a:ln w="28575" cap="flat" cmpd="sng" algn="ctr">
            <a:solidFill>
              <a:schemeClr val="bg1"/>
            </a:solidFill>
            <a:prstDash val="solid"/>
            <a:round/>
            <a:headEnd type="none" w="med" len="med"/>
            <a:tailEnd type="none" w="med" len="med"/>
          </a:ln>
          <a:effectLst/>
        </p:spPr>
      </p:cxnSp>
      <p:sp>
        <p:nvSpPr>
          <p:cNvPr id="292" name="Oval 291">
            <a:extLst>
              <a:ext uri="{FF2B5EF4-FFF2-40B4-BE49-F238E27FC236}">
                <a16:creationId xmlns="" xmlns:a16="http://schemas.microsoft.com/office/drawing/2014/main" id="{83BD80DE-19CB-4E12-924D-B880A22574B7}"/>
              </a:ext>
            </a:extLst>
          </p:cNvPr>
          <p:cNvSpPr/>
          <p:nvPr/>
        </p:nvSpPr>
        <p:spPr bwMode="auto">
          <a:xfrm>
            <a:off x="5270049" y="2267689"/>
            <a:ext cx="60317" cy="80423"/>
          </a:xfrm>
          <a:prstGeom prst="ellipse">
            <a:avLst/>
          </a:prstGeom>
          <a:noFill/>
          <a:ln w="1905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96" name="Oval 295">
            <a:extLst>
              <a:ext uri="{FF2B5EF4-FFF2-40B4-BE49-F238E27FC236}">
                <a16:creationId xmlns="" xmlns:a16="http://schemas.microsoft.com/office/drawing/2014/main" id="{953B27DF-6F33-492F-B177-8BFF3AEE8D6F}"/>
              </a:ext>
            </a:extLst>
          </p:cNvPr>
          <p:cNvSpPr/>
          <p:nvPr/>
        </p:nvSpPr>
        <p:spPr bwMode="auto">
          <a:xfrm>
            <a:off x="5272422" y="2319746"/>
            <a:ext cx="60317" cy="80423"/>
          </a:xfrm>
          <a:prstGeom prst="ellipse">
            <a:avLst/>
          </a:prstGeom>
          <a:noFill/>
          <a:ln w="1905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00" name="Title 2">
            <a:extLst>
              <a:ext uri="{FF2B5EF4-FFF2-40B4-BE49-F238E27FC236}">
                <a16:creationId xmlns="" xmlns:a16="http://schemas.microsoft.com/office/drawing/2014/main" id="{855D5D03-DCA6-4EE2-BEB3-68509BDD1FD3}"/>
              </a:ext>
            </a:extLst>
          </p:cNvPr>
          <p:cNvSpPr txBox="1">
            <a:spLocks/>
          </p:cNvSpPr>
          <p:nvPr/>
        </p:nvSpPr>
        <p:spPr>
          <a:xfrm>
            <a:off x="5339691" y="4470319"/>
            <a:ext cx="590993" cy="187530"/>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1"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P</a:t>
            </a:r>
            <a:r>
              <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 &lt; .001</a:t>
            </a:r>
          </a:p>
        </p:txBody>
      </p:sp>
      <p:grpSp>
        <p:nvGrpSpPr>
          <p:cNvPr id="313" name="Group 312">
            <a:extLst>
              <a:ext uri="{FF2B5EF4-FFF2-40B4-BE49-F238E27FC236}">
                <a16:creationId xmlns="" xmlns:a16="http://schemas.microsoft.com/office/drawing/2014/main" id="{0888D608-94F1-46E1-A388-0DB0E764D2F8}"/>
              </a:ext>
            </a:extLst>
          </p:cNvPr>
          <p:cNvGrpSpPr/>
          <p:nvPr/>
        </p:nvGrpSpPr>
        <p:grpSpPr>
          <a:xfrm>
            <a:off x="6825166" y="3927769"/>
            <a:ext cx="159091" cy="746875"/>
            <a:chOff x="1211287" y="3901802"/>
            <a:chExt cx="212121" cy="856763"/>
          </a:xfrm>
        </p:grpSpPr>
        <p:cxnSp>
          <p:nvCxnSpPr>
            <p:cNvPr id="314" name="Straight Connector 313">
              <a:extLst>
                <a:ext uri="{FF2B5EF4-FFF2-40B4-BE49-F238E27FC236}">
                  <a16:creationId xmlns="" xmlns:a16="http://schemas.microsoft.com/office/drawing/2014/main" id="{EC68FCCF-F831-42A7-90F5-7225AA7123AB}"/>
                </a:ext>
              </a:extLst>
            </p:cNvPr>
            <p:cNvCxnSpPr>
              <a:cxnSpLocks/>
            </p:cNvCxnSpPr>
            <p:nvPr/>
          </p:nvCxnSpPr>
          <p:spPr bwMode="auto">
            <a:xfrm>
              <a:off x="1321403" y="3901802"/>
              <a:ext cx="0" cy="856763"/>
            </a:xfrm>
            <a:prstGeom prst="line">
              <a:avLst/>
            </a:prstGeom>
            <a:noFill/>
            <a:ln w="28575" cap="flat" cmpd="sng" algn="ctr">
              <a:solidFill>
                <a:schemeClr val="bg1"/>
              </a:solidFill>
              <a:prstDash val="solid"/>
              <a:round/>
              <a:headEnd type="none" w="med" len="med"/>
              <a:tailEnd type="none" w="med" len="med"/>
            </a:ln>
            <a:effectLst/>
          </p:spPr>
        </p:cxnSp>
        <p:cxnSp>
          <p:nvCxnSpPr>
            <p:cNvPr id="315" name="Straight Connector 314">
              <a:extLst>
                <a:ext uri="{FF2B5EF4-FFF2-40B4-BE49-F238E27FC236}">
                  <a16:creationId xmlns="" xmlns:a16="http://schemas.microsoft.com/office/drawing/2014/main" id="{D8019729-C5D7-48DC-A490-2647FCEEB589}"/>
                </a:ext>
              </a:extLst>
            </p:cNvPr>
            <p:cNvCxnSpPr/>
            <p:nvPr/>
          </p:nvCxnSpPr>
          <p:spPr bwMode="auto">
            <a:xfrm>
              <a:off x="1211287" y="3907228"/>
              <a:ext cx="212121" cy="0"/>
            </a:xfrm>
            <a:prstGeom prst="line">
              <a:avLst/>
            </a:prstGeom>
            <a:noFill/>
            <a:ln w="28575" cap="flat" cmpd="sng" algn="ctr">
              <a:solidFill>
                <a:schemeClr val="bg1"/>
              </a:solidFill>
              <a:prstDash val="solid"/>
              <a:round/>
              <a:headEnd type="none" w="med" len="med"/>
              <a:tailEnd type="none" w="med" len="med"/>
            </a:ln>
            <a:effectLst/>
          </p:spPr>
        </p:cxnSp>
        <p:cxnSp>
          <p:nvCxnSpPr>
            <p:cNvPr id="316" name="Straight Connector 315">
              <a:extLst>
                <a:ext uri="{FF2B5EF4-FFF2-40B4-BE49-F238E27FC236}">
                  <a16:creationId xmlns="" xmlns:a16="http://schemas.microsoft.com/office/drawing/2014/main" id="{E0529B5D-E83A-4237-BA4A-A23436356B83}"/>
                </a:ext>
              </a:extLst>
            </p:cNvPr>
            <p:cNvCxnSpPr/>
            <p:nvPr/>
          </p:nvCxnSpPr>
          <p:spPr bwMode="auto">
            <a:xfrm>
              <a:off x="1211287" y="4750877"/>
              <a:ext cx="212121" cy="0"/>
            </a:xfrm>
            <a:prstGeom prst="line">
              <a:avLst/>
            </a:prstGeom>
            <a:noFill/>
            <a:ln w="28575" cap="flat" cmpd="sng" algn="ctr">
              <a:solidFill>
                <a:schemeClr val="bg1"/>
              </a:solidFill>
              <a:prstDash val="solid"/>
              <a:round/>
              <a:headEnd type="none" w="med" len="med"/>
              <a:tailEnd type="none" w="med" len="med"/>
            </a:ln>
            <a:effectLst/>
          </p:spPr>
        </p:cxnSp>
      </p:grpSp>
      <p:sp>
        <p:nvSpPr>
          <p:cNvPr id="317" name="Freeform: Shape 316">
            <a:extLst>
              <a:ext uri="{FF2B5EF4-FFF2-40B4-BE49-F238E27FC236}">
                <a16:creationId xmlns="" xmlns:a16="http://schemas.microsoft.com/office/drawing/2014/main" id="{F541A21C-4B7E-4EF5-AD5E-C830FF9DC311}"/>
              </a:ext>
            </a:extLst>
          </p:cNvPr>
          <p:cNvSpPr/>
          <p:nvPr/>
        </p:nvSpPr>
        <p:spPr bwMode="auto">
          <a:xfrm>
            <a:off x="6563361" y="2319745"/>
            <a:ext cx="2377691" cy="2371761"/>
          </a:xfrm>
          <a:custGeom>
            <a:avLst/>
            <a:gdLst>
              <a:gd name="connsiteX0" fmla="*/ 0 w 3205425"/>
              <a:gd name="connsiteY0" fmla="*/ 0 h 2391508"/>
              <a:gd name="connsiteX1" fmla="*/ 0 w 3205425"/>
              <a:gd name="connsiteY1" fmla="*/ 2391508 h 2391508"/>
              <a:gd name="connsiteX2" fmla="*/ 3205425 w 3205425"/>
              <a:gd name="connsiteY2" fmla="*/ 2391508 h 2391508"/>
            </a:gdLst>
            <a:ahLst/>
            <a:cxnLst>
              <a:cxn ang="0">
                <a:pos x="connsiteX0" y="connsiteY0"/>
              </a:cxn>
              <a:cxn ang="0">
                <a:pos x="connsiteX1" y="connsiteY1"/>
              </a:cxn>
              <a:cxn ang="0">
                <a:pos x="connsiteX2" y="connsiteY2"/>
              </a:cxn>
            </a:cxnLst>
            <a:rect l="l" t="t" r="r" b="b"/>
            <a:pathLst>
              <a:path w="3205425" h="2391508">
                <a:moveTo>
                  <a:pt x="0" y="0"/>
                </a:moveTo>
                <a:lnTo>
                  <a:pt x="0" y="2391508"/>
                </a:lnTo>
                <a:lnTo>
                  <a:pt x="3205425" y="2391508"/>
                </a:lnTo>
              </a:path>
            </a:pathLst>
          </a:custGeom>
          <a:noFill/>
          <a:ln w="28575">
            <a:solidFill>
              <a:schemeClr val="bg1"/>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grpSp>
        <p:nvGrpSpPr>
          <p:cNvPr id="318" name="Group 317">
            <a:extLst>
              <a:ext uri="{FF2B5EF4-FFF2-40B4-BE49-F238E27FC236}">
                <a16:creationId xmlns="" xmlns:a16="http://schemas.microsoft.com/office/drawing/2014/main" id="{C6998D50-05C2-43CB-94A7-501EFACFF311}"/>
              </a:ext>
            </a:extLst>
          </p:cNvPr>
          <p:cNvGrpSpPr/>
          <p:nvPr/>
        </p:nvGrpSpPr>
        <p:grpSpPr>
          <a:xfrm>
            <a:off x="6509879" y="3228994"/>
            <a:ext cx="53483" cy="1465058"/>
            <a:chOff x="863188" y="2433211"/>
            <a:chExt cx="61260" cy="2299397"/>
          </a:xfrm>
        </p:grpSpPr>
        <p:cxnSp>
          <p:nvCxnSpPr>
            <p:cNvPr id="319" name="Straight Connector 318">
              <a:extLst>
                <a:ext uri="{FF2B5EF4-FFF2-40B4-BE49-F238E27FC236}">
                  <a16:creationId xmlns="" xmlns:a16="http://schemas.microsoft.com/office/drawing/2014/main" id="{87E9BC4A-CD67-4846-9703-D6223B436BB2}"/>
                </a:ext>
              </a:extLst>
            </p:cNvPr>
            <p:cNvCxnSpPr>
              <a:cxnSpLocks/>
            </p:cNvCxnSpPr>
            <p:nvPr/>
          </p:nvCxnSpPr>
          <p:spPr bwMode="auto">
            <a:xfrm>
              <a:off x="863188" y="2433211"/>
              <a:ext cx="61260" cy="0"/>
            </a:xfrm>
            <a:prstGeom prst="line">
              <a:avLst/>
            </a:prstGeom>
            <a:noFill/>
            <a:ln w="28575" cap="flat" cmpd="sng" algn="ctr">
              <a:solidFill>
                <a:schemeClr val="bg1"/>
              </a:solidFill>
              <a:prstDash val="solid"/>
              <a:round/>
              <a:headEnd type="none" w="med" len="med"/>
              <a:tailEnd type="none" w="med" len="med"/>
            </a:ln>
            <a:effectLst/>
          </p:spPr>
        </p:cxnSp>
        <p:cxnSp>
          <p:nvCxnSpPr>
            <p:cNvPr id="320" name="Straight Connector 319">
              <a:extLst>
                <a:ext uri="{FF2B5EF4-FFF2-40B4-BE49-F238E27FC236}">
                  <a16:creationId xmlns="" xmlns:a16="http://schemas.microsoft.com/office/drawing/2014/main" id="{5B0DE025-6130-4775-B9B4-8EEC90B87861}"/>
                </a:ext>
              </a:extLst>
            </p:cNvPr>
            <p:cNvCxnSpPr>
              <a:cxnSpLocks/>
            </p:cNvCxnSpPr>
            <p:nvPr/>
          </p:nvCxnSpPr>
          <p:spPr bwMode="auto">
            <a:xfrm>
              <a:off x="863188" y="2893090"/>
              <a:ext cx="61260" cy="0"/>
            </a:xfrm>
            <a:prstGeom prst="line">
              <a:avLst/>
            </a:prstGeom>
            <a:noFill/>
            <a:ln w="28575" cap="flat" cmpd="sng" algn="ctr">
              <a:solidFill>
                <a:schemeClr val="bg1"/>
              </a:solidFill>
              <a:prstDash val="solid"/>
              <a:round/>
              <a:headEnd type="none" w="med" len="med"/>
              <a:tailEnd type="none" w="med" len="med"/>
            </a:ln>
            <a:effectLst/>
          </p:spPr>
        </p:cxnSp>
        <p:cxnSp>
          <p:nvCxnSpPr>
            <p:cNvPr id="321" name="Straight Connector 320">
              <a:extLst>
                <a:ext uri="{FF2B5EF4-FFF2-40B4-BE49-F238E27FC236}">
                  <a16:creationId xmlns="" xmlns:a16="http://schemas.microsoft.com/office/drawing/2014/main" id="{896B12FB-9E6B-4E0C-BCA2-BE30007101B9}"/>
                </a:ext>
              </a:extLst>
            </p:cNvPr>
            <p:cNvCxnSpPr>
              <a:cxnSpLocks/>
            </p:cNvCxnSpPr>
            <p:nvPr/>
          </p:nvCxnSpPr>
          <p:spPr bwMode="auto">
            <a:xfrm>
              <a:off x="863188" y="3352969"/>
              <a:ext cx="61260" cy="0"/>
            </a:xfrm>
            <a:prstGeom prst="line">
              <a:avLst/>
            </a:prstGeom>
            <a:noFill/>
            <a:ln w="28575" cap="flat" cmpd="sng" algn="ctr">
              <a:solidFill>
                <a:schemeClr val="bg1"/>
              </a:solidFill>
              <a:prstDash val="solid"/>
              <a:round/>
              <a:headEnd type="none" w="med" len="med"/>
              <a:tailEnd type="none" w="med" len="med"/>
            </a:ln>
            <a:effectLst/>
          </p:spPr>
        </p:cxnSp>
        <p:cxnSp>
          <p:nvCxnSpPr>
            <p:cNvPr id="322" name="Straight Connector 321">
              <a:extLst>
                <a:ext uri="{FF2B5EF4-FFF2-40B4-BE49-F238E27FC236}">
                  <a16:creationId xmlns="" xmlns:a16="http://schemas.microsoft.com/office/drawing/2014/main" id="{1F213B42-F6C7-4E15-8434-CF3D3DE6133D}"/>
                </a:ext>
              </a:extLst>
            </p:cNvPr>
            <p:cNvCxnSpPr>
              <a:cxnSpLocks/>
            </p:cNvCxnSpPr>
            <p:nvPr/>
          </p:nvCxnSpPr>
          <p:spPr bwMode="auto">
            <a:xfrm>
              <a:off x="863188" y="3812848"/>
              <a:ext cx="61260" cy="0"/>
            </a:xfrm>
            <a:prstGeom prst="line">
              <a:avLst/>
            </a:prstGeom>
            <a:noFill/>
            <a:ln w="28575" cap="flat" cmpd="sng" algn="ctr">
              <a:solidFill>
                <a:schemeClr val="bg1"/>
              </a:solidFill>
              <a:prstDash val="solid"/>
              <a:round/>
              <a:headEnd type="none" w="med" len="med"/>
              <a:tailEnd type="none" w="med" len="med"/>
            </a:ln>
            <a:effectLst/>
          </p:spPr>
        </p:cxnSp>
        <p:cxnSp>
          <p:nvCxnSpPr>
            <p:cNvPr id="323" name="Straight Connector 322">
              <a:extLst>
                <a:ext uri="{FF2B5EF4-FFF2-40B4-BE49-F238E27FC236}">
                  <a16:creationId xmlns="" xmlns:a16="http://schemas.microsoft.com/office/drawing/2014/main" id="{E21B1B78-8183-481E-84B4-EB07EA5AC77C}"/>
                </a:ext>
              </a:extLst>
            </p:cNvPr>
            <p:cNvCxnSpPr>
              <a:cxnSpLocks/>
            </p:cNvCxnSpPr>
            <p:nvPr/>
          </p:nvCxnSpPr>
          <p:spPr bwMode="auto">
            <a:xfrm>
              <a:off x="863188" y="4272727"/>
              <a:ext cx="61260" cy="0"/>
            </a:xfrm>
            <a:prstGeom prst="line">
              <a:avLst/>
            </a:prstGeom>
            <a:noFill/>
            <a:ln w="28575" cap="flat" cmpd="sng" algn="ctr">
              <a:solidFill>
                <a:schemeClr val="bg1"/>
              </a:solidFill>
              <a:prstDash val="solid"/>
              <a:round/>
              <a:headEnd type="none" w="med" len="med"/>
              <a:tailEnd type="none" w="med" len="med"/>
            </a:ln>
            <a:effectLst/>
          </p:spPr>
        </p:cxnSp>
        <p:cxnSp>
          <p:nvCxnSpPr>
            <p:cNvPr id="324" name="Straight Connector 323">
              <a:extLst>
                <a:ext uri="{FF2B5EF4-FFF2-40B4-BE49-F238E27FC236}">
                  <a16:creationId xmlns="" xmlns:a16="http://schemas.microsoft.com/office/drawing/2014/main" id="{CF094781-6D33-4421-8364-B9E343906175}"/>
                </a:ext>
              </a:extLst>
            </p:cNvPr>
            <p:cNvCxnSpPr>
              <a:cxnSpLocks/>
            </p:cNvCxnSpPr>
            <p:nvPr/>
          </p:nvCxnSpPr>
          <p:spPr bwMode="auto">
            <a:xfrm>
              <a:off x="863188" y="4732608"/>
              <a:ext cx="61260" cy="0"/>
            </a:xfrm>
            <a:prstGeom prst="line">
              <a:avLst/>
            </a:prstGeom>
            <a:noFill/>
            <a:ln w="28575" cap="flat" cmpd="sng" algn="ctr">
              <a:solidFill>
                <a:schemeClr val="bg1"/>
              </a:solidFill>
              <a:prstDash val="solid"/>
              <a:round/>
              <a:headEnd type="none" w="med" len="med"/>
              <a:tailEnd type="none" w="med" len="med"/>
            </a:ln>
            <a:effectLst/>
          </p:spPr>
        </p:cxnSp>
      </p:grpSp>
      <p:grpSp>
        <p:nvGrpSpPr>
          <p:cNvPr id="325" name="Group 324">
            <a:extLst>
              <a:ext uri="{FF2B5EF4-FFF2-40B4-BE49-F238E27FC236}">
                <a16:creationId xmlns="" xmlns:a16="http://schemas.microsoft.com/office/drawing/2014/main" id="{4A678535-74CA-40BB-BED1-716E665D1BDF}"/>
              </a:ext>
            </a:extLst>
          </p:cNvPr>
          <p:cNvGrpSpPr/>
          <p:nvPr/>
        </p:nvGrpSpPr>
        <p:grpSpPr>
          <a:xfrm rot="5400000">
            <a:off x="7740604" y="3581497"/>
            <a:ext cx="91030" cy="2309864"/>
            <a:chOff x="863188" y="2893090"/>
            <a:chExt cx="61260" cy="1839518"/>
          </a:xfrm>
        </p:grpSpPr>
        <p:cxnSp>
          <p:nvCxnSpPr>
            <p:cNvPr id="326" name="Straight Connector 325">
              <a:extLst>
                <a:ext uri="{FF2B5EF4-FFF2-40B4-BE49-F238E27FC236}">
                  <a16:creationId xmlns="" xmlns:a16="http://schemas.microsoft.com/office/drawing/2014/main" id="{DF2A8D74-C153-4338-ABFA-34EDC07E31F4}"/>
                </a:ext>
              </a:extLst>
            </p:cNvPr>
            <p:cNvCxnSpPr>
              <a:cxnSpLocks/>
            </p:cNvCxnSpPr>
            <p:nvPr/>
          </p:nvCxnSpPr>
          <p:spPr bwMode="auto">
            <a:xfrm>
              <a:off x="863188" y="2893090"/>
              <a:ext cx="61260" cy="0"/>
            </a:xfrm>
            <a:prstGeom prst="line">
              <a:avLst/>
            </a:prstGeom>
            <a:noFill/>
            <a:ln w="28575" cap="flat" cmpd="sng" algn="ctr">
              <a:solidFill>
                <a:schemeClr val="bg1"/>
              </a:solidFill>
              <a:prstDash val="solid"/>
              <a:round/>
              <a:headEnd type="none" w="med" len="med"/>
              <a:tailEnd type="none" w="med" len="med"/>
            </a:ln>
            <a:effectLst/>
          </p:spPr>
        </p:cxnSp>
        <p:cxnSp>
          <p:nvCxnSpPr>
            <p:cNvPr id="327" name="Straight Connector 326">
              <a:extLst>
                <a:ext uri="{FF2B5EF4-FFF2-40B4-BE49-F238E27FC236}">
                  <a16:creationId xmlns="" xmlns:a16="http://schemas.microsoft.com/office/drawing/2014/main" id="{2F3320F8-20B5-46CC-9BE6-111B5B0C40AC}"/>
                </a:ext>
              </a:extLst>
            </p:cNvPr>
            <p:cNvCxnSpPr>
              <a:cxnSpLocks/>
            </p:cNvCxnSpPr>
            <p:nvPr/>
          </p:nvCxnSpPr>
          <p:spPr bwMode="auto">
            <a:xfrm>
              <a:off x="863188" y="3352969"/>
              <a:ext cx="61260" cy="0"/>
            </a:xfrm>
            <a:prstGeom prst="line">
              <a:avLst/>
            </a:prstGeom>
            <a:noFill/>
            <a:ln w="28575" cap="flat" cmpd="sng" algn="ctr">
              <a:solidFill>
                <a:schemeClr val="bg1"/>
              </a:solidFill>
              <a:prstDash val="solid"/>
              <a:round/>
              <a:headEnd type="none" w="med" len="med"/>
              <a:tailEnd type="none" w="med" len="med"/>
            </a:ln>
            <a:effectLst/>
          </p:spPr>
        </p:cxnSp>
        <p:cxnSp>
          <p:nvCxnSpPr>
            <p:cNvPr id="328" name="Straight Connector 327">
              <a:extLst>
                <a:ext uri="{FF2B5EF4-FFF2-40B4-BE49-F238E27FC236}">
                  <a16:creationId xmlns="" xmlns:a16="http://schemas.microsoft.com/office/drawing/2014/main" id="{8BF45DBB-93D9-47DE-BC39-F3380521C535}"/>
                </a:ext>
              </a:extLst>
            </p:cNvPr>
            <p:cNvCxnSpPr>
              <a:cxnSpLocks/>
            </p:cNvCxnSpPr>
            <p:nvPr/>
          </p:nvCxnSpPr>
          <p:spPr bwMode="auto">
            <a:xfrm>
              <a:off x="863188" y="3812848"/>
              <a:ext cx="61260" cy="0"/>
            </a:xfrm>
            <a:prstGeom prst="line">
              <a:avLst/>
            </a:prstGeom>
            <a:noFill/>
            <a:ln w="28575" cap="flat" cmpd="sng" algn="ctr">
              <a:solidFill>
                <a:schemeClr val="bg1"/>
              </a:solidFill>
              <a:prstDash val="solid"/>
              <a:round/>
              <a:headEnd type="none" w="med" len="med"/>
              <a:tailEnd type="none" w="med" len="med"/>
            </a:ln>
            <a:effectLst/>
          </p:spPr>
        </p:cxnSp>
        <p:cxnSp>
          <p:nvCxnSpPr>
            <p:cNvPr id="329" name="Straight Connector 328">
              <a:extLst>
                <a:ext uri="{FF2B5EF4-FFF2-40B4-BE49-F238E27FC236}">
                  <a16:creationId xmlns="" xmlns:a16="http://schemas.microsoft.com/office/drawing/2014/main" id="{52CF28D4-FAD3-4A97-8557-FB98D7F92102}"/>
                </a:ext>
              </a:extLst>
            </p:cNvPr>
            <p:cNvCxnSpPr>
              <a:cxnSpLocks/>
            </p:cNvCxnSpPr>
            <p:nvPr/>
          </p:nvCxnSpPr>
          <p:spPr bwMode="auto">
            <a:xfrm>
              <a:off x="863188" y="4272727"/>
              <a:ext cx="61260" cy="0"/>
            </a:xfrm>
            <a:prstGeom prst="line">
              <a:avLst/>
            </a:prstGeom>
            <a:noFill/>
            <a:ln w="28575" cap="flat" cmpd="sng" algn="ctr">
              <a:solidFill>
                <a:schemeClr val="bg1"/>
              </a:solidFill>
              <a:prstDash val="solid"/>
              <a:round/>
              <a:headEnd type="none" w="med" len="med"/>
              <a:tailEnd type="none" w="med" len="med"/>
            </a:ln>
            <a:effectLst/>
          </p:spPr>
        </p:cxnSp>
        <p:cxnSp>
          <p:nvCxnSpPr>
            <p:cNvPr id="330" name="Straight Connector 329">
              <a:extLst>
                <a:ext uri="{FF2B5EF4-FFF2-40B4-BE49-F238E27FC236}">
                  <a16:creationId xmlns="" xmlns:a16="http://schemas.microsoft.com/office/drawing/2014/main" id="{5728CCD4-747D-4C0F-B81B-A1B6423122F6}"/>
                </a:ext>
              </a:extLst>
            </p:cNvPr>
            <p:cNvCxnSpPr>
              <a:cxnSpLocks/>
            </p:cNvCxnSpPr>
            <p:nvPr/>
          </p:nvCxnSpPr>
          <p:spPr bwMode="auto">
            <a:xfrm>
              <a:off x="863188" y="4732608"/>
              <a:ext cx="61260" cy="0"/>
            </a:xfrm>
            <a:prstGeom prst="line">
              <a:avLst/>
            </a:prstGeom>
            <a:noFill/>
            <a:ln w="28575" cap="flat" cmpd="sng" algn="ctr">
              <a:solidFill>
                <a:schemeClr val="bg1"/>
              </a:solidFill>
              <a:prstDash val="solid"/>
              <a:round/>
              <a:headEnd type="none" w="med" len="med"/>
              <a:tailEnd type="none" w="med" len="med"/>
            </a:ln>
            <a:effectLst/>
          </p:spPr>
        </p:cxnSp>
      </p:grpSp>
      <p:sp>
        <p:nvSpPr>
          <p:cNvPr id="331" name="Title 2">
            <a:extLst>
              <a:ext uri="{FF2B5EF4-FFF2-40B4-BE49-F238E27FC236}">
                <a16:creationId xmlns="" xmlns:a16="http://schemas.microsoft.com/office/drawing/2014/main" id="{DE6F3BD5-3ABE-4819-B312-AF2CBCC98B01}"/>
              </a:ext>
            </a:extLst>
          </p:cNvPr>
          <p:cNvSpPr txBox="1">
            <a:spLocks/>
          </p:cNvSpPr>
          <p:nvPr/>
        </p:nvSpPr>
        <p:spPr>
          <a:xfrm rot="16200000">
            <a:off x="4799733" y="3361330"/>
            <a:ext cx="2679573" cy="261938"/>
          </a:xfrm>
          <a:prstGeom prst="rect">
            <a:avLst/>
          </a:prstGeom>
          <a:noFill/>
        </p:spPr>
        <p:txBody>
          <a:bodyPr lIns="0" rIns="27000"/>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err="1">
                <a:ln>
                  <a:noFill/>
                </a:ln>
                <a:solidFill>
                  <a:srgbClr val="000000"/>
                </a:solidFill>
                <a:effectLst/>
                <a:uLnTx/>
                <a:uFillTx/>
                <a:latin typeface="Calibri" panose="020F0502020204030204" pitchFamily="34" charset="0"/>
                <a:ea typeface="+mj-ea"/>
                <a:cs typeface="Calibri" panose="020F0502020204030204" pitchFamily="34" charset="0"/>
              </a:rPr>
              <a:t>Numbe</a:t>
            </a:r>
            <a:r>
              <a:rPr kumimoji="0" lang="en-GB" sz="18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r of SNVs per Exome</a:t>
            </a:r>
          </a:p>
        </p:txBody>
      </p:sp>
      <p:grpSp>
        <p:nvGrpSpPr>
          <p:cNvPr id="9232" name="Group 9231">
            <a:extLst>
              <a:ext uri="{FF2B5EF4-FFF2-40B4-BE49-F238E27FC236}">
                <a16:creationId xmlns="" xmlns:a16="http://schemas.microsoft.com/office/drawing/2014/main" id="{B562C8EE-18E8-4648-B9C1-82BAAB6945AA}"/>
              </a:ext>
            </a:extLst>
          </p:cNvPr>
          <p:cNvGrpSpPr/>
          <p:nvPr/>
        </p:nvGrpSpPr>
        <p:grpSpPr>
          <a:xfrm>
            <a:off x="6141225" y="3155606"/>
            <a:ext cx="375047" cy="1580904"/>
            <a:chOff x="8188300" y="2200750"/>
            <a:chExt cx="500062" cy="2548052"/>
          </a:xfrm>
        </p:grpSpPr>
        <p:sp>
          <p:nvSpPr>
            <p:cNvPr id="332" name="Title 2">
              <a:extLst>
                <a:ext uri="{FF2B5EF4-FFF2-40B4-BE49-F238E27FC236}">
                  <a16:creationId xmlns="" xmlns:a16="http://schemas.microsoft.com/office/drawing/2014/main" id="{E77FE0D1-263B-4ADD-B9BF-4D8439014762}"/>
                </a:ext>
              </a:extLst>
            </p:cNvPr>
            <p:cNvSpPr txBox="1">
              <a:spLocks/>
            </p:cNvSpPr>
            <p:nvPr/>
          </p:nvSpPr>
          <p:spPr>
            <a:xfrm>
              <a:off x="8293075" y="2200750"/>
              <a:ext cx="395287" cy="240081"/>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100</a:t>
              </a:r>
            </a:p>
          </p:txBody>
        </p:sp>
        <p:sp>
          <p:nvSpPr>
            <p:cNvPr id="333" name="Title 2">
              <a:extLst>
                <a:ext uri="{FF2B5EF4-FFF2-40B4-BE49-F238E27FC236}">
                  <a16:creationId xmlns="" xmlns:a16="http://schemas.microsoft.com/office/drawing/2014/main" id="{BAAF9DD6-C874-4C33-8A75-592CB82AFD27}"/>
                </a:ext>
              </a:extLst>
            </p:cNvPr>
            <p:cNvSpPr txBox="1">
              <a:spLocks/>
            </p:cNvSpPr>
            <p:nvPr/>
          </p:nvSpPr>
          <p:spPr>
            <a:xfrm>
              <a:off x="8293075" y="4580527"/>
              <a:ext cx="395287" cy="168275"/>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0</a:t>
              </a:r>
            </a:p>
          </p:txBody>
        </p:sp>
        <p:sp>
          <p:nvSpPr>
            <p:cNvPr id="334" name="Title 2">
              <a:extLst>
                <a:ext uri="{FF2B5EF4-FFF2-40B4-BE49-F238E27FC236}">
                  <a16:creationId xmlns="" xmlns:a16="http://schemas.microsoft.com/office/drawing/2014/main" id="{17D6229A-269E-42DF-B957-6F9709512B37}"/>
                </a:ext>
              </a:extLst>
            </p:cNvPr>
            <p:cNvSpPr txBox="1">
              <a:spLocks/>
            </p:cNvSpPr>
            <p:nvPr/>
          </p:nvSpPr>
          <p:spPr>
            <a:xfrm>
              <a:off x="8188300" y="2643512"/>
              <a:ext cx="500062" cy="293011"/>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80</a:t>
              </a:r>
            </a:p>
          </p:txBody>
        </p:sp>
        <p:sp>
          <p:nvSpPr>
            <p:cNvPr id="335" name="Title 2">
              <a:extLst>
                <a:ext uri="{FF2B5EF4-FFF2-40B4-BE49-F238E27FC236}">
                  <a16:creationId xmlns="" xmlns:a16="http://schemas.microsoft.com/office/drawing/2014/main" id="{13063A10-B994-45C2-AFB6-1CA14C3D01BF}"/>
                </a:ext>
              </a:extLst>
            </p:cNvPr>
            <p:cNvSpPr txBox="1">
              <a:spLocks/>
            </p:cNvSpPr>
            <p:nvPr/>
          </p:nvSpPr>
          <p:spPr>
            <a:xfrm>
              <a:off x="8293075" y="3184420"/>
              <a:ext cx="395287" cy="166688"/>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60</a:t>
              </a:r>
            </a:p>
          </p:txBody>
        </p:sp>
        <p:sp>
          <p:nvSpPr>
            <p:cNvPr id="336" name="Title 2">
              <a:extLst>
                <a:ext uri="{FF2B5EF4-FFF2-40B4-BE49-F238E27FC236}">
                  <a16:creationId xmlns="" xmlns:a16="http://schemas.microsoft.com/office/drawing/2014/main" id="{ED56AC90-D410-4632-A0F4-6A4712A5BED7}"/>
                </a:ext>
              </a:extLst>
            </p:cNvPr>
            <p:cNvSpPr txBox="1">
              <a:spLocks/>
            </p:cNvSpPr>
            <p:nvPr/>
          </p:nvSpPr>
          <p:spPr>
            <a:xfrm>
              <a:off x="8293075" y="3639197"/>
              <a:ext cx="395287" cy="166687"/>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40</a:t>
              </a:r>
            </a:p>
          </p:txBody>
        </p:sp>
        <p:sp>
          <p:nvSpPr>
            <p:cNvPr id="337" name="Title 2">
              <a:extLst>
                <a:ext uri="{FF2B5EF4-FFF2-40B4-BE49-F238E27FC236}">
                  <a16:creationId xmlns="" xmlns:a16="http://schemas.microsoft.com/office/drawing/2014/main" id="{A398FBA6-8D78-4DDB-B463-9DA45C9F57FC}"/>
                </a:ext>
              </a:extLst>
            </p:cNvPr>
            <p:cNvSpPr txBox="1">
              <a:spLocks/>
            </p:cNvSpPr>
            <p:nvPr/>
          </p:nvSpPr>
          <p:spPr>
            <a:xfrm>
              <a:off x="8293075" y="4098997"/>
              <a:ext cx="395287" cy="168275"/>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20</a:t>
              </a:r>
            </a:p>
          </p:txBody>
        </p:sp>
      </p:grpSp>
      <p:sp>
        <p:nvSpPr>
          <p:cNvPr id="338" name="Title 2">
            <a:extLst>
              <a:ext uri="{FF2B5EF4-FFF2-40B4-BE49-F238E27FC236}">
                <a16:creationId xmlns="" xmlns:a16="http://schemas.microsoft.com/office/drawing/2014/main" id="{C811A5F3-E8FE-400D-8D7E-EBAE02BF24A6}"/>
              </a:ext>
            </a:extLst>
          </p:cNvPr>
          <p:cNvSpPr txBox="1">
            <a:spLocks/>
          </p:cNvSpPr>
          <p:nvPr/>
        </p:nvSpPr>
        <p:spPr>
          <a:xfrm>
            <a:off x="6623476" y="4800858"/>
            <a:ext cx="590993" cy="187530"/>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Luminal A</a:t>
            </a:r>
          </a:p>
        </p:txBody>
      </p:sp>
      <p:sp>
        <p:nvSpPr>
          <p:cNvPr id="339" name="Title 2">
            <a:extLst>
              <a:ext uri="{FF2B5EF4-FFF2-40B4-BE49-F238E27FC236}">
                <a16:creationId xmlns="" xmlns:a16="http://schemas.microsoft.com/office/drawing/2014/main" id="{7CC49887-659F-4CBD-9666-002BBDE4D42C}"/>
              </a:ext>
            </a:extLst>
          </p:cNvPr>
          <p:cNvSpPr txBox="1">
            <a:spLocks/>
          </p:cNvSpPr>
          <p:nvPr/>
        </p:nvSpPr>
        <p:spPr>
          <a:xfrm>
            <a:off x="7194947" y="4800858"/>
            <a:ext cx="625228" cy="187530"/>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Luminal B</a:t>
            </a:r>
          </a:p>
        </p:txBody>
      </p:sp>
      <p:sp>
        <p:nvSpPr>
          <p:cNvPr id="340" name="Title 2">
            <a:extLst>
              <a:ext uri="{FF2B5EF4-FFF2-40B4-BE49-F238E27FC236}">
                <a16:creationId xmlns="" xmlns:a16="http://schemas.microsoft.com/office/drawing/2014/main" id="{656C771E-14FA-43E5-9838-0DBAB31388AD}"/>
              </a:ext>
            </a:extLst>
          </p:cNvPr>
          <p:cNvSpPr txBox="1">
            <a:spLocks/>
          </p:cNvSpPr>
          <p:nvPr/>
        </p:nvSpPr>
        <p:spPr>
          <a:xfrm>
            <a:off x="7788445" y="4800858"/>
            <a:ext cx="590993" cy="187530"/>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HER2E</a:t>
            </a:r>
          </a:p>
        </p:txBody>
      </p:sp>
      <p:sp>
        <p:nvSpPr>
          <p:cNvPr id="341" name="Title 2">
            <a:extLst>
              <a:ext uri="{FF2B5EF4-FFF2-40B4-BE49-F238E27FC236}">
                <a16:creationId xmlns="" xmlns:a16="http://schemas.microsoft.com/office/drawing/2014/main" id="{1EFEE9F6-CDC9-4C3E-A7D1-06429ADB6582}"/>
              </a:ext>
            </a:extLst>
          </p:cNvPr>
          <p:cNvSpPr txBox="1">
            <a:spLocks/>
          </p:cNvSpPr>
          <p:nvPr/>
        </p:nvSpPr>
        <p:spPr>
          <a:xfrm>
            <a:off x="8348955" y="4800858"/>
            <a:ext cx="625228" cy="187530"/>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Basal-like</a:t>
            </a:r>
          </a:p>
        </p:txBody>
      </p:sp>
      <p:sp>
        <p:nvSpPr>
          <p:cNvPr id="342" name="Title 2">
            <a:extLst>
              <a:ext uri="{FF2B5EF4-FFF2-40B4-BE49-F238E27FC236}">
                <a16:creationId xmlns="" xmlns:a16="http://schemas.microsoft.com/office/drawing/2014/main" id="{8FE0FF8C-4BA0-4F15-B482-7EAD78722F02}"/>
              </a:ext>
            </a:extLst>
          </p:cNvPr>
          <p:cNvSpPr txBox="1">
            <a:spLocks/>
          </p:cNvSpPr>
          <p:nvPr/>
        </p:nvSpPr>
        <p:spPr>
          <a:xfrm>
            <a:off x="7418067" y="5058011"/>
            <a:ext cx="863880" cy="203709"/>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Subtype</a:t>
            </a:r>
          </a:p>
        </p:txBody>
      </p:sp>
      <p:sp>
        <p:nvSpPr>
          <p:cNvPr id="343" name="Rectangle 342">
            <a:extLst>
              <a:ext uri="{FF2B5EF4-FFF2-40B4-BE49-F238E27FC236}">
                <a16:creationId xmlns="" xmlns:a16="http://schemas.microsoft.com/office/drawing/2014/main" id="{A6DB90D3-6485-447E-8C60-ABAF48A94355}"/>
              </a:ext>
            </a:extLst>
          </p:cNvPr>
          <p:cNvSpPr/>
          <p:nvPr/>
        </p:nvSpPr>
        <p:spPr bwMode="auto">
          <a:xfrm>
            <a:off x="6694365" y="4220247"/>
            <a:ext cx="423159" cy="249989"/>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cxnSp>
        <p:nvCxnSpPr>
          <p:cNvPr id="344" name="Straight Connector 343">
            <a:extLst>
              <a:ext uri="{FF2B5EF4-FFF2-40B4-BE49-F238E27FC236}">
                <a16:creationId xmlns="" xmlns:a16="http://schemas.microsoft.com/office/drawing/2014/main" id="{0E5861C2-503F-4818-B2F1-4DD9FC2467A3}"/>
              </a:ext>
            </a:extLst>
          </p:cNvPr>
          <p:cNvCxnSpPr>
            <a:cxnSpLocks/>
          </p:cNvCxnSpPr>
          <p:nvPr/>
        </p:nvCxnSpPr>
        <p:spPr bwMode="auto">
          <a:xfrm>
            <a:off x="6694365" y="4401527"/>
            <a:ext cx="423159" cy="0"/>
          </a:xfrm>
          <a:prstGeom prst="line">
            <a:avLst/>
          </a:prstGeom>
          <a:noFill/>
          <a:ln w="28575" cap="flat" cmpd="sng" algn="ctr">
            <a:solidFill>
              <a:schemeClr val="bg1"/>
            </a:solidFill>
            <a:prstDash val="solid"/>
            <a:round/>
            <a:headEnd type="none" w="med" len="med"/>
            <a:tailEnd type="none" w="med" len="med"/>
          </a:ln>
          <a:effectLst/>
        </p:spPr>
      </p:cxnSp>
      <p:grpSp>
        <p:nvGrpSpPr>
          <p:cNvPr id="457" name="Group 456">
            <a:extLst>
              <a:ext uri="{FF2B5EF4-FFF2-40B4-BE49-F238E27FC236}">
                <a16:creationId xmlns="" xmlns:a16="http://schemas.microsoft.com/office/drawing/2014/main" id="{356E8FC0-7F36-4826-9D1D-CB2A3C1E682D}"/>
              </a:ext>
            </a:extLst>
          </p:cNvPr>
          <p:cNvGrpSpPr/>
          <p:nvPr/>
        </p:nvGrpSpPr>
        <p:grpSpPr>
          <a:xfrm>
            <a:off x="6511997" y="2337168"/>
            <a:ext cx="53483" cy="586023"/>
            <a:chOff x="863188" y="2433211"/>
            <a:chExt cx="61260" cy="919758"/>
          </a:xfrm>
        </p:grpSpPr>
        <p:cxnSp>
          <p:nvCxnSpPr>
            <p:cNvPr id="458" name="Straight Connector 457">
              <a:extLst>
                <a:ext uri="{FF2B5EF4-FFF2-40B4-BE49-F238E27FC236}">
                  <a16:creationId xmlns="" xmlns:a16="http://schemas.microsoft.com/office/drawing/2014/main" id="{8FCDF288-6E0A-4D92-A4ED-6F311ACDDB10}"/>
                </a:ext>
              </a:extLst>
            </p:cNvPr>
            <p:cNvCxnSpPr>
              <a:cxnSpLocks/>
            </p:cNvCxnSpPr>
            <p:nvPr/>
          </p:nvCxnSpPr>
          <p:spPr bwMode="auto">
            <a:xfrm>
              <a:off x="863188" y="2433211"/>
              <a:ext cx="61260" cy="0"/>
            </a:xfrm>
            <a:prstGeom prst="line">
              <a:avLst/>
            </a:prstGeom>
            <a:noFill/>
            <a:ln w="28575" cap="flat" cmpd="sng" algn="ctr">
              <a:solidFill>
                <a:schemeClr val="bg1"/>
              </a:solidFill>
              <a:prstDash val="solid"/>
              <a:round/>
              <a:headEnd type="none" w="med" len="med"/>
              <a:tailEnd type="none" w="med" len="med"/>
            </a:ln>
            <a:effectLst/>
          </p:spPr>
        </p:cxnSp>
        <p:cxnSp>
          <p:nvCxnSpPr>
            <p:cNvPr id="459" name="Straight Connector 458">
              <a:extLst>
                <a:ext uri="{FF2B5EF4-FFF2-40B4-BE49-F238E27FC236}">
                  <a16:creationId xmlns="" xmlns:a16="http://schemas.microsoft.com/office/drawing/2014/main" id="{110B223D-3546-46D4-B2FB-BC3C1A2F2EF9}"/>
                </a:ext>
              </a:extLst>
            </p:cNvPr>
            <p:cNvCxnSpPr>
              <a:cxnSpLocks/>
            </p:cNvCxnSpPr>
            <p:nvPr/>
          </p:nvCxnSpPr>
          <p:spPr bwMode="auto">
            <a:xfrm>
              <a:off x="863188" y="2893090"/>
              <a:ext cx="61260" cy="0"/>
            </a:xfrm>
            <a:prstGeom prst="line">
              <a:avLst/>
            </a:prstGeom>
            <a:noFill/>
            <a:ln w="28575" cap="flat" cmpd="sng" algn="ctr">
              <a:solidFill>
                <a:schemeClr val="bg1"/>
              </a:solidFill>
              <a:prstDash val="solid"/>
              <a:round/>
              <a:headEnd type="none" w="med" len="med"/>
              <a:tailEnd type="none" w="med" len="med"/>
            </a:ln>
            <a:effectLst/>
          </p:spPr>
        </p:cxnSp>
        <p:cxnSp>
          <p:nvCxnSpPr>
            <p:cNvPr id="460" name="Straight Connector 459">
              <a:extLst>
                <a:ext uri="{FF2B5EF4-FFF2-40B4-BE49-F238E27FC236}">
                  <a16:creationId xmlns="" xmlns:a16="http://schemas.microsoft.com/office/drawing/2014/main" id="{67A85D28-3F4F-412C-935A-2E50E811A3B4}"/>
                </a:ext>
              </a:extLst>
            </p:cNvPr>
            <p:cNvCxnSpPr>
              <a:cxnSpLocks/>
            </p:cNvCxnSpPr>
            <p:nvPr/>
          </p:nvCxnSpPr>
          <p:spPr bwMode="auto">
            <a:xfrm>
              <a:off x="863188" y="3352969"/>
              <a:ext cx="61260" cy="0"/>
            </a:xfrm>
            <a:prstGeom prst="line">
              <a:avLst/>
            </a:prstGeom>
            <a:noFill/>
            <a:ln w="28575" cap="flat" cmpd="sng" algn="ctr">
              <a:solidFill>
                <a:schemeClr val="bg1"/>
              </a:solidFill>
              <a:prstDash val="solid"/>
              <a:round/>
              <a:headEnd type="none" w="med" len="med"/>
              <a:tailEnd type="none" w="med" len="med"/>
            </a:ln>
            <a:effectLst/>
          </p:spPr>
        </p:cxnSp>
      </p:grpSp>
      <p:sp>
        <p:nvSpPr>
          <p:cNvPr id="465" name="Title 2">
            <a:extLst>
              <a:ext uri="{FF2B5EF4-FFF2-40B4-BE49-F238E27FC236}">
                <a16:creationId xmlns="" xmlns:a16="http://schemas.microsoft.com/office/drawing/2014/main" id="{2FA90763-8650-4DAE-9D92-CE4E800ADB0D}"/>
              </a:ext>
            </a:extLst>
          </p:cNvPr>
          <p:cNvSpPr txBox="1">
            <a:spLocks/>
          </p:cNvSpPr>
          <p:nvPr/>
        </p:nvSpPr>
        <p:spPr>
          <a:xfrm>
            <a:off x="6217544" y="2257502"/>
            <a:ext cx="296465" cy="148955"/>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160</a:t>
            </a:r>
          </a:p>
        </p:txBody>
      </p:sp>
      <p:sp>
        <p:nvSpPr>
          <p:cNvPr id="466" name="Title 2">
            <a:extLst>
              <a:ext uri="{FF2B5EF4-FFF2-40B4-BE49-F238E27FC236}">
                <a16:creationId xmlns="" xmlns:a16="http://schemas.microsoft.com/office/drawing/2014/main" id="{E49A30D4-9AB1-43D9-8042-B2378E16F556}"/>
              </a:ext>
            </a:extLst>
          </p:cNvPr>
          <p:cNvSpPr txBox="1">
            <a:spLocks/>
          </p:cNvSpPr>
          <p:nvPr/>
        </p:nvSpPr>
        <p:spPr>
          <a:xfrm>
            <a:off x="6138962" y="2532208"/>
            <a:ext cx="375047" cy="181795"/>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140</a:t>
            </a:r>
          </a:p>
        </p:txBody>
      </p:sp>
      <p:sp>
        <p:nvSpPr>
          <p:cNvPr id="467" name="Title 2">
            <a:extLst>
              <a:ext uri="{FF2B5EF4-FFF2-40B4-BE49-F238E27FC236}">
                <a16:creationId xmlns="" xmlns:a16="http://schemas.microsoft.com/office/drawing/2014/main" id="{D864D271-A03A-4C52-ADE9-782F159B946D}"/>
              </a:ext>
            </a:extLst>
          </p:cNvPr>
          <p:cNvSpPr txBox="1">
            <a:spLocks/>
          </p:cNvSpPr>
          <p:nvPr/>
        </p:nvSpPr>
        <p:spPr>
          <a:xfrm>
            <a:off x="6217544" y="2867807"/>
            <a:ext cx="296465" cy="103419"/>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120</a:t>
            </a:r>
          </a:p>
        </p:txBody>
      </p:sp>
      <p:grpSp>
        <p:nvGrpSpPr>
          <p:cNvPr id="9235" name="Group 9234">
            <a:extLst>
              <a:ext uri="{FF2B5EF4-FFF2-40B4-BE49-F238E27FC236}">
                <a16:creationId xmlns="" xmlns:a16="http://schemas.microsoft.com/office/drawing/2014/main" id="{7D3B34A2-1C00-46F4-9AFB-C43716D09482}"/>
              </a:ext>
            </a:extLst>
          </p:cNvPr>
          <p:cNvGrpSpPr/>
          <p:nvPr/>
        </p:nvGrpSpPr>
        <p:grpSpPr>
          <a:xfrm>
            <a:off x="6890419" y="2545772"/>
            <a:ext cx="34290" cy="1291357"/>
            <a:chOff x="9187225" y="2545771"/>
            <a:chExt cx="45720" cy="1291357"/>
          </a:xfrm>
        </p:grpSpPr>
        <p:sp>
          <p:nvSpPr>
            <p:cNvPr id="470" name="Oval 469">
              <a:extLst>
                <a:ext uri="{FF2B5EF4-FFF2-40B4-BE49-F238E27FC236}">
                  <a16:creationId xmlns="" xmlns:a16="http://schemas.microsoft.com/office/drawing/2014/main" id="{41F539D9-95FB-4232-80A9-2580DE817107}"/>
                </a:ext>
              </a:extLst>
            </p:cNvPr>
            <p:cNvSpPr/>
            <p:nvPr/>
          </p:nvSpPr>
          <p:spPr bwMode="auto">
            <a:xfrm rot="10800000" flipH="1" flipV="1">
              <a:off x="9187225" y="3791408"/>
              <a:ext cx="45720" cy="45720"/>
            </a:xfrm>
            <a:prstGeom prst="ellipse">
              <a:avLst/>
            </a:prstGeom>
            <a:solidFill>
              <a:schemeClr val="bg1"/>
            </a:solidFill>
            <a:ln w="1905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71" name="Oval 470">
              <a:extLst>
                <a:ext uri="{FF2B5EF4-FFF2-40B4-BE49-F238E27FC236}">
                  <a16:creationId xmlns="" xmlns:a16="http://schemas.microsoft.com/office/drawing/2014/main" id="{C47B6665-DABF-42F8-9A99-9488AF5142EE}"/>
                </a:ext>
              </a:extLst>
            </p:cNvPr>
            <p:cNvSpPr/>
            <p:nvPr/>
          </p:nvSpPr>
          <p:spPr bwMode="auto">
            <a:xfrm rot="10800000" flipH="1" flipV="1">
              <a:off x="9187225" y="3757916"/>
              <a:ext cx="45720" cy="45720"/>
            </a:xfrm>
            <a:prstGeom prst="ellipse">
              <a:avLst/>
            </a:prstGeom>
            <a:solidFill>
              <a:schemeClr val="bg1"/>
            </a:solidFill>
            <a:ln w="1905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72" name="Oval 471">
              <a:extLst>
                <a:ext uri="{FF2B5EF4-FFF2-40B4-BE49-F238E27FC236}">
                  <a16:creationId xmlns="" xmlns:a16="http://schemas.microsoft.com/office/drawing/2014/main" id="{C18C52C4-B800-4E9C-B86F-DA63EAE64824}"/>
                </a:ext>
              </a:extLst>
            </p:cNvPr>
            <p:cNvSpPr/>
            <p:nvPr/>
          </p:nvSpPr>
          <p:spPr bwMode="auto">
            <a:xfrm rot="10800000" flipH="1" flipV="1">
              <a:off x="9187225" y="3734382"/>
              <a:ext cx="45720" cy="45720"/>
            </a:xfrm>
            <a:prstGeom prst="ellipse">
              <a:avLst/>
            </a:prstGeom>
            <a:solidFill>
              <a:schemeClr val="bg1"/>
            </a:solidFill>
            <a:ln w="1905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73" name="Oval 472">
              <a:extLst>
                <a:ext uri="{FF2B5EF4-FFF2-40B4-BE49-F238E27FC236}">
                  <a16:creationId xmlns="" xmlns:a16="http://schemas.microsoft.com/office/drawing/2014/main" id="{03215F4E-0F9E-4117-8AF4-905426A1AA96}"/>
                </a:ext>
              </a:extLst>
            </p:cNvPr>
            <p:cNvSpPr/>
            <p:nvPr/>
          </p:nvSpPr>
          <p:spPr bwMode="auto">
            <a:xfrm rot="10800000" flipH="1" flipV="1">
              <a:off x="9187225" y="3692631"/>
              <a:ext cx="45720" cy="45720"/>
            </a:xfrm>
            <a:prstGeom prst="ellipse">
              <a:avLst/>
            </a:prstGeom>
            <a:solidFill>
              <a:schemeClr val="bg1"/>
            </a:solidFill>
            <a:ln w="1905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74" name="Oval 473">
              <a:extLst>
                <a:ext uri="{FF2B5EF4-FFF2-40B4-BE49-F238E27FC236}">
                  <a16:creationId xmlns="" xmlns:a16="http://schemas.microsoft.com/office/drawing/2014/main" id="{F56194C1-C04D-4BDD-8869-B1C56C9248E5}"/>
                </a:ext>
              </a:extLst>
            </p:cNvPr>
            <p:cNvSpPr/>
            <p:nvPr/>
          </p:nvSpPr>
          <p:spPr bwMode="auto">
            <a:xfrm rot="10800000" flipH="1" flipV="1">
              <a:off x="9187225" y="3643742"/>
              <a:ext cx="45720" cy="45720"/>
            </a:xfrm>
            <a:prstGeom prst="ellipse">
              <a:avLst/>
            </a:prstGeom>
            <a:solidFill>
              <a:schemeClr val="bg1"/>
            </a:solidFill>
            <a:ln w="1905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75" name="Oval 474">
              <a:extLst>
                <a:ext uri="{FF2B5EF4-FFF2-40B4-BE49-F238E27FC236}">
                  <a16:creationId xmlns="" xmlns:a16="http://schemas.microsoft.com/office/drawing/2014/main" id="{C0C6C481-4236-40B1-B146-43702DD46C67}"/>
                </a:ext>
              </a:extLst>
            </p:cNvPr>
            <p:cNvSpPr/>
            <p:nvPr/>
          </p:nvSpPr>
          <p:spPr bwMode="auto">
            <a:xfrm rot="10800000" flipH="1" flipV="1">
              <a:off x="9187225" y="3472065"/>
              <a:ext cx="45720" cy="45720"/>
            </a:xfrm>
            <a:prstGeom prst="ellipse">
              <a:avLst/>
            </a:prstGeom>
            <a:solidFill>
              <a:schemeClr val="bg1"/>
            </a:solidFill>
            <a:ln w="1905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76" name="Oval 475">
              <a:extLst>
                <a:ext uri="{FF2B5EF4-FFF2-40B4-BE49-F238E27FC236}">
                  <a16:creationId xmlns="" xmlns:a16="http://schemas.microsoft.com/office/drawing/2014/main" id="{9D1ADE60-F2B6-483D-82FF-BBF3704E57FE}"/>
                </a:ext>
              </a:extLst>
            </p:cNvPr>
            <p:cNvSpPr/>
            <p:nvPr/>
          </p:nvSpPr>
          <p:spPr bwMode="auto">
            <a:xfrm rot="10800000" flipH="1" flipV="1">
              <a:off x="9187225" y="3423829"/>
              <a:ext cx="45720" cy="45720"/>
            </a:xfrm>
            <a:prstGeom prst="ellipse">
              <a:avLst/>
            </a:prstGeom>
            <a:solidFill>
              <a:schemeClr val="bg1"/>
            </a:solidFill>
            <a:ln w="1905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77" name="Oval 476">
              <a:extLst>
                <a:ext uri="{FF2B5EF4-FFF2-40B4-BE49-F238E27FC236}">
                  <a16:creationId xmlns="" xmlns:a16="http://schemas.microsoft.com/office/drawing/2014/main" id="{C564650D-DEED-4DAA-AB44-97B6232BAE81}"/>
                </a:ext>
              </a:extLst>
            </p:cNvPr>
            <p:cNvSpPr/>
            <p:nvPr/>
          </p:nvSpPr>
          <p:spPr bwMode="auto">
            <a:xfrm rot="10800000" flipH="1" flipV="1">
              <a:off x="9187225" y="3220910"/>
              <a:ext cx="45720" cy="45720"/>
            </a:xfrm>
            <a:prstGeom prst="ellipse">
              <a:avLst/>
            </a:prstGeom>
            <a:solidFill>
              <a:schemeClr val="bg1"/>
            </a:solidFill>
            <a:ln w="1905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78" name="Oval 477">
              <a:extLst>
                <a:ext uri="{FF2B5EF4-FFF2-40B4-BE49-F238E27FC236}">
                  <a16:creationId xmlns="" xmlns:a16="http://schemas.microsoft.com/office/drawing/2014/main" id="{3E553DED-99AD-45CB-BD94-AB3C7E4718E5}"/>
                </a:ext>
              </a:extLst>
            </p:cNvPr>
            <p:cNvSpPr/>
            <p:nvPr/>
          </p:nvSpPr>
          <p:spPr bwMode="auto">
            <a:xfrm rot="10800000" flipH="1" flipV="1">
              <a:off x="9187225" y="3334410"/>
              <a:ext cx="45720" cy="45720"/>
            </a:xfrm>
            <a:prstGeom prst="ellipse">
              <a:avLst/>
            </a:prstGeom>
            <a:solidFill>
              <a:schemeClr val="bg1"/>
            </a:solidFill>
            <a:ln w="1905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79" name="Oval 478">
              <a:extLst>
                <a:ext uri="{FF2B5EF4-FFF2-40B4-BE49-F238E27FC236}">
                  <a16:creationId xmlns="" xmlns:a16="http://schemas.microsoft.com/office/drawing/2014/main" id="{DE6A5599-5CF7-42B8-8150-E151B9FB454B}"/>
                </a:ext>
              </a:extLst>
            </p:cNvPr>
            <p:cNvSpPr/>
            <p:nvPr/>
          </p:nvSpPr>
          <p:spPr bwMode="auto">
            <a:xfrm rot="10800000" flipH="1" flipV="1">
              <a:off x="9187225" y="2545771"/>
              <a:ext cx="45720" cy="45720"/>
            </a:xfrm>
            <a:prstGeom prst="ellipse">
              <a:avLst/>
            </a:prstGeom>
            <a:solidFill>
              <a:schemeClr val="bg1"/>
            </a:solidFill>
            <a:ln w="1905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481" name="Group 480">
            <a:extLst>
              <a:ext uri="{FF2B5EF4-FFF2-40B4-BE49-F238E27FC236}">
                <a16:creationId xmlns="" xmlns:a16="http://schemas.microsoft.com/office/drawing/2014/main" id="{7802597B-A0E5-4F9E-8591-8A55E742E6BD}"/>
              </a:ext>
            </a:extLst>
          </p:cNvPr>
          <p:cNvGrpSpPr/>
          <p:nvPr/>
        </p:nvGrpSpPr>
        <p:grpSpPr>
          <a:xfrm>
            <a:off x="7386903" y="3357271"/>
            <a:ext cx="159091" cy="1222383"/>
            <a:chOff x="1211287" y="3901802"/>
            <a:chExt cx="212121" cy="856763"/>
          </a:xfrm>
        </p:grpSpPr>
        <p:cxnSp>
          <p:nvCxnSpPr>
            <p:cNvPr id="482" name="Straight Connector 481">
              <a:extLst>
                <a:ext uri="{FF2B5EF4-FFF2-40B4-BE49-F238E27FC236}">
                  <a16:creationId xmlns="" xmlns:a16="http://schemas.microsoft.com/office/drawing/2014/main" id="{C9F4D1D1-40DE-479C-BFD9-5A9E913B9E11}"/>
                </a:ext>
              </a:extLst>
            </p:cNvPr>
            <p:cNvCxnSpPr>
              <a:cxnSpLocks/>
            </p:cNvCxnSpPr>
            <p:nvPr/>
          </p:nvCxnSpPr>
          <p:spPr bwMode="auto">
            <a:xfrm>
              <a:off x="1321403" y="3901802"/>
              <a:ext cx="0" cy="856763"/>
            </a:xfrm>
            <a:prstGeom prst="line">
              <a:avLst/>
            </a:prstGeom>
            <a:noFill/>
            <a:ln w="28575" cap="flat" cmpd="sng" algn="ctr">
              <a:solidFill>
                <a:schemeClr val="bg1"/>
              </a:solidFill>
              <a:prstDash val="solid"/>
              <a:round/>
              <a:headEnd type="none" w="med" len="med"/>
              <a:tailEnd type="none" w="med" len="med"/>
            </a:ln>
            <a:effectLst/>
          </p:spPr>
        </p:cxnSp>
        <p:cxnSp>
          <p:nvCxnSpPr>
            <p:cNvPr id="483" name="Straight Connector 482">
              <a:extLst>
                <a:ext uri="{FF2B5EF4-FFF2-40B4-BE49-F238E27FC236}">
                  <a16:creationId xmlns="" xmlns:a16="http://schemas.microsoft.com/office/drawing/2014/main" id="{60896564-265D-4E6D-BB66-032CB70E0BE6}"/>
                </a:ext>
              </a:extLst>
            </p:cNvPr>
            <p:cNvCxnSpPr/>
            <p:nvPr/>
          </p:nvCxnSpPr>
          <p:spPr bwMode="auto">
            <a:xfrm>
              <a:off x="1211287" y="3907228"/>
              <a:ext cx="212121" cy="0"/>
            </a:xfrm>
            <a:prstGeom prst="line">
              <a:avLst/>
            </a:prstGeom>
            <a:noFill/>
            <a:ln w="28575" cap="flat" cmpd="sng" algn="ctr">
              <a:solidFill>
                <a:schemeClr val="bg1"/>
              </a:solidFill>
              <a:prstDash val="solid"/>
              <a:round/>
              <a:headEnd type="none" w="med" len="med"/>
              <a:tailEnd type="none" w="med" len="med"/>
            </a:ln>
            <a:effectLst/>
          </p:spPr>
        </p:cxnSp>
        <p:cxnSp>
          <p:nvCxnSpPr>
            <p:cNvPr id="484" name="Straight Connector 483">
              <a:extLst>
                <a:ext uri="{FF2B5EF4-FFF2-40B4-BE49-F238E27FC236}">
                  <a16:creationId xmlns="" xmlns:a16="http://schemas.microsoft.com/office/drawing/2014/main" id="{2B15508D-E982-4ABE-86FE-0D0EE918A18C}"/>
                </a:ext>
              </a:extLst>
            </p:cNvPr>
            <p:cNvCxnSpPr/>
            <p:nvPr/>
          </p:nvCxnSpPr>
          <p:spPr bwMode="auto">
            <a:xfrm>
              <a:off x="1211287" y="4750877"/>
              <a:ext cx="212121" cy="0"/>
            </a:xfrm>
            <a:prstGeom prst="line">
              <a:avLst/>
            </a:prstGeom>
            <a:noFill/>
            <a:ln w="28575" cap="flat" cmpd="sng" algn="ctr">
              <a:solidFill>
                <a:schemeClr val="bg1"/>
              </a:solidFill>
              <a:prstDash val="solid"/>
              <a:round/>
              <a:headEnd type="none" w="med" len="med"/>
              <a:tailEnd type="none" w="med" len="med"/>
            </a:ln>
            <a:effectLst/>
          </p:spPr>
        </p:cxnSp>
      </p:grpSp>
      <p:sp>
        <p:nvSpPr>
          <p:cNvPr id="485" name="Rectangle 484">
            <a:extLst>
              <a:ext uri="{FF2B5EF4-FFF2-40B4-BE49-F238E27FC236}">
                <a16:creationId xmlns="" xmlns:a16="http://schemas.microsoft.com/office/drawing/2014/main" id="{6D54CCAC-A431-4D79-A0B4-5E20DC0D0082}"/>
              </a:ext>
            </a:extLst>
          </p:cNvPr>
          <p:cNvSpPr/>
          <p:nvPr/>
        </p:nvSpPr>
        <p:spPr bwMode="auto">
          <a:xfrm>
            <a:off x="7256102" y="3988255"/>
            <a:ext cx="423159" cy="424511"/>
          </a:xfrm>
          <a:prstGeom prst="rect">
            <a:avLst/>
          </a:prstGeom>
          <a:solidFill>
            <a:schemeClr val="accent3"/>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cxnSp>
        <p:nvCxnSpPr>
          <p:cNvPr id="486" name="Straight Connector 485">
            <a:extLst>
              <a:ext uri="{FF2B5EF4-FFF2-40B4-BE49-F238E27FC236}">
                <a16:creationId xmlns="" xmlns:a16="http://schemas.microsoft.com/office/drawing/2014/main" id="{9F84D070-F090-453A-B10D-4022653F9F14}"/>
              </a:ext>
            </a:extLst>
          </p:cNvPr>
          <p:cNvCxnSpPr>
            <a:cxnSpLocks/>
          </p:cNvCxnSpPr>
          <p:nvPr/>
        </p:nvCxnSpPr>
        <p:spPr bwMode="auto">
          <a:xfrm>
            <a:off x="7256102" y="4230949"/>
            <a:ext cx="423159" cy="0"/>
          </a:xfrm>
          <a:prstGeom prst="line">
            <a:avLst/>
          </a:prstGeom>
          <a:noFill/>
          <a:ln w="28575" cap="flat" cmpd="sng" algn="ctr">
            <a:solidFill>
              <a:schemeClr val="bg1"/>
            </a:solidFill>
            <a:prstDash val="solid"/>
            <a:round/>
            <a:headEnd type="none" w="med" len="med"/>
            <a:tailEnd type="none" w="med" len="med"/>
          </a:ln>
          <a:effectLst/>
        </p:spPr>
      </p:cxnSp>
      <p:sp>
        <p:nvSpPr>
          <p:cNvPr id="487" name="Oval 486">
            <a:extLst>
              <a:ext uri="{FF2B5EF4-FFF2-40B4-BE49-F238E27FC236}">
                <a16:creationId xmlns="" xmlns:a16="http://schemas.microsoft.com/office/drawing/2014/main" id="{F007DAE1-C39F-4446-926F-C54F3EA6753C}"/>
              </a:ext>
            </a:extLst>
          </p:cNvPr>
          <p:cNvSpPr/>
          <p:nvPr/>
        </p:nvSpPr>
        <p:spPr bwMode="auto">
          <a:xfrm rot="10800000" flipH="1" flipV="1">
            <a:off x="7451899" y="3116069"/>
            <a:ext cx="34290" cy="45720"/>
          </a:xfrm>
          <a:prstGeom prst="ellipse">
            <a:avLst/>
          </a:prstGeom>
          <a:solidFill>
            <a:schemeClr val="bg1"/>
          </a:solidFill>
          <a:ln w="1905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88" name="Oval 487">
            <a:extLst>
              <a:ext uri="{FF2B5EF4-FFF2-40B4-BE49-F238E27FC236}">
                <a16:creationId xmlns="" xmlns:a16="http://schemas.microsoft.com/office/drawing/2014/main" id="{E4BF9940-3A3D-4209-A5FC-E4BEBD336BF3}"/>
              </a:ext>
            </a:extLst>
          </p:cNvPr>
          <p:cNvSpPr/>
          <p:nvPr/>
        </p:nvSpPr>
        <p:spPr bwMode="auto">
          <a:xfrm rot="10800000" flipH="1" flipV="1">
            <a:off x="7451899" y="2851741"/>
            <a:ext cx="34290" cy="45720"/>
          </a:xfrm>
          <a:prstGeom prst="ellipse">
            <a:avLst/>
          </a:prstGeom>
          <a:solidFill>
            <a:schemeClr val="bg1"/>
          </a:solidFill>
          <a:ln w="1905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89" name="Oval 488">
            <a:extLst>
              <a:ext uri="{FF2B5EF4-FFF2-40B4-BE49-F238E27FC236}">
                <a16:creationId xmlns="" xmlns:a16="http://schemas.microsoft.com/office/drawing/2014/main" id="{8939CD29-FD02-4206-B510-24C62CD2F0FD}"/>
              </a:ext>
            </a:extLst>
          </p:cNvPr>
          <p:cNvSpPr/>
          <p:nvPr/>
        </p:nvSpPr>
        <p:spPr bwMode="auto">
          <a:xfrm rot="10800000" flipH="1" flipV="1">
            <a:off x="7451899" y="2906417"/>
            <a:ext cx="34290" cy="45720"/>
          </a:xfrm>
          <a:prstGeom prst="ellipse">
            <a:avLst/>
          </a:prstGeom>
          <a:solidFill>
            <a:schemeClr val="bg1"/>
          </a:solidFill>
          <a:ln w="1905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nvGrpSpPr>
          <p:cNvPr id="490" name="Group 489">
            <a:extLst>
              <a:ext uri="{FF2B5EF4-FFF2-40B4-BE49-F238E27FC236}">
                <a16:creationId xmlns="" xmlns:a16="http://schemas.microsoft.com/office/drawing/2014/main" id="{150E07DA-5314-4DB8-AAD0-80FFE03CEC46}"/>
              </a:ext>
            </a:extLst>
          </p:cNvPr>
          <p:cNvGrpSpPr/>
          <p:nvPr/>
        </p:nvGrpSpPr>
        <p:grpSpPr>
          <a:xfrm>
            <a:off x="7958384" y="3184891"/>
            <a:ext cx="159091" cy="1414555"/>
            <a:chOff x="1211287" y="3901802"/>
            <a:chExt cx="212121" cy="856763"/>
          </a:xfrm>
        </p:grpSpPr>
        <p:cxnSp>
          <p:nvCxnSpPr>
            <p:cNvPr id="491" name="Straight Connector 490">
              <a:extLst>
                <a:ext uri="{FF2B5EF4-FFF2-40B4-BE49-F238E27FC236}">
                  <a16:creationId xmlns="" xmlns:a16="http://schemas.microsoft.com/office/drawing/2014/main" id="{09426544-1CAC-4448-9AD2-44B23E69121E}"/>
                </a:ext>
              </a:extLst>
            </p:cNvPr>
            <p:cNvCxnSpPr>
              <a:cxnSpLocks/>
            </p:cNvCxnSpPr>
            <p:nvPr/>
          </p:nvCxnSpPr>
          <p:spPr bwMode="auto">
            <a:xfrm>
              <a:off x="1321403" y="3901802"/>
              <a:ext cx="0" cy="856763"/>
            </a:xfrm>
            <a:prstGeom prst="line">
              <a:avLst/>
            </a:prstGeom>
            <a:noFill/>
            <a:ln w="28575" cap="flat" cmpd="sng" algn="ctr">
              <a:solidFill>
                <a:schemeClr val="bg1"/>
              </a:solidFill>
              <a:prstDash val="solid"/>
              <a:round/>
              <a:headEnd type="none" w="med" len="med"/>
              <a:tailEnd type="none" w="med" len="med"/>
            </a:ln>
            <a:effectLst/>
          </p:spPr>
        </p:cxnSp>
        <p:cxnSp>
          <p:nvCxnSpPr>
            <p:cNvPr id="492" name="Straight Connector 491">
              <a:extLst>
                <a:ext uri="{FF2B5EF4-FFF2-40B4-BE49-F238E27FC236}">
                  <a16:creationId xmlns="" xmlns:a16="http://schemas.microsoft.com/office/drawing/2014/main" id="{D261D2F1-4BFF-4A64-BF76-54744BC1B878}"/>
                </a:ext>
              </a:extLst>
            </p:cNvPr>
            <p:cNvCxnSpPr/>
            <p:nvPr/>
          </p:nvCxnSpPr>
          <p:spPr bwMode="auto">
            <a:xfrm>
              <a:off x="1211287" y="3907228"/>
              <a:ext cx="212121" cy="0"/>
            </a:xfrm>
            <a:prstGeom prst="line">
              <a:avLst/>
            </a:prstGeom>
            <a:noFill/>
            <a:ln w="28575" cap="flat" cmpd="sng" algn="ctr">
              <a:solidFill>
                <a:schemeClr val="bg1"/>
              </a:solidFill>
              <a:prstDash val="solid"/>
              <a:round/>
              <a:headEnd type="none" w="med" len="med"/>
              <a:tailEnd type="none" w="med" len="med"/>
            </a:ln>
            <a:effectLst/>
          </p:spPr>
        </p:cxnSp>
        <p:cxnSp>
          <p:nvCxnSpPr>
            <p:cNvPr id="493" name="Straight Connector 492">
              <a:extLst>
                <a:ext uri="{FF2B5EF4-FFF2-40B4-BE49-F238E27FC236}">
                  <a16:creationId xmlns="" xmlns:a16="http://schemas.microsoft.com/office/drawing/2014/main" id="{2EC3B6E4-E745-480B-B30B-2FFB3026A0F4}"/>
                </a:ext>
              </a:extLst>
            </p:cNvPr>
            <p:cNvCxnSpPr/>
            <p:nvPr/>
          </p:nvCxnSpPr>
          <p:spPr bwMode="auto">
            <a:xfrm>
              <a:off x="1211287" y="4750877"/>
              <a:ext cx="212121" cy="0"/>
            </a:xfrm>
            <a:prstGeom prst="line">
              <a:avLst/>
            </a:prstGeom>
            <a:noFill/>
            <a:ln w="28575" cap="flat" cmpd="sng" algn="ctr">
              <a:solidFill>
                <a:schemeClr val="bg1"/>
              </a:solidFill>
              <a:prstDash val="solid"/>
              <a:round/>
              <a:headEnd type="none" w="med" len="med"/>
              <a:tailEnd type="none" w="med" len="med"/>
            </a:ln>
            <a:effectLst/>
          </p:spPr>
        </p:cxnSp>
      </p:grpSp>
      <p:sp>
        <p:nvSpPr>
          <p:cNvPr id="494" name="Rectangle 493">
            <a:extLst>
              <a:ext uri="{FF2B5EF4-FFF2-40B4-BE49-F238E27FC236}">
                <a16:creationId xmlns="" xmlns:a16="http://schemas.microsoft.com/office/drawing/2014/main" id="{63FFD51D-6A84-4D1A-A9B2-F7931C98660A}"/>
              </a:ext>
            </a:extLst>
          </p:cNvPr>
          <p:cNvSpPr/>
          <p:nvPr/>
        </p:nvSpPr>
        <p:spPr bwMode="auto">
          <a:xfrm>
            <a:off x="7828159" y="3824843"/>
            <a:ext cx="423159" cy="486547"/>
          </a:xfrm>
          <a:prstGeom prst="rect">
            <a:avLst/>
          </a:prstGeom>
          <a:solidFill>
            <a:schemeClr val="accent4"/>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cxnSp>
        <p:nvCxnSpPr>
          <p:cNvPr id="495" name="Straight Connector 494">
            <a:extLst>
              <a:ext uri="{FF2B5EF4-FFF2-40B4-BE49-F238E27FC236}">
                <a16:creationId xmlns="" xmlns:a16="http://schemas.microsoft.com/office/drawing/2014/main" id="{0E809465-310E-473E-A63C-FFB93F0A1A5E}"/>
              </a:ext>
            </a:extLst>
          </p:cNvPr>
          <p:cNvCxnSpPr>
            <a:cxnSpLocks/>
          </p:cNvCxnSpPr>
          <p:nvPr/>
        </p:nvCxnSpPr>
        <p:spPr bwMode="auto">
          <a:xfrm>
            <a:off x="7828159" y="4152435"/>
            <a:ext cx="423159" cy="0"/>
          </a:xfrm>
          <a:prstGeom prst="line">
            <a:avLst/>
          </a:prstGeom>
          <a:noFill/>
          <a:ln w="28575" cap="flat" cmpd="sng" algn="ctr">
            <a:solidFill>
              <a:schemeClr val="bg1"/>
            </a:solidFill>
            <a:prstDash val="solid"/>
            <a:round/>
            <a:headEnd type="none" w="med" len="med"/>
            <a:tailEnd type="none" w="med" len="med"/>
          </a:ln>
          <a:effectLst/>
        </p:spPr>
      </p:cxnSp>
      <p:sp>
        <p:nvSpPr>
          <p:cNvPr id="496" name="Oval 495">
            <a:extLst>
              <a:ext uri="{FF2B5EF4-FFF2-40B4-BE49-F238E27FC236}">
                <a16:creationId xmlns="" xmlns:a16="http://schemas.microsoft.com/office/drawing/2014/main" id="{A3293E67-CEF1-482B-BAC3-452A0F0F2255}"/>
              </a:ext>
            </a:extLst>
          </p:cNvPr>
          <p:cNvSpPr/>
          <p:nvPr/>
        </p:nvSpPr>
        <p:spPr bwMode="auto">
          <a:xfrm rot="10800000" flipH="1" flipV="1">
            <a:off x="8023956" y="3061634"/>
            <a:ext cx="34290" cy="45720"/>
          </a:xfrm>
          <a:prstGeom prst="ellipse">
            <a:avLst/>
          </a:prstGeom>
          <a:solidFill>
            <a:schemeClr val="bg1"/>
          </a:solidFill>
          <a:ln w="1905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97" name="Oval 496">
            <a:extLst>
              <a:ext uri="{FF2B5EF4-FFF2-40B4-BE49-F238E27FC236}">
                <a16:creationId xmlns="" xmlns:a16="http://schemas.microsoft.com/office/drawing/2014/main" id="{CC8DAE90-D5D5-4E0A-B607-41A0B0ADAD30}"/>
              </a:ext>
            </a:extLst>
          </p:cNvPr>
          <p:cNvSpPr/>
          <p:nvPr/>
        </p:nvSpPr>
        <p:spPr bwMode="auto">
          <a:xfrm rot="10800000" flipH="1" flipV="1">
            <a:off x="8023956" y="2594576"/>
            <a:ext cx="34290" cy="45720"/>
          </a:xfrm>
          <a:prstGeom prst="ellipse">
            <a:avLst/>
          </a:prstGeom>
          <a:solidFill>
            <a:schemeClr val="bg1"/>
          </a:solidFill>
          <a:ln w="19050">
            <a:no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nvGrpSpPr>
          <p:cNvPr id="498" name="Group 497">
            <a:extLst>
              <a:ext uri="{FF2B5EF4-FFF2-40B4-BE49-F238E27FC236}">
                <a16:creationId xmlns="" xmlns:a16="http://schemas.microsoft.com/office/drawing/2014/main" id="{167FEC0E-CD95-4C28-AE16-D6394E84766E}"/>
              </a:ext>
            </a:extLst>
          </p:cNvPr>
          <p:cNvGrpSpPr/>
          <p:nvPr/>
        </p:nvGrpSpPr>
        <p:grpSpPr>
          <a:xfrm>
            <a:off x="8519729" y="2739678"/>
            <a:ext cx="159091" cy="1924207"/>
            <a:chOff x="1211287" y="3901802"/>
            <a:chExt cx="212121" cy="856763"/>
          </a:xfrm>
        </p:grpSpPr>
        <p:cxnSp>
          <p:nvCxnSpPr>
            <p:cNvPr id="499" name="Straight Connector 498">
              <a:extLst>
                <a:ext uri="{FF2B5EF4-FFF2-40B4-BE49-F238E27FC236}">
                  <a16:creationId xmlns="" xmlns:a16="http://schemas.microsoft.com/office/drawing/2014/main" id="{B32A1CB8-A991-4616-82CC-16B00241FCD5}"/>
                </a:ext>
              </a:extLst>
            </p:cNvPr>
            <p:cNvCxnSpPr>
              <a:cxnSpLocks/>
            </p:cNvCxnSpPr>
            <p:nvPr/>
          </p:nvCxnSpPr>
          <p:spPr bwMode="auto">
            <a:xfrm>
              <a:off x="1321403" y="3901802"/>
              <a:ext cx="0" cy="856763"/>
            </a:xfrm>
            <a:prstGeom prst="line">
              <a:avLst/>
            </a:prstGeom>
            <a:noFill/>
            <a:ln w="28575" cap="flat" cmpd="sng" algn="ctr">
              <a:solidFill>
                <a:schemeClr val="bg1"/>
              </a:solidFill>
              <a:prstDash val="solid"/>
              <a:round/>
              <a:headEnd type="none" w="med" len="med"/>
              <a:tailEnd type="none" w="med" len="med"/>
            </a:ln>
            <a:effectLst/>
          </p:spPr>
        </p:cxnSp>
        <p:cxnSp>
          <p:nvCxnSpPr>
            <p:cNvPr id="500" name="Straight Connector 499">
              <a:extLst>
                <a:ext uri="{FF2B5EF4-FFF2-40B4-BE49-F238E27FC236}">
                  <a16:creationId xmlns="" xmlns:a16="http://schemas.microsoft.com/office/drawing/2014/main" id="{85D4F017-1952-43AD-9C13-BA0475DC41A6}"/>
                </a:ext>
              </a:extLst>
            </p:cNvPr>
            <p:cNvCxnSpPr/>
            <p:nvPr/>
          </p:nvCxnSpPr>
          <p:spPr bwMode="auto">
            <a:xfrm>
              <a:off x="1211287" y="3907228"/>
              <a:ext cx="212121" cy="0"/>
            </a:xfrm>
            <a:prstGeom prst="line">
              <a:avLst/>
            </a:prstGeom>
            <a:noFill/>
            <a:ln w="28575" cap="flat" cmpd="sng" algn="ctr">
              <a:solidFill>
                <a:schemeClr val="bg1"/>
              </a:solidFill>
              <a:prstDash val="solid"/>
              <a:round/>
              <a:headEnd type="none" w="med" len="med"/>
              <a:tailEnd type="none" w="med" len="med"/>
            </a:ln>
            <a:effectLst/>
          </p:spPr>
        </p:cxnSp>
        <p:cxnSp>
          <p:nvCxnSpPr>
            <p:cNvPr id="501" name="Straight Connector 500">
              <a:extLst>
                <a:ext uri="{FF2B5EF4-FFF2-40B4-BE49-F238E27FC236}">
                  <a16:creationId xmlns="" xmlns:a16="http://schemas.microsoft.com/office/drawing/2014/main" id="{8EFC2C0E-1EA9-4652-8349-32F42967E33B}"/>
                </a:ext>
              </a:extLst>
            </p:cNvPr>
            <p:cNvCxnSpPr/>
            <p:nvPr/>
          </p:nvCxnSpPr>
          <p:spPr bwMode="auto">
            <a:xfrm>
              <a:off x="1211287" y="4750877"/>
              <a:ext cx="212121" cy="0"/>
            </a:xfrm>
            <a:prstGeom prst="line">
              <a:avLst/>
            </a:prstGeom>
            <a:noFill/>
            <a:ln w="28575" cap="flat" cmpd="sng" algn="ctr">
              <a:solidFill>
                <a:schemeClr val="bg1"/>
              </a:solidFill>
              <a:prstDash val="solid"/>
              <a:round/>
              <a:headEnd type="none" w="med" len="med"/>
              <a:tailEnd type="none" w="med" len="med"/>
            </a:ln>
            <a:effectLst/>
          </p:spPr>
        </p:cxnSp>
      </p:grpSp>
      <p:sp>
        <p:nvSpPr>
          <p:cNvPr id="502" name="Rectangle 501">
            <a:extLst>
              <a:ext uri="{FF2B5EF4-FFF2-40B4-BE49-F238E27FC236}">
                <a16:creationId xmlns="" xmlns:a16="http://schemas.microsoft.com/office/drawing/2014/main" id="{60C6BF27-FD9D-4E94-AEBF-EEAC3D1B83D3}"/>
              </a:ext>
            </a:extLst>
          </p:cNvPr>
          <p:cNvSpPr/>
          <p:nvPr/>
        </p:nvSpPr>
        <p:spPr bwMode="auto">
          <a:xfrm>
            <a:off x="8389504" y="3681615"/>
            <a:ext cx="423159" cy="668086"/>
          </a:xfrm>
          <a:prstGeom prst="rect">
            <a:avLst/>
          </a:prstGeom>
          <a:solidFill>
            <a:schemeClr val="accent6"/>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cxnSp>
        <p:nvCxnSpPr>
          <p:cNvPr id="503" name="Straight Connector 502">
            <a:extLst>
              <a:ext uri="{FF2B5EF4-FFF2-40B4-BE49-F238E27FC236}">
                <a16:creationId xmlns="" xmlns:a16="http://schemas.microsoft.com/office/drawing/2014/main" id="{E2EA8DDB-0E40-4E26-9680-DFDEEDA848AE}"/>
              </a:ext>
            </a:extLst>
          </p:cNvPr>
          <p:cNvCxnSpPr>
            <a:cxnSpLocks/>
          </p:cNvCxnSpPr>
          <p:nvPr/>
        </p:nvCxnSpPr>
        <p:spPr bwMode="auto">
          <a:xfrm>
            <a:off x="8389504" y="4145793"/>
            <a:ext cx="423159" cy="0"/>
          </a:xfrm>
          <a:prstGeom prst="line">
            <a:avLst/>
          </a:prstGeom>
          <a:noFill/>
          <a:ln w="28575" cap="flat" cmpd="sng" algn="ctr">
            <a:solidFill>
              <a:schemeClr val="bg1"/>
            </a:solidFill>
            <a:prstDash val="solid"/>
            <a:round/>
            <a:headEnd type="none" w="med" len="med"/>
            <a:tailEnd type="none" w="med" len="med"/>
          </a:ln>
          <a:effectLst/>
        </p:spPr>
      </p:cxnSp>
      <p:sp>
        <p:nvSpPr>
          <p:cNvPr id="504" name="Title 2">
            <a:extLst>
              <a:ext uri="{FF2B5EF4-FFF2-40B4-BE49-F238E27FC236}">
                <a16:creationId xmlns="" xmlns:a16="http://schemas.microsoft.com/office/drawing/2014/main" id="{2B07195B-FD33-452C-9E8B-63B80FCAB67B}"/>
              </a:ext>
            </a:extLst>
          </p:cNvPr>
          <p:cNvSpPr txBox="1">
            <a:spLocks/>
          </p:cNvSpPr>
          <p:nvPr/>
        </p:nvSpPr>
        <p:spPr>
          <a:xfrm>
            <a:off x="8315638" y="2423867"/>
            <a:ext cx="590993" cy="187530"/>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1"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P</a:t>
            </a:r>
            <a:r>
              <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 &lt; .001**</a:t>
            </a:r>
          </a:p>
        </p:txBody>
      </p:sp>
      <p:graphicFrame>
        <p:nvGraphicFramePr>
          <p:cNvPr id="302" name="Group 32">
            <a:extLst>
              <a:ext uri="{FF2B5EF4-FFF2-40B4-BE49-F238E27FC236}">
                <a16:creationId xmlns="" xmlns:a16="http://schemas.microsoft.com/office/drawing/2014/main" id="{9E839479-9B78-884E-B788-ECB4DFB6AA20}"/>
              </a:ext>
            </a:extLst>
          </p:cNvPr>
          <p:cNvGraphicFramePr>
            <a:graphicFrameLocks noGrp="1"/>
          </p:cNvGraphicFramePr>
          <p:nvPr>
            <p:extLst>
              <p:ext uri="{D42A27DB-BD31-4B8C-83A1-F6EECF244321}">
                <p14:modId xmlns:p14="http://schemas.microsoft.com/office/powerpoint/2010/main" val="21382277"/>
              </p:ext>
            </p:extLst>
          </p:nvPr>
        </p:nvGraphicFramePr>
        <p:xfrm>
          <a:off x="271202" y="1417638"/>
          <a:ext cx="8541462" cy="4480805"/>
        </p:xfrm>
        <a:graphic>
          <a:graphicData uri="http://schemas.openxmlformats.org/drawingml/2006/table">
            <a:tbl>
              <a:tblPr/>
              <a:tblGrid>
                <a:gridCol w="4074475">
                  <a:extLst>
                    <a:ext uri="{9D8B030D-6E8A-4147-A177-3AD203B41FA5}">
                      <a16:colId xmlns="" xmlns:a16="http://schemas.microsoft.com/office/drawing/2014/main" val="20000"/>
                    </a:ext>
                  </a:extLst>
                </a:gridCol>
                <a:gridCol w="970919">
                  <a:extLst>
                    <a:ext uri="{9D8B030D-6E8A-4147-A177-3AD203B41FA5}">
                      <a16:colId xmlns="" xmlns:a16="http://schemas.microsoft.com/office/drawing/2014/main" val="20001"/>
                    </a:ext>
                  </a:extLst>
                </a:gridCol>
                <a:gridCol w="1333568">
                  <a:extLst>
                    <a:ext uri="{9D8B030D-6E8A-4147-A177-3AD203B41FA5}">
                      <a16:colId xmlns="" xmlns:a16="http://schemas.microsoft.com/office/drawing/2014/main" val="20002"/>
                    </a:ext>
                  </a:extLst>
                </a:gridCol>
                <a:gridCol w="2162500">
                  <a:extLst>
                    <a:ext uri="{9D8B030D-6E8A-4147-A177-3AD203B41FA5}">
                      <a16:colId xmlns="" xmlns:a16="http://schemas.microsoft.com/office/drawing/2014/main" val="2469736312"/>
                    </a:ext>
                  </a:extLst>
                </a:gridCol>
              </a:tblGrid>
              <a:tr h="925388">
                <a:tc>
                  <a:txBody>
                    <a:bodyPr/>
                    <a:lstStyle/>
                    <a:p>
                      <a:pPr marL="0" marR="0" lvl="0" indent="0" algn="l"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600" b="1" i="0" u="none" strike="noStrike" cap="none" normalizeH="0" baseline="0" dirty="0">
                          <a:ln>
                            <a:noFill/>
                          </a:ln>
                          <a:solidFill>
                            <a:srgbClr val="FFFFFF"/>
                          </a:solidFill>
                          <a:effectLst/>
                          <a:latin typeface="Calibri" panose="020F0502020204030204" pitchFamily="34" charset="0"/>
                        </a:rPr>
                        <a:t>Agent</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600" b="1" i="0" u="none" strike="noStrike" cap="none" normalizeH="0" baseline="0" dirty="0">
                          <a:ln>
                            <a:noFill/>
                          </a:ln>
                          <a:solidFill>
                            <a:srgbClr val="FFFFFF"/>
                          </a:solidFill>
                          <a:effectLst/>
                          <a:latin typeface="Calibri" panose="020F0502020204030204" pitchFamily="34" charset="0"/>
                        </a:rPr>
                        <a:t>N</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1" fontAlgn="base" latinLnBrk="0" hangingPunct="1">
                        <a:lnSpc>
                          <a:spcPct val="100000"/>
                        </a:lnSpc>
                        <a:spcBef>
                          <a:spcPct val="0"/>
                        </a:spcBef>
                        <a:spcAft>
                          <a:spcPct val="25000"/>
                        </a:spcAft>
                        <a:buClrTx/>
                        <a:buSzTx/>
                        <a:buFontTx/>
                        <a:buNone/>
                        <a:tabLst/>
                      </a:pPr>
                      <a:r>
                        <a:rPr kumimoji="0" lang="en-US" sz="1600" b="1" i="0" u="none" strike="noStrike" cap="none" normalizeH="0" baseline="0" dirty="0">
                          <a:ln>
                            <a:noFill/>
                          </a:ln>
                          <a:solidFill>
                            <a:srgbClr val="FFFFFF"/>
                          </a:solidFill>
                          <a:effectLst/>
                          <a:latin typeface="Calibri" panose="020F0502020204030204" pitchFamily="34" charset="0"/>
                        </a:rPr>
                        <a:t>ORR, %</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1" fontAlgn="base" latinLnBrk="0" hangingPunct="1">
                        <a:lnSpc>
                          <a:spcPct val="100000"/>
                        </a:lnSpc>
                        <a:spcBef>
                          <a:spcPct val="0"/>
                        </a:spcBef>
                        <a:spcAft>
                          <a:spcPct val="25000"/>
                        </a:spcAft>
                        <a:buClrTx/>
                        <a:buSzTx/>
                        <a:buFontTx/>
                        <a:buNone/>
                        <a:tabLst/>
                      </a:pPr>
                      <a:r>
                        <a:rPr kumimoji="0" lang="en-US" sz="1600" b="1" i="0" u="none" strike="noStrike" cap="none" normalizeH="0" baseline="0" dirty="0">
                          <a:ln>
                            <a:noFill/>
                          </a:ln>
                          <a:solidFill>
                            <a:srgbClr val="FFFFFF"/>
                          </a:solidFill>
                          <a:effectLst/>
                          <a:latin typeface="Calibri" panose="020F0502020204030204" pitchFamily="34" charset="0"/>
                        </a:rPr>
                        <a:t>ORR </a:t>
                      </a:r>
                      <a:br>
                        <a:rPr kumimoji="0" lang="en-US" sz="1600" b="1" i="0" u="none" strike="noStrike" cap="none" normalizeH="0" baseline="0" dirty="0">
                          <a:ln>
                            <a:noFill/>
                          </a:ln>
                          <a:solidFill>
                            <a:srgbClr val="FFFFFF"/>
                          </a:solidFill>
                          <a:effectLst/>
                          <a:latin typeface="Calibri" panose="020F0502020204030204" pitchFamily="34" charset="0"/>
                        </a:rPr>
                      </a:br>
                      <a:r>
                        <a:rPr kumimoji="0" lang="en-US" sz="1600" b="1" i="0" u="none" strike="noStrike" cap="none" normalizeH="0" baseline="0" dirty="0">
                          <a:ln>
                            <a:noFill/>
                          </a:ln>
                          <a:solidFill>
                            <a:srgbClr val="FFFFFF"/>
                          </a:solidFill>
                          <a:effectLst/>
                          <a:latin typeface="Calibri" panose="020F0502020204030204" pitchFamily="34" charset="0"/>
                        </a:rPr>
                        <a:t>(PD-L1+), %*</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extLst>
                  <a:ext uri="{0D108BD9-81ED-4DB2-BD59-A6C34878D82A}">
                    <a16:rowId xmlns="" xmlns:a16="http://schemas.microsoft.com/office/drawing/2014/main" val="10000"/>
                  </a:ext>
                </a:extLst>
              </a:tr>
              <a:tr h="1704641">
                <a:tc>
                  <a:txBody>
                    <a:bodyPr/>
                    <a:lstStyle/>
                    <a:p>
                      <a:pPr marL="0" marR="0" lvl="0" indent="0" algn="l"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rgbClr val="FFFFFF"/>
                          </a:solidFill>
                          <a:effectLst/>
                          <a:latin typeface="Calibri" panose="020F0502020204030204" pitchFamily="34" charset="0"/>
                        </a:rPr>
                        <a:t>Pembrolizumab</a:t>
                      </a:r>
                    </a:p>
                    <a:p>
                      <a:pPr marL="284163" marR="0" lvl="0" indent="-171450" algn="l" defTabSz="914400" rtl="0" eaLnBrk="1" fontAlgn="base" latinLnBrk="0" hangingPunct="1">
                        <a:lnSpc>
                          <a:spcPct val="100000"/>
                        </a:lnSpc>
                        <a:spcBef>
                          <a:spcPts val="0"/>
                        </a:spcBef>
                        <a:spcAft>
                          <a:spcPts val="0"/>
                        </a:spcAft>
                        <a:buClr>
                          <a:srgbClr val="000000"/>
                        </a:buClr>
                        <a:buSzTx/>
                        <a:buFont typeface="Wingdings" pitchFamily="2" charset="2"/>
                        <a:buChar char="§"/>
                        <a:tabLst/>
                      </a:pPr>
                      <a:r>
                        <a:rPr kumimoji="0" lang="en-US" sz="1600" b="0" i="0" u="none" strike="noStrike" cap="none" normalizeH="0" baseline="0" dirty="0">
                          <a:ln>
                            <a:noFill/>
                          </a:ln>
                          <a:solidFill>
                            <a:srgbClr val="FFFFFF"/>
                          </a:solidFill>
                          <a:effectLst/>
                          <a:latin typeface="Calibri" panose="020F0502020204030204" pitchFamily="34" charset="0"/>
                        </a:rPr>
                        <a:t>Single agent (KN-012)</a:t>
                      </a:r>
                      <a:r>
                        <a:rPr kumimoji="0" lang="en-US" sz="1600" b="0" i="0" u="none" strike="noStrike" cap="none" normalizeH="0" baseline="30000" dirty="0">
                          <a:ln>
                            <a:noFill/>
                          </a:ln>
                          <a:solidFill>
                            <a:srgbClr val="FFFFFF"/>
                          </a:solidFill>
                          <a:effectLst/>
                          <a:latin typeface="Calibri" panose="020F0502020204030204" pitchFamily="34" charset="0"/>
                        </a:rPr>
                        <a:t>[1]</a:t>
                      </a:r>
                      <a:endParaRPr kumimoji="0" lang="en-US" sz="1600" b="0" i="0" u="none" strike="noStrike" cap="none" normalizeH="0" baseline="0" dirty="0">
                        <a:ln>
                          <a:noFill/>
                        </a:ln>
                        <a:solidFill>
                          <a:srgbClr val="FFFFFF"/>
                        </a:solidFill>
                        <a:effectLst/>
                        <a:latin typeface="Calibri" panose="020F0502020204030204" pitchFamily="34" charset="0"/>
                      </a:endParaRPr>
                    </a:p>
                    <a:p>
                      <a:pPr marL="284163" marR="0" lvl="0" indent="-171450" algn="l" defTabSz="914400" rtl="0" eaLnBrk="1" fontAlgn="base" latinLnBrk="0" hangingPunct="1">
                        <a:lnSpc>
                          <a:spcPct val="100000"/>
                        </a:lnSpc>
                        <a:spcBef>
                          <a:spcPts val="0"/>
                        </a:spcBef>
                        <a:spcAft>
                          <a:spcPts val="0"/>
                        </a:spcAft>
                        <a:buClr>
                          <a:srgbClr val="000000"/>
                        </a:buClr>
                        <a:buSzTx/>
                        <a:buFont typeface="Wingdings" pitchFamily="2" charset="2"/>
                        <a:buChar char="§"/>
                        <a:tabLst/>
                      </a:pPr>
                      <a:r>
                        <a:rPr kumimoji="0" lang="en-US" sz="1600" b="0" i="0" u="none" strike="noStrike" cap="none" normalizeH="0" baseline="0" dirty="0">
                          <a:ln>
                            <a:noFill/>
                          </a:ln>
                          <a:solidFill>
                            <a:srgbClr val="FFFFFF"/>
                          </a:solidFill>
                          <a:effectLst/>
                          <a:latin typeface="Calibri" panose="020F0502020204030204" pitchFamily="34" charset="0"/>
                        </a:rPr>
                        <a:t>Single agent (KN-086-A)</a:t>
                      </a:r>
                      <a:r>
                        <a:rPr kumimoji="0" lang="en-US" sz="1600" b="0" i="0" u="none" strike="noStrike" cap="none" normalizeH="0" baseline="30000" dirty="0">
                          <a:ln>
                            <a:noFill/>
                          </a:ln>
                          <a:solidFill>
                            <a:srgbClr val="FFFFFF"/>
                          </a:solidFill>
                          <a:effectLst/>
                          <a:latin typeface="Calibri" panose="020F0502020204030204" pitchFamily="34" charset="0"/>
                        </a:rPr>
                        <a:t>[2]</a:t>
                      </a:r>
                      <a:endParaRPr kumimoji="0" lang="en-US" sz="1600" b="0" i="0" u="none" strike="noStrike" cap="none" normalizeH="0" baseline="0" dirty="0">
                        <a:ln>
                          <a:noFill/>
                        </a:ln>
                        <a:solidFill>
                          <a:srgbClr val="FFFFFF"/>
                        </a:solidFill>
                        <a:effectLst/>
                        <a:latin typeface="Calibri" panose="020F0502020204030204" pitchFamily="34" charset="0"/>
                      </a:endParaRPr>
                    </a:p>
                    <a:p>
                      <a:pPr marL="284163" marR="0" lvl="0" indent="-171450" algn="l" defTabSz="914400" rtl="0" eaLnBrk="1" fontAlgn="base" latinLnBrk="0" hangingPunct="1">
                        <a:lnSpc>
                          <a:spcPct val="100000"/>
                        </a:lnSpc>
                        <a:spcBef>
                          <a:spcPts val="0"/>
                        </a:spcBef>
                        <a:spcAft>
                          <a:spcPts val="0"/>
                        </a:spcAft>
                        <a:buClr>
                          <a:srgbClr val="000000"/>
                        </a:buClr>
                        <a:buSzTx/>
                        <a:buFont typeface="Wingdings" pitchFamily="2" charset="2"/>
                        <a:buChar char="§"/>
                        <a:tabLst/>
                      </a:pPr>
                      <a:r>
                        <a:rPr kumimoji="0" lang="en-US" sz="1600" b="0" i="0" u="none" strike="noStrike" cap="none" normalizeH="0" baseline="0" dirty="0">
                          <a:ln>
                            <a:noFill/>
                          </a:ln>
                          <a:solidFill>
                            <a:srgbClr val="FFFFFF"/>
                          </a:solidFill>
                          <a:effectLst/>
                          <a:latin typeface="Calibri" panose="020F0502020204030204" pitchFamily="34" charset="0"/>
                        </a:rPr>
                        <a:t>Single agent (KN-086-B)</a:t>
                      </a:r>
                      <a:r>
                        <a:rPr kumimoji="0" lang="en-US" sz="1600" b="0" i="0" u="none" strike="noStrike" cap="none" normalizeH="0" baseline="30000" dirty="0">
                          <a:ln>
                            <a:noFill/>
                          </a:ln>
                          <a:solidFill>
                            <a:srgbClr val="FFFFFF"/>
                          </a:solidFill>
                          <a:effectLst/>
                          <a:latin typeface="Calibri" panose="020F0502020204030204" pitchFamily="34" charset="0"/>
                        </a:rPr>
                        <a:t>[3]</a:t>
                      </a:r>
                      <a:endParaRPr kumimoji="0" lang="en-US" sz="1600" b="0" i="0" u="none" strike="noStrike" cap="none" normalizeH="0" baseline="0" dirty="0">
                        <a:ln>
                          <a:noFill/>
                        </a:ln>
                        <a:solidFill>
                          <a:srgbClr val="FFFFFF"/>
                        </a:solidFill>
                        <a:effectLst/>
                        <a:latin typeface="Calibri" panose="020F0502020204030204" pitchFamily="34" charset="0"/>
                      </a:endParaRPr>
                    </a:p>
                  </a:txBody>
                  <a:tcPr marL="121881" marR="12188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endParaRPr kumimoji="0" lang="en-US" sz="1600" b="0" i="0" u="none" strike="noStrike" cap="none" normalizeH="0" baseline="0" dirty="0">
                        <a:ln>
                          <a:noFill/>
                        </a:ln>
                        <a:solidFill>
                          <a:srgbClr val="FFFFFF"/>
                        </a:solidFill>
                        <a:effectLst/>
                        <a:latin typeface="Calibri" panose="020F0502020204030204" pitchFamily="34" charset="0"/>
                      </a:endParaRP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rgbClr val="FFFFFF"/>
                          </a:solidFill>
                          <a:effectLst/>
                          <a:latin typeface="Calibri" panose="020F0502020204030204" pitchFamily="34" charset="0"/>
                        </a:rPr>
                        <a:t>27</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rgbClr val="FFFFFF"/>
                          </a:solidFill>
                          <a:effectLst/>
                          <a:latin typeface="Calibri" panose="020F0502020204030204" pitchFamily="34" charset="0"/>
                        </a:rPr>
                        <a:t>170</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rgbClr val="FFFFFF"/>
                          </a:solidFill>
                          <a:effectLst/>
                          <a:latin typeface="Calibri" panose="020F0502020204030204" pitchFamily="34" charset="0"/>
                        </a:rPr>
                        <a:t>84</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endParaRPr kumimoji="0" lang="en-US" sz="1600" b="0" i="0" u="none" strike="noStrike" cap="none" normalizeH="0" baseline="0" dirty="0">
                        <a:ln>
                          <a:noFill/>
                        </a:ln>
                        <a:solidFill>
                          <a:srgbClr val="FFFFFF"/>
                        </a:solidFill>
                        <a:effectLst/>
                        <a:latin typeface="Calibri" panose="020F0502020204030204" pitchFamily="34" charset="0"/>
                      </a:endParaRP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rgbClr val="FFFFFF"/>
                          </a:solidFill>
                          <a:effectLst/>
                          <a:latin typeface="Calibri" panose="020F0502020204030204" pitchFamily="34" charset="0"/>
                        </a:rPr>
                        <a:t>18.5</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rgbClr val="FFFFFF"/>
                          </a:solidFill>
                          <a:effectLst/>
                          <a:latin typeface="Calibri" panose="020F0502020204030204" pitchFamily="34" charset="0"/>
                        </a:rPr>
                        <a:t>5.3</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rgbClr val="FFFFFF"/>
                          </a:solidFill>
                          <a:effectLst/>
                          <a:latin typeface="Calibri" panose="020F0502020204030204" pitchFamily="34" charset="0"/>
                        </a:rPr>
                        <a:t>21.4</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endParaRPr kumimoji="0" lang="en-US" sz="1600" b="0" i="0" u="none" strike="noStrike" cap="none" normalizeH="0" baseline="0" dirty="0">
                        <a:ln>
                          <a:noFill/>
                        </a:ln>
                        <a:solidFill>
                          <a:srgbClr val="FFFFFF"/>
                        </a:solidFill>
                        <a:effectLst/>
                        <a:latin typeface="Calibri" panose="020F0502020204030204" pitchFamily="34" charset="0"/>
                      </a:endParaRP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rgbClr val="FFFFFF"/>
                          </a:solidFill>
                          <a:effectLst/>
                          <a:latin typeface="Calibri" panose="020F0502020204030204" pitchFamily="34" charset="0"/>
                        </a:rPr>
                        <a:t>18.5</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rgbClr val="FFFFFF"/>
                          </a:solidFill>
                          <a:effectLst/>
                          <a:latin typeface="Calibri" panose="020F0502020204030204" pitchFamily="34" charset="0"/>
                        </a:rPr>
                        <a:t>5.7</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rgbClr val="FFFFFF"/>
                          </a:solidFill>
                          <a:effectLst/>
                          <a:latin typeface="Calibri" panose="020F0502020204030204" pitchFamily="34" charset="0"/>
                        </a:rPr>
                        <a:t>21.4</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 xmlns:a16="http://schemas.microsoft.com/office/drawing/2014/main" val="10001"/>
                  </a:ext>
                </a:extLst>
              </a:tr>
              <a:tr h="925388">
                <a:tc>
                  <a:txBody>
                    <a:bodyPr/>
                    <a:lstStyle/>
                    <a:p>
                      <a:pPr marL="0" marR="0" lvl="0" indent="0" algn="l"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err="1">
                          <a:ln>
                            <a:noFill/>
                          </a:ln>
                          <a:solidFill>
                            <a:srgbClr val="FFFFFF"/>
                          </a:solidFill>
                          <a:effectLst/>
                          <a:latin typeface="Calibri" panose="020F0502020204030204" pitchFamily="34" charset="0"/>
                        </a:rPr>
                        <a:t>Atezolizumab</a:t>
                      </a:r>
                      <a:r>
                        <a:rPr kumimoji="0" lang="en-US" sz="1600" b="0" i="0" u="none" strike="noStrike" cap="none" normalizeH="0" baseline="30000" dirty="0">
                          <a:ln>
                            <a:noFill/>
                          </a:ln>
                          <a:solidFill>
                            <a:srgbClr val="FFFFFF"/>
                          </a:solidFill>
                          <a:effectLst/>
                          <a:latin typeface="Calibri" panose="020F0502020204030204" pitchFamily="34" charset="0"/>
                        </a:rPr>
                        <a:t>[4]</a:t>
                      </a:r>
                      <a:endParaRPr kumimoji="0" lang="en-US" sz="1600" b="0" i="0" u="none" strike="noStrike" cap="none" normalizeH="0" baseline="0" dirty="0">
                        <a:ln>
                          <a:noFill/>
                        </a:ln>
                        <a:solidFill>
                          <a:srgbClr val="FFFFFF"/>
                        </a:solidFill>
                        <a:effectLst/>
                        <a:latin typeface="Calibri" panose="020F0502020204030204" pitchFamily="34" charset="0"/>
                      </a:endParaRPr>
                    </a:p>
                    <a:p>
                      <a:pPr marL="284163" marR="0" lvl="0" indent="-171450" algn="l" defTabSz="914400" rtl="0" eaLnBrk="1" fontAlgn="base" latinLnBrk="0" hangingPunct="1">
                        <a:lnSpc>
                          <a:spcPct val="100000"/>
                        </a:lnSpc>
                        <a:spcBef>
                          <a:spcPts val="0"/>
                        </a:spcBef>
                        <a:spcAft>
                          <a:spcPts val="0"/>
                        </a:spcAft>
                        <a:buClr>
                          <a:srgbClr val="000000"/>
                        </a:buClr>
                        <a:buSzTx/>
                        <a:buFont typeface="Wingdings" pitchFamily="2" charset="2"/>
                        <a:buChar char="§"/>
                        <a:tabLst/>
                      </a:pPr>
                      <a:r>
                        <a:rPr kumimoji="0" lang="en-US" sz="1600" b="0" i="0" u="none" strike="noStrike" cap="none" normalizeH="0" baseline="0" dirty="0">
                          <a:ln>
                            <a:noFill/>
                          </a:ln>
                          <a:solidFill>
                            <a:srgbClr val="FFFFFF"/>
                          </a:solidFill>
                          <a:effectLst/>
                          <a:latin typeface="Calibri" panose="020F0502020204030204" pitchFamily="34" charset="0"/>
                        </a:rPr>
                        <a:t>Single agent</a:t>
                      </a:r>
                    </a:p>
                  </a:txBody>
                  <a:tcPr marL="121881" marR="12188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endParaRPr kumimoji="0" lang="en-US" sz="1600" b="0" i="0" u="none" strike="noStrike" cap="none" normalizeH="0" baseline="0" dirty="0">
                        <a:ln>
                          <a:noFill/>
                        </a:ln>
                        <a:solidFill>
                          <a:srgbClr val="FFFFFF"/>
                        </a:solidFill>
                        <a:effectLst/>
                        <a:latin typeface="Calibri" panose="020F0502020204030204" pitchFamily="34" charset="0"/>
                      </a:endParaRP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rgbClr val="FFFFFF"/>
                          </a:solidFill>
                          <a:effectLst/>
                          <a:latin typeface="Calibri" panose="020F0502020204030204" pitchFamily="34" charset="0"/>
                        </a:rPr>
                        <a:t>115</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endParaRPr kumimoji="0" lang="en-US" sz="1600" b="0" i="0" u="none" strike="noStrike" cap="none" normalizeH="0" baseline="0" dirty="0">
                        <a:ln>
                          <a:noFill/>
                        </a:ln>
                        <a:solidFill>
                          <a:srgbClr val="FFFFFF"/>
                        </a:solidFill>
                        <a:effectLst/>
                        <a:latin typeface="Calibri" panose="020F0502020204030204" pitchFamily="34" charset="0"/>
                      </a:endParaRP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rgbClr val="FFFFFF"/>
                          </a:solidFill>
                          <a:effectLst/>
                          <a:latin typeface="Calibri" panose="020F0502020204030204" pitchFamily="34" charset="0"/>
                        </a:rPr>
                        <a:t>10.0</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endParaRPr kumimoji="0" lang="en-US" sz="1600" b="0" i="0" u="none" strike="noStrike" cap="none" normalizeH="0" baseline="0" dirty="0">
                        <a:ln>
                          <a:noFill/>
                        </a:ln>
                        <a:solidFill>
                          <a:srgbClr val="FFFFFF"/>
                        </a:solidFill>
                        <a:effectLst/>
                        <a:latin typeface="Calibri" panose="020F0502020204030204" pitchFamily="34" charset="0"/>
                      </a:endParaRP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rgbClr val="FFFFFF"/>
                          </a:solidFill>
                          <a:effectLst/>
                          <a:latin typeface="Calibri" panose="020F0502020204030204" pitchFamily="34" charset="0"/>
                        </a:rPr>
                        <a:t>13.0</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 xmlns:a16="http://schemas.microsoft.com/office/drawing/2014/main" val="10002"/>
                  </a:ext>
                </a:extLst>
              </a:tr>
              <a:tr h="925388">
                <a:tc>
                  <a:txBody>
                    <a:bodyPr/>
                    <a:lstStyle/>
                    <a:p>
                      <a:pPr marL="0" marR="0" lvl="0" indent="0" algn="l"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err="1">
                          <a:ln>
                            <a:noFill/>
                          </a:ln>
                          <a:solidFill>
                            <a:srgbClr val="FFFFFF"/>
                          </a:solidFill>
                          <a:effectLst/>
                          <a:latin typeface="Calibri" panose="020F0502020204030204" pitchFamily="34" charset="0"/>
                        </a:rPr>
                        <a:t>Avelumab</a:t>
                      </a:r>
                      <a:r>
                        <a:rPr kumimoji="0" lang="en-US" sz="1600" b="0" i="0" u="none" strike="noStrike" cap="none" normalizeH="0" baseline="30000" dirty="0">
                          <a:ln>
                            <a:noFill/>
                          </a:ln>
                          <a:solidFill>
                            <a:srgbClr val="FFFFFF"/>
                          </a:solidFill>
                          <a:effectLst/>
                          <a:latin typeface="Calibri" panose="020F0502020204030204" pitchFamily="34" charset="0"/>
                        </a:rPr>
                        <a:t>[5]</a:t>
                      </a:r>
                      <a:endParaRPr kumimoji="0" lang="en-US" sz="1600" b="0" i="0" u="none" strike="noStrike" cap="none" normalizeH="0" baseline="0" dirty="0">
                        <a:ln>
                          <a:noFill/>
                        </a:ln>
                        <a:solidFill>
                          <a:srgbClr val="FFFFFF"/>
                        </a:solidFill>
                        <a:effectLst/>
                        <a:latin typeface="Calibri" panose="020F0502020204030204" pitchFamily="34" charset="0"/>
                      </a:endParaRPr>
                    </a:p>
                    <a:p>
                      <a:pPr marL="284163" marR="0" lvl="0" indent="-171450" algn="l" defTabSz="914400" rtl="0" eaLnBrk="1" fontAlgn="base" latinLnBrk="0" hangingPunct="1">
                        <a:lnSpc>
                          <a:spcPct val="100000"/>
                        </a:lnSpc>
                        <a:spcBef>
                          <a:spcPts val="0"/>
                        </a:spcBef>
                        <a:spcAft>
                          <a:spcPts val="0"/>
                        </a:spcAft>
                        <a:buClr>
                          <a:srgbClr val="000000"/>
                        </a:buClr>
                        <a:buSzTx/>
                        <a:buFont typeface="Wingdings" pitchFamily="2" charset="2"/>
                        <a:buChar char="§"/>
                        <a:tabLst/>
                      </a:pPr>
                      <a:r>
                        <a:rPr kumimoji="0" lang="en-US" sz="1600" b="0" i="0" u="none" strike="noStrike" cap="none" normalizeH="0" baseline="0" dirty="0">
                          <a:ln>
                            <a:noFill/>
                          </a:ln>
                          <a:solidFill>
                            <a:srgbClr val="FFFFFF"/>
                          </a:solidFill>
                          <a:effectLst/>
                          <a:latin typeface="Calibri" panose="020F0502020204030204" pitchFamily="34" charset="0"/>
                        </a:rPr>
                        <a:t>Single agent (Javelin)</a:t>
                      </a:r>
                    </a:p>
                  </a:txBody>
                  <a:tcPr marL="121881" marR="12188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endParaRPr kumimoji="0" lang="en-US" sz="1600" b="0" i="0" u="none" strike="noStrike" cap="none" normalizeH="0" baseline="0" dirty="0">
                        <a:ln>
                          <a:noFill/>
                        </a:ln>
                        <a:solidFill>
                          <a:srgbClr val="FFFFFF"/>
                        </a:solidFill>
                        <a:effectLst/>
                        <a:latin typeface="Calibri" panose="020F0502020204030204" pitchFamily="34" charset="0"/>
                      </a:endParaRP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rgbClr val="FFFFFF"/>
                          </a:solidFill>
                          <a:effectLst/>
                          <a:latin typeface="Calibri" panose="020F0502020204030204" pitchFamily="34" charset="0"/>
                        </a:rPr>
                        <a:t>58</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endParaRPr kumimoji="0" lang="en-US" sz="1600" b="0" i="0" u="none" strike="noStrike" cap="none" normalizeH="0" baseline="0" dirty="0">
                        <a:ln>
                          <a:noFill/>
                        </a:ln>
                        <a:solidFill>
                          <a:srgbClr val="FFFFFF"/>
                        </a:solidFill>
                        <a:effectLst/>
                        <a:latin typeface="Calibri" panose="020F0502020204030204" pitchFamily="34" charset="0"/>
                      </a:endParaRP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rgbClr val="FFFFFF"/>
                          </a:solidFill>
                          <a:effectLst/>
                          <a:latin typeface="Calibri" panose="020F0502020204030204" pitchFamily="34" charset="0"/>
                        </a:rPr>
                        <a:t>5.2</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endParaRPr kumimoji="0" lang="en-US" sz="1600" b="0" i="0" u="none" strike="noStrike" cap="none" normalizeH="0" baseline="0" dirty="0">
                        <a:ln>
                          <a:noFill/>
                        </a:ln>
                        <a:solidFill>
                          <a:srgbClr val="FFFFFF"/>
                        </a:solidFill>
                        <a:effectLst/>
                        <a:latin typeface="Calibri" panose="020F0502020204030204" pitchFamily="34" charset="0"/>
                      </a:endParaRP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dirty="0">
                          <a:ln>
                            <a:noFill/>
                          </a:ln>
                          <a:solidFill>
                            <a:srgbClr val="FFFFFF"/>
                          </a:solidFill>
                          <a:effectLst/>
                          <a:latin typeface="Calibri" panose="020F0502020204030204" pitchFamily="34" charset="0"/>
                        </a:rPr>
                        <a:t>22.2</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 xmlns:a16="http://schemas.microsoft.com/office/drawing/2014/main" val="10003"/>
                  </a:ext>
                </a:extLst>
              </a:tr>
            </a:tbl>
          </a:graphicData>
        </a:graphic>
      </p:graphicFrame>
      <p:sp>
        <p:nvSpPr>
          <p:cNvPr id="8" name="Date Placeholder 7"/>
          <p:cNvSpPr>
            <a:spLocks noGrp="1"/>
          </p:cNvSpPr>
          <p:nvPr>
            <p:ph type="dt" sz="half" idx="10"/>
          </p:nvPr>
        </p:nvSpPr>
        <p:spPr/>
        <p:txBody>
          <a:bodyPr/>
          <a:lstStyle/>
          <a:p>
            <a:fld id="{AD3CC6A3-1230-C742-A461-6EB269284FE4}" type="datetime1">
              <a:rPr lang="en-US" smtClean="0"/>
              <a:t>14.11.20</a:t>
            </a:fld>
            <a:endParaRPr lang="en-US"/>
          </a:p>
        </p:txBody>
      </p:sp>
      <p:sp>
        <p:nvSpPr>
          <p:cNvPr id="16" name="Slide Number Placeholder 15"/>
          <p:cNvSpPr>
            <a:spLocks noGrp="1"/>
          </p:cNvSpPr>
          <p:nvPr>
            <p:ph type="sldNum" sz="quarter" idx="12"/>
          </p:nvPr>
        </p:nvSpPr>
        <p:spPr/>
        <p:txBody>
          <a:bodyPr/>
          <a:lstStyle/>
          <a:p>
            <a:fld id="{A46B56E3-E63F-C94B-B5F1-645B608C74A3}" type="slidenum">
              <a:rPr lang="en-US" smtClean="0"/>
              <a:t>42</a:t>
            </a:fld>
            <a:endParaRPr lang="en-US"/>
          </a:p>
        </p:txBody>
      </p:sp>
    </p:spTree>
    <p:extLst>
      <p:ext uri="{BB962C8B-B14F-4D97-AF65-F5344CB8AC3E}">
        <p14:creationId xmlns:p14="http://schemas.microsoft.com/office/powerpoint/2010/main" val="15941559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02"/>
                                        </p:tgtEl>
                                        <p:attrNameLst>
                                          <p:attrName>style.visibility</p:attrName>
                                        </p:attrNameLst>
                                      </p:cBhvr>
                                      <p:to>
                                        <p:strVal val="visible"/>
                                      </p:to>
                                    </p:set>
                                    <p:animEffect transition="in" filter="strips(downLeft)">
                                      <p:cBhvr>
                                        <p:cTn id="7" dur="500"/>
                                        <p:tgtEl>
                                          <p:spTgt spid="30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02"/>
                                        </p:tgtEl>
                                        <p:attrNameLst>
                                          <p:attrName>style.visibility</p:attrName>
                                        </p:attrNameLst>
                                      </p:cBhvr>
                                      <p:to>
                                        <p:strVal val="visible"/>
                                      </p:to>
                                    </p:set>
                                    <p:animEffect transition="in" filter="strips(downLeft)">
                                      <p:cBhvr>
                                        <p:cTn id="12" dur="500"/>
                                        <p:tgtEl>
                                          <p:spTgt spid="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 xmlns:a16="http://schemas.microsoft.com/office/drawing/2014/main" id="{8546831A-73CD-4F8E-9FF8-D931364866CE}"/>
              </a:ext>
            </a:extLst>
          </p:cNvPr>
          <p:cNvSpPr>
            <a:spLocks noGrp="1" noChangeArrowheads="1"/>
          </p:cNvSpPr>
          <p:nvPr>
            <p:ph type="title"/>
          </p:nvPr>
        </p:nvSpPr>
        <p:spPr/>
        <p:txBody>
          <a:bodyPr>
            <a:noAutofit/>
          </a:bodyPr>
          <a:lstStyle/>
          <a:p>
            <a:r>
              <a:rPr lang="en-US" altLang="en-US" sz="3200" dirty="0"/>
              <a:t>Checkpoint Blockade: Enriching for Monotherapy Responders</a:t>
            </a:r>
          </a:p>
        </p:txBody>
      </p:sp>
      <p:sp>
        <p:nvSpPr>
          <p:cNvPr id="16" name="Content Placeholder 70">
            <a:extLst>
              <a:ext uri="{FF2B5EF4-FFF2-40B4-BE49-F238E27FC236}">
                <a16:creationId xmlns="" xmlns:a16="http://schemas.microsoft.com/office/drawing/2014/main" id="{DA818F67-B0DD-FE4F-8C33-9871AED18810}"/>
              </a:ext>
            </a:extLst>
          </p:cNvPr>
          <p:cNvSpPr>
            <a:spLocks noGrp="1"/>
          </p:cNvSpPr>
          <p:nvPr>
            <p:ph idx="1"/>
          </p:nvPr>
        </p:nvSpPr>
        <p:spPr>
          <a:xfrm>
            <a:off x="597273" y="1425104"/>
            <a:ext cx="2666542" cy="362777"/>
          </a:xfrm>
        </p:spPr>
        <p:txBody>
          <a:bodyPr>
            <a:normAutofit fontScale="92500" lnSpcReduction="10000"/>
          </a:bodyPr>
          <a:lstStyle/>
          <a:p>
            <a:pPr marL="0" indent="0" algn="ctr">
              <a:buNone/>
            </a:pPr>
            <a:r>
              <a:rPr lang="en-US" sz="2000" b="1" u="sng" dirty="0">
                <a:solidFill>
                  <a:srgbClr val="000000"/>
                </a:solidFill>
              </a:rPr>
              <a:t>Line of Therapy</a:t>
            </a:r>
          </a:p>
        </p:txBody>
      </p:sp>
      <p:sp>
        <p:nvSpPr>
          <p:cNvPr id="15" name="Text Box 11">
            <a:extLst>
              <a:ext uri="{FF2B5EF4-FFF2-40B4-BE49-F238E27FC236}">
                <a16:creationId xmlns="" xmlns:a16="http://schemas.microsoft.com/office/drawing/2014/main" id="{50A4687C-F030-A348-BB57-FBDF70E53470}"/>
              </a:ext>
            </a:extLst>
          </p:cNvPr>
          <p:cNvSpPr txBox="1">
            <a:spLocks noChangeArrowheads="1"/>
          </p:cNvSpPr>
          <p:nvPr/>
        </p:nvSpPr>
        <p:spPr bwMode="auto">
          <a:xfrm>
            <a:off x="3163893" y="6413162"/>
            <a:ext cx="600789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1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1. </a:t>
            </a:r>
            <a:r>
              <a:rPr kumimoji="0" lang="en-US" altLang="en-US" sz="1100" b="0" i="0" u="none" strike="noStrike" kern="1200" cap="none" spc="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Emens</a:t>
            </a:r>
            <a:r>
              <a:rPr kumimoji="0" lang="en-US" altLang="en-US" sz="11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JAMA </a:t>
            </a:r>
            <a:r>
              <a:rPr kumimoji="0" lang="en-US" altLang="en-US" sz="1100" b="0" i="0" u="none" strike="noStrike" kern="1200" cap="none" spc="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Onc</a:t>
            </a:r>
            <a:r>
              <a:rPr kumimoji="0" lang="en-US" altLang="en-US" sz="11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2018;5:74. 2. Adams. Ann </a:t>
            </a:r>
            <a:r>
              <a:rPr kumimoji="0" lang="en-US" altLang="en-US" sz="1100" b="0" i="0" u="none" strike="noStrike" kern="1200" cap="none" spc="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Onc</a:t>
            </a:r>
            <a:r>
              <a:rPr kumimoji="0" lang="en-US" altLang="en-US" sz="11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2018;30:397. 3. Adams. Ann </a:t>
            </a:r>
            <a:r>
              <a:rPr kumimoji="0" lang="en-US" altLang="en-US" sz="1100" b="0" i="0" u="none" strike="noStrike" kern="1200" cap="none" spc="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Onc</a:t>
            </a:r>
            <a:r>
              <a:rPr kumimoji="0" lang="en-US" altLang="en-US" sz="11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2019;30:405. 4. </a:t>
            </a:r>
            <a:r>
              <a:rPr kumimoji="0" lang="en-US" altLang="en-US" sz="1100" b="0" i="0" u="none" strike="noStrike" kern="1200" cap="none" spc="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Loi</a:t>
            </a:r>
            <a:r>
              <a:rPr kumimoji="0" lang="en-US" altLang="en-US" sz="11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S, et al. ESMO 2017. Abstract LBA13. </a:t>
            </a:r>
          </a:p>
        </p:txBody>
      </p:sp>
      <p:sp>
        <p:nvSpPr>
          <p:cNvPr id="17" name="Content Placeholder 70">
            <a:extLst>
              <a:ext uri="{FF2B5EF4-FFF2-40B4-BE49-F238E27FC236}">
                <a16:creationId xmlns="" xmlns:a16="http://schemas.microsoft.com/office/drawing/2014/main" id="{F8D4EF8B-014F-2941-8707-3DD29F1CA864}"/>
              </a:ext>
            </a:extLst>
          </p:cNvPr>
          <p:cNvSpPr txBox="1">
            <a:spLocks/>
          </p:cNvSpPr>
          <p:nvPr/>
        </p:nvSpPr>
        <p:spPr bwMode="auto">
          <a:xfrm>
            <a:off x="3873639" y="1425104"/>
            <a:ext cx="2565803" cy="362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0" marR="0" lvl="0" indent="0" algn="ctr"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None/>
              <a:tabLst/>
              <a:defRPr/>
            </a:pPr>
            <a:r>
              <a:rPr kumimoji="0" lang="en-US" sz="2000" b="1" i="0" u="sng" strike="noStrike" kern="0" cap="none" spc="0" normalizeH="0" baseline="0" noProof="0" dirty="0">
                <a:ln>
                  <a:noFill/>
                </a:ln>
                <a:solidFill>
                  <a:srgbClr val="000000"/>
                </a:solidFill>
                <a:effectLst/>
                <a:uLnTx/>
                <a:uFillTx/>
                <a:latin typeface="Calibri" panose="020F0502020204030204" pitchFamily="34" charset="0"/>
                <a:ea typeface="+mn-ea"/>
                <a:cs typeface="+mn-cs"/>
              </a:rPr>
              <a:t>TILs</a:t>
            </a:r>
            <a:r>
              <a:rPr kumimoji="0" lang="en-US" sz="2000" b="1" i="0" u="sng" strike="noStrike" kern="0" cap="none" spc="0" normalizeH="0" baseline="30000" noProof="0" dirty="0">
                <a:ln>
                  <a:noFill/>
                </a:ln>
                <a:solidFill>
                  <a:srgbClr val="000000"/>
                </a:solidFill>
                <a:effectLst/>
                <a:uLnTx/>
                <a:uFillTx/>
                <a:latin typeface="Calibri" panose="020F0502020204030204" pitchFamily="34" charset="0"/>
                <a:ea typeface="+mn-ea"/>
                <a:cs typeface="+mn-cs"/>
              </a:rPr>
              <a:t>[1]</a:t>
            </a:r>
            <a:endParaRPr kumimoji="0" lang="en-US" sz="2000" b="1" i="0" u="sng" strike="noStrike" kern="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8" name="Content Placeholder 70">
            <a:extLst>
              <a:ext uri="{FF2B5EF4-FFF2-40B4-BE49-F238E27FC236}">
                <a16:creationId xmlns="" xmlns:a16="http://schemas.microsoft.com/office/drawing/2014/main" id="{F359B2C7-0E46-DA46-A90D-68EE2BF747EB}"/>
              </a:ext>
            </a:extLst>
          </p:cNvPr>
          <p:cNvSpPr txBox="1">
            <a:spLocks/>
          </p:cNvSpPr>
          <p:nvPr/>
        </p:nvSpPr>
        <p:spPr bwMode="auto">
          <a:xfrm>
            <a:off x="6706831" y="1425104"/>
            <a:ext cx="2239857" cy="362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0" marR="0" lvl="0" indent="0" algn="ctr"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None/>
              <a:tabLst/>
              <a:defRPr/>
            </a:pPr>
            <a:r>
              <a:rPr kumimoji="0" lang="en-US" sz="2000" b="1" i="0" u="sng" strike="noStrike" kern="0" cap="none" spc="0" normalizeH="0" baseline="0" noProof="0" dirty="0">
                <a:ln>
                  <a:noFill/>
                </a:ln>
                <a:solidFill>
                  <a:srgbClr val="000000"/>
                </a:solidFill>
                <a:effectLst/>
                <a:uLnTx/>
                <a:uFillTx/>
                <a:latin typeface="Calibri" panose="020F0502020204030204" pitchFamily="34" charset="0"/>
                <a:ea typeface="+mn-ea"/>
                <a:cs typeface="+mn-cs"/>
              </a:rPr>
              <a:t>Line, TILs, PD-L1+</a:t>
            </a:r>
            <a:r>
              <a:rPr kumimoji="0" lang="en-US" sz="2000" b="1" i="0" u="sng" strike="noStrike" kern="0" cap="none" spc="0" normalizeH="0" baseline="30000" noProof="0" dirty="0">
                <a:ln>
                  <a:noFill/>
                </a:ln>
                <a:solidFill>
                  <a:srgbClr val="000000"/>
                </a:solidFill>
                <a:effectLst/>
                <a:uLnTx/>
                <a:uFillTx/>
                <a:latin typeface="Calibri" panose="020F0502020204030204" pitchFamily="34" charset="0"/>
                <a:ea typeface="+mn-ea"/>
                <a:cs typeface="+mn-cs"/>
              </a:rPr>
              <a:t>[4]</a:t>
            </a:r>
            <a:endParaRPr kumimoji="0" lang="en-US" sz="2000" b="1" i="0" u="sng" strike="noStrike" kern="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25" name="TextBox 24">
            <a:extLst>
              <a:ext uri="{FF2B5EF4-FFF2-40B4-BE49-F238E27FC236}">
                <a16:creationId xmlns="" xmlns:a16="http://schemas.microsoft.com/office/drawing/2014/main" id="{5BC7404D-F391-C94C-BB36-079607834F1A}"/>
              </a:ext>
            </a:extLst>
          </p:cNvPr>
          <p:cNvSpPr txBox="1"/>
          <p:nvPr/>
        </p:nvSpPr>
        <p:spPr>
          <a:xfrm>
            <a:off x="209283" y="5400858"/>
            <a:ext cx="2735314" cy="13234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Frontline therapy</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High level of TIL</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PD-L1+</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TMB </a:t>
            </a:r>
          </a:p>
        </p:txBody>
      </p:sp>
      <p:sp>
        <p:nvSpPr>
          <p:cNvPr id="63" name="Rectangle 62">
            <a:extLst>
              <a:ext uri="{FF2B5EF4-FFF2-40B4-BE49-F238E27FC236}">
                <a16:creationId xmlns="" xmlns:a16="http://schemas.microsoft.com/office/drawing/2014/main" id="{2055D4A4-6EDC-E64A-8EEE-692065DCCFFA}"/>
              </a:ext>
            </a:extLst>
          </p:cNvPr>
          <p:cNvSpPr>
            <a:spLocks noChangeArrowheads="1"/>
          </p:cNvSpPr>
          <p:nvPr/>
        </p:nvSpPr>
        <p:spPr bwMode="auto">
          <a:xfrm>
            <a:off x="1859630" y="1786947"/>
            <a:ext cx="1528183"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ヒラギノ角ゴ Pro W3" pitchFamily="127" charset="-128"/>
              </a:defRPr>
            </a:lvl1pPr>
            <a:lvl2pPr marL="742950" indent="-285750" eaLnBrk="0" hangingPunct="0">
              <a:defRPr sz="2400">
                <a:solidFill>
                  <a:schemeClr val="tx1"/>
                </a:solidFill>
                <a:latin typeface="Calibri" pitchFamily="34" charset="0"/>
                <a:ea typeface="ヒラギノ角ゴ Pro W3" pitchFamily="127" charset="-128"/>
              </a:defRPr>
            </a:lvl2pPr>
            <a:lvl3pPr marL="1143000" indent="-228600" eaLnBrk="0" hangingPunct="0">
              <a:defRPr sz="2400">
                <a:solidFill>
                  <a:schemeClr val="tx1"/>
                </a:solidFill>
                <a:latin typeface="Calibri" pitchFamily="34" charset="0"/>
                <a:ea typeface="ヒラギノ角ゴ Pro W3" pitchFamily="127" charset="-128"/>
              </a:defRPr>
            </a:lvl3pPr>
            <a:lvl4pPr marL="1600200" indent="-228600" eaLnBrk="0" hangingPunct="0">
              <a:defRPr sz="2400">
                <a:solidFill>
                  <a:schemeClr val="tx1"/>
                </a:solidFill>
                <a:latin typeface="Calibri" pitchFamily="34" charset="0"/>
                <a:ea typeface="ヒラギノ角ゴ Pro W3" pitchFamily="127" charset="-128"/>
              </a:defRPr>
            </a:lvl4pPr>
            <a:lvl5pPr marL="2057400" indent="-228600" eaLnBrk="0" hangingPunct="0">
              <a:defRPr sz="2400">
                <a:solidFill>
                  <a:schemeClr val="tx1"/>
                </a:solidFill>
                <a:latin typeface="Calibri" pitchFamily="34" charset="0"/>
                <a:ea typeface="ヒラギノ角ゴ Pro W3" pitchFamily="127"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ヒラギノ角ゴ Pro W3" pitchFamily="127"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ヒラギノ角ゴ Pro W3" pitchFamily="127"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ヒラギノ角ゴ Pro W3" pitchFamily="127"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ヒラギノ角ゴ Pro W3" pitchFamily="127"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600" b="1" i="0" u="none" strike="noStrike" kern="1200" cap="none" spc="0" normalizeH="0" baseline="0" noProof="0" dirty="0" err="1">
                <a:ln>
                  <a:noFill/>
                </a:ln>
                <a:solidFill>
                  <a:prstClr val="black"/>
                </a:solidFill>
                <a:effectLst/>
                <a:uLnTx/>
                <a:uFillTx/>
                <a:cs typeface="Calibri" panose="020F0502020204030204" pitchFamily="34" charset="0"/>
              </a:rPr>
              <a:t>Pembrolizumab</a:t>
            </a:r>
            <a:endParaRPr kumimoji="0" lang="de-DE" altLang="en-US" sz="1600" b="1" i="0" u="none" strike="noStrike" kern="1200" cap="none" spc="0" normalizeH="0" baseline="0" noProof="0" dirty="0">
              <a:ln>
                <a:noFill/>
              </a:ln>
              <a:solidFill>
                <a:prstClr val="black"/>
              </a:solidFill>
              <a:effectLst/>
              <a:uLnTx/>
              <a:uFillTx/>
              <a:cs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600" b="1" i="0" u="none" strike="noStrike" kern="1200" cap="none" spc="0" normalizeH="0" baseline="0" noProof="0" dirty="0">
                <a:ln>
                  <a:noFill/>
                </a:ln>
                <a:solidFill>
                  <a:prstClr val="black"/>
                </a:solidFill>
                <a:effectLst/>
                <a:uLnTx/>
                <a:uFillTx/>
                <a:cs typeface="Calibri" panose="020F0502020204030204" pitchFamily="34" charset="0"/>
              </a:rPr>
              <a:t>(n = 254)</a:t>
            </a:r>
            <a:r>
              <a:rPr kumimoji="0" lang="de-DE" altLang="en-US" sz="1600" b="1" i="0" u="none" strike="noStrike" kern="1200" cap="none" spc="0" normalizeH="0" baseline="30000" noProof="0" dirty="0">
                <a:ln>
                  <a:noFill/>
                </a:ln>
                <a:solidFill>
                  <a:prstClr val="black"/>
                </a:solidFill>
                <a:effectLst/>
                <a:uLnTx/>
                <a:uFillTx/>
                <a:cs typeface="Calibri" panose="020F0502020204030204" pitchFamily="34" charset="0"/>
              </a:rPr>
              <a:t>[2,3]</a:t>
            </a:r>
            <a:endParaRPr kumimoji="0" lang="en-GB" altLang="en-US" sz="1600" b="1" i="0" u="none" strike="noStrike" kern="1200" cap="none" spc="0" normalizeH="0" baseline="0" noProof="0" dirty="0">
              <a:ln>
                <a:noFill/>
              </a:ln>
              <a:solidFill>
                <a:prstClr val="black"/>
              </a:solidFill>
              <a:effectLst/>
              <a:uLnTx/>
              <a:uFillTx/>
              <a:cs typeface="Calibri" panose="020F0502020204030204" pitchFamily="34" charset="0"/>
            </a:endParaRPr>
          </a:p>
        </p:txBody>
      </p:sp>
      <p:sp>
        <p:nvSpPr>
          <p:cNvPr id="64" name="Rectangle 70">
            <a:extLst>
              <a:ext uri="{FF2B5EF4-FFF2-40B4-BE49-F238E27FC236}">
                <a16:creationId xmlns="" xmlns:a16="http://schemas.microsoft.com/office/drawing/2014/main" id="{EF757E41-6E9D-A84D-A02B-5C170F45E15F}"/>
              </a:ext>
            </a:extLst>
          </p:cNvPr>
          <p:cNvSpPr>
            <a:spLocks noChangeArrowheads="1"/>
          </p:cNvSpPr>
          <p:nvPr/>
        </p:nvSpPr>
        <p:spPr bwMode="auto">
          <a:xfrm>
            <a:off x="527455" y="1785567"/>
            <a:ext cx="1358866"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ヒラギノ角ゴ Pro W3" pitchFamily="127" charset="-128"/>
              </a:defRPr>
            </a:lvl1pPr>
            <a:lvl2pPr marL="742950" indent="-285750" eaLnBrk="0" hangingPunct="0">
              <a:defRPr sz="2400">
                <a:solidFill>
                  <a:schemeClr val="tx1"/>
                </a:solidFill>
                <a:latin typeface="Calibri" pitchFamily="34" charset="0"/>
                <a:ea typeface="ヒラギノ角ゴ Pro W3" pitchFamily="127" charset="-128"/>
              </a:defRPr>
            </a:lvl2pPr>
            <a:lvl3pPr marL="1143000" indent="-228600" eaLnBrk="0" hangingPunct="0">
              <a:defRPr sz="2400">
                <a:solidFill>
                  <a:schemeClr val="tx1"/>
                </a:solidFill>
                <a:latin typeface="Calibri" pitchFamily="34" charset="0"/>
                <a:ea typeface="ヒラギノ角ゴ Pro W3" pitchFamily="127" charset="-128"/>
              </a:defRPr>
            </a:lvl3pPr>
            <a:lvl4pPr marL="1600200" indent="-228600" eaLnBrk="0" hangingPunct="0">
              <a:defRPr sz="2400">
                <a:solidFill>
                  <a:schemeClr val="tx1"/>
                </a:solidFill>
                <a:latin typeface="Calibri" pitchFamily="34" charset="0"/>
                <a:ea typeface="ヒラギノ角ゴ Pro W3" pitchFamily="127" charset="-128"/>
              </a:defRPr>
            </a:lvl4pPr>
            <a:lvl5pPr marL="2057400" indent="-228600" eaLnBrk="0" hangingPunct="0">
              <a:defRPr sz="2400">
                <a:solidFill>
                  <a:schemeClr val="tx1"/>
                </a:solidFill>
                <a:latin typeface="Calibri" pitchFamily="34" charset="0"/>
                <a:ea typeface="ヒラギノ角ゴ Pro W3" pitchFamily="127"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ヒラギノ角ゴ Pro W3" pitchFamily="127"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ヒラギノ角ゴ Pro W3" pitchFamily="127"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ヒラギノ角ゴ Pro W3" pitchFamily="127"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ヒラギノ角ゴ Pro W3" pitchFamily="127"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600" b="1" i="0" u="none" strike="noStrike" kern="1200" cap="none" spc="0" normalizeH="0" baseline="0" noProof="0" dirty="0" err="1">
                <a:ln>
                  <a:noFill/>
                </a:ln>
                <a:solidFill>
                  <a:prstClr val="black"/>
                </a:solidFill>
                <a:effectLst/>
                <a:uLnTx/>
                <a:uFillTx/>
                <a:cs typeface="Calibri" panose="020F0502020204030204" pitchFamily="34" charset="0"/>
              </a:rPr>
              <a:t>Atezolizumab</a:t>
            </a:r>
            <a:endParaRPr kumimoji="0" lang="de-DE" altLang="en-US" sz="1600" b="1" i="0" u="none" strike="noStrike" kern="1200" cap="none" spc="0" normalizeH="0" baseline="0" noProof="0" dirty="0">
              <a:ln>
                <a:noFill/>
              </a:ln>
              <a:solidFill>
                <a:prstClr val="black"/>
              </a:solidFill>
              <a:effectLst/>
              <a:uLnTx/>
              <a:uFillTx/>
              <a:cs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600" b="1" i="0" u="none" strike="noStrike" kern="1200" cap="none" spc="0" normalizeH="0" baseline="0" noProof="0" dirty="0">
                <a:ln>
                  <a:noFill/>
                </a:ln>
                <a:solidFill>
                  <a:prstClr val="black"/>
                </a:solidFill>
                <a:effectLst/>
                <a:uLnTx/>
                <a:uFillTx/>
                <a:cs typeface="Calibri" panose="020F0502020204030204" pitchFamily="34" charset="0"/>
              </a:rPr>
              <a:t>(</a:t>
            </a:r>
            <a:r>
              <a:rPr kumimoji="0" lang="de-DE" altLang="en-US" sz="1600" b="1" i="0" u="none" strike="noStrike" kern="1200" cap="none" spc="0" normalizeH="0" baseline="0" noProof="0" dirty="0" err="1">
                <a:ln>
                  <a:noFill/>
                </a:ln>
                <a:solidFill>
                  <a:prstClr val="black"/>
                </a:solidFill>
                <a:effectLst/>
                <a:uLnTx/>
                <a:uFillTx/>
                <a:cs typeface="Calibri" panose="020F0502020204030204" pitchFamily="34" charset="0"/>
              </a:rPr>
              <a:t>n</a:t>
            </a:r>
            <a:r>
              <a:rPr kumimoji="0" lang="de-DE" altLang="en-US" sz="1600" b="1" i="0" u="none" strike="noStrike" kern="1200" cap="none" spc="0" normalizeH="0" baseline="0" noProof="0" dirty="0">
                <a:ln>
                  <a:noFill/>
                </a:ln>
                <a:solidFill>
                  <a:prstClr val="black"/>
                </a:solidFill>
                <a:effectLst/>
                <a:uLnTx/>
                <a:uFillTx/>
                <a:cs typeface="Calibri" panose="020F0502020204030204" pitchFamily="34" charset="0"/>
              </a:rPr>
              <a:t> = 115)</a:t>
            </a:r>
            <a:r>
              <a:rPr kumimoji="0" lang="de-DE" altLang="en-US" sz="1600" b="1" i="0" u="none" strike="noStrike" kern="1200" cap="none" spc="0" normalizeH="0" baseline="30000" noProof="0" dirty="0">
                <a:ln>
                  <a:noFill/>
                </a:ln>
                <a:solidFill>
                  <a:prstClr val="black"/>
                </a:solidFill>
                <a:effectLst/>
                <a:uLnTx/>
                <a:uFillTx/>
                <a:cs typeface="Calibri" panose="020F0502020204030204" pitchFamily="34" charset="0"/>
              </a:rPr>
              <a:t>[1]</a:t>
            </a:r>
            <a:endParaRPr kumimoji="0" lang="en-GB" altLang="en-US" sz="1600" b="1" i="0" u="none" strike="noStrike" kern="1200" cap="none" spc="0" normalizeH="0" baseline="0" noProof="0" dirty="0">
              <a:ln>
                <a:noFill/>
              </a:ln>
              <a:solidFill>
                <a:prstClr val="black"/>
              </a:solidFill>
              <a:effectLst/>
              <a:uLnTx/>
              <a:uFillTx/>
              <a:cs typeface="Calibri" panose="020F0502020204030204" pitchFamily="34" charset="0"/>
            </a:endParaRPr>
          </a:p>
        </p:txBody>
      </p:sp>
      <p:sp>
        <p:nvSpPr>
          <p:cNvPr id="66" name="Title 2">
            <a:extLst>
              <a:ext uri="{FF2B5EF4-FFF2-40B4-BE49-F238E27FC236}">
                <a16:creationId xmlns="" xmlns:a16="http://schemas.microsoft.com/office/drawing/2014/main" id="{079DFA47-EFE5-F941-816C-6599C9BDFCEF}"/>
              </a:ext>
            </a:extLst>
          </p:cNvPr>
          <p:cNvSpPr txBox="1">
            <a:spLocks/>
          </p:cNvSpPr>
          <p:nvPr/>
        </p:nvSpPr>
        <p:spPr>
          <a:xfrm>
            <a:off x="769824" y="2407408"/>
            <a:ext cx="296414" cy="193087"/>
          </a:xfrm>
          <a:prstGeom prst="rect">
            <a:avLst/>
          </a:prstGeom>
        </p:spPr>
        <p:txBody>
          <a:bodyPr lIns="0" rIns="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i="0" u="none" strike="noStrike" kern="1200" cap="none" spc="0" normalizeH="0" baseline="0" noProof="0" dirty="0">
                <a:ln>
                  <a:noFill/>
                </a:ln>
                <a:solidFill>
                  <a:srgbClr val="1F497D">
                    <a:lumMod val="50000"/>
                  </a:srgbClr>
                </a:solidFill>
                <a:effectLst/>
                <a:uLnTx/>
                <a:uFillTx/>
                <a:latin typeface="Calibri" panose="020F0502020204030204" pitchFamily="34" charset="0"/>
                <a:cs typeface="Calibri" panose="020F0502020204030204" pitchFamily="34" charset="0"/>
              </a:rPr>
              <a:t>24</a:t>
            </a:r>
          </a:p>
        </p:txBody>
      </p:sp>
      <p:sp>
        <p:nvSpPr>
          <p:cNvPr id="67" name="Title 2">
            <a:extLst>
              <a:ext uri="{FF2B5EF4-FFF2-40B4-BE49-F238E27FC236}">
                <a16:creationId xmlns="" xmlns:a16="http://schemas.microsoft.com/office/drawing/2014/main" id="{B588F36C-6DEA-9F4A-8EA5-7EFC3E30011B}"/>
              </a:ext>
            </a:extLst>
          </p:cNvPr>
          <p:cNvSpPr txBox="1">
            <a:spLocks/>
          </p:cNvSpPr>
          <p:nvPr/>
        </p:nvSpPr>
        <p:spPr>
          <a:xfrm>
            <a:off x="1316050" y="3745840"/>
            <a:ext cx="379208" cy="204148"/>
          </a:xfrm>
          <a:prstGeom prst="rect">
            <a:avLst/>
          </a:prstGeom>
        </p:spPr>
        <p:txBody>
          <a:bodyPr lIns="0" rIns="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i="0" u="none" strike="noStrike" kern="1200" cap="none" spc="0" normalizeH="0" baseline="0" noProof="0" dirty="0">
                <a:ln>
                  <a:noFill/>
                </a:ln>
                <a:solidFill>
                  <a:srgbClr val="1F497D">
                    <a:lumMod val="50000"/>
                  </a:srgbClr>
                </a:solidFill>
                <a:effectLst/>
                <a:uLnTx/>
                <a:uFillTx/>
                <a:latin typeface="Calibri" panose="020F0502020204030204" pitchFamily="34" charset="0"/>
                <a:cs typeface="Calibri" panose="020F0502020204030204" pitchFamily="34" charset="0"/>
              </a:rPr>
              <a:t>6.0%</a:t>
            </a:r>
          </a:p>
        </p:txBody>
      </p:sp>
      <p:sp>
        <p:nvSpPr>
          <p:cNvPr id="68" name="Title 2">
            <a:extLst>
              <a:ext uri="{FF2B5EF4-FFF2-40B4-BE49-F238E27FC236}">
                <a16:creationId xmlns="" xmlns:a16="http://schemas.microsoft.com/office/drawing/2014/main" id="{97C08C89-9DA8-324F-9A6A-4BB1D577433A}"/>
              </a:ext>
            </a:extLst>
          </p:cNvPr>
          <p:cNvSpPr txBox="1">
            <a:spLocks/>
          </p:cNvSpPr>
          <p:nvPr/>
        </p:nvSpPr>
        <p:spPr>
          <a:xfrm>
            <a:off x="1329194" y="4392711"/>
            <a:ext cx="346295" cy="324111"/>
          </a:xfrm>
          <a:prstGeom prst="rect">
            <a:avLst/>
          </a:prstGeom>
        </p:spPr>
        <p:txBody>
          <a:bodyPr lIns="0" rIns="0"/>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i="0" u="none" strike="noStrike" kern="1200" cap="none" spc="0" normalizeH="0" baseline="0" noProof="0" dirty="0">
                <a:ln>
                  <a:noFill/>
                </a:ln>
                <a:solidFill>
                  <a:srgbClr val="1F497D">
                    <a:lumMod val="50000"/>
                  </a:srgbClr>
                </a:solidFill>
                <a:effectLst/>
                <a:uLnTx/>
                <a:uFillTx/>
                <a:latin typeface="Calibri" panose="020F0502020204030204" pitchFamily="34" charset="0"/>
                <a:cs typeface="Calibri" panose="020F0502020204030204" pitchFamily="34" charset="0"/>
              </a:rPr>
              <a:t>2L+</a:t>
            </a:r>
          </a:p>
        </p:txBody>
      </p:sp>
      <p:sp>
        <p:nvSpPr>
          <p:cNvPr id="69" name="Title 2">
            <a:extLst>
              <a:ext uri="{FF2B5EF4-FFF2-40B4-BE49-F238E27FC236}">
                <a16:creationId xmlns="" xmlns:a16="http://schemas.microsoft.com/office/drawing/2014/main" id="{1B1D0DC1-1018-CD46-94C4-33E82E180D0B}"/>
              </a:ext>
            </a:extLst>
          </p:cNvPr>
          <p:cNvSpPr txBox="1">
            <a:spLocks/>
          </p:cNvSpPr>
          <p:nvPr/>
        </p:nvSpPr>
        <p:spPr>
          <a:xfrm>
            <a:off x="730613" y="4402364"/>
            <a:ext cx="345335" cy="325490"/>
          </a:xfrm>
          <a:prstGeom prst="rect">
            <a:avLst/>
          </a:prstGeom>
        </p:spPr>
        <p:txBody>
          <a:bodyPr lIns="0" rIns="0"/>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i="0" u="none" strike="noStrike" kern="1200" cap="none" spc="0" normalizeH="0" baseline="0" noProof="0" dirty="0">
                <a:ln>
                  <a:noFill/>
                </a:ln>
                <a:solidFill>
                  <a:srgbClr val="1F497D">
                    <a:lumMod val="50000"/>
                  </a:srgbClr>
                </a:solidFill>
                <a:effectLst/>
                <a:uLnTx/>
                <a:uFillTx/>
                <a:latin typeface="Calibri" panose="020F0502020204030204" pitchFamily="34" charset="0"/>
                <a:cs typeface="Calibri" panose="020F0502020204030204" pitchFamily="34" charset="0"/>
              </a:rPr>
              <a:t>1L</a:t>
            </a:r>
          </a:p>
        </p:txBody>
      </p:sp>
      <p:cxnSp>
        <p:nvCxnSpPr>
          <p:cNvPr id="70" name="Straight Connector 69">
            <a:extLst>
              <a:ext uri="{FF2B5EF4-FFF2-40B4-BE49-F238E27FC236}">
                <a16:creationId xmlns="" xmlns:a16="http://schemas.microsoft.com/office/drawing/2014/main" id="{E5752229-9827-8E43-8A0F-9CB3434912A3}"/>
              </a:ext>
            </a:extLst>
          </p:cNvPr>
          <p:cNvCxnSpPr>
            <a:cxnSpLocks/>
          </p:cNvCxnSpPr>
          <p:nvPr/>
        </p:nvCxnSpPr>
        <p:spPr>
          <a:xfrm flipV="1">
            <a:off x="597275" y="4372022"/>
            <a:ext cx="2611119"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 xmlns:a16="http://schemas.microsoft.com/office/drawing/2014/main" id="{7DACC3BF-4105-CF4D-8E15-C42082C3A5C0}"/>
              </a:ext>
            </a:extLst>
          </p:cNvPr>
          <p:cNvCxnSpPr/>
          <p:nvPr/>
        </p:nvCxnSpPr>
        <p:spPr>
          <a:xfrm flipV="1">
            <a:off x="597275" y="2290818"/>
            <a:ext cx="0" cy="2081205"/>
          </a:xfrm>
          <a:prstGeom prst="line">
            <a:avLst/>
          </a:prstGeom>
          <a:ln w="28575">
            <a:solidFill>
              <a:srgbClr val="0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72" name="Title 2">
            <a:extLst>
              <a:ext uri="{FF2B5EF4-FFF2-40B4-BE49-F238E27FC236}">
                <a16:creationId xmlns="" xmlns:a16="http://schemas.microsoft.com/office/drawing/2014/main" id="{D4EBC068-CF23-5A43-9750-199DD27DDB68}"/>
              </a:ext>
            </a:extLst>
          </p:cNvPr>
          <p:cNvSpPr txBox="1">
            <a:spLocks/>
          </p:cNvSpPr>
          <p:nvPr/>
        </p:nvSpPr>
        <p:spPr>
          <a:xfrm rot="16200000">
            <a:off x="-891605" y="3274580"/>
            <a:ext cx="2193802" cy="211038"/>
          </a:xfrm>
          <a:prstGeom prst="rect">
            <a:avLst/>
          </a:prstGeom>
          <a:noFill/>
        </p:spPr>
        <p:txBody>
          <a:bodyPr lIns="0" rIns="27000"/>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u="none" strike="noStrike" kern="1200" cap="none" spc="0" normalizeH="0" baseline="0" noProof="0" dirty="0">
                <a:ln>
                  <a:noFill/>
                </a:ln>
                <a:solidFill>
                  <a:srgbClr val="1F497D">
                    <a:lumMod val="50000"/>
                  </a:srgbClr>
                </a:solidFill>
                <a:effectLst/>
                <a:uLnTx/>
                <a:uFillTx/>
                <a:latin typeface="Calibri" panose="020F0502020204030204" pitchFamily="34" charset="0"/>
                <a:cs typeface="Calibri" panose="020F0502020204030204" pitchFamily="34" charset="0"/>
              </a:rPr>
              <a:t>ORR (%)</a:t>
            </a:r>
          </a:p>
        </p:txBody>
      </p:sp>
      <p:sp>
        <p:nvSpPr>
          <p:cNvPr id="73" name="Title 2">
            <a:extLst>
              <a:ext uri="{FF2B5EF4-FFF2-40B4-BE49-F238E27FC236}">
                <a16:creationId xmlns="" xmlns:a16="http://schemas.microsoft.com/office/drawing/2014/main" id="{66064CBB-B13B-F74A-A3E6-90DD825AB639}"/>
              </a:ext>
            </a:extLst>
          </p:cNvPr>
          <p:cNvSpPr txBox="1">
            <a:spLocks/>
          </p:cNvSpPr>
          <p:nvPr/>
        </p:nvSpPr>
        <p:spPr>
          <a:xfrm>
            <a:off x="316211" y="3649326"/>
            <a:ext cx="238857" cy="146195"/>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1F497D">
                    <a:lumMod val="50000"/>
                  </a:srgbClr>
                </a:solidFill>
                <a:effectLst/>
                <a:uLnTx/>
                <a:uFillTx/>
                <a:latin typeface="Calibri" panose="020F0502020204030204" pitchFamily="34" charset="0"/>
                <a:cs typeface="Calibri" panose="020F0502020204030204" pitchFamily="34" charset="0"/>
              </a:rPr>
              <a:t>10</a:t>
            </a:r>
          </a:p>
        </p:txBody>
      </p:sp>
      <p:cxnSp>
        <p:nvCxnSpPr>
          <p:cNvPr id="74" name="Straight Connector 73">
            <a:extLst>
              <a:ext uri="{FF2B5EF4-FFF2-40B4-BE49-F238E27FC236}">
                <a16:creationId xmlns="" xmlns:a16="http://schemas.microsoft.com/office/drawing/2014/main" id="{0893A0F3-6E3C-164E-803B-7AA1F01A816A}"/>
              </a:ext>
            </a:extLst>
          </p:cNvPr>
          <p:cNvCxnSpPr/>
          <p:nvPr/>
        </p:nvCxnSpPr>
        <p:spPr>
          <a:xfrm flipV="1">
            <a:off x="555067" y="3716904"/>
            <a:ext cx="4220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 xmlns:a16="http://schemas.microsoft.com/office/drawing/2014/main" id="{FFD8C1FF-F149-B34F-B273-F0AB7E16B160}"/>
              </a:ext>
            </a:extLst>
          </p:cNvPr>
          <p:cNvCxnSpPr/>
          <p:nvPr/>
        </p:nvCxnSpPr>
        <p:spPr>
          <a:xfrm flipV="1">
            <a:off x="555067" y="3061787"/>
            <a:ext cx="4220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 xmlns:a16="http://schemas.microsoft.com/office/drawing/2014/main" id="{5B1DCEFD-5D94-0F43-B80E-8E800080BCF9}"/>
              </a:ext>
            </a:extLst>
          </p:cNvPr>
          <p:cNvCxnSpPr/>
          <p:nvPr/>
        </p:nvCxnSpPr>
        <p:spPr>
          <a:xfrm flipV="1">
            <a:off x="555067" y="2406670"/>
            <a:ext cx="4220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7" name="Title 2">
            <a:extLst>
              <a:ext uri="{FF2B5EF4-FFF2-40B4-BE49-F238E27FC236}">
                <a16:creationId xmlns="" xmlns:a16="http://schemas.microsoft.com/office/drawing/2014/main" id="{FF5F3040-9B17-6249-8A88-EE35128343B8}"/>
              </a:ext>
            </a:extLst>
          </p:cNvPr>
          <p:cNvSpPr txBox="1">
            <a:spLocks/>
          </p:cNvSpPr>
          <p:nvPr/>
        </p:nvSpPr>
        <p:spPr>
          <a:xfrm>
            <a:off x="316211" y="2990071"/>
            <a:ext cx="238857" cy="144815"/>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1F497D">
                    <a:lumMod val="50000"/>
                  </a:srgbClr>
                </a:solidFill>
                <a:effectLst/>
                <a:uLnTx/>
                <a:uFillTx/>
                <a:latin typeface="Calibri" panose="020F0502020204030204" pitchFamily="34" charset="0"/>
                <a:cs typeface="Calibri" panose="020F0502020204030204" pitchFamily="34" charset="0"/>
              </a:rPr>
              <a:t>20</a:t>
            </a:r>
          </a:p>
        </p:txBody>
      </p:sp>
      <p:sp>
        <p:nvSpPr>
          <p:cNvPr id="78" name="Title 2">
            <a:extLst>
              <a:ext uri="{FF2B5EF4-FFF2-40B4-BE49-F238E27FC236}">
                <a16:creationId xmlns="" xmlns:a16="http://schemas.microsoft.com/office/drawing/2014/main" id="{110B8730-BC5A-054E-AE30-57370183F91E}"/>
              </a:ext>
            </a:extLst>
          </p:cNvPr>
          <p:cNvSpPr txBox="1">
            <a:spLocks/>
          </p:cNvSpPr>
          <p:nvPr/>
        </p:nvSpPr>
        <p:spPr>
          <a:xfrm>
            <a:off x="316211" y="2315643"/>
            <a:ext cx="238857" cy="144816"/>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1F497D">
                    <a:lumMod val="50000"/>
                  </a:srgbClr>
                </a:solidFill>
                <a:effectLst/>
                <a:uLnTx/>
                <a:uFillTx/>
                <a:latin typeface="Calibri" panose="020F0502020204030204" pitchFamily="34" charset="0"/>
                <a:cs typeface="Calibri" panose="020F0502020204030204" pitchFamily="34" charset="0"/>
              </a:rPr>
              <a:t>30</a:t>
            </a:r>
          </a:p>
        </p:txBody>
      </p:sp>
      <p:sp>
        <p:nvSpPr>
          <p:cNvPr id="79" name="Title 2">
            <a:extLst>
              <a:ext uri="{FF2B5EF4-FFF2-40B4-BE49-F238E27FC236}">
                <a16:creationId xmlns="" xmlns:a16="http://schemas.microsoft.com/office/drawing/2014/main" id="{46F0770E-2842-6844-984E-E45FA131C699}"/>
              </a:ext>
            </a:extLst>
          </p:cNvPr>
          <p:cNvSpPr txBox="1">
            <a:spLocks/>
          </p:cNvSpPr>
          <p:nvPr/>
        </p:nvSpPr>
        <p:spPr>
          <a:xfrm>
            <a:off x="344989" y="4271342"/>
            <a:ext cx="238857" cy="146195"/>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1F497D">
                    <a:lumMod val="50000"/>
                  </a:srgbClr>
                </a:solidFill>
                <a:effectLst/>
                <a:uLnTx/>
                <a:uFillTx/>
                <a:latin typeface="Calibri" panose="020F0502020204030204" pitchFamily="34" charset="0"/>
                <a:cs typeface="Calibri" panose="020F0502020204030204" pitchFamily="34" charset="0"/>
              </a:rPr>
              <a:t>0</a:t>
            </a:r>
          </a:p>
        </p:txBody>
      </p:sp>
      <p:sp>
        <p:nvSpPr>
          <p:cNvPr id="80" name="Title 2">
            <a:extLst>
              <a:ext uri="{FF2B5EF4-FFF2-40B4-BE49-F238E27FC236}">
                <a16:creationId xmlns="" xmlns:a16="http://schemas.microsoft.com/office/drawing/2014/main" id="{3B3BF420-F9F4-3649-A465-3C8A3B6C2BF1}"/>
              </a:ext>
            </a:extLst>
          </p:cNvPr>
          <p:cNvSpPr txBox="1">
            <a:spLocks/>
          </p:cNvSpPr>
          <p:nvPr/>
        </p:nvSpPr>
        <p:spPr>
          <a:xfrm>
            <a:off x="1956799" y="2628779"/>
            <a:ext cx="428176" cy="187853"/>
          </a:xfrm>
          <a:prstGeom prst="rect">
            <a:avLst/>
          </a:prstGeom>
        </p:spPr>
        <p:txBody>
          <a:bodyPr lIns="0" rIns="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i="0" u="none" strike="noStrike" kern="1200" cap="none" spc="0" normalizeH="0" baseline="0" noProof="0" dirty="0">
                <a:ln>
                  <a:noFill/>
                </a:ln>
                <a:solidFill>
                  <a:srgbClr val="1F497D">
                    <a:lumMod val="50000"/>
                  </a:srgbClr>
                </a:solidFill>
                <a:effectLst/>
                <a:uLnTx/>
                <a:uFillTx/>
                <a:latin typeface="Calibri" panose="020F0502020204030204" pitchFamily="34" charset="0"/>
                <a:cs typeface="Calibri" panose="020F0502020204030204" pitchFamily="34" charset="0"/>
              </a:rPr>
              <a:t>21.4</a:t>
            </a:r>
          </a:p>
        </p:txBody>
      </p:sp>
      <p:sp>
        <p:nvSpPr>
          <p:cNvPr id="81" name="Title 2">
            <a:extLst>
              <a:ext uri="{FF2B5EF4-FFF2-40B4-BE49-F238E27FC236}">
                <a16:creationId xmlns="" xmlns:a16="http://schemas.microsoft.com/office/drawing/2014/main" id="{1556F80D-139D-1142-A4EA-5ADF47B62A1F}"/>
              </a:ext>
            </a:extLst>
          </p:cNvPr>
          <p:cNvSpPr txBox="1">
            <a:spLocks/>
          </p:cNvSpPr>
          <p:nvPr/>
        </p:nvSpPr>
        <p:spPr>
          <a:xfrm>
            <a:off x="2661614" y="3809312"/>
            <a:ext cx="282983" cy="161365"/>
          </a:xfrm>
          <a:prstGeom prst="rect">
            <a:avLst/>
          </a:prstGeom>
        </p:spPr>
        <p:txBody>
          <a:bodyPr lIns="0" rIns="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i="0" u="none" strike="noStrike" kern="1200" cap="none" spc="0" normalizeH="0" baseline="0" noProof="0" dirty="0">
                <a:ln>
                  <a:noFill/>
                </a:ln>
                <a:solidFill>
                  <a:srgbClr val="1F497D">
                    <a:lumMod val="50000"/>
                  </a:srgbClr>
                </a:solidFill>
                <a:effectLst/>
                <a:uLnTx/>
                <a:uFillTx/>
                <a:latin typeface="Calibri" panose="020F0502020204030204" pitchFamily="34" charset="0"/>
                <a:cs typeface="Calibri" panose="020F0502020204030204" pitchFamily="34" charset="0"/>
              </a:rPr>
              <a:t>5.3</a:t>
            </a:r>
          </a:p>
        </p:txBody>
      </p:sp>
      <p:sp>
        <p:nvSpPr>
          <p:cNvPr id="82" name="Title 2">
            <a:extLst>
              <a:ext uri="{FF2B5EF4-FFF2-40B4-BE49-F238E27FC236}">
                <a16:creationId xmlns="" xmlns:a16="http://schemas.microsoft.com/office/drawing/2014/main" id="{50DDDBBB-13CE-BF42-8249-1997F31A74F6}"/>
              </a:ext>
            </a:extLst>
          </p:cNvPr>
          <p:cNvSpPr txBox="1">
            <a:spLocks/>
          </p:cNvSpPr>
          <p:nvPr/>
        </p:nvSpPr>
        <p:spPr>
          <a:xfrm>
            <a:off x="2633795" y="4406501"/>
            <a:ext cx="345335" cy="325490"/>
          </a:xfrm>
          <a:prstGeom prst="rect">
            <a:avLst/>
          </a:prstGeom>
        </p:spPr>
        <p:txBody>
          <a:bodyPr lIns="0" rIns="0"/>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i="0" u="none" strike="noStrike" kern="1200" cap="none" spc="0" normalizeH="0" baseline="0" noProof="0" dirty="0">
                <a:ln>
                  <a:noFill/>
                </a:ln>
                <a:solidFill>
                  <a:srgbClr val="1F497D">
                    <a:lumMod val="50000"/>
                  </a:srgbClr>
                </a:solidFill>
                <a:effectLst/>
                <a:uLnTx/>
                <a:uFillTx/>
                <a:latin typeface="Calibri" panose="020F0502020204030204" pitchFamily="34" charset="0"/>
                <a:cs typeface="Calibri" panose="020F0502020204030204" pitchFamily="34" charset="0"/>
              </a:rPr>
              <a:t>2L+</a:t>
            </a:r>
          </a:p>
        </p:txBody>
      </p:sp>
      <p:sp>
        <p:nvSpPr>
          <p:cNvPr id="83" name="Title 2">
            <a:extLst>
              <a:ext uri="{FF2B5EF4-FFF2-40B4-BE49-F238E27FC236}">
                <a16:creationId xmlns="" xmlns:a16="http://schemas.microsoft.com/office/drawing/2014/main" id="{32AFB337-0900-F642-85ED-C921E0588480}"/>
              </a:ext>
            </a:extLst>
          </p:cNvPr>
          <p:cNvSpPr txBox="1">
            <a:spLocks/>
          </p:cNvSpPr>
          <p:nvPr/>
        </p:nvSpPr>
        <p:spPr>
          <a:xfrm>
            <a:off x="1968065" y="4406501"/>
            <a:ext cx="345335" cy="325490"/>
          </a:xfrm>
          <a:prstGeom prst="rect">
            <a:avLst/>
          </a:prstGeom>
        </p:spPr>
        <p:txBody>
          <a:bodyPr lIns="0" rIns="0"/>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i="0" u="none" strike="noStrike" kern="1200" cap="none" spc="0" normalizeH="0" baseline="0" noProof="0" dirty="0">
                <a:ln>
                  <a:noFill/>
                </a:ln>
                <a:solidFill>
                  <a:srgbClr val="1F497D">
                    <a:lumMod val="50000"/>
                  </a:srgbClr>
                </a:solidFill>
                <a:effectLst/>
                <a:uLnTx/>
                <a:uFillTx/>
                <a:latin typeface="Calibri" panose="020F0502020204030204" pitchFamily="34" charset="0"/>
                <a:cs typeface="Calibri" panose="020F0502020204030204" pitchFamily="34" charset="0"/>
              </a:rPr>
              <a:t>1L</a:t>
            </a:r>
          </a:p>
        </p:txBody>
      </p:sp>
      <p:sp>
        <p:nvSpPr>
          <p:cNvPr id="84" name="Rectangle 84">
            <a:extLst>
              <a:ext uri="{FF2B5EF4-FFF2-40B4-BE49-F238E27FC236}">
                <a16:creationId xmlns="" xmlns:a16="http://schemas.microsoft.com/office/drawing/2014/main" id="{634D1112-4A1A-DB41-A6B2-F2A3B8FE3AC8}"/>
              </a:ext>
            </a:extLst>
          </p:cNvPr>
          <p:cNvSpPr>
            <a:spLocks noChangeArrowheads="1"/>
          </p:cNvSpPr>
          <p:nvPr/>
        </p:nvSpPr>
        <p:spPr bwMode="auto">
          <a:xfrm>
            <a:off x="1805949" y="4667171"/>
            <a:ext cx="7309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ヒラギノ角ゴ Pro W3" pitchFamily="127" charset="-128"/>
              </a:defRPr>
            </a:lvl1pPr>
            <a:lvl2pPr marL="742950" indent="-285750" eaLnBrk="0" hangingPunct="0">
              <a:defRPr sz="2400">
                <a:solidFill>
                  <a:schemeClr val="tx1"/>
                </a:solidFill>
                <a:latin typeface="Calibri" pitchFamily="34" charset="0"/>
                <a:ea typeface="ヒラギノ角ゴ Pro W3" pitchFamily="127" charset="-128"/>
              </a:defRPr>
            </a:lvl2pPr>
            <a:lvl3pPr marL="1143000" indent="-228600" eaLnBrk="0" hangingPunct="0">
              <a:defRPr sz="2400">
                <a:solidFill>
                  <a:schemeClr val="tx1"/>
                </a:solidFill>
                <a:latin typeface="Calibri" pitchFamily="34" charset="0"/>
                <a:ea typeface="ヒラギノ角ゴ Pro W3" pitchFamily="127" charset="-128"/>
              </a:defRPr>
            </a:lvl3pPr>
            <a:lvl4pPr marL="1600200" indent="-228600" eaLnBrk="0" hangingPunct="0">
              <a:defRPr sz="2400">
                <a:solidFill>
                  <a:schemeClr val="tx1"/>
                </a:solidFill>
                <a:latin typeface="Calibri" pitchFamily="34" charset="0"/>
                <a:ea typeface="ヒラギノ角ゴ Pro W3" pitchFamily="127" charset="-128"/>
              </a:defRPr>
            </a:lvl4pPr>
            <a:lvl5pPr marL="2057400" indent="-228600" eaLnBrk="0" hangingPunct="0">
              <a:defRPr sz="2400">
                <a:solidFill>
                  <a:schemeClr val="tx1"/>
                </a:solidFill>
                <a:latin typeface="Calibri" pitchFamily="34" charset="0"/>
                <a:ea typeface="ヒラギノ角ゴ Pro W3" pitchFamily="127"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ヒラギノ角ゴ Pro W3" pitchFamily="127"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ヒラギノ角ゴ Pro W3" pitchFamily="127"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ヒラギノ角ゴ Pro W3" pitchFamily="127"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ヒラギノ角ゴ Pro W3" pitchFamily="127"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1" i="0" u="none" strike="noStrike" kern="1200" cap="none" spc="0" normalizeH="0" baseline="0" noProof="0" dirty="0">
                <a:ln>
                  <a:noFill/>
                </a:ln>
                <a:solidFill>
                  <a:prstClr val="black"/>
                </a:solidFill>
                <a:effectLst/>
                <a:uLnTx/>
                <a:uFillTx/>
                <a:cs typeface="Calibri" panose="020F0502020204030204" pitchFamily="34" charset="0"/>
              </a:rPr>
              <a:t>KN-086, Cohort B</a:t>
            </a:r>
            <a:endParaRPr kumimoji="0" lang="en-GB" altLang="en-US" sz="1200" b="1" i="0" u="none" strike="noStrike" kern="1200" cap="none" spc="0" normalizeH="0" baseline="0" noProof="0" dirty="0">
              <a:ln>
                <a:noFill/>
              </a:ln>
              <a:solidFill>
                <a:prstClr val="black"/>
              </a:solidFill>
              <a:effectLst/>
              <a:uLnTx/>
              <a:uFillTx/>
              <a:cs typeface="Calibri" panose="020F0502020204030204" pitchFamily="34" charset="0"/>
            </a:endParaRPr>
          </a:p>
        </p:txBody>
      </p:sp>
      <p:sp>
        <p:nvSpPr>
          <p:cNvPr id="85" name="Rectangle 86">
            <a:extLst>
              <a:ext uri="{FF2B5EF4-FFF2-40B4-BE49-F238E27FC236}">
                <a16:creationId xmlns="" xmlns:a16="http://schemas.microsoft.com/office/drawing/2014/main" id="{34FBF85A-77AD-464C-A5DA-F59DE6B8169B}"/>
              </a:ext>
            </a:extLst>
          </p:cNvPr>
          <p:cNvSpPr>
            <a:spLocks noChangeArrowheads="1"/>
          </p:cNvSpPr>
          <p:nvPr/>
        </p:nvSpPr>
        <p:spPr bwMode="auto">
          <a:xfrm>
            <a:off x="2468801" y="4668550"/>
            <a:ext cx="7395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ヒラギノ角ゴ Pro W3" pitchFamily="127" charset="-128"/>
              </a:defRPr>
            </a:lvl1pPr>
            <a:lvl2pPr marL="742950" indent="-285750" eaLnBrk="0" hangingPunct="0">
              <a:defRPr sz="2400">
                <a:solidFill>
                  <a:schemeClr val="tx1"/>
                </a:solidFill>
                <a:latin typeface="Calibri" pitchFamily="34" charset="0"/>
                <a:ea typeface="ヒラギノ角ゴ Pro W3" pitchFamily="127" charset="-128"/>
              </a:defRPr>
            </a:lvl2pPr>
            <a:lvl3pPr marL="1143000" indent="-228600" eaLnBrk="0" hangingPunct="0">
              <a:defRPr sz="2400">
                <a:solidFill>
                  <a:schemeClr val="tx1"/>
                </a:solidFill>
                <a:latin typeface="Calibri" pitchFamily="34" charset="0"/>
                <a:ea typeface="ヒラギノ角ゴ Pro W3" pitchFamily="127" charset="-128"/>
              </a:defRPr>
            </a:lvl3pPr>
            <a:lvl4pPr marL="1600200" indent="-228600" eaLnBrk="0" hangingPunct="0">
              <a:defRPr sz="2400">
                <a:solidFill>
                  <a:schemeClr val="tx1"/>
                </a:solidFill>
                <a:latin typeface="Calibri" pitchFamily="34" charset="0"/>
                <a:ea typeface="ヒラギノ角ゴ Pro W3" pitchFamily="127" charset="-128"/>
              </a:defRPr>
            </a:lvl4pPr>
            <a:lvl5pPr marL="2057400" indent="-228600" eaLnBrk="0" hangingPunct="0">
              <a:defRPr sz="2400">
                <a:solidFill>
                  <a:schemeClr val="tx1"/>
                </a:solidFill>
                <a:latin typeface="Calibri" pitchFamily="34" charset="0"/>
                <a:ea typeface="ヒラギノ角ゴ Pro W3" pitchFamily="127"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ヒラギノ角ゴ Pro W3" pitchFamily="127"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ヒラギノ角ゴ Pro W3" pitchFamily="127"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ヒラギノ角ゴ Pro W3" pitchFamily="127"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ヒラギノ角ゴ Pro W3" pitchFamily="127"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1" i="0" u="none" strike="noStrike" kern="1200" cap="none" spc="0" normalizeH="0" baseline="0" noProof="0" dirty="0">
                <a:ln>
                  <a:noFill/>
                </a:ln>
                <a:solidFill>
                  <a:prstClr val="black"/>
                </a:solidFill>
                <a:effectLst/>
                <a:uLnTx/>
                <a:uFillTx/>
                <a:cs typeface="Calibri" panose="020F0502020204030204" pitchFamily="34" charset="0"/>
              </a:rPr>
              <a:t>K-086, Cohort A</a:t>
            </a:r>
            <a:endParaRPr kumimoji="0" lang="en-GB" altLang="en-US" sz="1200" b="1" i="0" u="none" strike="noStrike" kern="1200" cap="none" spc="0" normalizeH="0" baseline="0" noProof="0" dirty="0">
              <a:ln>
                <a:noFill/>
              </a:ln>
              <a:solidFill>
                <a:prstClr val="black"/>
              </a:solidFill>
              <a:effectLst/>
              <a:uLnTx/>
              <a:uFillTx/>
              <a:cs typeface="Calibri" panose="020F0502020204030204" pitchFamily="34" charset="0"/>
            </a:endParaRPr>
          </a:p>
        </p:txBody>
      </p:sp>
      <p:grpSp>
        <p:nvGrpSpPr>
          <p:cNvPr id="86" name="Group 85">
            <a:extLst>
              <a:ext uri="{FF2B5EF4-FFF2-40B4-BE49-F238E27FC236}">
                <a16:creationId xmlns="" xmlns:a16="http://schemas.microsoft.com/office/drawing/2014/main" id="{95E414D9-3622-A648-B7CC-F849662A26EC}"/>
              </a:ext>
            </a:extLst>
          </p:cNvPr>
          <p:cNvGrpSpPr/>
          <p:nvPr/>
        </p:nvGrpSpPr>
        <p:grpSpPr>
          <a:xfrm>
            <a:off x="751283" y="2653754"/>
            <a:ext cx="341512" cy="1712961"/>
            <a:chOff x="7460607" y="2391347"/>
            <a:chExt cx="565172" cy="1971677"/>
          </a:xfrm>
        </p:grpSpPr>
        <p:sp>
          <p:nvSpPr>
            <p:cNvPr id="99" name="Rectangle 7">
              <a:extLst>
                <a:ext uri="{FF2B5EF4-FFF2-40B4-BE49-F238E27FC236}">
                  <a16:creationId xmlns="" xmlns:a16="http://schemas.microsoft.com/office/drawing/2014/main" id="{76879A4F-2137-0A41-AD81-417AE02D9DFA}"/>
                </a:ext>
              </a:extLst>
            </p:cNvPr>
            <p:cNvSpPr>
              <a:spLocks noChangeArrowheads="1"/>
            </p:cNvSpPr>
            <p:nvPr/>
          </p:nvSpPr>
          <p:spPr bwMode="auto">
            <a:xfrm>
              <a:off x="7460607" y="2391347"/>
              <a:ext cx="565150" cy="1971677"/>
            </a:xfrm>
            <a:prstGeom prst="rect">
              <a:avLst/>
            </a:prstGeom>
            <a:solidFill>
              <a:schemeClr val="accent2"/>
            </a:solidFill>
            <a:ln w="0">
              <a:solidFill>
                <a:schemeClr val="bg1"/>
              </a:solidFill>
              <a:miter lim="800000"/>
              <a:headEnd/>
              <a:tailEnd/>
            </a:ln>
          </p:spPr>
          <p:txBody>
            <a:bodyPr anchor="b"/>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base" latinLnBrk="0" hangingPunct="1">
                <a:lnSpc>
                  <a:spcPct val="90000"/>
                </a:lnSpc>
                <a:spcBef>
                  <a:spcPct val="35000"/>
                </a:spcBef>
                <a:spcAft>
                  <a:spcPct val="25000"/>
                </a:spcAft>
                <a:buClr>
                  <a:srgbClr val="015873"/>
                </a:buClr>
                <a:buSzTx/>
                <a:buFont typeface="Wingdings" panose="05000000000000000000" pitchFamily="2" charset="2"/>
                <a:buNone/>
                <a:tabLst/>
                <a:defRPr/>
              </a:pPr>
              <a:endParaRPr kumimoji="0" lang="en-US" altLang="en-US" sz="160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100" name="Rectangle 7">
              <a:extLst>
                <a:ext uri="{FF2B5EF4-FFF2-40B4-BE49-F238E27FC236}">
                  <a16:creationId xmlns="" xmlns:a16="http://schemas.microsoft.com/office/drawing/2014/main" id="{14E777A8-D02E-AC42-8F35-8514D16F18E6}"/>
                </a:ext>
              </a:extLst>
            </p:cNvPr>
            <p:cNvSpPr>
              <a:spLocks noChangeArrowheads="1"/>
            </p:cNvSpPr>
            <p:nvPr/>
          </p:nvSpPr>
          <p:spPr bwMode="auto">
            <a:xfrm>
              <a:off x="7460629" y="3603627"/>
              <a:ext cx="565150" cy="755828"/>
            </a:xfrm>
            <a:prstGeom prst="rect">
              <a:avLst/>
            </a:prstGeom>
            <a:solidFill>
              <a:schemeClr val="accent1"/>
            </a:solidFill>
            <a:ln w="0">
              <a:solidFill>
                <a:schemeClr val="bg1"/>
              </a:solidFill>
              <a:miter lim="800000"/>
              <a:headEnd/>
              <a:tailEnd/>
            </a:ln>
          </p:spPr>
          <p:txBody>
            <a:bodyPr anchor="b"/>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base" latinLnBrk="0" hangingPunct="1">
                <a:lnSpc>
                  <a:spcPct val="90000"/>
                </a:lnSpc>
                <a:spcBef>
                  <a:spcPct val="35000"/>
                </a:spcBef>
                <a:spcAft>
                  <a:spcPct val="25000"/>
                </a:spcAft>
                <a:buClr>
                  <a:srgbClr val="015873"/>
                </a:buClr>
                <a:buSzTx/>
                <a:buFont typeface="Wingdings" panose="05000000000000000000" pitchFamily="2" charset="2"/>
                <a:buNone/>
                <a:tabLst/>
                <a:defRPr/>
              </a:pPr>
              <a:endParaRPr kumimoji="0" lang="en-US" altLang="en-US" sz="160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grpSp>
      <p:grpSp>
        <p:nvGrpSpPr>
          <p:cNvPr id="87" name="Group 86">
            <a:extLst>
              <a:ext uri="{FF2B5EF4-FFF2-40B4-BE49-F238E27FC236}">
                <a16:creationId xmlns="" xmlns:a16="http://schemas.microsoft.com/office/drawing/2014/main" id="{F498C41D-1594-2A41-842A-B8460F844B0F}"/>
              </a:ext>
            </a:extLst>
          </p:cNvPr>
          <p:cNvGrpSpPr/>
          <p:nvPr/>
        </p:nvGrpSpPr>
        <p:grpSpPr>
          <a:xfrm>
            <a:off x="1331586" y="3992743"/>
            <a:ext cx="341512" cy="383416"/>
            <a:chOff x="7460607" y="3928049"/>
            <a:chExt cx="565172" cy="441325"/>
          </a:xfrm>
        </p:grpSpPr>
        <p:sp>
          <p:nvSpPr>
            <p:cNvPr id="97" name="Rectangle 7">
              <a:extLst>
                <a:ext uri="{FF2B5EF4-FFF2-40B4-BE49-F238E27FC236}">
                  <a16:creationId xmlns="" xmlns:a16="http://schemas.microsoft.com/office/drawing/2014/main" id="{B396E15D-466B-E242-9613-E048D6B41697}"/>
                </a:ext>
              </a:extLst>
            </p:cNvPr>
            <p:cNvSpPr>
              <a:spLocks noChangeArrowheads="1"/>
            </p:cNvSpPr>
            <p:nvPr/>
          </p:nvSpPr>
          <p:spPr bwMode="auto">
            <a:xfrm>
              <a:off x="7460607" y="3928049"/>
              <a:ext cx="565150" cy="434975"/>
            </a:xfrm>
            <a:prstGeom prst="rect">
              <a:avLst/>
            </a:prstGeom>
            <a:solidFill>
              <a:schemeClr val="accent2"/>
            </a:solidFill>
            <a:ln w="0">
              <a:solidFill>
                <a:schemeClr val="bg1"/>
              </a:solidFill>
              <a:miter lim="800000"/>
              <a:headEnd/>
              <a:tailEnd/>
            </a:ln>
          </p:spPr>
          <p:txBody>
            <a:bodyPr anchor="b"/>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base" latinLnBrk="0" hangingPunct="1">
                <a:lnSpc>
                  <a:spcPct val="90000"/>
                </a:lnSpc>
                <a:spcBef>
                  <a:spcPct val="35000"/>
                </a:spcBef>
                <a:spcAft>
                  <a:spcPct val="25000"/>
                </a:spcAft>
                <a:buClr>
                  <a:srgbClr val="015873"/>
                </a:buClr>
                <a:buSzTx/>
                <a:buFont typeface="Wingdings" panose="05000000000000000000" pitchFamily="2" charset="2"/>
                <a:buNone/>
                <a:tabLst/>
                <a:defRPr/>
              </a:pPr>
              <a:endParaRPr kumimoji="0" lang="en-US" altLang="en-US" sz="160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98" name="Rectangle 7">
              <a:extLst>
                <a:ext uri="{FF2B5EF4-FFF2-40B4-BE49-F238E27FC236}">
                  <a16:creationId xmlns="" xmlns:a16="http://schemas.microsoft.com/office/drawing/2014/main" id="{83CFAE6F-94C6-424D-ADC2-F855AEFA585F}"/>
                </a:ext>
              </a:extLst>
            </p:cNvPr>
            <p:cNvSpPr>
              <a:spLocks noChangeArrowheads="1"/>
            </p:cNvSpPr>
            <p:nvPr/>
          </p:nvSpPr>
          <p:spPr bwMode="auto">
            <a:xfrm>
              <a:off x="7460629" y="4247135"/>
              <a:ext cx="565150" cy="122239"/>
            </a:xfrm>
            <a:prstGeom prst="rect">
              <a:avLst/>
            </a:prstGeom>
            <a:solidFill>
              <a:schemeClr val="accent1"/>
            </a:solidFill>
            <a:ln w="0">
              <a:solidFill>
                <a:schemeClr val="bg1"/>
              </a:solidFill>
              <a:miter lim="800000"/>
              <a:headEnd/>
              <a:tailEnd/>
            </a:ln>
          </p:spPr>
          <p:txBody>
            <a:bodyPr anchor="b"/>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base" latinLnBrk="0" hangingPunct="1">
                <a:lnSpc>
                  <a:spcPct val="90000"/>
                </a:lnSpc>
                <a:spcBef>
                  <a:spcPct val="35000"/>
                </a:spcBef>
                <a:spcAft>
                  <a:spcPct val="25000"/>
                </a:spcAft>
                <a:buClr>
                  <a:srgbClr val="015873"/>
                </a:buClr>
                <a:buSzTx/>
                <a:buFont typeface="Wingdings" panose="05000000000000000000" pitchFamily="2" charset="2"/>
                <a:buNone/>
                <a:tabLst/>
                <a:defRPr/>
              </a:pPr>
              <a:endParaRPr kumimoji="0" lang="en-US" altLang="en-US" sz="160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grpSp>
      <p:sp>
        <p:nvSpPr>
          <p:cNvPr id="88" name="Rectangle 7">
            <a:extLst>
              <a:ext uri="{FF2B5EF4-FFF2-40B4-BE49-F238E27FC236}">
                <a16:creationId xmlns="" xmlns:a16="http://schemas.microsoft.com/office/drawing/2014/main" id="{36F38A06-DA89-BD4B-A4B9-6B913DB8359C}"/>
              </a:ext>
            </a:extLst>
          </p:cNvPr>
          <p:cNvSpPr>
            <a:spLocks noChangeArrowheads="1"/>
          </p:cNvSpPr>
          <p:nvPr/>
        </p:nvSpPr>
        <p:spPr bwMode="auto">
          <a:xfrm>
            <a:off x="1977000" y="2875771"/>
            <a:ext cx="341498" cy="1473107"/>
          </a:xfrm>
          <a:prstGeom prst="rect">
            <a:avLst/>
          </a:prstGeom>
          <a:solidFill>
            <a:schemeClr val="accent2"/>
          </a:solidFill>
          <a:ln w="0">
            <a:solidFill>
              <a:schemeClr val="bg1"/>
            </a:solidFill>
            <a:miter lim="800000"/>
            <a:headEnd/>
            <a:tailEnd/>
          </a:ln>
        </p:spPr>
        <p:txBody>
          <a:bodyPr anchor="b"/>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base" latinLnBrk="0" hangingPunct="1">
              <a:lnSpc>
                <a:spcPct val="90000"/>
              </a:lnSpc>
              <a:spcBef>
                <a:spcPct val="35000"/>
              </a:spcBef>
              <a:spcAft>
                <a:spcPct val="25000"/>
              </a:spcAft>
              <a:buClr>
                <a:srgbClr val="015873"/>
              </a:buClr>
              <a:buSzTx/>
              <a:buFont typeface="Wingdings" panose="05000000000000000000" pitchFamily="2" charset="2"/>
              <a:buNone/>
              <a:tabLst/>
              <a:defRPr/>
            </a:pPr>
            <a:endParaRPr kumimoji="0" lang="en-US" altLang="en-US" sz="160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89" name="Rectangle 7">
            <a:extLst>
              <a:ext uri="{FF2B5EF4-FFF2-40B4-BE49-F238E27FC236}">
                <a16:creationId xmlns="" xmlns:a16="http://schemas.microsoft.com/office/drawing/2014/main" id="{B017701D-23F8-F546-8261-792DE6B9A2C6}"/>
              </a:ext>
            </a:extLst>
          </p:cNvPr>
          <p:cNvSpPr>
            <a:spLocks noChangeArrowheads="1"/>
          </p:cNvSpPr>
          <p:nvPr/>
        </p:nvSpPr>
        <p:spPr bwMode="auto">
          <a:xfrm>
            <a:off x="1977013" y="4063386"/>
            <a:ext cx="341498" cy="307561"/>
          </a:xfrm>
          <a:prstGeom prst="rect">
            <a:avLst/>
          </a:prstGeom>
          <a:solidFill>
            <a:schemeClr val="accent1"/>
          </a:solidFill>
          <a:ln w="0">
            <a:solidFill>
              <a:schemeClr val="bg1"/>
            </a:solidFill>
            <a:miter lim="800000"/>
            <a:headEnd/>
            <a:tailEnd/>
          </a:ln>
        </p:spPr>
        <p:txBody>
          <a:bodyPr anchor="b"/>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base" latinLnBrk="0" hangingPunct="1">
              <a:lnSpc>
                <a:spcPct val="90000"/>
              </a:lnSpc>
              <a:spcBef>
                <a:spcPct val="35000"/>
              </a:spcBef>
              <a:spcAft>
                <a:spcPct val="25000"/>
              </a:spcAft>
              <a:buClr>
                <a:srgbClr val="015873"/>
              </a:buClr>
              <a:buSzTx/>
              <a:buFont typeface="Wingdings" panose="05000000000000000000" pitchFamily="2" charset="2"/>
              <a:buNone/>
              <a:tabLst/>
              <a:defRPr/>
            </a:pPr>
            <a:endParaRPr kumimoji="0" lang="en-US" altLang="en-US" sz="160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90" name="Rectangle 7">
            <a:extLst>
              <a:ext uri="{FF2B5EF4-FFF2-40B4-BE49-F238E27FC236}">
                <a16:creationId xmlns="" xmlns:a16="http://schemas.microsoft.com/office/drawing/2014/main" id="{AA8615C0-3C56-454D-83E8-DEA6291BB45F}"/>
              </a:ext>
            </a:extLst>
          </p:cNvPr>
          <p:cNvSpPr>
            <a:spLocks noChangeArrowheads="1"/>
          </p:cNvSpPr>
          <p:nvPr/>
        </p:nvSpPr>
        <p:spPr bwMode="auto">
          <a:xfrm>
            <a:off x="2617367" y="4011237"/>
            <a:ext cx="341498" cy="330034"/>
          </a:xfrm>
          <a:prstGeom prst="rect">
            <a:avLst/>
          </a:prstGeom>
          <a:solidFill>
            <a:schemeClr val="accent2"/>
          </a:solidFill>
          <a:ln w="0">
            <a:solidFill>
              <a:schemeClr val="bg1"/>
            </a:solidFill>
            <a:miter lim="800000"/>
            <a:headEnd/>
            <a:tailEnd/>
          </a:ln>
        </p:spPr>
        <p:txBody>
          <a:bodyPr anchor="b"/>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base" latinLnBrk="0" hangingPunct="1">
              <a:lnSpc>
                <a:spcPct val="90000"/>
              </a:lnSpc>
              <a:spcBef>
                <a:spcPct val="35000"/>
              </a:spcBef>
              <a:spcAft>
                <a:spcPct val="25000"/>
              </a:spcAft>
              <a:buClr>
                <a:srgbClr val="015873"/>
              </a:buClr>
              <a:buSzTx/>
              <a:buFont typeface="Wingdings" panose="05000000000000000000" pitchFamily="2" charset="2"/>
              <a:buNone/>
              <a:tabLst/>
              <a:defRPr/>
            </a:pPr>
            <a:endParaRPr kumimoji="0" lang="en-US" altLang="en-US" sz="160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91" name="Rectangle 7">
            <a:extLst>
              <a:ext uri="{FF2B5EF4-FFF2-40B4-BE49-F238E27FC236}">
                <a16:creationId xmlns="" xmlns:a16="http://schemas.microsoft.com/office/drawing/2014/main" id="{33DDA673-A99E-C144-BCA8-B3F0B3455009}"/>
              </a:ext>
            </a:extLst>
          </p:cNvPr>
          <p:cNvSpPr>
            <a:spLocks noChangeArrowheads="1"/>
          </p:cNvSpPr>
          <p:nvPr/>
        </p:nvSpPr>
        <p:spPr bwMode="auto">
          <a:xfrm>
            <a:off x="2617380" y="4316448"/>
            <a:ext cx="341498" cy="46893"/>
          </a:xfrm>
          <a:prstGeom prst="rect">
            <a:avLst/>
          </a:prstGeom>
          <a:solidFill>
            <a:schemeClr val="accent1"/>
          </a:solidFill>
          <a:ln w="0">
            <a:solidFill>
              <a:schemeClr val="bg1"/>
            </a:solidFill>
            <a:miter lim="800000"/>
            <a:headEnd/>
            <a:tailEnd/>
          </a:ln>
        </p:spPr>
        <p:txBody>
          <a:bodyPr anchor="b"/>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base" latinLnBrk="0" hangingPunct="1">
              <a:lnSpc>
                <a:spcPct val="90000"/>
              </a:lnSpc>
              <a:spcBef>
                <a:spcPct val="35000"/>
              </a:spcBef>
              <a:spcAft>
                <a:spcPct val="25000"/>
              </a:spcAft>
              <a:buClr>
                <a:srgbClr val="015873"/>
              </a:buClr>
              <a:buSzTx/>
              <a:buFont typeface="Wingdings" panose="05000000000000000000" pitchFamily="2" charset="2"/>
              <a:buNone/>
              <a:tabLst/>
              <a:defRPr/>
            </a:pPr>
            <a:endParaRPr kumimoji="0" lang="en-US" altLang="en-US" sz="160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grpSp>
        <p:nvGrpSpPr>
          <p:cNvPr id="92" name="Group 91">
            <a:extLst>
              <a:ext uri="{FF2B5EF4-FFF2-40B4-BE49-F238E27FC236}">
                <a16:creationId xmlns="" xmlns:a16="http://schemas.microsoft.com/office/drawing/2014/main" id="{A63AE9F0-2646-644A-9A5F-8F706D743F61}"/>
              </a:ext>
            </a:extLst>
          </p:cNvPr>
          <p:cNvGrpSpPr/>
          <p:nvPr/>
        </p:nvGrpSpPr>
        <p:grpSpPr>
          <a:xfrm>
            <a:off x="2644310" y="2373368"/>
            <a:ext cx="561675" cy="567311"/>
            <a:chOff x="6634823" y="5112768"/>
            <a:chExt cx="929523" cy="652995"/>
          </a:xfrm>
        </p:grpSpPr>
        <p:sp>
          <p:nvSpPr>
            <p:cNvPr id="93" name="Rectangle 52">
              <a:extLst>
                <a:ext uri="{FF2B5EF4-FFF2-40B4-BE49-F238E27FC236}">
                  <a16:creationId xmlns="" xmlns:a16="http://schemas.microsoft.com/office/drawing/2014/main" id="{ABAE01DE-8199-3444-AA35-E4766623CD51}"/>
                </a:ext>
              </a:extLst>
            </p:cNvPr>
            <p:cNvSpPr>
              <a:spLocks noChangeArrowheads="1"/>
            </p:cNvSpPr>
            <p:nvPr/>
          </p:nvSpPr>
          <p:spPr bwMode="auto">
            <a:xfrm>
              <a:off x="6634823" y="5233281"/>
              <a:ext cx="181590" cy="168401"/>
            </a:xfrm>
            <a:prstGeom prst="rect">
              <a:avLst/>
            </a:prstGeom>
            <a:solidFill>
              <a:schemeClr val="accent1"/>
            </a:solidFill>
            <a:ln w="11176">
              <a:solidFill>
                <a:schemeClr val="bg1"/>
              </a:solidFill>
              <a:miter lim="800000"/>
              <a:headEnd/>
              <a:tailEnd/>
            </a:ln>
          </p:spPr>
          <p:txBody>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90000"/>
                </a:lnSpc>
                <a:spcBef>
                  <a:spcPct val="35000"/>
                </a:spcBef>
                <a:spcAft>
                  <a:spcPct val="25000"/>
                </a:spcAft>
                <a:buClr>
                  <a:srgbClr val="015873"/>
                </a:buClr>
                <a:buSzTx/>
                <a:buFont typeface="Arial" panose="020B0604020202020204" pitchFamily="34" charset="0"/>
                <a:buChar char="•"/>
                <a:tabLst/>
                <a:defRPr/>
              </a:pPr>
              <a:endParaRPr kumimoji="0" lang="en-US" altLang="en-US" sz="160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94" name="Rectangle 54">
              <a:extLst>
                <a:ext uri="{FF2B5EF4-FFF2-40B4-BE49-F238E27FC236}">
                  <a16:creationId xmlns="" xmlns:a16="http://schemas.microsoft.com/office/drawing/2014/main" id="{35689227-7B74-6E49-B363-4CED573B7B12}"/>
                </a:ext>
              </a:extLst>
            </p:cNvPr>
            <p:cNvSpPr>
              <a:spLocks noChangeArrowheads="1"/>
            </p:cNvSpPr>
            <p:nvPr/>
          </p:nvSpPr>
          <p:spPr bwMode="auto">
            <a:xfrm>
              <a:off x="6634825" y="5467688"/>
              <a:ext cx="181590" cy="168401"/>
            </a:xfrm>
            <a:prstGeom prst="rect">
              <a:avLst/>
            </a:prstGeom>
            <a:solidFill>
              <a:schemeClr val="accent2"/>
            </a:solidFill>
            <a:ln w="11176">
              <a:solidFill>
                <a:schemeClr val="bg1"/>
              </a:solidFill>
              <a:miter lim="800000"/>
              <a:headEnd/>
              <a:tailEnd/>
            </a:ln>
          </p:spPr>
          <p:txBody>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90000"/>
                </a:lnSpc>
                <a:spcBef>
                  <a:spcPct val="35000"/>
                </a:spcBef>
                <a:spcAft>
                  <a:spcPct val="25000"/>
                </a:spcAft>
                <a:buClr>
                  <a:srgbClr val="015873"/>
                </a:buClr>
                <a:buSzTx/>
                <a:buFont typeface="Arial" panose="020B0604020202020204" pitchFamily="34" charset="0"/>
                <a:buChar char="•"/>
                <a:tabLst/>
                <a:defRPr/>
              </a:pPr>
              <a:endParaRPr kumimoji="0" lang="en-US" altLang="en-US" sz="160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95" name="TextBox 1">
              <a:extLst>
                <a:ext uri="{FF2B5EF4-FFF2-40B4-BE49-F238E27FC236}">
                  <a16:creationId xmlns="" xmlns:a16="http://schemas.microsoft.com/office/drawing/2014/main" id="{83793ED9-10AC-2343-AF31-FCB3D4ADDF12}"/>
                </a:ext>
              </a:extLst>
            </p:cNvPr>
            <p:cNvSpPr txBox="1">
              <a:spLocks noChangeArrowheads="1"/>
            </p:cNvSpPr>
            <p:nvPr/>
          </p:nvSpPr>
          <p:spPr bwMode="auto">
            <a:xfrm flipH="1">
              <a:off x="6761295" y="5112768"/>
              <a:ext cx="803051" cy="38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ヒラギノ角ゴ Pro W3" pitchFamily="127" charset="-128"/>
                </a:defRPr>
              </a:lvl1pPr>
              <a:lvl2pPr marL="742950" indent="-285750" eaLnBrk="0" hangingPunct="0">
                <a:defRPr sz="2400">
                  <a:solidFill>
                    <a:schemeClr val="tx1"/>
                  </a:solidFill>
                  <a:latin typeface="Calibri" pitchFamily="34" charset="0"/>
                  <a:ea typeface="ヒラギノ角ゴ Pro W3" pitchFamily="127" charset="-128"/>
                </a:defRPr>
              </a:lvl2pPr>
              <a:lvl3pPr marL="1143000" indent="-228600" eaLnBrk="0" hangingPunct="0">
                <a:defRPr sz="2400">
                  <a:solidFill>
                    <a:schemeClr val="tx1"/>
                  </a:solidFill>
                  <a:latin typeface="Calibri" pitchFamily="34" charset="0"/>
                  <a:ea typeface="ヒラギノ角ゴ Pro W3" pitchFamily="127" charset="-128"/>
                </a:defRPr>
              </a:lvl3pPr>
              <a:lvl4pPr marL="1600200" indent="-228600" eaLnBrk="0" hangingPunct="0">
                <a:defRPr sz="2400">
                  <a:solidFill>
                    <a:schemeClr val="tx1"/>
                  </a:solidFill>
                  <a:latin typeface="Calibri" pitchFamily="34" charset="0"/>
                  <a:ea typeface="ヒラギノ角ゴ Pro W3" pitchFamily="127" charset="-128"/>
                </a:defRPr>
              </a:lvl4pPr>
              <a:lvl5pPr marL="2057400" indent="-228600" eaLnBrk="0" hangingPunct="0">
                <a:defRPr sz="2400">
                  <a:solidFill>
                    <a:schemeClr val="tx1"/>
                  </a:solidFill>
                  <a:latin typeface="Calibri" pitchFamily="34" charset="0"/>
                  <a:ea typeface="ヒラギノ角ゴ Pro W3" pitchFamily="127"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ヒラギノ角ゴ Pro W3" pitchFamily="127"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ヒラギノ角ゴ Pro W3" pitchFamily="127"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ヒラギノ角ゴ Pro W3" pitchFamily="127"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ヒラギノ角ゴ Pro W3" pitchFamily="127"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600" i="0" u="none" strike="noStrike" kern="1200" cap="none" spc="0" normalizeH="0" baseline="0" noProof="0" dirty="0">
                  <a:ln>
                    <a:noFill/>
                  </a:ln>
                  <a:solidFill>
                    <a:prstClr val="black"/>
                  </a:solidFill>
                  <a:effectLst/>
                  <a:uLnTx/>
                  <a:uFillTx/>
                  <a:cs typeface="Calibri" panose="020F0502020204030204" pitchFamily="34" charset="0"/>
                </a:rPr>
                <a:t>CR</a:t>
              </a:r>
            </a:p>
          </p:txBody>
        </p:sp>
        <p:sp>
          <p:nvSpPr>
            <p:cNvPr id="96" name="TextBox 1">
              <a:extLst>
                <a:ext uri="{FF2B5EF4-FFF2-40B4-BE49-F238E27FC236}">
                  <a16:creationId xmlns="" xmlns:a16="http://schemas.microsoft.com/office/drawing/2014/main" id="{0A189976-A2F9-1043-9F40-4F689E56F91B}"/>
                </a:ext>
              </a:extLst>
            </p:cNvPr>
            <p:cNvSpPr txBox="1">
              <a:spLocks noChangeArrowheads="1"/>
            </p:cNvSpPr>
            <p:nvPr/>
          </p:nvSpPr>
          <p:spPr bwMode="auto">
            <a:xfrm flipH="1">
              <a:off x="6761293" y="5376077"/>
              <a:ext cx="803048" cy="389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ヒラギノ角ゴ Pro W3" pitchFamily="127" charset="-128"/>
                </a:defRPr>
              </a:lvl1pPr>
              <a:lvl2pPr marL="742950" indent="-285750" eaLnBrk="0" hangingPunct="0">
                <a:defRPr sz="2400">
                  <a:solidFill>
                    <a:schemeClr val="tx1"/>
                  </a:solidFill>
                  <a:latin typeface="Calibri" pitchFamily="34" charset="0"/>
                  <a:ea typeface="ヒラギノ角ゴ Pro W3" pitchFamily="127" charset="-128"/>
                </a:defRPr>
              </a:lvl2pPr>
              <a:lvl3pPr marL="1143000" indent="-228600" eaLnBrk="0" hangingPunct="0">
                <a:defRPr sz="2400">
                  <a:solidFill>
                    <a:schemeClr val="tx1"/>
                  </a:solidFill>
                  <a:latin typeface="Calibri" pitchFamily="34" charset="0"/>
                  <a:ea typeface="ヒラギノ角ゴ Pro W3" pitchFamily="127" charset="-128"/>
                </a:defRPr>
              </a:lvl3pPr>
              <a:lvl4pPr marL="1600200" indent="-228600" eaLnBrk="0" hangingPunct="0">
                <a:defRPr sz="2400">
                  <a:solidFill>
                    <a:schemeClr val="tx1"/>
                  </a:solidFill>
                  <a:latin typeface="Calibri" pitchFamily="34" charset="0"/>
                  <a:ea typeface="ヒラギノ角ゴ Pro W3" pitchFamily="127" charset="-128"/>
                </a:defRPr>
              </a:lvl4pPr>
              <a:lvl5pPr marL="2057400" indent="-228600" eaLnBrk="0" hangingPunct="0">
                <a:defRPr sz="2400">
                  <a:solidFill>
                    <a:schemeClr val="tx1"/>
                  </a:solidFill>
                  <a:latin typeface="Calibri" pitchFamily="34" charset="0"/>
                  <a:ea typeface="ヒラギノ角ゴ Pro W3" pitchFamily="127"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ヒラギノ角ゴ Pro W3" pitchFamily="127"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ヒラギノ角ゴ Pro W3" pitchFamily="127"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ヒラギノ角ゴ Pro W3" pitchFamily="127"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ヒラギノ角ゴ Pro W3" pitchFamily="127"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600" i="0" u="none" strike="noStrike" kern="1200" cap="none" spc="0" normalizeH="0" baseline="0" noProof="0" dirty="0">
                  <a:ln>
                    <a:noFill/>
                  </a:ln>
                  <a:solidFill>
                    <a:prstClr val="black"/>
                  </a:solidFill>
                  <a:effectLst/>
                  <a:uLnTx/>
                  <a:uFillTx/>
                  <a:cs typeface="Calibri" panose="020F0502020204030204" pitchFamily="34" charset="0"/>
                </a:rPr>
                <a:t>PR</a:t>
              </a:r>
            </a:p>
          </p:txBody>
        </p:sp>
      </p:grpSp>
      <p:sp>
        <p:nvSpPr>
          <p:cNvPr id="102" name="Title 2">
            <a:extLst>
              <a:ext uri="{FF2B5EF4-FFF2-40B4-BE49-F238E27FC236}">
                <a16:creationId xmlns="" xmlns:a16="http://schemas.microsoft.com/office/drawing/2014/main" id="{8237C718-C23A-7D46-9903-CC8E30E3C9CD}"/>
              </a:ext>
            </a:extLst>
          </p:cNvPr>
          <p:cNvSpPr txBox="1">
            <a:spLocks/>
          </p:cNvSpPr>
          <p:nvPr/>
        </p:nvSpPr>
        <p:spPr>
          <a:xfrm>
            <a:off x="3991536" y="5018093"/>
            <a:ext cx="1289648" cy="359037"/>
          </a:xfrm>
          <a:prstGeom prst="rect">
            <a:avLst/>
          </a:prstGeom>
        </p:spPr>
        <p:txBody>
          <a:bodyPr lIns="0" rIns="0"/>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i="0" u="none" strike="noStrike" kern="1200" cap="none" spc="0" normalizeH="0" baseline="0" noProof="0" dirty="0">
                <a:ln>
                  <a:noFill/>
                </a:ln>
                <a:solidFill>
                  <a:srgbClr val="1F497D">
                    <a:lumMod val="50000"/>
                  </a:srgbClr>
                </a:solidFill>
                <a:effectLst/>
                <a:uLnTx/>
                <a:uFillTx/>
                <a:latin typeface="Calibri" panose="020F0502020204030204" pitchFamily="34" charset="0"/>
                <a:cs typeface="Calibri" panose="020F0502020204030204" pitchFamily="34" charset="0"/>
              </a:rPr>
              <a:t>RECIST v1.1</a:t>
            </a:r>
          </a:p>
        </p:txBody>
      </p:sp>
      <p:cxnSp>
        <p:nvCxnSpPr>
          <p:cNvPr id="103" name="Straight Connector 102">
            <a:extLst>
              <a:ext uri="{FF2B5EF4-FFF2-40B4-BE49-F238E27FC236}">
                <a16:creationId xmlns="" xmlns:a16="http://schemas.microsoft.com/office/drawing/2014/main" id="{DB5C3C74-C64A-C64D-B7A2-F9D9CCCA3E00}"/>
              </a:ext>
            </a:extLst>
          </p:cNvPr>
          <p:cNvCxnSpPr>
            <a:cxnSpLocks/>
          </p:cNvCxnSpPr>
          <p:nvPr/>
        </p:nvCxnSpPr>
        <p:spPr>
          <a:xfrm flipV="1">
            <a:off x="3837249" y="4367942"/>
            <a:ext cx="2602193"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 xmlns:a16="http://schemas.microsoft.com/office/drawing/2014/main" id="{5BCF6C1F-53E6-AA45-BAB5-713BEDEF684C}"/>
              </a:ext>
            </a:extLst>
          </p:cNvPr>
          <p:cNvCxnSpPr/>
          <p:nvPr/>
        </p:nvCxnSpPr>
        <p:spPr>
          <a:xfrm flipV="1">
            <a:off x="3837248" y="2072236"/>
            <a:ext cx="0" cy="2295707"/>
          </a:xfrm>
          <a:prstGeom prst="line">
            <a:avLst/>
          </a:prstGeom>
          <a:ln w="28575">
            <a:solidFill>
              <a:srgbClr val="0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05" name="Title 2">
            <a:extLst>
              <a:ext uri="{FF2B5EF4-FFF2-40B4-BE49-F238E27FC236}">
                <a16:creationId xmlns="" xmlns:a16="http://schemas.microsoft.com/office/drawing/2014/main" id="{A31A07AC-AFF5-7D4D-93CA-1800DC7CBC0B}"/>
              </a:ext>
            </a:extLst>
          </p:cNvPr>
          <p:cNvSpPr txBox="1">
            <a:spLocks/>
          </p:cNvSpPr>
          <p:nvPr/>
        </p:nvSpPr>
        <p:spPr>
          <a:xfrm rot="16200000">
            <a:off x="2244029" y="3160844"/>
            <a:ext cx="2419909" cy="225885"/>
          </a:xfrm>
          <a:prstGeom prst="rect">
            <a:avLst/>
          </a:prstGeom>
          <a:noFill/>
        </p:spPr>
        <p:txBody>
          <a:bodyPr lIns="0" rIns="27000"/>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i="0" u="none" strike="noStrike" kern="1200" cap="none" spc="0" normalizeH="0" baseline="0" noProof="0" dirty="0">
                <a:ln>
                  <a:noFill/>
                </a:ln>
                <a:solidFill>
                  <a:srgbClr val="1F497D">
                    <a:lumMod val="50000"/>
                  </a:srgbClr>
                </a:solidFill>
                <a:effectLst/>
                <a:uLnTx/>
                <a:uFillTx/>
                <a:latin typeface="Calibri" panose="020F0502020204030204" pitchFamily="34" charset="0"/>
                <a:cs typeface="Calibri" panose="020F0502020204030204" pitchFamily="34" charset="0"/>
              </a:rPr>
              <a:t>ORR + SD (%)</a:t>
            </a:r>
          </a:p>
        </p:txBody>
      </p:sp>
      <p:sp>
        <p:nvSpPr>
          <p:cNvPr id="106" name="Title 2">
            <a:extLst>
              <a:ext uri="{FF2B5EF4-FFF2-40B4-BE49-F238E27FC236}">
                <a16:creationId xmlns="" xmlns:a16="http://schemas.microsoft.com/office/drawing/2014/main" id="{B710712D-56F6-7A4C-8190-0576DB8BF27F}"/>
              </a:ext>
            </a:extLst>
          </p:cNvPr>
          <p:cNvSpPr txBox="1">
            <a:spLocks/>
          </p:cNvSpPr>
          <p:nvPr/>
        </p:nvSpPr>
        <p:spPr>
          <a:xfrm>
            <a:off x="3526582" y="3848427"/>
            <a:ext cx="255660" cy="161262"/>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1F497D">
                    <a:lumMod val="50000"/>
                  </a:srgbClr>
                </a:solidFill>
                <a:effectLst/>
                <a:uLnTx/>
                <a:uFillTx/>
                <a:latin typeface="Calibri" panose="020F0502020204030204" pitchFamily="34" charset="0"/>
                <a:cs typeface="Calibri" panose="020F0502020204030204" pitchFamily="34" charset="0"/>
              </a:rPr>
              <a:t>10</a:t>
            </a:r>
          </a:p>
        </p:txBody>
      </p:sp>
      <p:cxnSp>
        <p:nvCxnSpPr>
          <p:cNvPr id="107" name="Straight Connector 106">
            <a:extLst>
              <a:ext uri="{FF2B5EF4-FFF2-40B4-BE49-F238E27FC236}">
                <a16:creationId xmlns="" xmlns:a16="http://schemas.microsoft.com/office/drawing/2014/main" id="{66504B5D-D8DE-DE41-9573-4685023BC218}"/>
              </a:ext>
            </a:extLst>
          </p:cNvPr>
          <p:cNvCxnSpPr>
            <a:cxnSpLocks/>
          </p:cNvCxnSpPr>
          <p:nvPr/>
        </p:nvCxnSpPr>
        <p:spPr>
          <a:xfrm flipV="1">
            <a:off x="3792071" y="3934360"/>
            <a:ext cx="4517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 xmlns:a16="http://schemas.microsoft.com/office/drawing/2014/main" id="{724ED47B-142E-834C-9D9C-C07A123613FF}"/>
              </a:ext>
            </a:extLst>
          </p:cNvPr>
          <p:cNvCxnSpPr>
            <a:cxnSpLocks/>
          </p:cNvCxnSpPr>
          <p:nvPr/>
        </p:nvCxnSpPr>
        <p:spPr>
          <a:xfrm flipV="1">
            <a:off x="3792071" y="3067194"/>
            <a:ext cx="4517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 xmlns:a16="http://schemas.microsoft.com/office/drawing/2014/main" id="{E6E7F937-B15F-EA49-81BF-80B7FE4EB402}"/>
              </a:ext>
            </a:extLst>
          </p:cNvPr>
          <p:cNvCxnSpPr>
            <a:cxnSpLocks/>
          </p:cNvCxnSpPr>
          <p:nvPr/>
        </p:nvCxnSpPr>
        <p:spPr>
          <a:xfrm flipV="1">
            <a:off x="3792071" y="2200028"/>
            <a:ext cx="4517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0" name="Title 2">
            <a:extLst>
              <a:ext uri="{FF2B5EF4-FFF2-40B4-BE49-F238E27FC236}">
                <a16:creationId xmlns="" xmlns:a16="http://schemas.microsoft.com/office/drawing/2014/main" id="{156F795B-7A1A-114D-91F7-CDCD7935964C}"/>
              </a:ext>
            </a:extLst>
          </p:cNvPr>
          <p:cNvSpPr txBox="1">
            <a:spLocks/>
          </p:cNvSpPr>
          <p:nvPr/>
        </p:nvSpPr>
        <p:spPr>
          <a:xfrm>
            <a:off x="3526582" y="3432865"/>
            <a:ext cx="255660" cy="159741"/>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1F497D">
                    <a:lumMod val="50000"/>
                  </a:srgbClr>
                </a:solidFill>
                <a:effectLst/>
                <a:uLnTx/>
                <a:uFillTx/>
                <a:latin typeface="Calibri" panose="020F0502020204030204" pitchFamily="34" charset="0"/>
                <a:cs typeface="Calibri" panose="020F0502020204030204" pitchFamily="34" charset="0"/>
              </a:rPr>
              <a:t>20</a:t>
            </a:r>
          </a:p>
        </p:txBody>
      </p:sp>
      <p:sp>
        <p:nvSpPr>
          <p:cNvPr id="111" name="Title 2">
            <a:extLst>
              <a:ext uri="{FF2B5EF4-FFF2-40B4-BE49-F238E27FC236}">
                <a16:creationId xmlns="" xmlns:a16="http://schemas.microsoft.com/office/drawing/2014/main" id="{48B85103-6788-DE48-91CA-7A99DB938BEB}"/>
              </a:ext>
            </a:extLst>
          </p:cNvPr>
          <p:cNvSpPr txBox="1">
            <a:spLocks/>
          </p:cNvSpPr>
          <p:nvPr/>
        </p:nvSpPr>
        <p:spPr>
          <a:xfrm>
            <a:off x="3526582" y="2063789"/>
            <a:ext cx="255660" cy="230076"/>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1F497D">
                    <a:lumMod val="50000"/>
                  </a:srgbClr>
                </a:solidFill>
                <a:effectLst/>
                <a:uLnTx/>
                <a:uFillTx/>
                <a:latin typeface="Calibri" panose="020F0502020204030204" pitchFamily="34" charset="0"/>
                <a:cs typeface="Calibri" panose="020F0502020204030204" pitchFamily="34" charset="0"/>
              </a:rPr>
              <a:t>50</a:t>
            </a:r>
          </a:p>
        </p:txBody>
      </p:sp>
      <p:sp>
        <p:nvSpPr>
          <p:cNvPr id="112" name="Title 2">
            <a:extLst>
              <a:ext uri="{FF2B5EF4-FFF2-40B4-BE49-F238E27FC236}">
                <a16:creationId xmlns="" xmlns:a16="http://schemas.microsoft.com/office/drawing/2014/main" id="{309D3CA3-52AB-5C46-82CB-281012BF5D38}"/>
              </a:ext>
            </a:extLst>
          </p:cNvPr>
          <p:cNvSpPr txBox="1">
            <a:spLocks/>
          </p:cNvSpPr>
          <p:nvPr/>
        </p:nvSpPr>
        <p:spPr>
          <a:xfrm>
            <a:off x="3526582" y="4291389"/>
            <a:ext cx="255660" cy="161262"/>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1F497D">
                    <a:lumMod val="50000"/>
                  </a:srgbClr>
                </a:solidFill>
                <a:effectLst/>
                <a:uLnTx/>
                <a:uFillTx/>
                <a:latin typeface="Calibri" panose="020F0502020204030204" pitchFamily="34" charset="0"/>
                <a:cs typeface="Calibri" panose="020F0502020204030204" pitchFamily="34" charset="0"/>
              </a:rPr>
              <a:t>0</a:t>
            </a:r>
          </a:p>
        </p:txBody>
      </p:sp>
      <p:sp>
        <p:nvSpPr>
          <p:cNvPr id="113" name="Title 2">
            <a:extLst>
              <a:ext uri="{FF2B5EF4-FFF2-40B4-BE49-F238E27FC236}">
                <a16:creationId xmlns="" xmlns:a16="http://schemas.microsoft.com/office/drawing/2014/main" id="{157294E4-40B7-154A-B59E-C83D3ADEC5A0}"/>
              </a:ext>
            </a:extLst>
          </p:cNvPr>
          <p:cNvSpPr txBox="1">
            <a:spLocks/>
          </p:cNvSpPr>
          <p:nvPr/>
        </p:nvSpPr>
        <p:spPr>
          <a:xfrm>
            <a:off x="5833633" y="2346257"/>
            <a:ext cx="302891" cy="263690"/>
          </a:xfrm>
          <a:prstGeom prst="rect">
            <a:avLst/>
          </a:prstGeom>
        </p:spPr>
        <p:txBody>
          <a:bodyPr lIns="0" rIns="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i="0" u="none" strike="noStrike" kern="1200" cap="none" spc="0" normalizeH="0" baseline="0" noProof="0" dirty="0">
                <a:ln>
                  <a:noFill/>
                </a:ln>
                <a:solidFill>
                  <a:srgbClr val="1F497D">
                    <a:lumMod val="50000"/>
                  </a:srgbClr>
                </a:solidFill>
                <a:effectLst/>
                <a:uLnTx/>
                <a:uFillTx/>
                <a:latin typeface="Calibri" panose="020F0502020204030204" pitchFamily="34" charset="0"/>
                <a:cs typeface="Calibri" panose="020F0502020204030204" pitchFamily="34" charset="0"/>
              </a:rPr>
              <a:t>20</a:t>
            </a:r>
          </a:p>
        </p:txBody>
      </p:sp>
      <p:sp>
        <p:nvSpPr>
          <p:cNvPr id="114" name="Title 2">
            <a:extLst>
              <a:ext uri="{FF2B5EF4-FFF2-40B4-BE49-F238E27FC236}">
                <a16:creationId xmlns="" xmlns:a16="http://schemas.microsoft.com/office/drawing/2014/main" id="{60B02BC3-5426-A040-8DC4-732598B151BF}"/>
              </a:ext>
            </a:extLst>
          </p:cNvPr>
          <p:cNvSpPr txBox="1">
            <a:spLocks/>
          </p:cNvSpPr>
          <p:nvPr/>
        </p:nvSpPr>
        <p:spPr>
          <a:xfrm>
            <a:off x="5780207" y="5018093"/>
            <a:ext cx="369630" cy="359037"/>
          </a:xfrm>
          <a:prstGeom prst="rect">
            <a:avLst/>
          </a:prstGeom>
        </p:spPr>
        <p:txBody>
          <a:bodyPr lIns="0" rIns="0"/>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i="0" u="none" strike="noStrike" kern="1200" cap="none" spc="0" normalizeH="0" baseline="0" noProof="0" dirty="0" err="1">
                <a:ln>
                  <a:noFill/>
                </a:ln>
                <a:solidFill>
                  <a:srgbClr val="1F497D">
                    <a:lumMod val="50000"/>
                  </a:srgbClr>
                </a:solidFill>
                <a:effectLst/>
                <a:uLnTx/>
                <a:uFillTx/>
                <a:latin typeface="Calibri" panose="020F0502020204030204" pitchFamily="34" charset="0"/>
                <a:cs typeface="Calibri" panose="020F0502020204030204" pitchFamily="34" charset="0"/>
              </a:rPr>
              <a:t>irRC</a:t>
            </a:r>
            <a:endParaRPr kumimoji="0" lang="en-GB" sz="1400" i="0" u="none" strike="noStrike" kern="1200" cap="none" spc="0" normalizeH="0" baseline="0" noProof="0" dirty="0">
              <a:ln>
                <a:noFill/>
              </a:ln>
              <a:solidFill>
                <a:srgbClr val="1F497D">
                  <a:lumMod val="50000"/>
                </a:srgbClr>
              </a:solidFill>
              <a:effectLst/>
              <a:uLnTx/>
              <a:uFillTx/>
              <a:latin typeface="Calibri" panose="020F0502020204030204" pitchFamily="34" charset="0"/>
              <a:cs typeface="Calibri" panose="020F0502020204030204" pitchFamily="34" charset="0"/>
            </a:endParaRPr>
          </a:p>
        </p:txBody>
      </p:sp>
      <p:grpSp>
        <p:nvGrpSpPr>
          <p:cNvPr id="115" name="Group 114">
            <a:extLst>
              <a:ext uri="{FF2B5EF4-FFF2-40B4-BE49-F238E27FC236}">
                <a16:creationId xmlns="" xmlns:a16="http://schemas.microsoft.com/office/drawing/2014/main" id="{2630C545-4B91-6A42-9B2A-7E979CC95D78}"/>
              </a:ext>
            </a:extLst>
          </p:cNvPr>
          <p:cNvGrpSpPr/>
          <p:nvPr/>
        </p:nvGrpSpPr>
        <p:grpSpPr>
          <a:xfrm>
            <a:off x="4010305" y="3724268"/>
            <a:ext cx="365537" cy="637820"/>
            <a:chOff x="7460607" y="3697468"/>
            <a:chExt cx="565172" cy="665556"/>
          </a:xfrm>
        </p:grpSpPr>
        <p:sp>
          <p:nvSpPr>
            <p:cNvPr id="143" name="Rectangle 7">
              <a:extLst>
                <a:ext uri="{FF2B5EF4-FFF2-40B4-BE49-F238E27FC236}">
                  <a16:creationId xmlns="" xmlns:a16="http://schemas.microsoft.com/office/drawing/2014/main" id="{85426342-FAAD-B14C-A975-7981F65AA890}"/>
                </a:ext>
              </a:extLst>
            </p:cNvPr>
            <p:cNvSpPr>
              <a:spLocks noChangeArrowheads="1"/>
            </p:cNvSpPr>
            <p:nvPr/>
          </p:nvSpPr>
          <p:spPr bwMode="auto">
            <a:xfrm>
              <a:off x="7460607" y="3697468"/>
              <a:ext cx="565150" cy="665556"/>
            </a:xfrm>
            <a:prstGeom prst="rect">
              <a:avLst/>
            </a:prstGeom>
            <a:solidFill>
              <a:schemeClr val="accent2"/>
            </a:solidFill>
            <a:ln w="0">
              <a:solidFill>
                <a:schemeClr val="bg1"/>
              </a:solidFill>
              <a:miter lim="800000"/>
              <a:headEnd/>
              <a:tailEnd/>
            </a:ln>
          </p:spPr>
          <p:txBody>
            <a:bodyPr anchor="b"/>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base" latinLnBrk="0" hangingPunct="1">
                <a:lnSpc>
                  <a:spcPct val="90000"/>
                </a:lnSpc>
                <a:spcBef>
                  <a:spcPct val="35000"/>
                </a:spcBef>
                <a:spcAft>
                  <a:spcPct val="25000"/>
                </a:spcAft>
                <a:buClr>
                  <a:srgbClr val="015873"/>
                </a:buClr>
                <a:buSzTx/>
                <a:buFont typeface="Wingdings" panose="05000000000000000000" pitchFamily="2" charset="2"/>
                <a:buNone/>
                <a:tabLst/>
                <a:defRPr/>
              </a:pPr>
              <a:endParaRPr kumimoji="0" lang="en-US" altLang="en-US" sz="160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144" name="Rectangle 7">
              <a:extLst>
                <a:ext uri="{FF2B5EF4-FFF2-40B4-BE49-F238E27FC236}">
                  <a16:creationId xmlns="" xmlns:a16="http://schemas.microsoft.com/office/drawing/2014/main" id="{FA442AEB-C4A1-8341-ADE6-073A9784D28C}"/>
                </a:ext>
              </a:extLst>
            </p:cNvPr>
            <p:cNvSpPr>
              <a:spLocks noChangeArrowheads="1"/>
            </p:cNvSpPr>
            <p:nvPr/>
          </p:nvSpPr>
          <p:spPr bwMode="auto">
            <a:xfrm>
              <a:off x="7460629" y="4028289"/>
              <a:ext cx="565150" cy="331165"/>
            </a:xfrm>
            <a:prstGeom prst="rect">
              <a:avLst/>
            </a:prstGeom>
            <a:solidFill>
              <a:schemeClr val="accent1"/>
            </a:solidFill>
            <a:ln w="0">
              <a:solidFill>
                <a:schemeClr val="bg1"/>
              </a:solidFill>
              <a:miter lim="800000"/>
              <a:headEnd/>
              <a:tailEnd/>
            </a:ln>
          </p:spPr>
          <p:txBody>
            <a:bodyPr anchor="b"/>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base" latinLnBrk="0" hangingPunct="1">
                <a:lnSpc>
                  <a:spcPct val="90000"/>
                </a:lnSpc>
                <a:spcBef>
                  <a:spcPct val="35000"/>
                </a:spcBef>
                <a:spcAft>
                  <a:spcPct val="25000"/>
                </a:spcAft>
                <a:buClr>
                  <a:srgbClr val="015873"/>
                </a:buClr>
                <a:buSzTx/>
                <a:buFont typeface="Wingdings" panose="05000000000000000000" pitchFamily="2" charset="2"/>
                <a:buNone/>
                <a:tabLst/>
                <a:defRPr/>
              </a:pPr>
              <a:endParaRPr kumimoji="0" lang="en-US" altLang="en-US" sz="160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grpSp>
      <p:sp>
        <p:nvSpPr>
          <p:cNvPr id="116" name="Rectangle 7">
            <a:extLst>
              <a:ext uri="{FF2B5EF4-FFF2-40B4-BE49-F238E27FC236}">
                <a16:creationId xmlns="" xmlns:a16="http://schemas.microsoft.com/office/drawing/2014/main" id="{9FEAE392-0C11-F14D-9EED-503948AC247E}"/>
              </a:ext>
            </a:extLst>
          </p:cNvPr>
          <p:cNvSpPr>
            <a:spLocks noChangeArrowheads="1"/>
          </p:cNvSpPr>
          <p:nvPr/>
        </p:nvSpPr>
        <p:spPr bwMode="auto">
          <a:xfrm>
            <a:off x="4483580" y="3007183"/>
            <a:ext cx="365523" cy="1359238"/>
          </a:xfrm>
          <a:prstGeom prst="rect">
            <a:avLst/>
          </a:prstGeom>
          <a:solidFill>
            <a:schemeClr val="accent3">
              <a:lumMod val="40000"/>
              <a:lumOff val="60000"/>
            </a:schemeClr>
          </a:solidFill>
          <a:ln w="0">
            <a:solidFill>
              <a:schemeClr val="bg1"/>
            </a:solidFill>
            <a:miter lim="800000"/>
            <a:headEnd/>
            <a:tailEnd/>
          </a:ln>
        </p:spPr>
        <p:txBody>
          <a:bodyPr anchor="b"/>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base" latinLnBrk="0" hangingPunct="1">
              <a:lnSpc>
                <a:spcPct val="90000"/>
              </a:lnSpc>
              <a:spcBef>
                <a:spcPct val="35000"/>
              </a:spcBef>
              <a:spcAft>
                <a:spcPct val="25000"/>
              </a:spcAft>
              <a:buClr>
                <a:srgbClr val="015873"/>
              </a:buClr>
              <a:buSzTx/>
              <a:buFont typeface="Wingdings" panose="05000000000000000000" pitchFamily="2" charset="2"/>
              <a:buNone/>
              <a:tabLst/>
              <a:defRPr/>
            </a:pPr>
            <a:endParaRPr kumimoji="0" lang="en-US" altLang="en-US" sz="160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117" name="Rectangle 7">
            <a:extLst>
              <a:ext uri="{FF2B5EF4-FFF2-40B4-BE49-F238E27FC236}">
                <a16:creationId xmlns="" xmlns:a16="http://schemas.microsoft.com/office/drawing/2014/main" id="{ED0828E8-9A39-264B-951B-73BBF4142F1F}"/>
              </a:ext>
            </a:extLst>
          </p:cNvPr>
          <p:cNvSpPr>
            <a:spLocks noChangeArrowheads="1"/>
          </p:cNvSpPr>
          <p:nvPr/>
        </p:nvSpPr>
        <p:spPr bwMode="auto">
          <a:xfrm>
            <a:off x="4483594" y="3812101"/>
            <a:ext cx="365523" cy="560405"/>
          </a:xfrm>
          <a:prstGeom prst="rect">
            <a:avLst/>
          </a:prstGeom>
          <a:solidFill>
            <a:schemeClr val="accent3"/>
          </a:solidFill>
          <a:ln w="0">
            <a:solidFill>
              <a:schemeClr val="bg1"/>
            </a:solidFill>
            <a:miter lim="800000"/>
            <a:headEnd/>
            <a:tailEnd/>
          </a:ln>
        </p:spPr>
        <p:txBody>
          <a:bodyPr anchor="b"/>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base" latinLnBrk="0" hangingPunct="1">
              <a:lnSpc>
                <a:spcPct val="90000"/>
              </a:lnSpc>
              <a:spcBef>
                <a:spcPct val="35000"/>
              </a:spcBef>
              <a:spcAft>
                <a:spcPct val="25000"/>
              </a:spcAft>
              <a:buClr>
                <a:srgbClr val="015873"/>
              </a:buClr>
              <a:buSzTx/>
              <a:buFont typeface="Wingdings" panose="05000000000000000000" pitchFamily="2" charset="2"/>
              <a:buNone/>
              <a:tabLst/>
              <a:defRPr/>
            </a:pPr>
            <a:endParaRPr kumimoji="0" lang="en-US" altLang="en-US" sz="160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118" name="Rectangle 7">
            <a:extLst>
              <a:ext uri="{FF2B5EF4-FFF2-40B4-BE49-F238E27FC236}">
                <a16:creationId xmlns="" xmlns:a16="http://schemas.microsoft.com/office/drawing/2014/main" id="{7373C125-DF87-EA4A-8C97-F5012FB6FA47}"/>
              </a:ext>
            </a:extLst>
          </p:cNvPr>
          <p:cNvSpPr>
            <a:spLocks noChangeArrowheads="1"/>
          </p:cNvSpPr>
          <p:nvPr/>
        </p:nvSpPr>
        <p:spPr bwMode="auto">
          <a:xfrm>
            <a:off x="5338678" y="3448376"/>
            <a:ext cx="365523" cy="894037"/>
          </a:xfrm>
          <a:prstGeom prst="rect">
            <a:avLst/>
          </a:prstGeom>
          <a:solidFill>
            <a:schemeClr val="accent2"/>
          </a:solidFill>
          <a:ln w="0">
            <a:solidFill>
              <a:schemeClr val="bg1"/>
            </a:solidFill>
            <a:miter lim="800000"/>
            <a:headEnd/>
            <a:tailEnd/>
          </a:ln>
        </p:spPr>
        <p:txBody>
          <a:bodyPr anchor="b"/>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base" latinLnBrk="0" hangingPunct="1">
              <a:lnSpc>
                <a:spcPct val="90000"/>
              </a:lnSpc>
              <a:spcBef>
                <a:spcPct val="35000"/>
              </a:spcBef>
              <a:spcAft>
                <a:spcPct val="25000"/>
              </a:spcAft>
              <a:buClr>
                <a:srgbClr val="015873"/>
              </a:buClr>
              <a:buSzTx/>
              <a:buFont typeface="Wingdings" panose="05000000000000000000" pitchFamily="2" charset="2"/>
              <a:buNone/>
              <a:tabLst/>
              <a:defRPr/>
            </a:pPr>
            <a:endParaRPr kumimoji="0" lang="en-US" altLang="en-US" sz="160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119" name="Rectangle 7">
            <a:extLst>
              <a:ext uri="{FF2B5EF4-FFF2-40B4-BE49-F238E27FC236}">
                <a16:creationId xmlns="" xmlns:a16="http://schemas.microsoft.com/office/drawing/2014/main" id="{D8FD2E59-4872-424F-A93B-5D1C6A242717}"/>
              </a:ext>
            </a:extLst>
          </p:cNvPr>
          <p:cNvSpPr>
            <a:spLocks noChangeArrowheads="1"/>
          </p:cNvSpPr>
          <p:nvPr/>
        </p:nvSpPr>
        <p:spPr bwMode="auto">
          <a:xfrm>
            <a:off x="5338692" y="3969973"/>
            <a:ext cx="365523" cy="396783"/>
          </a:xfrm>
          <a:prstGeom prst="rect">
            <a:avLst/>
          </a:prstGeom>
          <a:solidFill>
            <a:schemeClr val="accent1"/>
          </a:solidFill>
          <a:ln w="0">
            <a:solidFill>
              <a:schemeClr val="bg1"/>
            </a:solidFill>
            <a:miter lim="800000"/>
            <a:headEnd/>
            <a:tailEnd/>
          </a:ln>
        </p:spPr>
        <p:txBody>
          <a:bodyPr anchor="b"/>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base" latinLnBrk="0" hangingPunct="1">
              <a:lnSpc>
                <a:spcPct val="90000"/>
              </a:lnSpc>
              <a:spcBef>
                <a:spcPct val="35000"/>
              </a:spcBef>
              <a:spcAft>
                <a:spcPct val="25000"/>
              </a:spcAft>
              <a:buClr>
                <a:srgbClr val="015873"/>
              </a:buClr>
              <a:buSzTx/>
              <a:buFont typeface="Wingdings" panose="05000000000000000000" pitchFamily="2" charset="2"/>
              <a:buNone/>
              <a:tabLst/>
              <a:defRPr/>
            </a:pPr>
            <a:endParaRPr kumimoji="0" lang="en-US" altLang="en-US" sz="160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120" name="Rectangle 7">
            <a:extLst>
              <a:ext uri="{FF2B5EF4-FFF2-40B4-BE49-F238E27FC236}">
                <a16:creationId xmlns="" xmlns:a16="http://schemas.microsoft.com/office/drawing/2014/main" id="{71927088-424E-5844-88BE-C144E9254AC2}"/>
              </a:ext>
            </a:extLst>
          </p:cNvPr>
          <p:cNvSpPr>
            <a:spLocks noChangeArrowheads="1"/>
          </p:cNvSpPr>
          <p:nvPr/>
        </p:nvSpPr>
        <p:spPr bwMode="auto">
          <a:xfrm>
            <a:off x="5802317" y="2597541"/>
            <a:ext cx="365523" cy="1736483"/>
          </a:xfrm>
          <a:prstGeom prst="rect">
            <a:avLst/>
          </a:prstGeom>
          <a:solidFill>
            <a:schemeClr val="accent3">
              <a:lumMod val="40000"/>
              <a:lumOff val="60000"/>
            </a:schemeClr>
          </a:solidFill>
          <a:ln w="0">
            <a:solidFill>
              <a:schemeClr val="bg1"/>
            </a:solidFill>
            <a:miter lim="800000"/>
            <a:headEnd/>
            <a:tailEnd/>
          </a:ln>
        </p:spPr>
        <p:txBody>
          <a:bodyPr anchor="b"/>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base" latinLnBrk="0" hangingPunct="1">
              <a:lnSpc>
                <a:spcPct val="90000"/>
              </a:lnSpc>
              <a:spcBef>
                <a:spcPct val="35000"/>
              </a:spcBef>
              <a:spcAft>
                <a:spcPct val="25000"/>
              </a:spcAft>
              <a:buClr>
                <a:srgbClr val="015873"/>
              </a:buClr>
              <a:buSzTx/>
              <a:buFont typeface="Wingdings" panose="05000000000000000000" pitchFamily="2" charset="2"/>
              <a:buNone/>
              <a:tabLst/>
              <a:defRPr/>
            </a:pPr>
            <a:endParaRPr kumimoji="0" lang="en-US" altLang="en-US" sz="160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121" name="Rectangle 7">
            <a:extLst>
              <a:ext uri="{FF2B5EF4-FFF2-40B4-BE49-F238E27FC236}">
                <a16:creationId xmlns="" xmlns:a16="http://schemas.microsoft.com/office/drawing/2014/main" id="{02DDEB27-2C1B-A644-8FED-FAB456A88DAA}"/>
              </a:ext>
            </a:extLst>
          </p:cNvPr>
          <p:cNvSpPr>
            <a:spLocks noChangeArrowheads="1"/>
          </p:cNvSpPr>
          <p:nvPr/>
        </p:nvSpPr>
        <p:spPr bwMode="auto">
          <a:xfrm>
            <a:off x="5802332" y="3601231"/>
            <a:ext cx="365523" cy="757135"/>
          </a:xfrm>
          <a:prstGeom prst="rect">
            <a:avLst/>
          </a:prstGeom>
          <a:solidFill>
            <a:schemeClr val="accent3"/>
          </a:solidFill>
          <a:ln w="0">
            <a:solidFill>
              <a:schemeClr val="bg1"/>
            </a:solidFill>
            <a:miter lim="800000"/>
            <a:headEnd/>
            <a:tailEnd/>
          </a:ln>
        </p:spPr>
        <p:txBody>
          <a:bodyPr anchor="b"/>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base" latinLnBrk="0" hangingPunct="1">
              <a:lnSpc>
                <a:spcPct val="90000"/>
              </a:lnSpc>
              <a:spcBef>
                <a:spcPct val="35000"/>
              </a:spcBef>
              <a:spcAft>
                <a:spcPct val="25000"/>
              </a:spcAft>
              <a:buClr>
                <a:srgbClr val="015873"/>
              </a:buClr>
              <a:buSzTx/>
              <a:buFont typeface="Wingdings" panose="05000000000000000000" pitchFamily="2" charset="2"/>
              <a:buNone/>
              <a:tabLst/>
              <a:defRPr/>
            </a:pPr>
            <a:endParaRPr kumimoji="0" lang="en-US" altLang="en-US" sz="160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122" name="Title 2">
            <a:extLst>
              <a:ext uri="{FF2B5EF4-FFF2-40B4-BE49-F238E27FC236}">
                <a16:creationId xmlns="" xmlns:a16="http://schemas.microsoft.com/office/drawing/2014/main" id="{F2FBB7B4-7C9F-AD4D-B6BF-7140619CF215}"/>
              </a:ext>
            </a:extLst>
          </p:cNvPr>
          <p:cNvSpPr txBox="1">
            <a:spLocks/>
          </p:cNvSpPr>
          <p:nvPr/>
        </p:nvSpPr>
        <p:spPr>
          <a:xfrm>
            <a:off x="4492635" y="4110648"/>
            <a:ext cx="313159" cy="177998"/>
          </a:xfrm>
          <a:prstGeom prst="rect">
            <a:avLst/>
          </a:prstGeom>
        </p:spPr>
        <p:txBody>
          <a:bodyPr lIns="0" rIns="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i="0" u="none" strike="noStrike" kern="1200" cap="none" spc="0" normalizeH="0" baseline="0" noProof="0" dirty="0">
                <a:ln>
                  <a:noFill/>
                </a:ln>
                <a:solidFill>
                  <a:srgbClr val="1F497D">
                    <a:lumMod val="50000"/>
                  </a:srgbClr>
                </a:solidFill>
                <a:effectLst/>
                <a:uLnTx/>
                <a:uFillTx/>
                <a:latin typeface="Calibri" panose="020F0502020204030204" pitchFamily="34" charset="0"/>
                <a:cs typeface="Calibri" panose="020F0502020204030204" pitchFamily="34" charset="0"/>
              </a:rPr>
              <a:t>13</a:t>
            </a:r>
          </a:p>
        </p:txBody>
      </p:sp>
      <p:sp>
        <p:nvSpPr>
          <p:cNvPr id="123" name="Title 2">
            <a:extLst>
              <a:ext uri="{FF2B5EF4-FFF2-40B4-BE49-F238E27FC236}">
                <a16:creationId xmlns="" xmlns:a16="http://schemas.microsoft.com/office/drawing/2014/main" id="{A95E59AF-5374-A947-88C4-16095B67A0A2}"/>
              </a:ext>
            </a:extLst>
          </p:cNvPr>
          <p:cNvSpPr txBox="1">
            <a:spLocks/>
          </p:cNvSpPr>
          <p:nvPr/>
        </p:nvSpPr>
        <p:spPr>
          <a:xfrm>
            <a:off x="3526582" y="3008676"/>
            <a:ext cx="255660" cy="159741"/>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1F497D">
                    <a:lumMod val="50000"/>
                  </a:srgbClr>
                </a:solidFill>
                <a:effectLst/>
                <a:uLnTx/>
                <a:uFillTx/>
                <a:latin typeface="Calibri" panose="020F0502020204030204" pitchFamily="34" charset="0"/>
                <a:cs typeface="Calibri" panose="020F0502020204030204" pitchFamily="34" charset="0"/>
              </a:rPr>
              <a:t>30</a:t>
            </a:r>
          </a:p>
        </p:txBody>
      </p:sp>
      <p:sp>
        <p:nvSpPr>
          <p:cNvPr id="124" name="Title 2">
            <a:extLst>
              <a:ext uri="{FF2B5EF4-FFF2-40B4-BE49-F238E27FC236}">
                <a16:creationId xmlns="" xmlns:a16="http://schemas.microsoft.com/office/drawing/2014/main" id="{838F864D-4CE4-EA49-A59D-F3C44CE61F74}"/>
              </a:ext>
            </a:extLst>
          </p:cNvPr>
          <p:cNvSpPr txBox="1">
            <a:spLocks/>
          </p:cNvSpPr>
          <p:nvPr/>
        </p:nvSpPr>
        <p:spPr>
          <a:xfrm>
            <a:off x="3458816" y="2497931"/>
            <a:ext cx="323426" cy="280800"/>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1F497D">
                    <a:lumMod val="50000"/>
                  </a:srgbClr>
                </a:solidFill>
                <a:effectLst/>
                <a:uLnTx/>
                <a:uFillTx/>
                <a:latin typeface="Calibri" panose="020F0502020204030204" pitchFamily="34" charset="0"/>
                <a:cs typeface="Calibri" panose="020F0502020204030204" pitchFamily="34" charset="0"/>
              </a:rPr>
              <a:t>40</a:t>
            </a:r>
          </a:p>
        </p:txBody>
      </p:sp>
      <p:cxnSp>
        <p:nvCxnSpPr>
          <p:cNvPr id="125" name="Straight Connector 124">
            <a:extLst>
              <a:ext uri="{FF2B5EF4-FFF2-40B4-BE49-F238E27FC236}">
                <a16:creationId xmlns="" xmlns:a16="http://schemas.microsoft.com/office/drawing/2014/main" id="{79A874E1-4D54-7647-8963-BC3E159EFEDB}"/>
              </a:ext>
            </a:extLst>
          </p:cNvPr>
          <p:cNvCxnSpPr>
            <a:cxnSpLocks/>
          </p:cNvCxnSpPr>
          <p:nvPr/>
        </p:nvCxnSpPr>
        <p:spPr>
          <a:xfrm flipV="1">
            <a:off x="3792071" y="2633611"/>
            <a:ext cx="4517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 xmlns:a16="http://schemas.microsoft.com/office/drawing/2014/main" id="{0A609FBD-7CAD-F04F-BB22-13FE4A3FD509}"/>
              </a:ext>
            </a:extLst>
          </p:cNvPr>
          <p:cNvCxnSpPr>
            <a:cxnSpLocks/>
          </p:cNvCxnSpPr>
          <p:nvPr/>
        </p:nvCxnSpPr>
        <p:spPr>
          <a:xfrm flipV="1">
            <a:off x="3792071" y="3500777"/>
            <a:ext cx="4517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7" name="Title 2">
            <a:extLst>
              <a:ext uri="{FF2B5EF4-FFF2-40B4-BE49-F238E27FC236}">
                <a16:creationId xmlns="" xmlns:a16="http://schemas.microsoft.com/office/drawing/2014/main" id="{AB1D4200-5602-B340-9272-C343FD042445}"/>
              </a:ext>
            </a:extLst>
          </p:cNvPr>
          <p:cNvSpPr txBox="1">
            <a:spLocks/>
          </p:cNvSpPr>
          <p:nvPr/>
        </p:nvSpPr>
        <p:spPr>
          <a:xfrm>
            <a:off x="4039160" y="4098665"/>
            <a:ext cx="317266" cy="212988"/>
          </a:xfrm>
          <a:prstGeom prst="rect">
            <a:avLst/>
          </a:prstGeom>
        </p:spPr>
        <p:txBody>
          <a:bodyPr lIns="0" rIns="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128" name="Title 2">
            <a:extLst>
              <a:ext uri="{FF2B5EF4-FFF2-40B4-BE49-F238E27FC236}">
                <a16:creationId xmlns="" xmlns:a16="http://schemas.microsoft.com/office/drawing/2014/main" id="{D96082C3-0211-4546-9605-36DCA06BD449}"/>
              </a:ext>
            </a:extLst>
          </p:cNvPr>
          <p:cNvSpPr txBox="1">
            <a:spLocks/>
          </p:cNvSpPr>
          <p:nvPr/>
        </p:nvSpPr>
        <p:spPr>
          <a:xfrm>
            <a:off x="4028784" y="3791975"/>
            <a:ext cx="313159" cy="177998"/>
          </a:xfrm>
          <a:prstGeom prst="rect">
            <a:avLst/>
          </a:prstGeom>
        </p:spPr>
        <p:txBody>
          <a:bodyPr lIns="0" rIns="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i="0" u="none" strike="noStrike" kern="1200" cap="none" spc="0" normalizeH="0" baseline="0" noProof="0" dirty="0">
                <a:ln>
                  <a:noFill/>
                </a:ln>
                <a:solidFill>
                  <a:srgbClr val="1F497D">
                    <a:lumMod val="50000"/>
                  </a:srgbClr>
                </a:solidFill>
                <a:effectLst/>
                <a:uLnTx/>
                <a:uFillTx/>
                <a:latin typeface="Calibri" panose="020F0502020204030204" pitchFamily="34" charset="0"/>
                <a:cs typeface="Calibri" panose="020F0502020204030204" pitchFamily="34" charset="0"/>
              </a:rPr>
              <a:t>7</a:t>
            </a:r>
          </a:p>
        </p:txBody>
      </p:sp>
      <p:sp>
        <p:nvSpPr>
          <p:cNvPr id="129" name="Title 2">
            <a:extLst>
              <a:ext uri="{FF2B5EF4-FFF2-40B4-BE49-F238E27FC236}">
                <a16:creationId xmlns="" xmlns:a16="http://schemas.microsoft.com/office/drawing/2014/main" id="{E68E4B1C-6F96-464A-8DC1-2E04DA52460E}"/>
              </a:ext>
            </a:extLst>
          </p:cNvPr>
          <p:cNvSpPr txBox="1">
            <a:spLocks/>
          </p:cNvSpPr>
          <p:nvPr/>
        </p:nvSpPr>
        <p:spPr>
          <a:xfrm>
            <a:off x="4492753" y="3332095"/>
            <a:ext cx="313159" cy="177998"/>
          </a:xfrm>
          <a:prstGeom prst="rect">
            <a:avLst/>
          </a:prstGeom>
        </p:spPr>
        <p:txBody>
          <a:bodyPr lIns="0" rIns="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i="0" u="none" strike="noStrike" kern="1200" cap="none" spc="0" normalizeH="0" baseline="0" noProof="0" dirty="0">
                <a:ln>
                  <a:noFill/>
                </a:ln>
                <a:solidFill>
                  <a:srgbClr val="1F497D">
                    <a:lumMod val="50000"/>
                  </a:srgbClr>
                </a:solidFill>
                <a:effectLst/>
                <a:uLnTx/>
                <a:uFillTx/>
                <a:latin typeface="Calibri" panose="020F0502020204030204" pitchFamily="34" charset="0"/>
                <a:cs typeface="Calibri" panose="020F0502020204030204" pitchFamily="34" charset="0"/>
              </a:rPr>
              <a:t>19</a:t>
            </a:r>
          </a:p>
        </p:txBody>
      </p:sp>
      <p:sp>
        <p:nvSpPr>
          <p:cNvPr id="130" name="Title 2">
            <a:extLst>
              <a:ext uri="{FF2B5EF4-FFF2-40B4-BE49-F238E27FC236}">
                <a16:creationId xmlns="" xmlns:a16="http://schemas.microsoft.com/office/drawing/2014/main" id="{455E5685-4A6A-6E40-A19A-5CB15960EAAA}"/>
              </a:ext>
            </a:extLst>
          </p:cNvPr>
          <p:cNvSpPr txBox="1">
            <a:spLocks/>
          </p:cNvSpPr>
          <p:nvPr/>
        </p:nvSpPr>
        <p:spPr>
          <a:xfrm>
            <a:off x="5358369" y="4061869"/>
            <a:ext cx="317266" cy="212988"/>
          </a:xfrm>
          <a:prstGeom prst="rect">
            <a:avLst/>
          </a:prstGeom>
        </p:spPr>
        <p:txBody>
          <a:bodyPr lIns="0" rIns="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31" name="Title 2">
            <a:extLst>
              <a:ext uri="{FF2B5EF4-FFF2-40B4-BE49-F238E27FC236}">
                <a16:creationId xmlns="" xmlns:a16="http://schemas.microsoft.com/office/drawing/2014/main" id="{A023F490-3A8A-1C4B-9087-86920148329B}"/>
              </a:ext>
            </a:extLst>
          </p:cNvPr>
          <p:cNvSpPr txBox="1">
            <a:spLocks/>
          </p:cNvSpPr>
          <p:nvPr/>
        </p:nvSpPr>
        <p:spPr>
          <a:xfrm>
            <a:off x="5281184" y="3626456"/>
            <a:ext cx="458297" cy="207214"/>
          </a:xfrm>
          <a:prstGeom prst="rect">
            <a:avLst/>
          </a:prstGeom>
        </p:spPr>
        <p:txBody>
          <a:bodyPr lIns="0" rIns="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i="0" u="none" strike="noStrike" kern="1200" cap="none" spc="0" normalizeH="0" baseline="0" noProof="0" dirty="0">
                <a:ln>
                  <a:noFill/>
                </a:ln>
                <a:solidFill>
                  <a:srgbClr val="1F497D">
                    <a:lumMod val="50000"/>
                  </a:srgbClr>
                </a:solidFill>
                <a:effectLst/>
                <a:uLnTx/>
                <a:uFillTx/>
                <a:latin typeface="Calibri" panose="020F0502020204030204" pitchFamily="34" charset="0"/>
                <a:cs typeface="Calibri" panose="020F0502020204030204" pitchFamily="34" charset="0"/>
              </a:rPr>
              <a:t>13</a:t>
            </a:r>
          </a:p>
        </p:txBody>
      </p:sp>
      <p:sp>
        <p:nvSpPr>
          <p:cNvPr id="132" name="Title 2">
            <a:extLst>
              <a:ext uri="{FF2B5EF4-FFF2-40B4-BE49-F238E27FC236}">
                <a16:creationId xmlns="" xmlns:a16="http://schemas.microsoft.com/office/drawing/2014/main" id="{EE29AB54-C0F6-0142-AB77-E1624BA2A74E}"/>
              </a:ext>
            </a:extLst>
          </p:cNvPr>
          <p:cNvSpPr txBox="1">
            <a:spLocks/>
          </p:cNvSpPr>
          <p:nvPr/>
        </p:nvSpPr>
        <p:spPr>
          <a:xfrm>
            <a:off x="5821622" y="3880173"/>
            <a:ext cx="313159" cy="177998"/>
          </a:xfrm>
          <a:prstGeom prst="rect">
            <a:avLst/>
          </a:prstGeom>
        </p:spPr>
        <p:txBody>
          <a:bodyPr lIns="0" rIns="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i="0" u="none" strike="noStrike" kern="1200" cap="none" spc="0" normalizeH="0" baseline="0" noProof="0" dirty="0">
                <a:ln>
                  <a:noFill/>
                </a:ln>
                <a:solidFill>
                  <a:srgbClr val="1F497D">
                    <a:lumMod val="50000"/>
                  </a:srgbClr>
                </a:solidFill>
                <a:effectLst/>
                <a:uLnTx/>
                <a:uFillTx/>
                <a:latin typeface="Calibri" panose="020F0502020204030204" pitchFamily="34" charset="0"/>
                <a:cs typeface="Calibri" panose="020F0502020204030204" pitchFamily="34" charset="0"/>
              </a:rPr>
              <a:t>19</a:t>
            </a:r>
          </a:p>
        </p:txBody>
      </p:sp>
      <p:sp>
        <p:nvSpPr>
          <p:cNvPr id="133" name="Rectangle 52">
            <a:extLst>
              <a:ext uri="{FF2B5EF4-FFF2-40B4-BE49-F238E27FC236}">
                <a16:creationId xmlns="" xmlns:a16="http://schemas.microsoft.com/office/drawing/2014/main" id="{8C1F9D98-9541-4A4D-A5D6-E9DFBF28AADB}"/>
              </a:ext>
            </a:extLst>
          </p:cNvPr>
          <p:cNvSpPr>
            <a:spLocks noChangeArrowheads="1"/>
          </p:cNvSpPr>
          <p:nvPr/>
        </p:nvSpPr>
        <p:spPr bwMode="auto">
          <a:xfrm>
            <a:off x="4276461" y="2265378"/>
            <a:ext cx="109728" cy="146304"/>
          </a:xfrm>
          <a:prstGeom prst="rect">
            <a:avLst/>
          </a:prstGeom>
          <a:solidFill>
            <a:schemeClr val="accent2"/>
          </a:solidFill>
          <a:ln w="11176">
            <a:solidFill>
              <a:schemeClr val="bg1"/>
            </a:solidFill>
            <a:miter lim="800000"/>
            <a:headEnd/>
            <a:tailEnd/>
          </a:ln>
        </p:spPr>
        <p:txBody>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90000"/>
              </a:lnSpc>
              <a:spcBef>
                <a:spcPct val="35000"/>
              </a:spcBef>
              <a:spcAft>
                <a:spcPct val="25000"/>
              </a:spcAft>
              <a:buClr>
                <a:srgbClr val="015873"/>
              </a:buClr>
              <a:buSzTx/>
              <a:buFont typeface="Arial" panose="020B0604020202020204" pitchFamily="34" charset="0"/>
              <a:buChar char="•"/>
              <a:tabLst/>
              <a:defRPr/>
            </a:pPr>
            <a:endParaRPr kumimoji="0" lang="en-US" altLang="en-US" sz="160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34" name="Rectangle 54">
            <a:extLst>
              <a:ext uri="{FF2B5EF4-FFF2-40B4-BE49-F238E27FC236}">
                <a16:creationId xmlns="" xmlns:a16="http://schemas.microsoft.com/office/drawing/2014/main" id="{A1DF75B7-05A1-F242-9D39-E8D8A4A82F2F}"/>
              </a:ext>
            </a:extLst>
          </p:cNvPr>
          <p:cNvSpPr>
            <a:spLocks noChangeArrowheads="1"/>
          </p:cNvSpPr>
          <p:nvPr/>
        </p:nvSpPr>
        <p:spPr bwMode="auto">
          <a:xfrm>
            <a:off x="4464269" y="2028115"/>
            <a:ext cx="109728" cy="146304"/>
          </a:xfrm>
          <a:prstGeom prst="rect">
            <a:avLst/>
          </a:prstGeom>
          <a:solidFill>
            <a:schemeClr val="accent3"/>
          </a:solidFill>
          <a:ln w="11176">
            <a:solidFill>
              <a:schemeClr val="bg1"/>
            </a:solidFill>
            <a:miter lim="800000"/>
            <a:headEnd/>
            <a:tailEnd/>
          </a:ln>
        </p:spPr>
        <p:txBody>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90000"/>
              </a:lnSpc>
              <a:spcBef>
                <a:spcPct val="35000"/>
              </a:spcBef>
              <a:spcAft>
                <a:spcPct val="25000"/>
              </a:spcAft>
              <a:buClr>
                <a:srgbClr val="015873"/>
              </a:buClr>
              <a:buSzTx/>
              <a:buFont typeface="Arial" panose="020B0604020202020204" pitchFamily="34" charset="0"/>
              <a:buChar char="•"/>
              <a:tabLst/>
              <a:defRPr/>
            </a:pPr>
            <a:endParaRPr kumimoji="0" lang="en-US" altLang="en-US" sz="160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35" name="TextBox 1">
            <a:extLst>
              <a:ext uri="{FF2B5EF4-FFF2-40B4-BE49-F238E27FC236}">
                <a16:creationId xmlns="" xmlns:a16="http://schemas.microsoft.com/office/drawing/2014/main" id="{6A45F856-EB39-6049-B927-1456EE56718D}"/>
              </a:ext>
            </a:extLst>
          </p:cNvPr>
          <p:cNvSpPr txBox="1">
            <a:spLocks noChangeArrowheads="1"/>
          </p:cNvSpPr>
          <p:nvPr/>
        </p:nvSpPr>
        <p:spPr bwMode="auto">
          <a:xfrm flipH="1">
            <a:off x="4556459" y="2181744"/>
            <a:ext cx="9953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ヒラギノ角ゴ Pro W3" pitchFamily="127" charset="-128"/>
              </a:defRPr>
            </a:lvl1pPr>
            <a:lvl2pPr marL="742950" indent="-285750" eaLnBrk="0" hangingPunct="0">
              <a:defRPr sz="2400">
                <a:solidFill>
                  <a:schemeClr val="tx1"/>
                </a:solidFill>
                <a:latin typeface="Calibri" pitchFamily="34" charset="0"/>
                <a:ea typeface="ヒラギノ角ゴ Pro W3" pitchFamily="127" charset="-128"/>
              </a:defRPr>
            </a:lvl2pPr>
            <a:lvl3pPr marL="1143000" indent="-228600" eaLnBrk="0" hangingPunct="0">
              <a:defRPr sz="2400">
                <a:solidFill>
                  <a:schemeClr val="tx1"/>
                </a:solidFill>
                <a:latin typeface="Calibri" pitchFamily="34" charset="0"/>
                <a:ea typeface="ヒラギノ角ゴ Pro W3" pitchFamily="127" charset="-128"/>
              </a:defRPr>
            </a:lvl3pPr>
            <a:lvl4pPr marL="1600200" indent="-228600" eaLnBrk="0" hangingPunct="0">
              <a:defRPr sz="2400">
                <a:solidFill>
                  <a:schemeClr val="tx1"/>
                </a:solidFill>
                <a:latin typeface="Calibri" pitchFamily="34" charset="0"/>
                <a:ea typeface="ヒラギノ角ゴ Pro W3" pitchFamily="127" charset="-128"/>
              </a:defRPr>
            </a:lvl4pPr>
            <a:lvl5pPr marL="2057400" indent="-228600" eaLnBrk="0" hangingPunct="0">
              <a:defRPr sz="2400">
                <a:solidFill>
                  <a:schemeClr val="tx1"/>
                </a:solidFill>
                <a:latin typeface="Calibri" pitchFamily="34" charset="0"/>
                <a:ea typeface="ヒラギノ角ゴ Pro W3" pitchFamily="127"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ヒラギノ角ゴ Pro W3" pitchFamily="127"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ヒラギノ角ゴ Pro W3" pitchFamily="127"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ヒラギノ角ゴ Pro W3" pitchFamily="127"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ヒラギノ角ゴ Pro W3" pitchFamily="127" charset="-128"/>
              </a:defRPr>
            </a:lvl9pPr>
          </a:lstStyle>
          <a:p>
            <a:pPr marL="0" marR="0" lvl="0" indent="0" defTabSz="457200" rtl="0" eaLnBrk="1" fontAlgn="base" latinLnBrk="0" hangingPunct="1">
              <a:lnSpc>
                <a:spcPct val="100000"/>
              </a:lnSpc>
              <a:spcBef>
                <a:spcPct val="0"/>
              </a:spcBef>
              <a:spcAft>
                <a:spcPct val="0"/>
              </a:spcAft>
              <a:buClrTx/>
              <a:buSzTx/>
              <a:buFontTx/>
              <a:buNone/>
              <a:tabLst/>
              <a:defRPr/>
            </a:pPr>
            <a:r>
              <a:rPr kumimoji="0" lang="en-US" altLang="en-US" sz="1600" i="0" u="none" strike="noStrike" kern="1200" cap="none" spc="0" normalizeH="0" baseline="0" noProof="0" dirty="0">
                <a:ln>
                  <a:noFill/>
                </a:ln>
                <a:solidFill>
                  <a:prstClr val="black"/>
                </a:solidFill>
                <a:effectLst/>
                <a:uLnTx/>
                <a:uFillTx/>
                <a:cs typeface="Calibri" panose="020F0502020204030204" pitchFamily="34" charset="0"/>
              </a:rPr>
              <a:t>SD</a:t>
            </a:r>
          </a:p>
        </p:txBody>
      </p:sp>
      <p:sp>
        <p:nvSpPr>
          <p:cNvPr id="136" name="TextBox 1">
            <a:extLst>
              <a:ext uri="{FF2B5EF4-FFF2-40B4-BE49-F238E27FC236}">
                <a16:creationId xmlns="" xmlns:a16="http://schemas.microsoft.com/office/drawing/2014/main" id="{F8A66E90-4684-374F-99EE-D0A43FFD1E51}"/>
              </a:ext>
            </a:extLst>
          </p:cNvPr>
          <p:cNvSpPr txBox="1">
            <a:spLocks noChangeArrowheads="1"/>
          </p:cNvSpPr>
          <p:nvPr/>
        </p:nvSpPr>
        <p:spPr bwMode="auto">
          <a:xfrm flipH="1">
            <a:off x="4556459" y="1925075"/>
            <a:ext cx="12443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ヒラギノ角ゴ Pro W3" pitchFamily="127" charset="-128"/>
              </a:defRPr>
            </a:lvl1pPr>
            <a:lvl2pPr marL="742950" indent="-285750" eaLnBrk="0" hangingPunct="0">
              <a:defRPr sz="2400">
                <a:solidFill>
                  <a:schemeClr val="tx1"/>
                </a:solidFill>
                <a:latin typeface="Calibri" pitchFamily="34" charset="0"/>
                <a:ea typeface="ヒラギノ角ゴ Pro W3" pitchFamily="127" charset="-128"/>
              </a:defRPr>
            </a:lvl2pPr>
            <a:lvl3pPr marL="1143000" indent="-228600" eaLnBrk="0" hangingPunct="0">
              <a:defRPr sz="2400">
                <a:solidFill>
                  <a:schemeClr val="tx1"/>
                </a:solidFill>
                <a:latin typeface="Calibri" pitchFamily="34" charset="0"/>
                <a:ea typeface="ヒラギノ角ゴ Pro W3" pitchFamily="127" charset="-128"/>
              </a:defRPr>
            </a:lvl3pPr>
            <a:lvl4pPr marL="1600200" indent="-228600" eaLnBrk="0" hangingPunct="0">
              <a:defRPr sz="2400">
                <a:solidFill>
                  <a:schemeClr val="tx1"/>
                </a:solidFill>
                <a:latin typeface="Calibri" pitchFamily="34" charset="0"/>
                <a:ea typeface="ヒラギノ角ゴ Pro W3" pitchFamily="127" charset="-128"/>
              </a:defRPr>
            </a:lvl4pPr>
            <a:lvl5pPr marL="2057400" indent="-228600" eaLnBrk="0" hangingPunct="0">
              <a:defRPr sz="2400">
                <a:solidFill>
                  <a:schemeClr val="tx1"/>
                </a:solidFill>
                <a:latin typeface="Calibri" pitchFamily="34" charset="0"/>
                <a:ea typeface="ヒラギノ角ゴ Pro W3" pitchFamily="127"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ヒラギノ角ゴ Pro W3" pitchFamily="127"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ヒラギノ角ゴ Pro W3" pitchFamily="127"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ヒラギノ角ゴ Pro W3" pitchFamily="127"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ヒラギノ角ゴ Pro W3" pitchFamily="127" charset="-128"/>
              </a:defRPr>
            </a:lvl9pPr>
          </a:lstStyle>
          <a:p>
            <a:pPr marL="0" marR="0" lvl="0" indent="0" defTabSz="457200" rtl="0" eaLnBrk="1" fontAlgn="base" latinLnBrk="0" hangingPunct="1">
              <a:lnSpc>
                <a:spcPct val="100000"/>
              </a:lnSpc>
              <a:spcBef>
                <a:spcPct val="0"/>
              </a:spcBef>
              <a:spcAft>
                <a:spcPct val="0"/>
              </a:spcAft>
              <a:buClrTx/>
              <a:buSzTx/>
              <a:buFontTx/>
              <a:buNone/>
              <a:tabLst/>
              <a:defRPr/>
            </a:pPr>
            <a:r>
              <a:rPr kumimoji="0" lang="en-US" altLang="en-US" sz="1600" i="0" u="none" strike="noStrike" kern="1200" cap="none" spc="0" normalizeH="0" baseline="0" noProof="0" dirty="0">
                <a:ln>
                  <a:noFill/>
                </a:ln>
                <a:solidFill>
                  <a:prstClr val="black"/>
                </a:solidFill>
                <a:effectLst/>
                <a:uLnTx/>
                <a:uFillTx/>
                <a:cs typeface="Calibri" panose="020F0502020204030204" pitchFamily="34" charset="0"/>
              </a:rPr>
              <a:t>CR/PR</a:t>
            </a:r>
          </a:p>
        </p:txBody>
      </p:sp>
      <p:sp>
        <p:nvSpPr>
          <p:cNvPr id="137" name="TextBox 136">
            <a:extLst>
              <a:ext uri="{FF2B5EF4-FFF2-40B4-BE49-F238E27FC236}">
                <a16:creationId xmlns="" xmlns:a16="http://schemas.microsoft.com/office/drawing/2014/main" id="{02D95208-735B-D44C-A324-F2BF1F14ED49}"/>
              </a:ext>
            </a:extLst>
          </p:cNvPr>
          <p:cNvSpPr txBox="1"/>
          <p:nvPr/>
        </p:nvSpPr>
        <p:spPr bwMode="auto">
          <a:xfrm>
            <a:off x="3849337" y="4371364"/>
            <a:ext cx="6875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2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10%</a:t>
            </a:r>
            <a:br>
              <a:rPr kumimoji="0" lang="en-US" altLang="en-US" sz="12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br>
            <a:r>
              <a:rPr kumimoji="0" lang="en-US" sz="12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 = 56)</a:t>
            </a:r>
            <a:endParaRPr kumimoji="0" lang="en-US" sz="120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38" name="TextBox 137">
            <a:extLst>
              <a:ext uri="{FF2B5EF4-FFF2-40B4-BE49-F238E27FC236}">
                <a16:creationId xmlns="" xmlns:a16="http://schemas.microsoft.com/office/drawing/2014/main" id="{424C06B4-8FD3-6842-8C04-EE7416067309}"/>
              </a:ext>
            </a:extLst>
          </p:cNvPr>
          <p:cNvSpPr txBox="1"/>
          <p:nvPr/>
        </p:nvSpPr>
        <p:spPr bwMode="auto">
          <a:xfrm>
            <a:off x="4454254" y="4382136"/>
            <a:ext cx="6610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2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&gt; 10%</a:t>
            </a:r>
            <a:br>
              <a:rPr kumimoji="0" lang="en-US" altLang="en-US" sz="12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br>
            <a:r>
              <a:rPr kumimoji="0" lang="en-US" altLang="en-US" sz="12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 = 54)</a:t>
            </a:r>
            <a:endParaRPr kumimoji="0" lang="en-US" sz="120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39" name="Rectangle 52">
            <a:extLst>
              <a:ext uri="{FF2B5EF4-FFF2-40B4-BE49-F238E27FC236}">
                <a16:creationId xmlns="" xmlns:a16="http://schemas.microsoft.com/office/drawing/2014/main" id="{81569411-0F6A-B244-9559-120EB08DBE53}"/>
              </a:ext>
            </a:extLst>
          </p:cNvPr>
          <p:cNvSpPr>
            <a:spLocks noChangeArrowheads="1"/>
          </p:cNvSpPr>
          <p:nvPr/>
        </p:nvSpPr>
        <p:spPr bwMode="auto">
          <a:xfrm>
            <a:off x="4270745" y="2028115"/>
            <a:ext cx="109728" cy="146304"/>
          </a:xfrm>
          <a:prstGeom prst="rect">
            <a:avLst/>
          </a:prstGeom>
          <a:solidFill>
            <a:schemeClr val="accent1"/>
          </a:solidFill>
          <a:ln w="11176">
            <a:solidFill>
              <a:schemeClr val="bg1"/>
            </a:solidFill>
            <a:miter lim="800000"/>
            <a:headEnd/>
            <a:tailEnd/>
          </a:ln>
        </p:spPr>
        <p:txBody>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90000"/>
              </a:lnSpc>
              <a:spcBef>
                <a:spcPct val="35000"/>
              </a:spcBef>
              <a:spcAft>
                <a:spcPct val="25000"/>
              </a:spcAft>
              <a:buClr>
                <a:srgbClr val="015873"/>
              </a:buClr>
              <a:buSzTx/>
              <a:buFont typeface="Arial" panose="020B0604020202020204" pitchFamily="34" charset="0"/>
              <a:buChar char="•"/>
              <a:tabLst/>
              <a:defRPr/>
            </a:pPr>
            <a:endParaRPr kumimoji="0" lang="en-US" altLang="en-US" sz="160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40" name="Rectangle 54">
            <a:extLst>
              <a:ext uri="{FF2B5EF4-FFF2-40B4-BE49-F238E27FC236}">
                <a16:creationId xmlns="" xmlns:a16="http://schemas.microsoft.com/office/drawing/2014/main" id="{247C0CB5-199F-0144-84C9-3CFDC4DBB783}"/>
              </a:ext>
            </a:extLst>
          </p:cNvPr>
          <p:cNvSpPr>
            <a:spLocks noChangeArrowheads="1"/>
          </p:cNvSpPr>
          <p:nvPr/>
        </p:nvSpPr>
        <p:spPr bwMode="auto">
          <a:xfrm>
            <a:off x="4464269" y="2265378"/>
            <a:ext cx="109728" cy="146304"/>
          </a:xfrm>
          <a:prstGeom prst="rect">
            <a:avLst/>
          </a:prstGeom>
          <a:solidFill>
            <a:schemeClr val="accent3">
              <a:lumMod val="40000"/>
              <a:lumOff val="60000"/>
            </a:schemeClr>
          </a:solidFill>
          <a:ln w="11176">
            <a:solidFill>
              <a:schemeClr val="bg1"/>
            </a:solidFill>
            <a:miter lim="800000"/>
            <a:headEnd/>
            <a:tailEnd/>
          </a:ln>
        </p:spPr>
        <p:txBody>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90000"/>
              </a:lnSpc>
              <a:spcBef>
                <a:spcPct val="35000"/>
              </a:spcBef>
              <a:spcAft>
                <a:spcPct val="25000"/>
              </a:spcAft>
              <a:buClr>
                <a:srgbClr val="015873"/>
              </a:buClr>
              <a:buSzTx/>
              <a:buFont typeface="Arial" panose="020B0604020202020204" pitchFamily="34" charset="0"/>
              <a:buChar char="•"/>
              <a:tabLst/>
              <a:defRPr/>
            </a:pPr>
            <a:endParaRPr kumimoji="0" lang="en-US" altLang="en-US" sz="160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41" name="TextBox 140">
            <a:extLst>
              <a:ext uri="{FF2B5EF4-FFF2-40B4-BE49-F238E27FC236}">
                <a16:creationId xmlns="" xmlns:a16="http://schemas.microsoft.com/office/drawing/2014/main" id="{45C51C1F-8F09-FD41-AA75-D9F3DE1CA12B}"/>
              </a:ext>
            </a:extLst>
          </p:cNvPr>
          <p:cNvSpPr txBox="1"/>
          <p:nvPr/>
        </p:nvSpPr>
        <p:spPr bwMode="auto">
          <a:xfrm>
            <a:off x="5195926" y="4360290"/>
            <a:ext cx="6875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2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10%</a:t>
            </a:r>
            <a:br>
              <a:rPr kumimoji="0" lang="en-US" altLang="en-US" sz="12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br>
            <a:r>
              <a:rPr kumimoji="0" lang="en-US" sz="12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 = 56)</a:t>
            </a:r>
            <a:endParaRPr kumimoji="0" lang="en-US" sz="120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42" name="TextBox 141">
            <a:extLst>
              <a:ext uri="{FF2B5EF4-FFF2-40B4-BE49-F238E27FC236}">
                <a16:creationId xmlns="" xmlns:a16="http://schemas.microsoft.com/office/drawing/2014/main" id="{7A99520F-9559-C442-8A28-DDC76FCB5E96}"/>
              </a:ext>
            </a:extLst>
          </p:cNvPr>
          <p:cNvSpPr txBox="1"/>
          <p:nvPr/>
        </p:nvSpPr>
        <p:spPr bwMode="auto">
          <a:xfrm>
            <a:off x="5800843" y="4371062"/>
            <a:ext cx="6610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2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&gt; 10%</a:t>
            </a:r>
            <a:br>
              <a:rPr kumimoji="0" lang="en-US" altLang="en-US" sz="12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br>
            <a:r>
              <a:rPr kumimoji="0" lang="en-US" altLang="en-US" sz="12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 = 54)</a:t>
            </a:r>
            <a:endParaRPr kumimoji="0" lang="en-US" sz="120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80" name="TextBox 36">
            <a:extLst>
              <a:ext uri="{FF2B5EF4-FFF2-40B4-BE49-F238E27FC236}">
                <a16:creationId xmlns="" xmlns:a16="http://schemas.microsoft.com/office/drawing/2014/main" id="{047CB338-8664-264D-962F-3A786506485C}"/>
              </a:ext>
            </a:extLst>
          </p:cNvPr>
          <p:cNvSpPr txBox="1">
            <a:spLocks noChangeArrowheads="1"/>
          </p:cNvSpPr>
          <p:nvPr/>
        </p:nvSpPr>
        <p:spPr bwMode="auto">
          <a:xfrm>
            <a:off x="6599846" y="4480048"/>
            <a:ext cx="94852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ヒラギノ角ゴ Pro W3" pitchFamily="127" charset="-128"/>
              </a:defRPr>
            </a:lvl1pPr>
            <a:lvl2pPr marL="742950" indent="-285750" eaLnBrk="0" hangingPunct="0">
              <a:defRPr sz="2400">
                <a:solidFill>
                  <a:schemeClr val="tx1"/>
                </a:solidFill>
                <a:latin typeface="Calibri" panose="020F0502020204030204" pitchFamily="34" charset="0"/>
                <a:ea typeface="ヒラギノ角ゴ Pro W3" pitchFamily="127" charset="-128"/>
              </a:defRPr>
            </a:lvl2pPr>
            <a:lvl3pPr marL="1143000" indent="-228600" eaLnBrk="0" hangingPunct="0">
              <a:defRPr sz="2400">
                <a:solidFill>
                  <a:schemeClr val="tx1"/>
                </a:solidFill>
                <a:latin typeface="Calibri" panose="020F0502020204030204" pitchFamily="34" charset="0"/>
                <a:ea typeface="ヒラギノ角ゴ Pro W3" pitchFamily="127" charset="-128"/>
              </a:defRPr>
            </a:lvl3pPr>
            <a:lvl4pPr marL="1600200" indent="-228600" eaLnBrk="0" hangingPunct="0">
              <a:defRPr sz="2400">
                <a:solidFill>
                  <a:schemeClr val="tx1"/>
                </a:solidFill>
                <a:latin typeface="Calibri" panose="020F0502020204030204" pitchFamily="34" charset="0"/>
                <a:ea typeface="ヒラギノ角ゴ Pro W3" pitchFamily="127" charset="-128"/>
              </a:defRPr>
            </a:lvl4pPr>
            <a:lvl5pPr marL="2057400" indent="-228600" eaLnBrk="0" hangingPunct="0">
              <a:defRPr sz="2400">
                <a:solidFill>
                  <a:schemeClr val="tx1"/>
                </a:solidFill>
                <a:latin typeface="Calibri" panose="020F0502020204030204" pitchFamily="34" charset="0"/>
                <a:ea typeface="ヒラギノ角ゴ Pro W3" pitchFamily="127"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9p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altLang="en-US" sz="1200" b="1" i="0" u="none" strike="noStrike" kern="1200" cap="none" spc="0" normalizeH="0" baseline="0" noProof="0" dirty="0" err="1">
                <a:ln>
                  <a:noFill/>
                </a:ln>
                <a:solidFill>
                  <a:prstClr val="black"/>
                </a:solidFill>
                <a:effectLst/>
                <a:uLnTx/>
                <a:uFillTx/>
                <a:cs typeface="Calibri" panose="020F0502020204030204" pitchFamily="34" charset="0"/>
              </a:rPr>
              <a:t>sTIL</a:t>
            </a:r>
            <a:r>
              <a:rPr kumimoji="0" lang="en-US" altLang="en-US" sz="1200" b="1" i="0" u="none" strike="noStrike" kern="1200" cap="none" spc="0" normalizeH="0" baseline="0" noProof="0" dirty="0">
                <a:ln>
                  <a:noFill/>
                </a:ln>
                <a:solidFill>
                  <a:prstClr val="black"/>
                </a:solidFill>
                <a:effectLst/>
                <a:uLnTx/>
                <a:uFillTx/>
                <a:cs typeface="Calibri" panose="020F0502020204030204" pitchFamily="34" charset="0"/>
              </a:rPr>
              <a:t> level</a:t>
            </a:r>
          </a:p>
        </p:txBody>
      </p:sp>
      <p:sp>
        <p:nvSpPr>
          <p:cNvPr id="181" name="TextBox 37">
            <a:extLst>
              <a:ext uri="{FF2B5EF4-FFF2-40B4-BE49-F238E27FC236}">
                <a16:creationId xmlns="" xmlns:a16="http://schemas.microsoft.com/office/drawing/2014/main" id="{CD89BC2D-5BDF-854F-B644-666021C6A56F}"/>
              </a:ext>
            </a:extLst>
          </p:cNvPr>
          <p:cNvSpPr txBox="1">
            <a:spLocks noChangeArrowheads="1"/>
          </p:cNvSpPr>
          <p:nvPr/>
        </p:nvSpPr>
        <p:spPr bwMode="auto">
          <a:xfrm>
            <a:off x="6587277" y="4707441"/>
            <a:ext cx="75722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ヒラギノ角ゴ Pro W3" pitchFamily="127" charset="-128"/>
              </a:defRPr>
            </a:lvl1pPr>
            <a:lvl2pPr marL="742950" indent="-285750" eaLnBrk="0" hangingPunct="0">
              <a:defRPr sz="2400">
                <a:solidFill>
                  <a:schemeClr val="tx1"/>
                </a:solidFill>
                <a:latin typeface="Calibri" panose="020F0502020204030204" pitchFamily="34" charset="0"/>
                <a:ea typeface="ヒラギノ角ゴ Pro W3" pitchFamily="127" charset="-128"/>
              </a:defRPr>
            </a:lvl2pPr>
            <a:lvl3pPr marL="1143000" indent="-228600" eaLnBrk="0" hangingPunct="0">
              <a:defRPr sz="2400">
                <a:solidFill>
                  <a:schemeClr val="tx1"/>
                </a:solidFill>
                <a:latin typeface="Calibri" panose="020F0502020204030204" pitchFamily="34" charset="0"/>
                <a:ea typeface="ヒラギノ角ゴ Pro W3" pitchFamily="127" charset="-128"/>
              </a:defRPr>
            </a:lvl3pPr>
            <a:lvl4pPr marL="1600200" indent="-228600" eaLnBrk="0" hangingPunct="0">
              <a:defRPr sz="2400">
                <a:solidFill>
                  <a:schemeClr val="tx1"/>
                </a:solidFill>
                <a:latin typeface="Calibri" panose="020F0502020204030204" pitchFamily="34" charset="0"/>
                <a:ea typeface="ヒラギノ角ゴ Pro W3" pitchFamily="127" charset="-128"/>
              </a:defRPr>
            </a:lvl4pPr>
            <a:lvl5pPr marL="2057400" indent="-228600" eaLnBrk="0" hangingPunct="0">
              <a:defRPr sz="2400">
                <a:solidFill>
                  <a:schemeClr val="tx1"/>
                </a:solidFill>
                <a:latin typeface="Calibri" panose="020F0502020204030204" pitchFamily="34" charset="0"/>
                <a:ea typeface="ヒラギノ角ゴ Pro W3" pitchFamily="127"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9p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cs typeface="Calibri" panose="020F0502020204030204" pitchFamily="34" charset="0"/>
              </a:rPr>
              <a:t>n</a:t>
            </a:r>
          </a:p>
        </p:txBody>
      </p:sp>
      <p:sp>
        <p:nvSpPr>
          <p:cNvPr id="182" name="TextBox 38">
            <a:extLst>
              <a:ext uri="{FF2B5EF4-FFF2-40B4-BE49-F238E27FC236}">
                <a16:creationId xmlns="" xmlns:a16="http://schemas.microsoft.com/office/drawing/2014/main" id="{3269EE51-7E0D-B649-96B9-DD4D61423CC5}"/>
              </a:ext>
            </a:extLst>
          </p:cNvPr>
          <p:cNvSpPr txBox="1">
            <a:spLocks noChangeArrowheads="1"/>
          </p:cNvSpPr>
          <p:nvPr/>
        </p:nvSpPr>
        <p:spPr bwMode="auto">
          <a:xfrm>
            <a:off x="6581865" y="4927723"/>
            <a:ext cx="113185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ヒラギノ角ゴ Pro W3" pitchFamily="127" charset="-128"/>
              </a:defRPr>
            </a:lvl1pPr>
            <a:lvl2pPr marL="742950" indent="-285750" eaLnBrk="0" hangingPunct="0">
              <a:defRPr sz="2400">
                <a:solidFill>
                  <a:schemeClr val="tx1"/>
                </a:solidFill>
                <a:latin typeface="Calibri" panose="020F0502020204030204" pitchFamily="34" charset="0"/>
                <a:ea typeface="ヒラギノ角ゴ Pro W3" pitchFamily="127" charset="-128"/>
              </a:defRPr>
            </a:lvl2pPr>
            <a:lvl3pPr marL="1143000" indent="-228600" eaLnBrk="0" hangingPunct="0">
              <a:defRPr sz="2400">
                <a:solidFill>
                  <a:schemeClr val="tx1"/>
                </a:solidFill>
                <a:latin typeface="Calibri" panose="020F0502020204030204" pitchFamily="34" charset="0"/>
                <a:ea typeface="ヒラギノ角ゴ Pro W3" pitchFamily="127" charset="-128"/>
              </a:defRPr>
            </a:lvl3pPr>
            <a:lvl4pPr marL="1600200" indent="-228600" eaLnBrk="0" hangingPunct="0">
              <a:defRPr sz="2400">
                <a:solidFill>
                  <a:schemeClr val="tx1"/>
                </a:solidFill>
                <a:latin typeface="Calibri" panose="020F0502020204030204" pitchFamily="34" charset="0"/>
                <a:ea typeface="ヒラギノ角ゴ Pro W3" pitchFamily="127" charset="-128"/>
              </a:defRPr>
            </a:lvl4pPr>
            <a:lvl5pPr marL="2057400" indent="-228600" eaLnBrk="0" hangingPunct="0">
              <a:defRPr sz="2400">
                <a:solidFill>
                  <a:schemeClr val="tx1"/>
                </a:solidFill>
                <a:latin typeface="Calibri" panose="020F0502020204030204" pitchFamily="34" charset="0"/>
                <a:ea typeface="ヒラギノ角ゴ Pro W3" pitchFamily="127"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9p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cs typeface="Calibri" panose="020F0502020204030204" pitchFamily="34" charset="0"/>
              </a:rPr>
              <a:t>Responders</a:t>
            </a:r>
          </a:p>
        </p:txBody>
      </p:sp>
      <p:sp>
        <p:nvSpPr>
          <p:cNvPr id="183" name="TextBox 39">
            <a:extLst>
              <a:ext uri="{FF2B5EF4-FFF2-40B4-BE49-F238E27FC236}">
                <a16:creationId xmlns="" xmlns:a16="http://schemas.microsoft.com/office/drawing/2014/main" id="{44055ED5-6DC5-8342-8A11-36C9E8D02ADE}"/>
              </a:ext>
            </a:extLst>
          </p:cNvPr>
          <p:cNvSpPr txBox="1">
            <a:spLocks noChangeArrowheads="1"/>
          </p:cNvSpPr>
          <p:nvPr/>
        </p:nvSpPr>
        <p:spPr bwMode="auto">
          <a:xfrm>
            <a:off x="6587277" y="5151559"/>
            <a:ext cx="1012292" cy="46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ヒラギノ角ゴ Pro W3" pitchFamily="127" charset="-128"/>
              </a:defRPr>
            </a:lvl1pPr>
            <a:lvl2pPr marL="742950" indent="-285750" eaLnBrk="0" hangingPunct="0">
              <a:defRPr sz="2400">
                <a:solidFill>
                  <a:schemeClr val="tx1"/>
                </a:solidFill>
                <a:latin typeface="Calibri" panose="020F0502020204030204" pitchFamily="34" charset="0"/>
                <a:ea typeface="ヒラギノ角ゴ Pro W3" pitchFamily="127" charset="-128"/>
              </a:defRPr>
            </a:lvl2pPr>
            <a:lvl3pPr marL="1143000" indent="-228600" eaLnBrk="0" hangingPunct="0">
              <a:defRPr sz="2400">
                <a:solidFill>
                  <a:schemeClr val="tx1"/>
                </a:solidFill>
                <a:latin typeface="Calibri" panose="020F0502020204030204" pitchFamily="34" charset="0"/>
                <a:ea typeface="ヒラギノ角ゴ Pro W3" pitchFamily="127" charset="-128"/>
              </a:defRPr>
            </a:lvl3pPr>
            <a:lvl4pPr marL="1600200" indent="-228600" eaLnBrk="0" hangingPunct="0">
              <a:defRPr sz="2400">
                <a:solidFill>
                  <a:schemeClr val="tx1"/>
                </a:solidFill>
                <a:latin typeface="Calibri" panose="020F0502020204030204" pitchFamily="34" charset="0"/>
                <a:ea typeface="ヒラギノ角ゴ Pro W3" pitchFamily="127" charset="-128"/>
              </a:defRPr>
            </a:lvl4pPr>
            <a:lvl5pPr marL="2057400" indent="-228600" eaLnBrk="0" hangingPunct="0">
              <a:defRPr sz="2400">
                <a:solidFill>
                  <a:schemeClr val="tx1"/>
                </a:solidFill>
                <a:latin typeface="Calibri" panose="020F0502020204030204" pitchFamily="34" charset="0"/>
                <a:ea typeface="ヒラギノ角ゴ Pro W3" pitchFamily="127"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9p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cs typeface="Calibri" panose="020F0502020204030204" pitchFamily="34" charset="0"/>
              </a:rPr>
              <a:t>Ongoing</a:t>
            </a:r>
            <a:r>
              <a:rPr kumimoji="0" lang="en-US" altLang="en-US" sz="1400" b="1" i="0" u="none" strike="noStrike" kern="1200" cap="none" spc="0" normalizeH="0" baseline="0" noProof="0" dirty="0">
                <a:ln>
                  <a:noFill/>
                </a:ln>
                <a:solidFill>
                  <a:prstClr val="black"/>
                </a:solidFill>
                <a:effectLst/>
                <a:uLnTx/>
                <a:uFillTx/>
                <a:cs typeface="Calibri" panose="020F0502020204030204" pitchFamily="34" charset="0"/>
              </a:rPr>
              <a:t> responses</a:t>
            </a:r>
          </a:p>
        </p:txBody>
      </p:sp>
      <p:sp>
        <p:nvSpPr>
          <p:cNvPr id="185" name="TextBox 71">
            <a:extLst>
              <a:ext uri="{FF2B5EF4-FFF2-40B4-BE49-F238E27FC236}">
                <a16:creationId xmlns="" xmlns:a16="http://schemas.microsoft.com/office/drawing/2014/main" id="{05607C9E-F6D4-6540-A0BE-D313E5CADF7C}"/>
              </a:ext>
            </a:extLst>
          </p:cNvPr>
          <p:cNvSpPr txBox="1">
            <a:spLocks noChangeArrowheads="1"/>
          </p:cNvSpPr>
          <p:nvPr/>
        </p:nvSpPr>
        <p:spPr bwMode="auto">
          <a:xfrm>
            <a:off x="7371610" y="4484357"/>
            <a:ext cx="682277" cy="51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ヒラギノ角ゴ Pro W3" pitchFamily="127" charset="-128"/>
              </a:defRPr>
            </a:lvl1pPr>
            <a:lvl2pPr marL="742950" indent="-285750" eaLnBrk="0" hangingPunct="0">
              <a:defRPr sz="2400">
                <a:solidFill>
                  <a:schemeClr val="tx1"/>
                </a:solidFill>
                <a:latin typeface="Calibri" panose="020F0502020204030204" pitchFamily="34" charset="0"/>
                <a:ea typeface="ヒラギノ角ゴ Pro W3" pitchFamily="127" charset="-128"/>
              </a:defRPr>
            </a:lvl2pPr>
            <a:lvl3pPr marL="1143000" indent="-228600" eaLnBrk="0" hangingPunct="0">
              <a:defRPr sz="2400">
                <a:solidFill>
                  <a:schemeClr val="tx1"/>
                </a:solidFill>
                <a:latin typeface="Calibri" panose="020F0502020204030204" pitchFamily="34" charset="0"/>
                <a:ea typeface="ヒラギノ角ゴ Pro W3" pitchFamily="127" charset="-128"/>
              </a:defRPr>
            </a:lvl3pPr>
            <a:lvl4pPr marL="1600200" indent="-228600" eaLnBrk="0" hangingPunct="0">
              <a:defRPr sz="2400">
                <a:solidFill>
                  <a:schemeClr val="tx1"/>
                </a:solidFill>
                <a:latin typeface="Calibri" panose="020F0502020204030204" pitchFamily="34" charset="0"/>
                <a:ea typeface="ヒラギノ角ゴ Pro W3" pitchFamily="127" charset="-128"/>
              </a:defRPr>
            </a:lvl4pPr>
            <a:lvl5pPr marL="2057400" indent="-228600" eaLnBrk="0" hangingPunct="0">
              <a:defRPr sz="2400">
                <a:solidFill>
                  <a:schemeClr val="tx1"/>
                </a:solidFill>
                <a:latin typeface="Calibri" panose="020F0502020204030204" pitchFamily="34" charset="0"/>
                <a:ea typeface="ヒラギノ角ゴ Pro W3" pitchFamily="127"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9p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altLang="en-US" sz="1600" i="0" u="none" strike="noStrike" kern="1200" cap="none" spc="0" normalizeH="0" baseline="0" noProof="0" dirty="0">
                <a:ln>
                  <a:noFill/>
                </a:ln>
                <a:solidFill>
                  <a:prstClr val="black"/>
                </a:solidFill>
                <a:effectLst/>
                <a:uLnTx/>
                <a:uFillTx/>
                <a:cs typeface="Calibri" panose="020F0502020204030204" pitchFamily="34" charset="0"/>
              </a:rPr>
              <a:t>≥17.5%</a:t>
            </a:r>
          </a:p>
        </p:txBody>
      </p:sp>
      <p:sp>
        <p:nvSpPr>
          <p:cNvPr id="186" name="TextBox 72">
            <a:extLst>
              <a:ext uri="{FF2B5EF4-FFF2-40B4-BE49-F238E27FC236}">
                <a16:creationId xmlns="" xmlns:a16="http://schemas.microsoft.com/office/drawing/2014/main" id="{33F0CDA1-C8CB-064B-84D7-56C4EA48AE67}"/>
              </a:ext>
            </a:extLst>
          </p:cNvPr>
          <p:cNvSpPr txBox="1">
            <a:spLocks noChangeArrowheads="1"/>
          </p:cNvSpPr>
          <p:nvPr/>
        </p:nvSpPr>
        <p:spPr bwMode="auto">
          <a:xfrm>
            <a:off x="7499513" y="4701223"/>
            <a:ext cx="58001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ヒラギノ角ゴ Pro W3" pitchFamily="127" charset="-128"/>
              </a:defRPr>
            </a:lvl1pPr>
            <a:lvl2pPr marL="742950" indent="-285750" eaLnBrk="0" hangingPunct="0">
              <a:defRPr sz="2400">
                <a:solidFill>
                  <a:schemeClr val="tx1"/>
                </a:solidFill>
                <a:latin typeface="Calibri" panose="020F0502020204030204" pitchFamily="34" charset="0"/>
                <a:ea typeface="ヒラギノ角ゴ Pro W3" pitchFamily="127" charset="-128"/>
              </a:defRPr>
            </a:lvl2pPr>
            <a:lvl3pPr marL="1143000" indent="-228600" eaLnBrk="0" hangingPunct="0">
              <a:defRPr sz="2400">
                <a:solidFill>
                  <a:schemeClr val="tx1"/>
                </a:solidFill>
                <a:latin typeface="Calibri" panose="020F0502020204030204" pitchFamily="34" charset="0"/>
                <a:ea typeface="ヒラギノ角ゴ Pro W3" pitchFamily="127" charset="-128"/>
              </a:defRPr>
            </a:lvl3pPr>
            <a:lvl4pPr marL="1600200" indent="-228600" eaLnBrk="0" hangingPunct="0">
              <a:defRPr sz="2400">
                <a:solidFill>
                  <a:schemeClr val="tx1"/>
                </a:solidFill>
                <a:latin typeface="Calibri" panose="020F0502020204030204" pitchFamily="34" charset="0"/>
                <a:ea typeface="ヒラギノ角ゴ Pro W3" pitchFamily="127" charset="-128"/>
              </a:defRPr>
            </a:lvl4pPr>
            <a:lvl5pPr marL="2057400" indent="-228600" eaLnBrk="0" hangingPunct="0">
              <a:defRPr sz="2400">
                <a:solidFill>
                  <a:schemeClr val="tx1"/>
                </a:solidFill>
                <a:latin typeface="Calibri" panose="020F0502020204030204" pitchFamily="34" charset="0"/>
                <a:ea typeface="ヒラギノ角ゴ Pro W3" pitchFamily="127"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9p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altLang="en-US" sz="1200" i="0" u="none" strike="noStrike" kern="1200" cap="none" spc="0" normalizeH="0" baseline="0" noProof="0" dirty="0">
                <a:ln>
                  <a:noFill/>
                </a:ln>
                <a:solidFill>
                  <a:prstClr val="black"/>
                </a:solidFill>
                <a:effectLst/>
                <a:uLnTx/>
                <a:uFillTx/>
                <a:cs typeface="Calibri" panose="020F0502020204030204" pitchFamily="34" charset="0"/>
              </a:rPr>
              <a:t>23</a:t>
            </a:r>
            <a:endParaRPr kumimoji="0" lang="en-US" altLang="en-US" sz="1600" i="0" u="none" strike="noStrike" kern="1200" cap="none" spc="0" normalizeH="0" baseline="0" noProof="0" dirty="0">
              <a:ln>
                <a:noFill/>
              </a:ln>
              <a:solidFill>
                <a:prstClr val="black"/>
              </a:solidFill>
              <a:effectLst/>
              <a:uLnTx/>
              <a:uFillTx/>
              <a:cs typeface="Calibri" panose="020F0502020204030204" pitchFamily="34" charset="0"/>
            </a:endParaRPr>
          </a:p>
        </p:txBody>
      </p:sp>
      <p:sp>
        <p:nvSpPr>
          <p:cNvPr id="187" name="TextBox 73">
            <a:extLst>
              <a:ext uri="{FF2B5EF4-FFF2-40B4-BE49-F238E27FC236}">
                <a16:creationId xmlns="" xmlns:a16="http://schemas.microsoft.com/office/drawing/2014/main" id="{25798CA0-4EE9-4947-BF06-CE23C24275FC}"/>
              </a:ext>
            </a:extLst>
          </p:cNvPr>
          <p:cNvSpPr txBox="1">
            <a:spLocks noChangeArrowheads="1"/>
          </p:cNvSpPr>
          <p:nvPr/>
        </p:nvSpPr>
        <p:spPr bwMode="auto">
          <a:xfrm>
            <a:off x="8204395" y="4484357"/>
            <a:ext cx="742294" cy="51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ヒラギノ角ゴ Pro W3" pitchFamily="127" charset="-128"/>
              </a:defRPr>
            </a:lvl1pPr>
            <a:lvl2pPr marL="742950" indent="-285750" eaLnBrk="0" hangingPunct="0">
              <a:defRPr sz="2400">
                <a:solidFill>
                  <a:schemeClr val="tx1"/>
                </a:solidFill>
                <a:latin typeface="Calibri" panose="020F0502020204030204" pitchFamily="34" charset="0"/>
                <a:ea typeface="ヒラギノ角ゴ Pro W3" pitchFamily="127" charset="-128"/>
              </a:defRPr>
            </a:lvl2pPr>
            <a:lvl3pPr marL="1143000" indent="-228600" eaLnBrk="0" hangingPunct="0">
              <a:defRPr sz="2400">
                <a:solidFill>
                  <a:schemeClr val="tx1"/>
                </a:solidFill>
                <a:latin typeface="Calibri" panose="020F0502020204030204" pitchFamily="34" charset="0"/>
                <a:ea typeface="ヒラギノ角ゴ Pro W3" pitchFamily="127" charset="-128"/>
              </a:defRPr>
            </a:lvl3pPr>
            <a:lvl4pPr marL="1600200" indent="-228600" eaLnBrk="0" hangingPunct="0">
              <a:defRPr sz="2400">
                <a:solidFill>
                  <a:schemeClr val="tx1"/>
                </a:solidFill>
                <a:latin typeface="Calibri" panose="020F0502020204030204" pitchFamily="34" charset="0"/>
                <a:ea typeface="ヒラギノ角ゴ Pro W3" pitchFamily="127" charset="-128"/>
              </a:defRPr>
            </a:lvl4pPr>
            <a:lvl5pPr marL="2057400" indent="-228600" eaLnBrk="0" hangingPunct="0">
              <a:defRPr sz="2400">
                <a:solidFill>
                  <a:schemeClr val="tx1"/>
                </a:solidFill>
                <a:latin typeface="Calibri" panose="020F0502020204030204" pitchFamily="34" charset="0"/>
                <a:ea typeface="ヒラギノ角ゴ Pro W3" pitchFamily="127"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9p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altLang="en-US" sz="1600" i="0" u="none" strike="noStrike" kern="1200" cap="none" spc="0" normalizeH="0" baseline="0" noProof="0" dirty="0">
                <a:ln>
                  <a:noFill/>
                </a:ln>
                <a:solidFill>
                  <a:prstClr val="black"/>
                </a:solidFill>
                <a:effectLst/>
                <a:uLnTx/>
                <a:uFillTx/>
                <a:cs typeface="Calibri" panose="020F0502020204030204" pitchFamily="34" charset="0"/>
              </a:rPr>
              <a:t>&lt;17.5%</a:t>
            </a:r>
          </a:p>
        </p:txBody>
      </p:sp>
      <p:sp>
        <p:nvSpPr>
          <p:cNvPr id="188" name="TextBox 74">
            <a:extLst>
              <a:ext uri="{FF2B5EF4-FFF2-40B4-BE49-F238E27FC236}">
                <a16:creationId xmlns="" xmlns:a16="http://schemas.microsoft.com/office/drawing/2014/main" id="{2A609FA3-66DD-7F48-957E-8C485C2568F2}"/>
              </a:ext>
            </a:extLst>
          </p:cNvPr>
          <p:cNvSpPr txBox="1">
            <a:spLocks noChangeArrowheads="1"/>
          </p:cNvSpPr>
          <p:nvPr/>
        </p:nvSpPr>
        <p:spPr bwMode="auto">
          <a:xfrm>
            <a:off x="8126594" y="4701224"/>
            <a:ext cx="104519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ヒラギノ角ゴ Pro W3" pitchFamily="127" charset="-128"/>
              </a:defRPr>
            </a:lvl1pPr>
            <a:lvl2pPr marL="742950" indent="-285750" eaLnBrk="0" hangingPunct="0">
              <a:defRPr sz="2400">
                <a:solidFill>
                  <a:schemeClr val="tx1"/>
                </a:solidFill>
                <a:latin typeface="Calibri" panose="020F0502020204030204" pitchFamily="34" charset="0"/>
                <a:ea typeface="ヒラギノ角ゴ Pro W3" pitchFamily="127" charset="-128"/>
              </a:defRPr>
            </a:lvl2pPr>
            <a:lvl3pPr marL="1143000" indent="-228600" eaLnBrk="0" hangingPunct="0">
              <a:defRPr sz="2400">
                <a:solidFill>
                  <a:schemeClr val="tx1"/>
                </a:solidFill>
                <a:latin typeface="Calibri" panose="020F0502020204030204" pitchFamily="34" charset="0"/>
                <a:ea typeface="ヒラギノ角ゴ Pro W3" pitchFamily="127" charset="-128"/>
              </a:defRPr>
            </a:lvl3pPr>
            <a:lvl4pPr marL="1600200" indent="-228600" eaLnBrk="0" hangingPunct="0">
              <a:defRPr sz="2400">
                <a:solidFill>
                  <a:schemeClr val="tx1"/>
                </a:solidFill>
                <a:latin typeface="Calibri" panose="020F0502020204030204" pitchFamily="34" charset="0"/>
                <a:ea typeface="ヒラギノ角ゴ Pro W3" pitchFamily="127" charset="-128"/>
              </a:defRPr>
            </a:lvl4pPr>
            <a:lvl5pPr marL="2057400" indent="-228600" eaLnBrk="0" hangingPunct="0">
              <a:defRPr sz="2400">
                <a:solidFill>
                  <a:schemeClr val="tx1"/>
                </a:solidFill>
                <a:latin typeface="Calibri" panose="020F0502020204030204" pitchFamily="34" charset="0"/>
                <a:ea typeface="ヒラギノ角ゴ Pro W3" pitchFamily="127"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9p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altLang="en-US" sz="1600" i="0" u="none" strike="noStrike" kern="1200" cap="none" spc="0" normalizeH="0" baseline="0" noProof="0" dirty="0">
                <a:ln>
                  <a:noFill/>
                </a:ln>
                <a:solidFill>
                  <a:prstClr val="black"/>
                </a:solidFill>
                <a:effectLst/>
                <a:uLnTx/>
                <a:uFillTx/>
                <a:cs typeface="Calibri" panose="020F0502020204030204" pitchFamily="34" charset="0"/>
              </a:rPr>
              <a:t>23</a:t>
            </a:r>
          </a:p>
        </p:txBody>
      </p:sp>
      <p:sp>
        <p:nvSpPr>
          <p:cNvPr id="189" name="TextBox 75">
            <a:extLst>
              <a:ext uri="{FF2B5EF4-FFF2-40B4-BE49-F238E27FC236}">
                <a16:creationId xmlns="" xmlns:a16="http://schemas.microsoft.com/office/drawing/2014/main" id="{F41974BF-71A5-AF4B-8E4A-58B8FF2C3154}"/>
              </a:ext>
            </a:extLst>
          </p:cNvPr>
          <p:cNvSpPr txBox="1">
            <a:spLocks noChangeArrowheads="1"/>
          </p:cNvSpPr>
          <p:nvPr/>
        </p:nvSpPr>
        <p:spPr bwMode="auto">
          <a:xfrm>
            <a:off x="7499513" y="4932106"/>
            <a:ext cx="5800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ヒラギノ角ゴ Pro W3" pitchFamily="127" charset="-128"/>
              </a:defRPr>
            </a:lvl1pPr>
            <a:lvl2pPr marL="742950" indent="-285750" eaLnBrk="0" hangingPunct="0">
              <a:defRPr sz="2400">
                <a:solidFill>
                  <a:schemeClr val="tx1"/>
                </a:solidFill>
                <a:latin typeface="Calibri" panose="020F0502020204030204" pitchFamily="34" charset="0"/>
                <a:ea typeface="ヒラギノ角ゴ Pro W3" pitchFamily="127" charset="-128"/>
              </a:defRPr>
            </a:lvl2pPr>
            <a:lvl3pPr marL="1143000" indent="-228600" eaLnBrk="0" hangingPunct="0">
              <a:defRPr sz="2400">
                <a:solidFill>
                  <a:schemeClr val="tx1"/>
                </a:solidFill>
                <a:latin typeface="Calibri" panose="020F0502020204030204" pitchFamily="34" charset="0"/>
                <a:ea typeface="ヒラギノ角ゴ Pro W3" pitchFamily="127" charset="-128"/>
              </a:defRPr>
            </a:lvl3pPr>
            <a:lvl4pPr marL="1600200" indent="-228600" eaLnBrk="0" hangingPunct="0">
              <a:defRPr sz="2400">
                <a:solidFill>
                  <a:schemeClr val="tx1"/>
                </a:solidFill>
                <a:latin typeface="Calibri" panose="020F0502020204030204" pitchFamily="34" charset="0"/>
                <a:ea typeface="ヒラギノ角ゴ Pro W3" pitchFamily="127" charset="-128"/>
              </a:defRPr>
            </a:lvl4pPr>
            <a:lvl5pPr marL="2057400" indent="-228600" eaLnBrk="0" hangingPunct="0">
              <a:defRPr sz="2400">
                <a:solidFill>
                  <a:schemeClr val="tx1"/>
                </a:solidFill>
                <a:latin typeface="Calibri" panose="020F0502020204030204" pitchFamily="34" charset="0"/>
                <a:ea typeface="ヒラギノ角ゴ Pro W3" pitchFamily="127"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9p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altLang="en-US" sz="1600" i="0" u="none" strike="noStrike" kern="1200" cap="none" spc="0" normalizeH="0" baseline="0" noProof="0" dirty="0">
                <a:ln>
                  <a:noFill/>
                </a:ln>
                <a:solidFill>
                  <a:prstClr val="black"/>
                </a:solidFill>
                <a:effectLst/>
                <a:uLnTx/>
                <a:uFillTx/>
                <a:cs typeface="Calibri" panose="020F0502020204030204" pitchFamily="34" charset="0"/>
              </a:rPr>
              <a:t>9</a:t>
            </a:r>
          </a:p>
        </p:txBody>
      </p:sp>
      <p:sp>
        <p:nvSpPr>
          <p:cNvPr id="190" name="TextBox 76">
            <a:extLst>
              <a:ext uri="{FF2B5EF4-FFF2-40B4-BE49-F238E27FC236}">
                <a16:creationId xmlns="" xmlns:a16="http://schemas.microsoft.com/office/drawing/2014/main" id="{640C5905-65C6-C045-A9C8-D58394985429}"/>
              </a:ext>
            </a:extLst>
          </p:cNvPr>
          <p:cNvSpPr txBox="1">
            <a:spLocks noChangeArrowheads="1"/>
          </p:cNvSpPr>
          <p:nvPr/>
        </p:nvSpPr>
        <p:spPr bwMode="auto">
          <a:xfrm>
            <a:off x="8126594" y="4932106"/>
            <a:ext cx="7443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ヒラギノ角ゴ Pro W3" pitchFamily="127" charset="-128"/>
              </a:defRPr>
            </a:lvl1pPr>
            <a:lvl2pPr marL="742950" indent="-285750" eaLnBrk="0" hangingPunct="0">
              <a:defRPr sz="2400">
                <a:solidFill>
                  <a:schemeClr val="tx1"/>
                </a:solidFill>
                <a:latin typeface="Calibri" panose="020F0502020204030204" pitchFamily="34" charset="0"/>
                <a:ea typeface="ヒラギノ角ゴ Pro W3" pitchFamily="127" charset="-128"/>
              </a:defRPr>
            </a:lvl2pPr>
            <a:lvl3pPr marL="1143000" indent="-228600" eaLnBrk="0" hangingPunct="0">
              <a:defRPr sz="2400">
                <a:solidFill>
                  <a:schemeClr val="tx1"/>
                </a:solidFill>
                <a:latin typeface="Calibri" panose="020F0502020204030204" pitchFamily="34" charset="0"/>
                <a:ea typeface="ヒラギノ角ゴ Pro W3" pitchFamily="127" charset="-128"/>
              </a:defRPr>
            </a:lvl3pPr>
            <a:lvl4pPr marL="1600200" indent="-228600" eaLnBrk="0" hangingPunct="0">
              <a:defRPr sz="2400">
                <a:solidFill>
                  <a:schemeClr val="tx1"/>
                </a:solidFill>
                <a:latin typeface="Calibri" panose="020F0502020204030204" pitchFamily="34" charset="0"/>
                <a:ea typeface="ヒラギノ角ゴ Pro W3" pitchFamily="127" charset="-128"/>
              </a:defRPr>
            </a:lvl4pPr>
            <a:lvl5pPr marL="2057400" indent="-228600" eaLnBrk="0" hangingPunct="0">
              <a:defRPr sz="2400">
                <a:solidFill>
                  <a:schemeClr val="tx1"/>
                </a:solidFill>
                <a:latin typeface="Calibri" panose="020F0502020204030204" pitchFamily="34" charset="0"/>
                <a:ea typeface="ヒラギノ角ゴ Pro W3" pitchFamily="127"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9p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altLang="en-US" sz="1600" i="0" u="none" strike="noStrike" kern="1200" cap="none" spc="0" normalizeH="0" baseline="0" noProof="0">
                <a:ln>
                  <a:noFill/>
                </a:ln>
                <a:solidFill>
                  <a:prstClr val="black"/>
                </a:solidFill>
                <a:effectLst/>
                <a:uLnTx/>
                <a:uFillTx/>
                <a:cs typeface="Calibri" panose="020F0502020204030204" pitchFamily="34" charset="0"/>
              </a:rPr>
              <a:t>2</a:t>
            </a:r>
          </a:p>
        </p:txBody>
      </p:sp>
      <p:sp>
        <p:nvSpPr>
          <p:cNvPr id="191" name="TextBox 77">
            <a:extLst>
              <a:ext uri="{FF2B5EF4-FFF2-40B4-BE49-F238E27FC236}">
                <a16:creationId xmlns="" xmlns:a16="http://schemas.microsoft.com/office/drawing/2014/main" id="{3B02B7C9-587E-AF48-88F6-0C0105D674A0}"/>
              </a:ext>
            </a:extLst>
          </p:cNvPr>
          <p:cNvSpPr txBox="1">
            <a:spLocks noChangeArrowheads="1"/>
          </p:cNvSpPr>
          <p:nvPr/>
        </p:nvSpPr>
        <p:spPr bwMode="auto">
          <a:xfrm>
            <a:off x="7499513" y="5155979"/>
            <a:ext cx="5800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ヒラギノ角ゴ Pro W3" pitchFamily="127" charset="-128"/>
              </a:defRPr>
            </a:lvl1pPr>
            <a:lvl2pPr marL="742950" indent="-285750" eaLnBrk="0" hangingPunct="0">
              <a:defRPr sz="2400">
                <a:solidFill>
                  <a:schemeClr val="tx1"/>
                </a:solidFill>
                <a:latin typeface="Calibri" panose="020F0502020204030204" pitchFamily="34" charset="0"/>
                <a:ea typeface="ヒラギノ角ゴ Pro W3" pitchFamily="127" charset="-128"/>
              </a:defRPr>
            </a:lvl2pPr>
            <a:lvl3pPr marL="1143000" indent="-228600" eaLnBrk="0" hangingPunct="0">
              <a:defRPr sz="2400">
                <a:solidFill>
                  <a:schemeClr val="tx1"/>
                </a:solidFill>
                <a:latin typeface="Calibri" panose="020F0502020204030204" pitchFamily="34" charset="0"/>
                <a:ea typeface="ヒラギノ角ゴ Pro W3" pitchFamily="127" charset="-128"/>
              </a:defRPr>
            </a:lvl3pPr>
            <a:lvl4pPr marL="1600200" indent="-228600" eaLnBrk="0" hangingPunct="0">
              <a:defRPr sz="2400">
                <a:solidFill>
                  <a:schemeClr val="tx1"/>
                </a:solidFill>
                <a:latin typeface="Calibri" panose="020F0502020204030204" pitchFamily="34" charset="0"/>
                <a:ea typeface="ヒラギノ角ゴ Pro W3" pitchFamily="127" charset="-128"/>
              </a:defRPr>
            </a:lvl4pPr>
            <a:lvl5pPr marL="2057400" indent="-228600" eaLnBrk="0" hangingPunct="0">
              <a:defRPr sz="2400">
                <a:solidFill>
                  <a:schemeClr val="tx1"/>
                </a:solidFill>
                <a:latin typeface="Calibri" panose="020F0502020204030204" pitchFamily="34" charset="0"/>
                <a:ea typeface="ヒラギノ角ゴ Pro W3" pitchFamily="127"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9p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altLang="en-US" sz="1600" i="0" u="none" strike="noStrike" kern="1200" cap="none" spc="0" normalizeH="0" baseline="0" noProof="0">
                <a:ln>
                  <a:noFill/>
                </a:ln>
                <a:solidFill>
                  <a:prstClr val="black"/>
                </a:solidFill>
                <a:effectLst/>
                <a:uLnTx/>
                <a:uFillTx/>
                <a:cs typeface="Calibri" panose="020F0502020204030204" pitchFamily="34" charset="0"/>
              </a:rPr>
              <a:t>5</a:t>
            </a:r>
          </a:p>
        </p:txBody>
      </p:sp>
      <p:sp>
        <p:nvSpPr>
          <p:cNvPr id="192" name="TextBox 78">
            <a:extLst>
              <a:ext uri="{FF2B5EF4-FFF2-40B4-BE49-F238E27FC236}">
                <a16:creationId xmlns="" xmlns:a16="http://schemas.microsoft.com/office/drawing/2014/main" id="{1722F663-105C-E048-8FEC-B479B3E04045}"/>
              </a:ext>
            </a:extLst>
          </p:cNvPr>
          <p:cNvSpPr txBox="1">
            <a:spLocks noChangeArrowheads="1"/>
          </p:cNvSpPr>
          <p:nvPr/>
        </p:nvSpPr>
        <p:spPr bwMode="auto">
          <a:xfrm>
            <a:off x="8126594" y="5155979"/>
            <a:ext cx="7443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ヒラギノ角ゴ Pro W3" pitchFamily="127" charset="-128"/>
              </a:defRPr>
            </a:lvl1pPr>
            <a:lvl2pPr marL="742950" indent="-285750" eaLnBrk="0" hangingPunct="0">
              <a:defRPr sz="2400">
                <a:solidFill>
                  <a:schemeClr val="tx1"/>
                </a:solidFill>
                <a:latin typeface="Calibri" panose="020F0502020204030204" pitchFamily="34" charset="0"/>
                <a:ea typeface="ヒラギノ角ゴ Pro W3" pitchFamily="127" charset="-128"/>
              </a:defRPr>
            </a:lvl2pPr>
            <a:lvl3pPr marL="1143000" indent="-228600" eaLnBrk="0" hangingPunct="0">
              <a:defRPr sz="2400">
                <a:solidFill>
                  <a:schemeClr val="tx1"/>
                </a:solidFill>
                <a:latin typeface="Calibri" panose="020F0502020204030204" pitchFamily="34" charset="0"/>
                <a:ea typeface="ヒラギノ角ゴ Pro W3" pitchFamily="127" charset="-128"/>
              </a:defRPr>
            </a:lvl3pPr>
            <a:lvl4pPr marL="1600200" indent="-228600" eaLnBrk="0" hangingPunct="0">
              <a:defRPr sz="2400">
                <a:solidFill>
                  <a:schemeClr val="tx1"/>
                </a:solidFill>
                <a:latin typeface="Calibri" panose="020F0502020204030204" pitchFamily="34" charset="0"/>
                <a:ea typeface="ヒラギノ角ゴ Pro W3" pitchFamily="127" charset="-128"/>
              </a:defRPr>
            </a:lvl4pPr>
            <a:lvl5pPr marL="2057400" indent="-228600" eaLnBrk="0" hangingPunct="0">
              <a:defRPr sz="2400">
                <a:solidFill>
                  <a:schemeClr val="tx1"/>
                </a:solidFill>
                <a:latin typeface="Calibri" panose="020F0502020204030204" pitchFamily="34" charset="0"/>
                <a:ea typeface="ヒラギノ角ゴ Pro W3" pitchFamily="127"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9p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altLang="en-US" sz="1600" i="0" u="none" strike="noStrike" kern="1200" cap="none" spc="0" normalizeH="0" baseline="0" noProof="0">
                <a:ln>
                  <a:noFill/>
                </a:ln>
                <a:solidFill>
                  <a:prstClr val="black"/>
                </a:solidFill>
                <a:effectLst/>
                <a:uLnTx/>
                <a:uFillTx/>
                <a:cs typeface="Calibri" panose="020F0502020204030204" pitchFamily="34" charset="0"/>
              </a:rPr>
              <a:t>2</a:t>
            </a:r>
          </a:p>
        </p:txBody>
      </p:sp>
      <p:sp>
        <p:nvSpPr>
          <p:cNvPr id="194" name="TextBox 69">
            <a:extLst>
              <a:ext uri="{FF2B5EF4-FFF2-40B4-BE49-F238E27FC236}">
                <a16:creationId xmlns="" xmlns:a16="http://schemas.microsoft.com/office/drawing/2014/main" id="{FB22133E-2921-2149-8156-1D24E6E3DD3F}"/>
              </a:ext>
            </a:extLst>
          </p:cNvPr>
          <p:cNvSpPr txBox="1">
            <a:spLocks noChangeArrowheads="1"/>
          </p:cNvSpPr>
          <p:nvPr/>
        </p:nvSpPr>
        <p:spPr bwMode="auto">
          <a:xfrm>
            <a:off x="7313462" y="2773626"/>
            <a:ext cx="5514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ヒラギノ角ゴ Pro W3" pitchFamily="127" charset="-128"/>
              </a:defRPr>
            </a:lvl1pPr>
            <a:lvl2pPr marL="742950" indent="-285750" eaLnBrk="0" hangingPunct="0">
              <a:defRPr sz="2400">
                <a:solidFill>
                  <a:schemeClr val="tx1"/>
                </a:solidFill>
                <a:latin typeface="Calibri" panose="020F0502020204030204" pitchFamily="34" charset="0"/>
                <a:ea typeface="ヒラギノ角ゴ Pro W3" pitchFamily="127" charset="-128"/>
              </a:defRPr>
            </a:lvl2pPr>
            <a:lvl3pPr marL="1143000" indent="-228600" eaLnBrk="0" hangingPunct="0">
              <a:defRPr sz="2400">
                <a:solidFill>
                  <a:schemeClr val="tx1"/>
                </a:solidFill>
                <a:latin typeface="Calibri" panose="020F0502020204030204" pitchFamily="34" charset="0"/>
                <a:ea typeface="ヒラギノ角ゴ Pro W3" pitchFamily="127" charset="-128"/>
              </a:defRPr>
            </a:lvl3pPr>
            <a:lvl4pPr marL="1600200" indent="-228600" eaLnBrk="0" hangingPunct="0">
              <a:defRPr sz="2400">
                <a:solidFill>
                  <a:schemeClr val="tx1"/>
                </a:solidFill>
                <a:latin typeface="Calibri" panose="020F0502020204030204" pitchFamily="34" charset="0"/>
                <a:ea typeface="ヒラギノ角ゴ Pro W3" pitchFamily="127" charset="-128"/>
              </a:defRPr>
            </a:lvl4pPr>
            <a:lvl5pPr marL="2057400" indent="-228600" eaLnBrk="0" hangingPunct="0">
              <a:defRPr sz="2400">
                <a:solidFill>
                  <a:schemeClr val="tx1"/>
                </a:solidFill>
                <a:latin typeface="Calibri" panose="020F0502020204030204" pitchFamily="34" charset="0"/>
                <a:ea typeface="ヒラギノ角ゴ Pro W3" pitchFamily="127"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cs typeface="Calibri" panose="020F0502020204030204" pitchFamily="34" charset="0"/>
              </a:rPr>
              <a:t>39.1</a:t>
            </a:r>
          </a:p>
        </p:txBody>
      </p:sp>
      <p:sp>
        <p:nvSpPr>
          <p:cNvPr id="195" name="TextBox 70">
            <a:extLst>
              <a:ext uri="{FF2B5EF4-FFF2-40B4-BE49-F238E27FC236}">
                <a16:creationId xmlns="" xmlns:a16="http://schemas.microsoft.com/office/drawing/2014/main" id="{3282C7FE-A467-B845-A27E-3304F694052E}"/>
              </a:ext>
            </a:extLst>
          </p:cNvPr>
          <p:cNvSpPr txBox="1">
            <a:spLocks noChangeArrowheads="1"/>
          </p:cNvSpPr>
          <p:nvPr/>
        </p:nvSpPr>
        <p:spPr bwMode="auto">
          <a:xfrm>
            <a:off x="8064290" y="3767866"/>
            <a:ext cx="4474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ヒラギノ角ゴ Pro W3" pitchFamily="127" charset="-128"/>
              </a:defRPr>
            </a:lvl1pPr>
            <a:lvl2pPr marL="742950" indent="-285750" eaLnBrk="0" hangingPunct="0">
              <a:defRPr sz="2400">
                <a:solidFill>
                  <a:schemeClr val="tx1"/>
                </a:solidFill>
                <a:latin typeface="Calibri" panose="020F0502020204030204" pitchFamily="34" charset="0"/>
                <a:ea typeface="ヒラギノ角ゴ Pro W3" pitchFamily="127" charset="-128"/>
              </a:defRPr>
            </a:lvl2pPr>
            <a:lvl3pPr marL="1143000" indent="-228600" eaLnBrk="0" hangingPunct="0">
              <a:defRPr sz="2400">
                <a:solidFill>
                  <a:schemeClr val="tx1"/>
                </a:solidFill>
                <a:latin typeface="Calibri" panose="020F0502020204030204" pitchFamily="34" charset="0"/>
                <a:ea typeface="ヒラギノ角ゴ Pro W3" pitchFamily="127" charset="-128"/>
              </a:defRPr>
            </a:lvl3pPr>
            <a:lvl4pPr marL="1600200" indent="-228600" eaLnBrk="0" hangingPunct="0">
              <a:defRPr sz="2400">
                <a:solidFill>
                  <a:schemeClr val="tx1"/>
                </a:solidFill>
                <a:latin typeface="Calibri" panose="020F0502020204030204" pitchFamily="34" charset="0"/>
                <a:ea typeface="ヒラギノ角ゴ Pro W3" pitchFamily="127" charset="-128"/>
              </a:defRPr>
            </a:lvl4pPr>
            <a:lvl5pPr marL="2057400" indent="-228600" eaLnBrk="0" hangingPunct="0">
              <a:defRPr sz="2400">
                <a:solidFill>
                  <a:schemeClr val="tx1"/>
                </a:solidFill>
                <a:latin typeface="Calibri" panose="020F0502020204030204" pitchFamily="34" charset="0"/>
                <a:ea typeface="ヒラギノ角ゴ Pro W3" pitchFamily="127"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cs typeface="Calibri" panose="020F0502020204030204" pitchFamily="34" charset="0"/>
              </a:rPr>
              <a:t>8.7</a:t>
            </a:r>
          </a:p>
        </p:txBody>
      </p:sp>
      <p:cxnSp>
        <p:nvCxnSpPr>
          <p:cNvPr id="196" name="Straight Connector 195">
            <a:extLst>
              <a:ext uri="{FF2B5EF4-FFF2-40B4-BE49-F238E27FC236}">
                <a16:creationId xmlns="" xmlns:a16="http://schemas.microsoft.com/office/drawing/2014/main" id="{2CBE7378-B52A-A94C-8E0B-55B48F8BAD71}"/>
              </a:ext>
            </a:extLst>
          </p:cNvPr>
          <p:cNvCxnSpPr/>
          <p:nvPr/>
        </p:nvCxnSpPr>
        <p:spPr>
          <a:xfrm flipV="1">
            <a:off x="7306751" y="4369742"/>
            <a:ext cx="164592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 xmlns:a16="http://schemas.microsoft.com/office/drawing/2014/main" id="{E798DFD0-811E-464D-AFB8-37A09BBC0A4F}"/>
              </a:ext>
            </a:extLst>
          </p:cNvPr>
          <p:cNvCxnSpPr/>
          <p:nvPr/>
        </p:nvCxnSpPr>
        <p:spPr>
          <a:xfrm flipV="1">
            <a:off x="7306750" y="1974204"/>
            <a:ext cx="0" cy="2395538"/>
          </a:xfrm>
          <a:prstGeom prst="line">
            <a:avLst/>
          </a:prstGeom>
          <a:ln w="28575">
            <a:solidFill>
              <a:srgbClr val="0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98" name="Title 2">
            <a:extLst>
              <a:ext uri="{FF2B5EF4-FFF2-40B4-BE49-F238E27FC236}">
                <a16:creationId xmlns="" xmlns:a16="http://schemas.microsoft.com/office/drawing/2014/main" id="{3F562D2B-467E-2E41-9BFB-FF71918B42C5}"/>
              </a:ext>
            </a:extLst>
          </p:cNvPr>
          <p:cNvSpPr txBox="1">
            <a:spLocks/>
          </p:cNvSpPr>
          <p:nvPr/>
        </p:nvSpPr>
        <p:spPr>
          <a:xfrm rot="16200000">
            <a:off x="5614747" y="3097036"/>
            <a:ext cx="2525141" cy="261938"/>
          </a:xfrm>
          <a:prstGeom prst="rect">
            <a:avLst/>
          </a:prstGeom>
          <a:noFill/>
        </p:spPr>
        <p:txBody>
          <a:bodyPr lIns="0" rIns="27000"/>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i="0" u="none" strike="noStrike" kern="1200" cap="none" spc="0" normalizeH="0" baseline="0" noProof="0" dirty="0">
                <a:ln>
                  <a:noFill/>
                </a:ln>
                <a:solidFill>
                  <a:srgbClr val="1F497D">
                    <a:lumMod val="50000"/>
                  </a:srgbClr>
                </a:solidFill>
                <a:effectLst/>
                <a:uLnTx/>
                <a:uFillTx/>
                <a:latin typeface="Calibri" panose="020F0502020204030204" pitchFamily="34" charset="0"/>
                <a:cs typeface="Calibri" panose="020F0502020204030204" pitchFamily="34" charset="0"/>
              </a:rPr>
              <a:t>ORR (%)</a:t>
            </a:r>
          </a:p>
        </p:txBody>
      </p:sp>
      <p:sp>
        <p:nvSpPr>
          <p:cNvPr id="199" name="Title 2">
            <a:extLst>
              <a:ext uri="{FF2B5EF4-FFF2-40B4-BE49-F238E27FC236}">
                <a16:creationId xmlns="" xmlns:a16="http://schemas.microsoft.com/office/drawing/2014/main" id="{C4FA16CF-1DB2-3B4C-A077-196D08AB531C}"/>
              </a:ext>
            </a:extLst>
          </p:cNvPr>
          <p:cNvSpPr txBox="1">
            <a:spLocks/>
          </p:cNvSpPr>
          <p:nvPr/>
        </p:nvSpPr>
        <p:spPr>
          <a:xfrm>
            <a:off x="6917298" y="3939470"/>
            <a:ext cx="296465" cy="206179"/>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1F497D">
                    <a:lumMod val="50000"/>
                  </a:srgbClr>
                </a:solidFill>
                <a:effectLst/>
                <a:uLnTx/>
                <a:uFillTx/>
                <a:latin typeface="Calibri" panose="020F0502020204030204" pitchFamily="34" charset="0"/>
                <a:cs typeface="Calibri" panose="020F0502020204030204" pitchFamily="34" charset="0"/>
              </a:rPr>
              <a:t>10</a:t>
            </a:r>
          </a:p>
        </p:txBody>
      </p:sp>
      <p:cxnSp>
        <p:nvCxnSpPr>
          <p:cNvPr id="200" name="Straight Connector 199">
            <a:extLst>
              <a:ext uri="{FF2B5EF4-FFF2-40B4-BE49-F238E27FC236}">
                <a16:creationId xmlns="" xmlns:a16="http://schemas.microsoft.com/office/drawing/2014/main" id="{EF492112-53EB-5640-B8F1-DDFA044A7F40}"/>
              </a:ext>
            </a:extLst>
          </p:cNvPr>
          <p:cNvCxnSpPr/>
          <p:nvPr/>
        </p:nvCxnSpPr>
        <p:spPr>
          <a:xfrm flipV="1">
            <a:off x="7253498" y="3724534"/>
            <a:ext cx="523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 xmlns:a16="http://schemas.microsoft.com/office/drawing/2014/main" id="{903C236A-81A4-4C44-B928-36F6897A2150}"/>
              </a:ext>
            </a:extLst>
          </p:cNvPr>
          <p:cNvCxnSpPr/>
          <p:nvPr/>
        </p:nvCxnSpPr>
        <p:spPr>
          <a:xfrm flipV="1">
            <a:off x="7243107" y="2754346"/>
            <a:ext cx="523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 xmlns:a16="http://schemas.microsoft.com/office/drawing/2014/main" id="{B01E64BA-96FD-5A49-9204-EA1C3E1F1536}"/>
              </a:ext>
            </a:extLst>
          </p:cNvPr>
          <p:cNvCxnSpPr/>
          <p:nvPr/>
        </p:nvCxnSpPr>
        <p:spPr>
          <a:xfrm flipV="1">
            <a:off x="7254362" y="2107554"/>
            <a:ext cx="523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03" name="Title 2">
            <a:extLst>
              <a:ext uri="{FF2B5EF4-FFF2-40B4-BE49-F238E27FC236}">
                <a16:creationId xmlns="" xmlns:a16="http://schemas.microsoft.com/office/drawing/2014/main" id="{4B84B9B6-18AC-3446-9E74-32823D4092BC}"/>
              </a:ext>
            </a:extLst>
          </p:cNvPr>
          <p:cNvSpPr txBox="1">
            <a:spLocks/>
          </p:cNvSpPr>
          <p:nvPr/>
        </p:nvSpPr>
        <p:spPr>
          <a:xfrm>
            <a:off x="6917298" y="3665938"/>
            <a:ext cx="296465" cy="166687"/>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1F497D">
                    <a:lumMod val="50000"/>
                  </a:srgbClr>
                </a:solidFill>
                <a:effectLst/>
                <a:uLnTx/>
                <a:uFillTx/>
                <a:latin typeface="Calibri" panose="020F0502020204030204" pitchFamily="34" charset="0"/>
                <a:cs typeface="Calibri" panose="020F0502020204030204" pitchFamily="34" charset="0"/>
              </a:rPr>
              <a:t>20</a:t>
            </a:r>
          </a:p>
        </p:txBody>
      </p:sp>
      <p:sp>
        <p:nvSpPr>
          <p:cNvPr id="204" name="Title 2">
            <a:extLst>
              <a:ext uri="{FF2B5EF4-FFF2-40B4-BE49-F238E27FC236}">
                <a16:creationId xmlns="" xmlns:a16="http://schemas.microsoft.com/office/drawing/2014/main" id="{9549FA97-8B7A-3541-8A36-F3AA624AB5FF}"/>
              </a:ext>
            </a:extLst>
          </p:cNvPr>
          <p:cNvSpPr txBox="1">
            <a:spLocks/>
          </p:cNvSpPr>
          <p:nvPr/>
        </p:nvSpPr>
        <p:spPr>
          <a:xfrm>
            <a:off x="6917298" y="2009994"/>
            <a:ext cx="296465" cy="240081"/>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1F497D">
                    <a:lumMod val="50000"/>
                  </a:srgbClr>
                </a:solidFill>
                <a:effectLst/>
                <a:uLnTx/>
                <a:uFillTx/>
                <a:latin typeface="Calibri" panose="020F0502020204030204" pitchFamily="34" charset="0"/>
                <a:cs typeface="Calibri" panose="020F0502020204030204" pitchFamily="34" charset="0"/>
              </a:rPr>
              <a:t>70</a:t>
            </a:r>
          </a:p>
        </p:txBody>
      </p:sp>
      <p:sp>
        <p:nvSpPr>
          <p:cNvPr id="205" name="Title 2">
            <a:extLst>
              <a:ext uri="{FF2B5EF4-FFF2-40B4-BE49-F238E27FC236}">
                <a16:creationId xmlns="" xmlns:a16="http://schemas.microsoft.com/office/drawing/2014/main" id="{228F5A97-4F9E-EF46-B689-3DA88A93DE58}"/>
              </a:ext>
            </a:extLst>
          </p:cNvPr>
          <p:cNvSpPr txBox="1">
            <a:spLocks/>
          </p:cNvSpPr>
          <p:nvPr/>
        </p:nvSpPr>
        <p:spPr>
          <a:xfrm>
            <a:off x="6917298" y="4288360"/>
            <a:ext cx="296465" cy="168275"/>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1F497D">
                    <a:lumMod val="50000"/>
                  </a:srgbClr>
                </a:solidFill>
                <a:effectLst/>
                <a:uLnTx/>
                <a:uFillTx/>
                <a:latin typeface="Calibri" panose="020F0502020204030204" pitchFamily="34" charset="0"/>
                <a:cs typeface="Calibri" panose="020F0502020204030204" pitchFamily="34" charset="0"/>
              </a:rPr>
              <a:t>0</a:t>
            </a:r>
          </a:p>
        </p:txBody>
      </p:sp>
      <p:sp>
        <p:nvSpPr>
          <p:cNvPr id="206" name="Rectangle 7">
            <a:extLst>
              <a:ext uri="{FF2B5EF4-FFF2-40B4-BE49-F238E27FC236}">
                <a16:creationId xmlns="" xmlns:a16="http://schemas.microsoft.com/office/drawing/2014/main" id="{D70F9C7F-6775-6044-8008-D3D9B2F9FAA2}"/>
              </a:ext>
            </a:extLst>
          </p:cNvPr>
          <p:cNvSpPr>
            <a:spLocks noChangeArrowheads="1"/>
          </p:cNvSpPr>
          <p:nvPr/>
        </p:nvSpPr>
        <p:spPr bwMode="auto">
          <a:xfrm>
            <a:off x="7507444" y="3098854"/>
            <a:ext cx="423863" cy="1267567"/>
          </a:xfrm>
          <a:prstGeom prst="rect">
            <a:avLst/>
          </a:prstGeom>
          <a:solidFill>
            <a:schemeClr val="accent1"/>
          </a:solidFill>
          <a:ln w="0">
            <a:solidFill>
              <a:schemeClr val="bg1"/>
            </a:solidFill>
            <a:miter lim="800000"/>
            <a:headEnd/>
            <a:tailEnd/>
          </a:ln>
        </p:spPr>
        <p:txBody>
          <a:bodyPr anchor="b"/>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base" latinLnBrk="0" hangingPunct="1">
              <a:lnSpc>
                <a:spcPct val="90000"/>
              </a:lnSpc>
              <a:spcBef>
                <a:spcPct val="35000"/>
              </a:spcBef>
              <a:spcAft>
                <a:spcPct val="25000"/>
              </a:spcAft>
              <a:buClr>
                <a:srgbClr val="015873"/>
              </a:buClr>
              <a:buSzTx/>
              <a:buFont typeface="Wingdings" panose="05000000000000000000" pitchFamily="2" charset="2"/>
              <a:buNone/>
              <a:tabLst/>
              <a:defRPr/>
            </a:pPr>
            <a:endParaRPr kumimoji="0" lang="en-US" altLang="en-US" sz="160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207" name="Rectangle 7">
            <a:extLst>
              <a:ext uri="{FF2B5EF4-FFF2-40B4-BE49-F238E27FC236}">
                <a16:creationId xmlns="" xmlns:a16="http://schemas.microsoft.com/office/drawing/2014/main" id="{E31E278C-C407-9D41-A8EB-E7E78C8D42DB}"/>
              </a:ext>
            </a:extLst>
          </p:cNvPr>
          <p:cNvSpPr>
            <a:spLocks noChangeArrowheads="1"/>
          </p:cNvSpPr>
          <p:nvPr/>
        </p:nvSpPr>
        <p:spPr bwMode="auto">
          <a:xfrm>
            <a:off x="8243296" y="4128296"/>
            <a:ext cx="423863" cy="246209"/>
          </a:xfrm>
          <a:prstGeom prst="rect">
            <a:avLst/>
          </a:prstGeom>
          <a:solidFill>
            <a:schemeClr val="accent3"/>
          </a:solidFill>
          <a:ln w="0">
            <a:solidFill>
              <a:schemeClr val="bg1"/>
            </a:solidFill>
            <a:miter lim="800000"/>
            <a:headEnd/>
            <a:tailEnd/>
          </a:ln>
        </p:spPr>
        <p:txBody>
          <a:bodyPr anchor="b"/>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base" latinLnBrk="0" hangingPunct="1">
              <a:lnSpc>
                <a:spcPct val="90000"/>
              </a:lnSpc>
              <a:spcBef>
                <a:spcPct val="35000"/>
              </a:spcBef>
              <a:spcAft>
                <a:spcPct val="25000"/>
              </a:spcAft>
              <a:buClr>
                <a:srgbClr val="015873"/>
              </a:buClr>
              <a:buSzTx/>
              <a:buFont typeface="Wingdings" panose="05000000000000000000" pitchFamily="2" charset="2"/>
              <a:buNone/>
              <a:tabLst/>
              <a:defRPr/>
            </a:pPr>
            <a:endParaRPr kumimoji="0" lang="en-US" altLang="en-US" sz="160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208" name="Title 2">
            <a:extLst>
              <a:ext uri="{FF2B5EF4-FFF2-40B4-BE49-F238E27FC236}">
                <a16:creationId xmlns="" xmlns:a16="http://schemas.microsoft.com/office/drawing/2014/main" id="{60AC0B9E-8FC1-2642-A36F-887BA34984A0}"/>
              </a:ext>
            </a:extLst>
          </p:cNvPr>
          <p:cNvSpPr txBox="1">
            <a:spLocks/>
          </p:cNvSpPr>
          <p:nvPr/>
        </p:nvSpPr>
        <p:spPr>
          <a:xfrm>
            <a:off x="6917298" y="3337209"/>
            <a:ext cx="296465" cy="166688"/>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1F497D">
                    <a:lumMod val="50000"/>
                  </a:srgbClr>
                </a:solidFill>
                <a:effectLst/>
                <a:uLnTx/>
                <a:uFillTx/>
                <a:latin typeface="Calibri" panose="020F0502020204030204" pitchFamily="34" charset="0"/>
                <a:cs typeface="Calibri" panose="020F0502020204030204" pitchFamily="34" charset="0"/>
              </a:rPr>
              <a:t>30</a:t>
            </a:r>
          </a:p>
        </p:txBody>
      </p:sp>
      <p:sp>
        <p:nvSpPr>
          <p:cNvPr id="209" name="Title 2">
            <a:extLst>
              <a:ext uri="{FF2B5EF4-FFF2-40B4-BE49-F238E27FC236}">
                <a16:creationId xmlns="" xmlns:a16="http://schemas.microsoft.com/office/drawing/2014/main" id="{98ABF841-06DE-5745-8C76-6ADF852425C0}"/>
              </a:ext>
            </a:extLst>
          </p:cNvPr>
          <p:cNvSpPr txBox="1">
            <a:spLocks/>
          </p:cNvSpPr>
          <p:nvPr/>
        </p:nvSpPr>
        <p:spPr>
          <a:xfrm>
            <a:off x="6838716" y="2272019"/>
            <a:ext cx="375047" cy="330427"/>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1F497D">
                    <a:lumMod val="50000"/>
                  </a:srgbClr>
                </a:solidFill>
                <a:effectLst/>
                <a:uLnTx/>
                <a:uFillTx/>
                <a:latin typeface="Calibri" panose="020F0502020204030204" pitchFamily="34" charset="0"/>
                <a:cs typeface="Calibri" panose="020F0502020204030204" pitchFamily="34" charset="0"/>
              </a:rPr>
              <a:t>60</a:t>
            </a:r>
          </a:p>
        </p:txBody>
      </p:sp>
      <p:cxnSp>
        <p:nvCxnSpPr>
          <p:cNvPr id="210" name="Straight Connector 209">
            <a:extLst>
              <a:ext uri="{FF2B5EF4-FFF2-40B4-BE49-F238E27FC236}">
                <a16:creationId xmlns="" xmlns:a16="http://schemas.microsoft.com/office/drawing/2014/main" id="{BD978CBC-EBAE-DA46-83C9-BB8DFB36E02B}"/>
              </a:ext>
            </a:extLst>
          </p:cNvPr>
          <p:cNvCxnSpPr/>
          <p:nvPr/>
        </p:nvCxnSpPr>
        <p:spPr>
          <a:xfrm flipV="1">
            <a:off x="7244837" y="2430950"/>
            <a:ext cx="523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 xmlns:a16="http://schemas.microsoft.com/office/drawing/2014/main" id="{9B14A1A6-445F-394B-9235-DCE958C42050}"/>
              </a:ext>
            </a:extLst>
          </p:cNvPr>
          <p:cNvCxnSpPr/>
          <p:nvPr/>
        </p:nvCxnSpPr>
        <p:spPr>
          <a:xfrm flipV="1">
            <a:off x="7254364" y="3077742"/>
            <a:ext cx="523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 xmlns:a16="http://schemas.microsoft.com/office/drawing/2014/main" id="{D65E725C-68C8-D841-B5C3-1A769E543A0B}"/>
              </a:ext>
            </a:extLst>
          </p:cNvPr>
          <p:cNvCxnSpPr>
            <a:cxnSpLocks/>
          </p:cNvCxnSpPr>
          <p:nvPr/>
        </p:nvCxnSpPr>
        <p:spPr>
          <a:xfrm flipV="1">
            <a:off x="7243103" y="3401138"/>
            <a:ext cx="523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 xmlns:a16="http://schemas.microsoft.com/office/drawing/2014/main" id="{E184EC26-1457-CD46-8201-543EE9744D1B}"/>
              </a:ext>
            </a:extLst>
          </p:cNvPr>
          <p:cNvCxnSpPr/>
          <p:nvPr/>
        </p:nvCxnSpPr>
        <p:spPr>
          <a:xfrm flipV="1">
            <a:off x="7253495" y="4047930"/>
            <a:ext cx="523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 xmlns:a16="http://schemas.microsoft.com/office/drawing/2014/main" id="{18D329AC-212F-4A41-AB93-771B9E5642BB}"/>
              </a:ext>
            </a:extLst>
          </p:cNvPr>
          <p:cNvCxnSpPr/>
          <p:nvPr/>
        </p:nvCxnSpPr>
        <p:spPr>
          <a:xfrm flipV="1">
            <a:off x="7243102" y="4371329"/>
            <a:ext cx="523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15" name="Title 2">
            <a:extLst>
              <a:ext uri="{FF2B5EF4-FFF2-40B4-BE49-F238E27FC236}">
                <a16:creationId xmlns="" xmlns:a16="http://schemas.microsoft.com/office/drawing/2014/main" id="{3C4191FA-0B68-2842-B52D-16AA927E069F}"/>
              </a:ext>
            </a:extLst>
          </p:cNvPr>
          <p:cNvSpPr txBox="1">
            <a:spLocks/>
          </p:cNvSpPr>
          <p:nvPr/>
        </p:nvSpPr>
        <p:spPr>
          <a:xfrm>
            <a:off x="6838716" y="2606059"/>
            <a:ext cx="375047" cy="330427"/>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1F497D">
                    <a:lumMod val="50000"/>
                  </a:srgbClr>
                </a:solidFill>
                <a:effectLst/>
                <a:uLnTx/>
                <a:uFillTx/>
                <a:latin typeface="Calibri" panose="020F0502020204030204" pitchFamily="34" charset="0"/>
                <a:cs typeface="Calibri" panose="020F0502020204030204" pitchFamily="34" charset="0"/>
              </a:rPr>
              <a:t>50</a:t>
            </a:r>
          </a:p>
        </p:txBody>
      </p:sp>
      <p:sp>
        <p:nvSpPr>
          <p:cNvPr id="216" name="Title 2">
            <a:extLst>
              <a:ext uri="{FF2B5EF4-FFF2-40B4-BE49-F238E27FC236}">
                <a16:creationId xmlns="" xmlns:a16="http://schemas.microsoft.com/office/drawing/2014/main" id="{009041DA-A743-144A-8F1B-1FDA2561C047}"/>
              </a:ext>
            </a:extLst>
          </p:cNvPr>
          <p:cNvSpPr txBox="1">
            <a:spLocks/>
          </p:cNvSpPr>
          <p:nvPr/>
        </p:nvSpPr>
        <p:spPr>
          <a:xfrm>
            <a:off x="6917298" y="3012869"/>
            <a:ext cx="296465" cy="166688"/>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1F497D">
                    <a:lumMod val="50000"/>
                  </a:srgbClr>
                </a:solidFill>
                <a:effectLst/>
                <a:uLnTx/>
                <a:uFillTx/>
                <a:latin typeface="Calibri" panose="020F0502020204030204" pitchFamily="34" charset="0"/>
                <a:cs typeface="Calibri" panose="020F0502020204030204" pitchFamily="34" charset="0"/>
              </a:rPr>
              <a:t>40</a:t>
            </a:r>
          </a:p>
        </p:txBody>
      </p:sp>
      <p:grpSp>
        <p:nvGrpSpPr>
          <p:cNvPr id="217" name="Group 216">
            <a:extLst>
              <a:ext uri="{FF2B5EF4-FFF2-40B4-BE49-F238E27FC236}">
                <a16:creationId xmlns="" xmlns:a16="http://schemas.microsoft.com/office/drawing/2014/main" id="{D5AEAE39-57E8-4E42-9658-201BEF34EB34}"/>
              </a:ext>
            </a:extLst>
          </p:cNvPr>
          <p:cNvGrpSpPr/>
          <p:nvPr/>
        </p:nvGrpSpPr>
        <p:grpSpPr>
          <a:xfrm>
            <a:off x="7682974" y="2333607"/>
            <a:ext cx="68582" cy="1371600"/>
            <a:chOff x="2791955" y="2198730"/>
            <a:chExt cx="91443" cy="1371600"/>
          </a:xfrm>
        </p:grpSpPr>
        <p:cxnSp>
          <p:nvCxnSpPr>
            <p:cNvPr id="222" name="Straight Connector 221">
              <a:extLst>
                <a:ext uri="{FF2B5EF4-FFF2-40B4-BE49-F238E27FC236}">
                  <a16:creationId xmlns="" xmlns:a16="http://schemas.microsoft.com/office/drawing/2014/main" id="{B54B8D39-E60F-E24D-8F07-41C1C56FD8B1}"/>
                </a:ext>
              </a:extLst>
            </p:cNvPr>
            <p:cNvCxnSpPr/>
            <p:nvPr/>
          </p:nvCxnSpPr>
          <p:spPr bwMode="auto">
            <a:xfrm>
              <a:off x="2842902" y="2198730"/>
              <a:ext cx="0" cy="1371600"/>
            </a:xfrm>
            <a:prstGeom prst="line">
              <a:avLst/>
            </a:prstGeom>
            <a:noFill/>
            <a:ln w="28575" cap="flat" cmpd="sng" algn="ctr">
              <a:solidFill>
                <a:schemeClr val="bg1"/>
              </a:solidFill>
              <a:prstDash val="solid"/>
              <a:round/>
              <a:headEnd type="none" w="med" len="med"/>
              <a:tailEnd type="none" w="med" len="med"/>
            </a:ln>
            <a:effectLst/>
          </p:spPr>
        </p:cxnSp>
        <p:cxnSp>
          <p:nvCxnSpPr>
            <p:cNvPr id="223" name="Straight Connector 222">
              <a:extLst>
                <a:ext uri="{FF2B5EF4-FFF2-40B4-BE49-F238E27FC236}">
                  <a16:creationId xmlns="" xmlns:a16="http://schemas.microsoft.com/office/drawing/2014/main" id="{03C07F1F-023D-AF4F-9FD6-0EA7F500610C}"/>
                </a:ext>
              </a:extLst>
            </p:cNvPr>
            <p:cNvCxnSpPr/>
            <p:nvPr/>
          </p:nvCxnSpPr>
          <p:spPr>
            <a:xfrm flipV="1">
              <a:off x="2791958" y="2214893"/>
              <a:ext cx="914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 xmlns:a16="http://schemas.microsoft.com/office/drawing/2014/main" id="{251F29A9-1AA0-7A43-8486-7C86C0021118}"/>
                </a:ext>
              </a:extLst>
            </p:cNvPr>
            <p:cNvCxnSpPr/>
            <p:nvPr/>
          </p:nvCxnSpPr>
          <p:spPr>
            <a:xfrm flipV="1">
              <a:off x="2791955" y="3558797"/>
              <a:ext cx="914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18" name="Group 217">
            <a:extLst>
              <a:ext uri="{FF2B5EF4-FFF2-40B4-BE49-F238E27FC236}">
                <a16:creationId xmlns="" xmlns:a16="http://schemas.microsoft.com/office/drawing/2014/main" id="{2CC809B2-6C96-1A40-9AC0-3F9002B91C11}"/>
              </a:ext>
            </a:extLst>
          </p:cNvPr>
          <p:cNvGrpSpPr/>
          <p:nvPr/>
        </p:nvGrpSpPr>
        <p:grpSpPr>
          <a:xfrm>
            <a:off x="8400792" y="3460064"/>
            <a:ext cx="37048" cy="844851"/>
            <a:chOff x="2791955" y="2198730"/>
            <a:chExt cx="91443" cy="1371600"/>
          </a:xfrm>
        </p:grpSpPr>
        <p:cxnSp>
          <p:nvCxnSpPr>
            <p:cNvPr id="219" name="Straight Connector 218">
              <a:extLst>
                <a:ext uri="{FF2B5EF4-FFF2-40B4-BE49-F238E27FC236}">
                  <a16:creationId xmlns="" xmlns:a16="http://schemas.microsoft.com/office/drawing/2014/main" id="{E10D0948-3CA7-D14D-9C12-DF769343FD2C}"/>
                </a:ext>
              </a:extLst>
            </p:cNvPr>
            <p:cNvCxnSpPr/>
            <p:nvPr/>
          </p:nvCxnSpPr>
          <p:spPr bwMode="auto">
            <a:xfrm>
              <a:off x="2842902" y="2198730"/>
              <a:ext cx="0" cy="1371600"/>
            </a:xfrm>
            <a:prstGeom prst="line">
              <a:avLst/>
            </a:prstGeom>
            <a:noFill/>
            <a:ln w="28575" cap="flat" cmpd="sng" algn="ctr">
              <a:solidFill>
                <a:schemeClr val="bg1"/>
              </a:solidFill>
              <a:prstDash val="solid"/>
              <a:round/>
              <a:headEnd type="none" w="med" len="med"/>
              <a:tailEnd type="none" w="med" len="med"/>
            </a:ln>
            <a:effectLst/>
          </p:spPr>
        </p:cxnSp>
        <p:cxnSp>
          <p:nvCxnSpPr>
            <p:cNvPr id="220" name="Straight Connector 219">
              <a:extLst>
                <a:ext uri="{FF2B5EF4-FFF2-40B4-BE49-F238E27FC236}">
                  <a16:creationId xmlns="" xmlns:a16="http://schemas.microsoft.com/office/drawing/2014/main" id="{15BCD98F-9256-A64B-9BEA-533901E2B722}"/>
                </a:ext>
              </a:extLst>
            </p:cNvPr>
            <p:cNvCxnSpPr/>
            <p:nvPr/>
          </p:nvCxnSpPr>
          <p:spPr>
            <a:xfrm flipV="1">
              <a:off x="2791958" y="2214893"/>
              <a:ext cx="914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 xmlns:a16="http://schemas.microsoft.com/office/drawing/2014/main" id="{7BE42136-5C3E-B343-9A0A-330DE34A79AA}"/>
                </a:ext>
              </a:extLst>
            </p:cNvPr>
            <p:cNvCxnSpPr/>
            <p:nvPr/>
          </p:nvCxnSpPr>
          <p:spPr>
            <a:xfrm flipV="1">
              <a:off x="2791955" y="3558797"/>
              <a:ext cx="914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 xmlns:a16="http://schemas.microsoft.com/office/drawing/2014/main" id="{8E7DAFDE-B450-4727-8485-62F73A0953B6}"/>
              </a:ext>
            </a:extLst>
          </p:cNvPr>
          <p:cNvSpPr txBox="1"/>
          <p:nvPr/>
        </p:nvSpPr>
        <p:spPr bwMode="auto">
          <a:xfrm>
            <a:off x="8053887" y="1809205"/>
            <a:ext cx="8928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Frontline</a:t>
            </a:r>
          </a:p>
        </p:txBody>
      </p:sp>
      <p:cxnSp>
        <p:nvCxnSpPr>
          <p:cNvPr id="149" name="Straight Connector 148">
            <a:extLst>
              <a:ext uri="{FF2B5EF4-FFF2-40B4-BE49-F238E27FC236}">
                <a16:creationId xmlns="" xmlns:a16="http://schemas.microsoft.com/office/drawing/2014/main" id="{EDED42C8-EED1-4135-9F7F-03C71AEF7B54}"/>
              </a:ext>
            </a:extLst>
          </p:cNvPr>
          <p:cNvCxnSpPr>
            <a:cxnSpLocks/>
          </p:cNvCxnSpPr>
          <p:nvPr/>
        </p:nvCxnSpPr>
        <p:spPr>
          <a:xfrm flipV="1">
            <a:off x="3792071" y="4367942"/>
            <a:ext cx="4517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 xmlns:a16="http://schemas.microsoft.com/office/drawing/2014/main" id="{DED22E80-7A60-4722-BBBA-AA33A9510325}"/>
              </a:ext>
            </a:extLst>
          </p:cNvPr>
          <p:cNvCxnSpPr>
            <a:cxnSpLocks/>
          </p:cNvCxnSpPr>
          <p:nvPr/>
        </p:nvCxnSpPr>
        <p:spPr>
          <a:xfrm flipV="1">
            <a:off x="553268" y="4372022"/>
            <a:ext cx="4220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p:txBody>
          <a:bodyPr/>
          <a:lstStyle/>
          <a:p>
            <a:fld id="{50EAD170-36FB-6548-96DE-12E178C32082}" type="datetime1">
              <a:rPr lang="en-US" smtClean="0"/>
              <a:t>14.11.20</a:t>
            </a:fld>
            <a:endParaRPr lang="en-US"/>
          </a:p>
        </p:txBody>
      </p:sp>
      <p:sp>
        <p:nvSpPr>
          <p:cNvPr id="5" name="Slide Number Placeholder 4"/>
          <p:cNvSpPr>
            <a:spLocks noGrp="1"/>
          </p:cNvSpPr>
          <p:nvPr>
            <p:ph type="sldNum" sz="quarter" idx="12"/>
          </p:nvPr>
        </p:nvSpPr>
        <p:spPr/>
        <p:txBody>
          <a:bodyPr/>
          <a:lstStyle/>
          <a:p>
            <a:fld id="{A46B56E3-E63F-C94B-B5F1-645B608C74A3}" type="slidenum">
              <a:rPr lang="en-US" smtClean="0"/>
              <a:t>43</a:t>
            </a:fld>
            <a:endParaRPr lang="en-US"/>
          </a:p>
        </p:txBody>
      </p:sp>
    </p:spTree>
    <p:extLst>
      <p:ext uri="{BB962C8B-B14F-4D97-AF65-F5344CB8AC3E}">
        <p14:creationId xmlns:p14="http://schemas.microsoft.com/office/powerpoint/2010/main" val="390994733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mün2.png"/>
          <p:cNvPicPr>
            <a:picLocks noGrp="1" noChangeAspect="1"/>
          </p:cNvPicPr>
          <p:nvPr>
            <p:ph idx="1"/>
          </p:nvPr>
        </p:nvPicPr>
        <p:blipFill>
          <a:blip r:embed="rId2">
            <a:extLst>
              <a:ext uri="{28A0092B-C50C-407E-A947-70E740481C1C}">
                <a14:useLocalDpi xmlns:a14="http://schemas.microsoft.com/office/drawing/2010/main" val="0"/>
              </a:ext>
            </a:extLst>
          </a:blip>
          <a:srcRect l="-430" r="-430"/>
          <a:stretch>
            <a:fillRect/>
          </a:stretch>
        </p:blipFill>
        <p:spPr>
          <a:xfrm>
            <a:off x="335596" y="127613"/>
            <a:ext cx="8229600" cy="4525963"/>
          </a:xfrm>
        </p:spPr>
      </p:pic>
      <p:pic>
        <p:nvPicPr>
          <p:cNvPr id="5" name="Picture 4" descr="immün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9359" y="2260862"/>
            <a:ext cx="6765952" cy="4169161"/>
          </a:xfrm>
          <a:prstGeom prst="rect">
            <a:avLst/>
          </a:prstGeom>
        </p:spPr>
      </p:pic>
      <p:sp>
        <p:nvSpPr>
          <p:cNvPr id="3" name="Date Placeholder 2"/>
          <p:cNvSpPr>
            <a:spLocks noGrp="1"/>
          </p:cNvSpPr>
          <p:nvPr>
            <p:ph type="dt" sz="half" idx="10"/>
          </p:nvPr>
        </p:nvSpPr>
        <p:spPr/>
        <p:txBody>
          <a:bodyPr/>
          <a:lstStyle/>
          <a:p>
            <a:fld id="{D01F34B3-BDF1-9A49-948A-6ABEBEEBB8BA}" type="datetime1">
              <a:rPr lang="en-US" smtClean="0"/>
              <a:t>14.11.20</a:t>
            </a:fld>
            <a:endParaRPr lang="en-US"/>
          </a:p>
        </p:txBody>
      </p:sp>
      <p:sp>
        <p:nvSpPr>
          <p:cNvPr id="6" name="Slide Number Placeholder 5"/>
          <p:cNvSpPr>
            <a:spLocks noGrp="1"/>
          </p:cNvSpPr>
          <p:nvPr>
            <p:ph type="sldNum" sz="quarter" idx="12"/>
          </p:nvPr>
        </p:nvSpPr>
        <p:spPr/>
        <p:txBody>
          <a:bodyPr/>
          <a:lstStyle/>
          <a:p>
            <a:fld id="{A46B56E3-E63F-C94B-B5F1-645B608C74A3}" type="slidenum">
              <a:rPr lang="en-US" smtClean="0"/>
              <a:t>44</a:t>
            </a:fld>
            <a:endParaRPr lang="en-US"/>
          </a:p>
        </p:txBody>
      </p:sp>
    </p:spTree>
    <p:extLst>
      <p:ext uri="{BB962C8B-B14F-4D97-AF65-F5344CB8AC3E}">
        <p14:creationId xmlns:p14="http://schemas.microsoft.com/office/powerpoint/2010/main" val="36871758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tezo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25500"/>
            <a:ext cx="9144000" cy="5182834"/>
          </a:xfrm>
          <a:prstGeom prst="rect">
            <a:avLst/>
          </a:prstGeom>
        </p:spPr>
      </p:pic>
      <p:sp>
        <p:nvSpPr>
          <p:cNvPr id="4" name="Date Placeholder 3"/>
          <p:cNvSpPr>
            <a:spLocks noGrp="1"/>
          </p:cNvSpPr>
          <p:nvPr>
            <p:ph type="dt" sz="half" idx="10"/>
          </p:nvPr>
        </p:nvSpPr>
        <p:spPr/>
        <p:txBody>
          <a:bodyPr/>
          <a:lstStyle/>
          <a:p>
            <a:fld id="{AF883636-6685-F945-BE77-6ED113D07E89}" type="datetime1">
              <a:rPr lang="en-US" smtClean="0"/>
              <a:t>14.11.20</a:t>
            </a:fld>
            <a:endParaRPr lang="en-US"/>
          </a:p>
        </p:txBody>
      </p:sp>
      <p:sp>
        <p:nvSpPr>
          <p:cNvPr id="5" name="Slide Number Placeholder 4"/>
          <p:cNvSpPr>
            <a:spLocks noGrp="1"/>
          </p:cNvSpPr>
          <p:nvPr>
            <p:ph type="sldNum" sz="quarter" idx="12"/>
          </p:nvPr>
        </p:nvSpPr>
        <p:spPr/>
        <p:txBody>
          <a:bodyPr/>
          <a:lstStyle/>
          <a:p>
            <a:fld id="{A46B56E3-E63F-C94B-B5F1-645B608C74A3}" type="slidenum">
              <a:rPr lang="en-US" smtClean="0"/>
              <a:t>45</a:t>
            </a:fld>
            <a:endParaRPr lang="en-US"/>
          </a:p>
        </p:txBody>
      </p:sp>
    </p:spTree>
    <p:extLst>
      <p:ext uri="{BB962C8B-B14F-4D97-AF65-F5344CB8AC3E}">
        <p14:creationId xmlns:p14="http://schemas.microsoft.com/office/powerpoint/2010/main" val="55617803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te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8400"/>
            <a:ext cx="9144000" cy="4520214"/>
          </a:xfrm>
          <a:prstGeom prst="rect">
            <a:avLst/>
          </a:prstGeom>
        </p:spPr>
      </p:pic>
      <p:sp>
        <p:nvSpPr>
          <p:cNvPr id="4" name="Date Placeholder 3"/>
          <p:cNvSpPr>
            <a:spLocks noGrp="1"/>
          </p:cNvSpPr>
          <p:nvPr>
            <p:ph type="dt" sz="half" idx="10"/>
          </p:nvPr>
        </p:nvSpPr>
        <p:spPr/>
        <p:txBody>
          <a:bodyPr/>
          <a:lstStyle/>
          <a:p>
            <a:fld id="{3D416D9D-58AE-444A-813E-922E733981A2}" type="datetime1">
              <a:rPr lang="en-US" smtClean="0"/>
              <a:t>14.11.20</a:t>
            </a:fld>
            <a:endParaRPr lang="en-US"/>
          </a:p>
        </p:txBody>
      </p:sp>
      <p:sp>
        <p:nvSpPr>
          <p:cNvPr id="5" name="Slide Number Placeholder 4"/>
          <p:cNvSpPr>
            <a:spLocks noGrp="1"/>
          </p:cNvSpPr>
          <p:nvPr>
            <p:ph type="sldNum" sz="quarter" idx="12"/>
          </p:nvPr>
        </p:nvSpPr>
        <p:spPr/>
        <p:txBody>
          <a:bodyPr/>
          <a:lstStyle/>
          <a:p>
            <a:fld id="{A46B56E3-E63F-C94B-B5F1-645B608C74A3}" type="slidenum">
              <a:rPr lang="en-US" smtClean="0"/>
              <a:t>46</a:t>
            </a:fld>
            <a:endParaRPr lang="en-US"/>
          </a:p>
        </p:txBody>
      </p:sp>
    </p:spTree>
    <p:extLst>
      <p:ext uri="{BB962C8B-B14F-4D97-AF65-F5344CB8AC3E}">
        <p14:creationId xmlns:p14="http://schemas.microsoft.com/office/powerpoint/2010/main" val="253598977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te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31900"/>
            <a:ext cx="9144000" cy="4388533"/>
          </a:xfrm>
          <a:prstGeom prst="rect">
            <a:avLst/>
          </a:prstGeom>
        </p:spPr>
      </p:pic>
      <p:sp>
        <p:nvSpPr>
          <p:cNvPr id="4" name="Date Placeholder 3"/>
          <p:cNvSpPr>
            <a:spLocks noGrp="1"/>
          </p:cNvSpPr>
          <p:nvPr>
            <p:ph type="dt" sz="half" idx="10"/>
          </p:nvPr>
        </p:nvSpPr>
        <p:spPr/>
        <p:txBody>
          <a:bodyPr/>
          <a:lstStyle/>
          <a:p>
            <a:fld id="{AE25A371-1D06-304E-A743-478DBD11C6F5}" type="datetime1">
              <a:rPr lang="en-US" smtClean="0"/>
              <a:t>14.11.20</a:t>
            </a:fld>
            <a:endParaRPr lang="en-US"/>
          </a:p>
        </p:txBody>
      </p:sp>
      <p:sp>
        <p:nvSpPr>
          <p:cNvPr id="5" name="Slide Number Placeholder 4"/>
          <p:cNvSpPr>
            <a:spLocks noGrp="1"/>
          </p:cNvSpPr>
          <p:nvPr>
            <p:ph type="sldNum" sz="quarter" idx="12"/>
          </p:nvPr>
        </p:nvSpPr>
        <p:spPr/>
        <p:txBody>
          <a:bodyPr/>
          <a:lstStyle/>
          <a:p>
            <a:fld id="{A46B56E3-E63F-C94B-B5F1-645B608C74A3}" type="slidenum">
              <a:rPr lang="en-US" smtClean="0"/>
              <a:t>47</a:t>
            </a:fld>
            <a:endParaRPr lang="en-US"/>
          </a:p>
        </p:txBody>
      </p:sp>
    </p:spTree>
    <p:extLst>
      <p:ext uri="{BB962C8B-B14F-4D97-AF65-F5344CB8AC3E}">
        <p14:creationId xmlns:p14="http://schemas.microsoft.com/office/powerpoint/2010/main" val="75640475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tea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0200"/>
            <a:ext cx="9144000" cy="3657600"/>
          </a:xfrm>
          <a:prstGeom prst="rect">
            <a:avLst/>
          </a:prstGeom>
        </p:spPr>
      </p:pic>
      <p:sp>
        <p:nvSpPr>
          <p:cNvPr id="4" name="Date Placeholder 3"/>
          <p:cNvSpPr>
            <a:spLocks noGrp="1"/>
          </p:cNvSpPr>
          <p:nvPr>
            <p:ph type="dt" sz="half" idx="10"/>
          </p:nvPr>
        </p:nvSpPr>
        <p:spPr/>
        <p:txBody>
          <a:bodyPr/>
          <a:lstStyle/>
          <a:p>
            <a:fld id="{34B975F5-6AAF-1847-960F-48CAD5B8AA88}" type="datetime1">
              <a:rPr lang="en-US" smtClean="0"/>
              <a:t>14.11.20</a:t>
            </a:fld>
            <a:endParaRPr lang="en-US"/>
          </a:p>
        </p:txBody>
      </p:sp>
      <p:sp>
        <p:nvSpPr>
          <p:cNvPr id="5" name="Slide Number Placeholder 4"/>
          <p:cNvSpPr>
            <a:spLocks noGrp="1"/>
          </p:cNvSpPr>
          <p:nvPr>
            <p:ph type="sldNum" sz="quarter" idx="12"/>
          </p:nvPr>
        </p:nvSpPr>
        <p:spPr/>
        <p:txBody>
          <a:bodyPr/>
          <a:lstStyle/>
          <a:p>
            <a:fld id="{A46B56E3-E63F-C94B-B5F1-645B608C74A3}" type="slidenum">
              <a:rPr lang="en-US" smtClean="0"/>
              <a:t>48</a:t>
            </a:fld>
            <a:endParaRPr lang="en-US"/>
          </a:p>
        </p:txBody>
      </p:sp>
    </p:spTree>
    <p:extLst>
      <p:ext uri="{BB962C8B-B14F-4D97-AF65-F5344CB8AC3E}">
        <p14:creationId xmlns:p14="http://schemas.microsoft.com/office/powerpoint/2010/main" val="316521135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tesaf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2500"/>
            <a:ext cx="9144000" cy="4931175"/>
          </a:xfrm>
          <a:prstGeom prst="rect">
            <a:avLst/>
          </a:prstGeom>
        </p:spPr>
      </p:pic>
      <p:sp>
        <p:nvSpPr>
          <p:cNvPr id="4" name="Date Placeholder 3"/>
          <p:cNvSpPr>
            <a:spLocks noGrp="1"/>
          </p:cNvSpPr>
          <p:nvPr>
            <p:ph type="dt" sz="half" idx="10"/>
          </p:nvPr>
        </p:nvSpPr>
        <p:spPr/>
        <p:txBody>
          <a:bodyPr/>
          <a:lstStyle/>
          <a:p>
            <a:fld id="{6BD43B4D-5F94-B943-9986-641E86CF423F}" type="datetime1">
              <a:rPr lang="en-US" smtClean="0"/>
              <a:t>14.11.20</a:t>
            </a:fld>
            <a:endParaRPr lang="en-US"/>
          </a:p>
        </p:txBody>
      </p:sp>
      <p:sp>
        <p:nvSpPr>
          <p:cNvPr id="5" name="Slide Number Placeholder 4"/>
          <p:cNvSpPr>
            <a:spLocks noGrp="1"/>
          </p:cNvSpPr>
          <p:nvPr>
            <p:ph type="sldNum" sz="quarter" idx="12"/>
          </p:nvPr>
        </p:nvSpPr>
        <p:spPr/>
        <p:txBody>
          <a:bodyPr/>
          <a:lstStyle/>
          <a:p>
            <a:fld id="{A46B56E3-E63F-C94B-B5F1-645B608C74A3}" type="slidenum">
              <a:rPr lang="en-US" smtClean="0"/>
              <a:t>49</a:t>
            </a:fld>
            <a:endParaRPr lang="en-US"/>
          </a:p>
        </p:txBody>
      </p:sp>
    </p:spTree>
    <p:extLst>
      <p:ext uri="{BB962C8B-B14F-4D97-AF65-F5344CB8AC3E}">
        <p14:creationId xmlns:p14="http://schemas.microsoft.com/office/powerpoint/2010/main" val="23033381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xmlns="" id="{C1E59D49-ED7E-4B4A-8A14-68A707AB5BB6}"/>
              </a:ext>
            </a:extLst>
          </p:cNvPr>
          <p:cNvSpPr>
            <a:spLocks noGrp="1"/>
          </p:cNvSpPr>
          <p:nvPr>
            <p:ph type="title"/>
          </p:nvPr>
        </p:nvSpPr>
        <p:spPr/>
        <p:txBody>
          <a:bodyPr>
            <a:normAutofit/>
          </a:bodyPr>
          <a:lstStyle/>
          <a:p>
            <a:r>
              <a:rPr lang="en-US" dirty="0" err="1" smtClean="0"/>
              <a:t>Kemoterapi</a:t>
            </a:r>
            <a:r>
              <a:rPr lang="en-US" dirty="0" smtClean="0"/>
              <a:t> </a:t>
            </a:r>
            <a:endParaRPr lang="en-US" dirty="0"/>
          </a:p>
        </p:txBody>
      </p:sp>
      <p:sp>
        <p:nvSpPr>
          <p:cNvPr id="11" name="Content Placeholder 10">
            <a:extLst>
              <a:ext uri="{FF2B5EF4-FFF2-40B4-BE49-F238E27FC236}">
                <a16:creationId xmlns:a16="http://schemas.microsoft.com/office/drawing/2014/main" xmlns="" id="{F6BD82B4-930E-48FC-90B8-40A99DA284D5}"/>
              </a:ext>
            </a:extLst>
          </p:cNvPr>
          <p:cNvSpPr>
            <a:spLocks noGrp="1"/>
          </p:cNvSpPr>
          <p:nvPr>
            <p:ph idx="1"/>
          </p:nvPr>
        </p:nvSpPr>
        <p:spPr/>
        <p:txBody>
          <a:bodyPr>
            <a:normAutofit/>
          </a:bodyPr>
          <a:lstStyle/>
          <a:p>
            <a:r>
              <a:rPr lang="en-US" sz="2400" dirty="0" err="1" smtClean="0"/>
              <a:t>Ardışık</a:t>
            </a:r>
            <a:r>
              <a:rPr lang="en-US" sz="2400" dirty="0" smtClean="0"/>
              <a:t> </a:t>
            </a:r>
            <a:r>
              <a:rPr lang="en-US" sz="2400" dirty="0" err="1" smtClean="0"/>
              <a:t>tek</a:t>
            </a:r>
            <a:r>
              <a:rPr lang="en-US" sz="2400" dirty="0" smtClean="0"/>
              <a:t> </a:t>
            </a:r>
            <a:r>
              <a:rPr lang="en-US" sz="2400" dirty="0" err="1" smtClean="0"/>
              <a:t>ajan</a:t>
            </a:r>
            <a:r>
              <a:rPr lang="en-US" sz="2400" dirty="0" smtClean="0"/>
              <a:t> KT </a:t>
            </a:r>
            <a:r>
              <a:rPr lang="en-US" sz="2400" dirty="0" err="1" smtClean="0"/>
              <a:t>tercih</a:t>
            </a:r>
            <a:r>
              <a:rPr lang="en-US" sz="2400" dirty="0" smtClean="0"/>
              <a:t> </a:t>
            </a:r>
            <a:r>
              <a:rPr lang="en-US" sz="2400" dirty="0" err="1" smtClean="0"/>
              <a:t>edilmeli</a:t>
            </a:r>
            <a:endParaRPr lang="en-US" sz="2400" dirty="0" smtClean="0"/>
          </a:p>
          <a:p>
            <a:r>
              <a:rPr lang="en-US" sz="2400" dirty="0" err="1" smtClean="0"/>
              <a:t>Hızlı</a:t>
            </a:r>
            <a:r>
              <a:rPr lang="en-US" sz="2400" dirty="0" smtClean="0"/>
              <a:t> </a:t>
            </a:r>
            <a:r>
              <a:rPr lang="en-US" sz="2400" dirty="0" err="1" smtClean="0"/>
              <a:t>yanıt</a:t>
            </a:r>
            <a:r>
              <a:rPr lang="en-US" sz="2400" dirty="0" smtClean="0"/>
              <a:t> </a:t>
            </a:r>
            <a:r>
              <a:rPr lang="en-US" sz="2400" dirty="0" err="1" smtClean="0"/>
              <a:t>gerektiren</a:t>
            </a:r>
            <a:r>
              <a:rPr lang="en-US" sz="2400" dirty="0" smtClean="0"/>
              <a:t> </a:t>
            </a:r>
            <a:r>
              <a:rPr lang="en-US" sz="2400" dirty="0" err="1" smtClean="0"/>
              <a:t>hastalarda</a:t>
            </a:r>
            <a:r>
              <a:rPr lang="en-US" sz="2400" dirty="0" smtClean="0"/>
              <a:t> </a:t>
            </a:r>
            <a:r>
              <a:rPr lang="en-US" sz="2400" dirty="0" err="1" smtClean="0"/>
              <a:t>kombinasyon</a:t>
            </a:r>
            <a:r>
              <a:rPr lang="en-US" sz="2400" dirty="0" smtClean="0"/>
              <a:t> </a:t>
            </a:r>
            <a:r>
              <a:rPr lang="en-US" sz="2400" dirty="0" err="1" smtClean="0"/>
              <a:t>seçilebilir</a:t>
            </a:r>
            <a:endParaRPr lang="en-US" sz="2400" dirty="0" smtClean="0"/>
          </a:p>
          <a:p>
            <a:r>
              <a:rPr lang="en-US" sz="2400" dirty="0" err="1" smtClean="0"/>
              <a:t>Hastalar</a:t>
            </a:r>
            <a:r>
              <a:rPr lang="en-US" sz="2400" dirty="0" smtClean="0"/>
              <a:t> </a:t>
            </a:r>
            <a:r>
              <a:rPr lang="en-US" sz="2400" dirty="0" err="1" smtClean="0"/>
              <a:t>genellikle</a:t>
            </a:r>
            <a:r>
              <a:rPr lang="en-US" sz="2400" dirty="0" smtClean="0"/>
              <a:t> en </a:t>
            </a:r>
            <a:r>
              <a:rPr lang="en-US" sz="2400" dirty="0" err="1" smtClean="0"/>
              <a:t>iyi</a:t>
            </a:r>
            <a:r>
              <a:rPr lang="en-US" sz="2400" dirty="0" smtClean="0"/>
              <a:t> </a:t>
            </a:r>
            <a:r>
              <a:rPr lang="en-US" sz="2400" dirty="0" err="1" smtClean="0"/>
              <a:t>yanıt</a:t>
            </a:r>
            <a:r>
              <a:rPr lang="en-US" sz="2400" dirty="0" smtClean="0"/>
              <a:t>, </a:t>
            </a:r>
            <a:r>
              <a:rPr lang="en-US" sz="2400" dirty="0" err="1" smtClean="0"/>
              <a:t>progresyon</a:t>
            </a:r>
            <a:r>
              <a:rPr lang="en-US" sz="2400" dirty="0" smtClean="0"/>
              <a:t> </a:t>
            </a:r>
            <a:r>
              <a:rPr lang="en-US" sz="2400" dirty="0" err="1" smtClean="0"/>
              <a:t>ve</a:t>
            </a:r>
            <a:r>
              <a:rPr lang="en-US" sz="2400" dirty="0" smtClean="0"/>
              <a:t> </a:t>
            </a:r>
            <a:r>
              <a:rPr lang="en-US" sz="2400" dirty="0" err="1" smtClean="0"/>
              <a:t>artmış</a:t>
            </a:r>
            <a:r>
              <a:rPr lang="en-US" sz="2400" dirty="0" smtClean="0"/>
              <a:t> </a:t>
            </a:r>
            <a:r>
              <a:rPr lang="en-US" sz="2400" dirty="0" err="1" smtClean="0"/>
              <a:t>toksisiteye</a:t>
            </a:r>
            <a:r>
              <a:rPr lang="en-US" sz="2400" dirty="0" smtClean="0"/>
              <a:t> </a:t>
            </a:r>
            <a:r>
              <a:rPr lang="en-US" sz="2400" dirty="0" err="1" smtClean="0"/>
              <a:t>kadar</a:t>
            </a:r>
            <a:r>
              <a:rPr lang="en-US" sz="2400" dirty="0" smtClean="0"/>
              <a:t> </a:t>
            </a:r>
            <a:r>
              <a:rPr lang="en-US" sz="2400" dirty="0" err="1" smtClean="0"/>
              <a:t>bir</a:t>
            </a:r>
            <a:r>
              <a:rPr lang="en-US" sz="2400" dirty="0" smtClean="0"/>
              <a:t> </a:t>
            </a:r>
            <a:r>
              <a:rPr lang="en-US" sz="2400" dirty="0" err="1" smtClean="0"/>
              <a:t>tedavi</a:t>
            </a:r>
            <a:r>
              <a:rPr lang="en-US" sz="2400" dirty="0" smtClean="0"/>
              <a:t> </a:t>
            </a:r>
            <a:r>
              <a:rPr lang="en-US" sz="2400" dirty="0" err="1" smtClean="0"/>
              <a:t>rejiminde</a:t>
            </a:r>
            <a:r>
              <a:rPr lang="en-US" sz="2400" dirty="0" smtClean="0"/>
              <a:t> </a:t>
            </a:r>
            <a:r>
              <a:rPr lang="en-US" sz="2400" dirty="0" err="1" smtClean="0"/>
              <a:t>kalır</a:t>
            </a:r>
            <a:r>
              <a:rPr lang="en-US" sz="2400" dirty="0" smtClean="0"/>
              <a:t> </a:t>
            </a:r>
            <a:endParaRPr lang="en-US" sz="2200" dirty="0"/>
          </a:p>
          <a:p>
            <a:pPr lvl="1"/>
            <a:endParaRPr lang="en-US" sz="2400" dirty="0"/>
          </a:p>
          <a:p>
            <a:pPr lvl="1"/>
            <a:endParaRPr lang="en-US" sz="2400" dirty="0"/>
          </a:p>
          <a:p>
            <a:pPr lvl="1"/>
            <a:endParaRPr lang="en-US" sz="2400" dirty="0"/>
          </a:p>
          <a:p>
            <a:pPr lvl="1"/>
            <a:endParaRPr lang="en-US" sz="2400" dirty="0"/>
          </a:p>
        </p:txBody>
      </p:sp>
      <p:graphicFrame>
        <p:nvGraphicFramePr>
          <p:cNvPr id="12" name="Content Placeholder 9">
            <a:extLst>
              <a:ext uri="{FF2B5EF4-FFF2-40B4-BE49-F238E27FC236}">
                <a16:creationId xmlns:a16="http://schemas.microsoft.com/office/drawing/2014/main" xmlns="" id="{4294FAE6-DC0A-4687-B355-EDB4024D39E8}"/>
              </a:ext>
            </a:extLst>
          </p:cNvPr>
          <p:cNvGraphicFramePr>
            <a:graphicFrameLocks/>
          </p:cNvGraphicFramePr>
          <p:nvPr>
            <p:extLst>
              <p:ext uri="{D42A27DB-BD31-4B8C-83A1-F6EECF244321}">
                <p14:modId xmlns:p14="http://schemas.microsoft.com/office/powerpoint/2010/main" val="462506347"/>
              </p:ext>
            </p:extLst>
          </p:nvPr>
        </p:nvGraphicFramePr>
        <p:xfrm>
          <a:off x="479115" y="3479868"/>
          <a:ext cx="8158163" cy="2317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 Box 15">
            <a:extLst>
              <a:ext uri="{FF2B5EF4-FFF2-40B4-BE49-F238E27FC236}">
                <a16:creationId xmlns:a16="http://schemas.microsoft.com/office/drawing/2014/main" xmlns="" id="{ECD80CC6-F8A7-493E-AB1D-1DCBC23B676A}"/>
              </a:ext>
            </a:extLst>
          </p:cNvPr>
          <p:cNvSpPr txBox="1">
            <a:spLocks noChangeArrowheads="1"/>
          </p:cNvSpPr>
          <p:nvPr/>
        </p:nvSpPr>
        <p:spPr bwMode="auto">
          <a:xfrm>
            <a:off x="1909737" y="5823296"/>
            <a:ext cx="5890022" cy="400110"/>
          </a:xfrm>
          <a:prstGeom prst="rect">
            <a:avLst/>
          </a:prstGeom>
          <a:noFill/>
          <a:ln>
            <a:noFill/>
          </a:ln>
          <a:extLst/>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defRPr/>
            </a:pPr>
            <a:r>
              <a:rPr lang="en-US" altLang="en-US" sz="1000" b="0" spc="-10" dirty="0">
                <a:solidFill>
                  <a:srgbClr val="000000"/>
                </a:solidFill>
              </a:rPr>
              <a:t>Zeichner SB, et al. Breast Cancer (Auckl). 2016;10:25-36. </a:t>
            </a:r>
          </a:p>
          <a:p>
            <a:pPr>
              <a:defRPr/>
            </a:pPr>
            <a:r>
              <a:rPr lang="en-US" altLang="en-US" sz="1000" b="0" spc="-10" dirty="0">
                <a:solidFill>
                  <a:srgbClr val="000000"/>
                </a:solidFill>
              </a:rPr>
              <a:t>Wahba HA, et al. Cancer Biol Med. 2015;12:106-116.</a:t>
            </a:r>
            <a:endParaRPr lang="en-US" altLang="en-US" sz="1000" b="0" dirty="0">
              <a:solidFill>
                <a:srgbClr val="000000"/>
              </a:solidFill>
            </a:endParaRPr>
          </a:p>
        </p:txBody>
      </p:sp>
      <p:sp>
        <p:nvSpPr>
          <p:cNvPr id="3" name="Date Placeholder 2"/>
          <p:cNvSpPr>
            <a:spLocks noGrp="1"/>
          </p:cNvSpPr>
          <p:nvPr>
            <p:ph type="dt" sz="half" idx="10"/>
          </p:nvPr>
        </p:nvSpPr>
        <p:spPr/>
        <p:txBody>
          <a:bodyPr/>
          <a:lstStyle/>
          <a:p>
            <a:fld id="{6A3B12C4-B624-0D49-B122-E15B78E55CA8}" type="datetime1">
              <a:rPr lang="en-US" smtClean="0"/>
              <a:t>14.11.20</a:t>
            </a:fld>
            <a:endParaRPr lang="en-US"/>
          </a:p>
        </p:txBody>
      </p:sp>
      <p:sp>
        <p:nvSpPr>
          <p:cNvPr id="4" name="Slide Number Placeholder 3"/>
          <p:cNvSpPr>
            <a:spLocks noGrp="1"/>
          </p:cNvSpPr>
          <p:nvPr>
            <p:ph type="sldNum" sz="quarter" idx="12"/>
          </p:nvPr>
        </p:nvSpPr>
        <p:spPr/>
        <p:txBody>
          <a:bodyPr/>
          <a:lstStyle/>
          <a:p>
            <a:fld id="{A46B56E3-E63F-C94B-B5F1-645B608C74A3}" type="slidenum">
              <a:rPr lang="en-US" smtClean="0"/>
              <a:t>5</a:t>
            </a:fld>
            <a:endParaRPr lang="en-US"/>
          </a:p>
        </p:txBody>
      </p:sp>
    </p:spTree>
    <p:extLst>
      <p:ext uri="{BB962C8B-B14F-4D97-AF65-F5344CB8AC3E}">
        <p14:creationId xmlns:p14="http://schemas.microsoft.com/office/powerpoint/2010/main" val="173892851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d_1.png"/>
          <p:cNvPicPr>
            <a:picLocks noGrp="1" noChangeAspect="1"/>
          </p:cNvPicPr>
          <p:nvPr>
            <p:ph idx="1"/>
          </p:nvPr>
        </p:nvPicPr>
        <p:blipFill>
          <a:blip r:embed="rId2">
            <a:extLst>
              <a:ext uri="{28A0092B-C50C-407E-A947-70E740481C1C}">
                <a14:useLocalDpi xmlns:a14="http://schemas.microsoft.com/office/drawing/2010/main" val="0"/>
              </a:ext>
            </a:extLst>
          </a:blip>
          <a:srcRect t="-2287" b="-2287"/>
          <a:stretch>
            <a:fillRect/>
          </a:stretch>
        </p:blipFill>
        <p:spPr/>
      </p:pic>
      <p:sp>
        <p:nvSpPr>
          <p:cNvPr id="5" name="Date Placeholder 4"/>
          <p:cNvSpPr>
            <a:spLocks noGrp="1"/>
          </p:cNvSpPr>
          <p:nvPr>
            <p:ph type="dt" sz="half" idx="10"/>
          </p:nvPr>
        </p:nvSpPr>
        <p:spPr/>
        <p:txBody>
          <a:bodyPr/>
          <a:lstStyle/>
          <a:p>
            <a:fld id="{9A9583DB-2DB7-5D43-8E8D-88098E353BEC}" type="datetime1">
              <a:rPr lang="en-US" smtClean="0"/>
              <a:t>14.11.20</a:t>
            </a:fld>
            <a:endParaRPr lang="en-US"/>
          </a:p>
        </p:txBody>
      </p:sp>
      <p:sp>
        <p:nvSpPr>
          <p:cNvPr id="6" name="Slide Number Placeholder 5"/>
          <p:cNvSpPr>
            <a:spLocks noGrp="1"/>
          </p:cNvSpPr>
          <p:nvPr>
            <p:ph type="sldNum" sz="quarter" idx="12"/>
          </p:nvPr>
        </p:nvSpPr>
        <p:spPr/>
        <p:txBody>
          <a:bodyPr/>
          <a:lstStyle/>
          <a:p>
            <a:fld id="{A46B56E3-E63F-C94B-B5F1-645B608C74A3}" type="slidenum">
              <a:rPr lang="en-US" smtClean="0"/>
              <a:t>50</a:t>
            </a:fld>
            <a:endParaRPr lang="en-US"/>
          </a:p>
        </p:txBody>
      </p:sp>
    </p:spTree>
    <p:extLst>
      <p:ext uri="{BB962C8B-B14F-4D97-AF65-F5344CB8AC3E}">
        <p14:creationId xmlns:p14="http://schemas.microsoft.com/office/powerpoint/2010/main" val="323445182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dskore.png"/>
          <p:cNvPicPr>
            <a:picLocks noGrp="1" noChangeAspect="1"/>
          </p:cNvPicPr>
          <p:nvPr>
            <p:ph idx="1"/>
          </p:nvPr>
        </p:nvPicPr>
        <p:blipFill>
          <a:blip r:embed="rId2">
            <a:extLst>
              <a:ext uri="{28A0092B-C50C-407E-A947-70E740481C1C}">
                <a14:useLocalDpi xmlns:a14="http://schemas.microsoft.com/office/drawing/2010/main" val="0"/>
              </a:ext>
            </a:extLst>
          </a:blip>
          <a:srcRect l="-8434" r="-8434"/>
          <a:stretch>
            <a:fillRect/>
          </a:stretch>
        </p:blipFill>
        <p:spPr/>
      </p:pic>
      <p:sp>
        <p:nvSpPr>
          <p:cNvPr id="5" name="Date Placeholder 4"/>
          <p:cNvSpPr>
            <a:spLocks noGrp="1"/>
          </p:cNvSpPr>
          <p:nvPr>
            <p:ph type="dt" sz="half" idx="10"/>
          </p:nvPr>
        </p:nvSpPr>
        <p:spPr/>
        <p:txBody>
          <a:bodyPr/>
          <a:lstStyle/>
          <a:p>
            <a:fld id="{63CD9256-053E-4742-85C1-8681841E3921}" type="datetime1">
              <a:rPr lang="en-US" smtClean="0"/>
              <a:t>14.11.20</a:t>
            </a:fld>
            <a:endParaRPr lang="en-US"/>
          </a:p>
        </p:txBody>
      </p:sp>
      <p:sp>
        <p:nvSpPr>
          <p:cNvPr id="6" name="Slide Number Placeholder 5"/>
          <p:cNvSpPr>
            <a:spLocks noGrp="1"/>
          </p:cNvSpPr>
          <p:nvPr>
            <p:ph type="sldNum" sz="quarter" idx="12"/>
          </p:nvPr>
        </p:nvSpPr>
        <p:spPr/>
        <p:txBody>
          <a:bodyPr/>
          <a:lstStyle/>
          <a:p>
            <a:fld id="{A46B56E3-E63F-C94B-B5F1-645B608C74A3}" type="slidenum">
              <a:rPr lang="en-US" smtClean="0"/>
              <a:t>51</a:t>
            </a:fld>
            <a:endParaRPr lang="en-US"/>
          </a:p>
        </p:txBody>
      </p:sp>
    </p:spTree>
    <p:extLst>
      <p:ext uri="{BB962C8B-B14F-4D97-AF65-F5344CB8AC3E}">
        <p14:creationId xmlns:p14="http://schemas.microsoft.com/office/powerpoint/2010/main" val="36436009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kore2.png"/>
          <p:cNvPicPr>
            <a:picLocks noGrp="1" noChangeAspect="1"/>
          </p:cNvPicPr>
          <p:nvPr>
            <p:ph idx="1"/>
          </p:nvPr>
        </p:nvPicPr>
        <p:blipFill>
          <a:blip r:embed="rId2">
            <a:extLst>
              <a:ext uri="{28A0092B-C50C-407E-A947-70E740481C1C}">
                <a14:useLocalDpi xmlns:a14="http://schemas.microsoft.com/office/drawing/2010/main" val="0"/>
              </a:ext>
            </a:extLst>
          </a:blip>
          <a:srcRect l="-1986" r="-1986"/>
          <a:stretch>
            <a:fillRect/>
          </a:stretch>
        </p:blipFill>
        <p:spPr/>
      </p:pic>
      <p:sp>
        <p:nvSpPr>
          <p:cNvPr id="5" name="Date Placeholder 4"/>
          <p:cNvSpPr>
            <a:spLocks noGrp="1"/>
          </p:cNvSpPr>
          <p:nvPr>
            <p:ph type="dt" sz="half" idx="10"/>
          </p:nvPr>
        </p:nvSpPr>
        <p:spPr/>
        <p:txBody>
          <a:bodyPr/>
          <a:lstStyle/>
          <a:p>
            <a:fld id="{BA520789-CFB6-364F-89AC-F8C2FBD4ED1E}" type="datetime1">
              <a:rPr lang="en-US" smtClean="0"/>
              <a:t>14.11.20</a:t>
            </a:fld>
            <a:endParaRPr lang="en-US"/>
          </a:p>
        </p:txBody>
      </p:sp>
      <p:sp>
        <p:nvSpPr>
          <p:cNvPr id="6" name="Slide Number Placeholder 5"/>
          <p:cNvSpPr>
            <a:spLocks noGrp="1"/>
          </p:cNvSpPr>
          <p:nvPr>
            <p:ph type="sldNum" sz="quarter" idx="12"/>
          </p:nvPr>
        </p:nvSpPr>
        <p:spPr/>
        <p:txBody>
          <a:bodyPr/>
          <a:lstStyle/>
          <a:p>
            <a:fld id="{A46B56E3-E63F-C94B-B5F1-645B608C74A3}" type="slidenum">
              <a:rPr lang="en-US" smtClean="0"/>
              <a:t>52</a:t>
            </a:fld>
            <a:endParaRPr lang="en-US"/>
          </a:p>
        </p:txBody>
      </p:sp>
    </p:spTree>
    <p:extLst>
      <p:ext uri="{BB962C8B-B14F-4D97-AF65-F5344CB8AC3E}">
        <p14:creationId xmlns:p14="http://schemas.microsoft.com/office/powerpoint/2010/main" val="382130170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assay.png"/>
          <p:cNvPicPr>
            <a:picLocks noGrp="1" noChangeAspect="1"/>
          </p:cNvPicPr>
          <p:nvPr>
            <p:ph idx="1"/>
          </p:nvPr>
        </p:nvPicPr>
        <p:blipFill>
          <a:blip r:embed="rId2">
            <a:extLst>
              <a:ext uri="{28A0092B-C50C-407E-A947-70E740481C1C}">
                <a14:useLocalDpi xmlns:a14="http://schemas.microsoft.com/office/drawing/2010/main" val="0"/>
              </a:ext>
            </a:extLst>
          </a:blip>
          <a:srcRect l="-2556" r="-2556"/>
          <a:stretch>
            <a:fillRect/>
          </a:stretch>
        </p:blipFill>
        <p:spPr>
          <a:xfrm>
            <a:off x="254525" y="2153715"/>
            <a:ext cx="8229600" cy="4525963"/>
          </a:xfrm>
        </p:spPr>
      </p:pic>
      <p:pic>
        <p:nvPicPr>
          <p:cNvPr id="5" name="Picture 4" descr="başlı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2285"/>
            <a:ext cx="8931192" cy="2232798"/>
          </a:xfrm>
          <a:prstGeom prst="rect">
            <a:avLst/>
          </a:prstGeom>
        </p:spPr>
      </p:pic>
      <p:sp>
        <p:nvSpPr>
          <p:cNvPr id="6" name="Date Placeholder 5"/>
          <p:cNvSpPr>
            <a:spLocks noGrp="1"/>
          </p:cNvSpPr>
          <p:nvPr>
            <p:ph type="dt" sz="half" idx="10"/>
          </p:nvPr>
        </p:nvSpPr>
        <p:spPr/>
        <p:txBody>
          <a:bodyPr/>
          <a:lstStyle/>
          <a:p>
            <a:fld id="{0630EC91-01B3-144B-AC8C-F475C003A1A9}" type="datetime1">
              <a:rPr lang="en-US" smtClean="0"/>
              <a:t>14.11.20</a:t>
            </a:fld>
            <a:endParaRPr lang="en-US"/>
          </a:p>
        </p:txBody>
      </p:sp>
      <p:sp>
        <p:nvSpPr>
          <p:cNvPr id="7" name="Slide Number Placeholder 6"/>
          <p:cNvSpPr>
            <a:spLocks noGrp="1"/>
          </p:cNvSpPr>
          <p:nvPr>
            <p:ph type="sldNum" sz="quarter" idx="12"/>
          </p:nvPr>
        </p:nvSpPr>
        <p:spPr/>
        <p:txBody>
          <a:bodyPr/>
          <a:lstStyle/>
          <a:p>
            <a:fld id="{A46B56E3-E63F-C94B-B5F1-645B608C74A3}" type="slidenum">
              <a:rPr lang="en-US" smtClean="0"/>
              <a:t>53</a:t>
            </a:fld>
            <a:endParaRPr lang="en-US"/>
          </a:p>
        </p:txBody>
      </p:sp>
    </p:spTree>
    <p:extLst>
      <p:ext uri="{BB962C8B-B14F-4D97-AF65-F5344CB8AC3E}">
        <p14:creationId xmlns:p14="http://schemas.microsoft.com/office/powerpoint/2010/main" val="367186901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d1.png"/>
          <p:cNvPicPr>
            <a:picLocks noGrp="1" noChangeAspect="1"/>
          </p:cNvPicPr>
          <p:nvPr>
            <p:ph idx="1"/>
          </p:nvPr>
        </p:nvPicPr>
        <p:blipFill>
          <a:blip r:embed="rId2">
            <a:extLst>
              <a:ext uri="{28A0092B-C50C-407E-A947-70E740481C1C}">
                <a14:useLocalDpi xmlns:a14="http://schemas.microsoft.com/office/drawing/2010/main" val="0"/>
              </a:ext>
            </a:extLst>
          </a:blip>
          <a:srcRect t="-433" b="-433"/>
          <a:stretch>
            <a:fillRect/>
          </a:stretch>
        </p:blipFill>
        <p:spPr>
          <a:xfrm>
            <a:off x="281548" y="303243"/>
            <a:ext cx="5771665" cy="3174193"/>
          </a:xfrm>
        </p:spPr>
      </p:pic>
      <p:pic>
        <p:nvPicPr>
          <p:cNvPr id="5" name="Picture 4" descr="pd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1558" y="3174843"/>
            <a:ext cx="6662442" cy="3542851"/>
          </a:xfrm>
          <a:prstGeom prst="rect">
            <a:avLst/>
          </a:prstGeom>
        </p:spPr>
      </p:pic>
      <p:pic>
        <p:nvPicPr>
          <p:cNvPr id="8" name="Picture 7" descr="ate s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85612"/>
            <a:ext cx="9144000" cy="2530366"/>
          </a:xfrm>
          <a:prstGeom prst="rect">
            <a:avLst/>
          </a:prstGeom>
        </p:spPr>
      </p:pic>
      <p:sp>
        <p:nvSpPr>
          <p:cNvPr id="3" name="Date Placeholder 2"/>
          <p:cNvSpPr>
            <a:spLocks noGrp="1"/>
          </p:cNvSpPr>
          <p:nvPr>
            <p:ph type="dt" sz="half" idx="10"/>
          </p:nvPr>
        </p:nvSpPr>
        <p:spPr/>
        <p:txBody>
          <a:bodyPr/>
          <a:lstStyle/>
          <a:p>
            <a:fld id="{A9CA5804-B220-F64B-812E-09F8CEEC61D4}" type="datetime1">
              <a:rPr lang="en-US" smtClean="0"/>
              <a:t>14.11.20</a:t>
            </a:fld>
            <a:endParaRPr lang="en-US"/>
          </a:p>
        </p:txBody>
      </p:sp>
      <p:sp>
        <p:nvSpPr>
          <p:cNvPr id="6" name="Slide Number Placeholder 5"/>
          <p:cNvSpPr>
            <a:spLocks noGrp="1"/>
          </p:cNvSpPr>
          <p:nvPr>
            <p:ph type="sldNum" sz="quarter" idx="12"/>
          </p:nvPr>
        </p:nvSpPr>
        <p:spPr/>
        <p:txBody>
          <a:bodyPr/>
          <a:lstStyle/>
          <a:p>
            <a:fld id="{A46B56E3-E63F-C94B-B5F1-645B608C74A3}" type="slidenum">
              <a:rPr lang="en-US" smtClean="0"/>
              <a:t>54</a:t>
            </a:fld>
            <a:endParaRPr lang="en-US"/>
          </a:p>
        </p:txBody>
      </p:sp>
    </p:spTree>
    <p:extLst>
      <p:ext uri="{BB962C8B-B14F-4D97-AF65-F5344CB8AC3E}">
        <p14:creationId xmlns:p14="http://schemas.microsoft.com/office/powerpoint/2010/main" val="35849717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descr="conc.png"/>
          <p:cNvPicPr>
            <a:picLocks noGrp="1" noChangeAspect="1"/>
          </p:cNvPicPr>
          <p:nvPr>
            <p:ph idx="1"/>
          </p:nvPr>
        </p:nvPicPr>
        <p:blipFill>
          <a:blip r:embed="rId2">
            <a:extLst>
              <a:ext uri="{28A0092B-C50C-407E-A947-70E740481C1C}">
                <a14:useLocalDpi xmlns:a14="http://schemas.microsoft.com/office/drawing/2010/main" val="0"/>
              </a:ext>
            </a:extLst>
          </a:blip>
          <a:srcRect t="-3968" b="-3968"/>
          <a:stretch>
            <a:fillRect/>
          </a:stretch>
        </p:blipFill>
        <p:spPr>
          <a:xfrm>
            <a:off x="159944" y="127613"/>
            <a:ext cx="8014596" cy="4407719"/>
          </a:xfrm>
        </p:spPr>
      </p:pic>
      <p:sp>
        <p:nvSpPr>
          <p:cNvPr id="3" name="Date Placeholder 2"/>
          <p:cNvSpPr>
            <a:spLocks noGrp="1"/>
          </p:cNvSpPr>
          <p:nvPr>
            <p:ph type="dt" sz="half" idx="10"/>
          </p:nvPr>
        </p:nvSpPr>
        <p:spPr/>
        <p:txBody>
          <a:bodyPr/>
          <a:lstStyle/>
          <a:p>
            <a:fld id="{95E55618-DA45-8E42-A2AA-AF9B566B79F2}" type="datetime1">
              <a:rPr lang="en-US" smtClean="0"/>
              <a:t>14.11.20</a:t>
            </a:fld>
            <a:endParaRPr lang="en-US"/>
          </a:p>
        </p:txBody>
      </p:sp>
      <p:sp>
        <p:nvSpPr>
          <p:cNvPr id="4" name="Slide Number Placeholder 3"/>
          <p:cNvSpPr>
            <a:spLocks noGrp="1"/>
          </p:cNvSpPr>
          <p:nvPr>
            <p:ph type="sldNum" sz="quarter" idx="12"/>
          </p:nvPr>
        </p:nvSpPr>
        <p:spPr/>
        <p:txBody>
          <a:bodyPr/>
          <a:lstStyle/>
          <a:p>
            <a:fld id="{A46B56E3-E63F-C94B-B5F1-645B608C74A3}" type="slidenum">
              <a:rPr lang="en-US" smtClean="0"/>
              <a:t>55</a:t>
            </a:fld>
            <a:endParaRPr lang="en-US"/>
          </a:p>
        </p:txBody>
      </p:sp>
    </p:spTree>
    <p:extLst>
      <p:ext uri="{BB962C8B-B14F-4D97-AF65-F5344CB8AC3E}">
        <p14:creationId xmlns:p14="http://schemas.microsoft.com/office/powerpoint/2010/main" val="16331837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keynote1.png"/>
          <p:cNvPicPr>
            <a:picLocks noGrp="1" noChangeAspect="1"/>
          </p:cNvPicPr>
          <p:nvPr>
            <p:ph idx="1"/>
          </p:nvPr>
        </p:nvPicPr>
        <p:blipFill>
          <a:blip r:embed="rId2">
            <a:extLst>
              <a:ext uri="{28A0092B-C50C-407E-A947-70E740481C1C}">
                <a14:useLocalDpi xmlns:a14="http://schemas.microsoft.com/office/drawing/2010/main" val="0"/>
              </a:ext>
            </a:extLst>
          </a:blip>
          <a:srcRect l="-1710" r="-1710"/>
          <a:stretch>
            <a:fillRect/>
          </a:stretch>
        </p:blipFill>
        <p:spPr/>
      </p:pic>
      <p:sp>
        <p:nvSpPr>
          <p:cNvPr id="5" name="Date Placeholder 4"/>
          <p:cNvSpPr>
            <a:spLocks noGrp="1"/>
          </p:cNvSpPr>
          <p:nvPr>
            <p:ph type="dt" sz="half" idx="10"/>
          </p:nvPr>
        </p:nvSpPr>
        <p:spPr/>
        <p:txBody>
          <a:bodyPr/>
          <a:lstStyle/>
          <a:p>
            <a:fld id="{B19AB0EA-20DD-244F-8796-10489D6E743A}" type="datetime1">
              <a:rPr lang="en-US" smtClean="0"/>
              <a:t>14.11.20</a:t>
            </a:fld>
            <a:endParaRPr lang="en-US"/>
          </a:p>
        </p:txBody>
      </p:sp>
      <p:sp>
        <p:nvSpPr>
          <p:cNvPr id="6" name="Slide Number Placeholder 5"/>
          <p:cNvSpPr>
            <a:spLocks noGrp="1"/>
          </p:cNvSpPr>
          <p:nvPr>
            <p:ph type="sldNum" sz="quarter" idx="12"/>
          </p:nvPr>
        </p:nvSpPr>
        <p:spPr/>
        <p:txBody>
          <a:bodyPr/>
          <a:lstStyle/>
          <a:p>
            <a:fld id="{A46B56E3-E63F-C94B-B5F1-645B608C74A3}" type="slidenum">
              <a:rPr lang="en-US" smtClean="0"/>
              <a:t>56</a:t>
            </a:fld>
            <a:endParaRPr lang="en-US"/>
          </a:p>
        </p:txBody>
      </p:sp>
    </p:spTree>
    <p:extLst>
      <p:ext uri="{BB962C8B-B14F-4D97-AF65-F5344CB8AC3E}">
        <p14:creationId xmlns:p14="http://schemas.microsoft.com/office/powerpoint/2010/main" val="36062832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key2.png"/>
          <p:cNvPicPr>
            <a:picLocks noGrp="1" noChangeAspect="1"/>
          </p:cNvPicPr>
          <p:nvPr>
            <p:ph idx="1"/>
          </p:nvPr>
        </p:nvPicPr>
        <p:blipFill>
          <a:blip r:embed="rId2">
            <a:extLst>
              <a:ext uri="{28A0092B-C50C-407E-A947-70E740481C1C}">
                <a14:useLocalDpi xmlns:a14="http://schemas.microsoft.com/office/drawing/2010/main" val="0"/>
              </a:ext>
            </a:extLst>
          </a:blip>
          <a:srcRect l="-1466" r="-1466"/>
          <a:stretch>
            <a:fillRect/>
          </a:stretch>
        </p:blipFill>
        <p:spPr/>
      </p:pic>
      <p:sp>
        <p:nvSpPr>
          <p:cNvPr id="5" name="Date Placeholder 4"/>
          <p:cNvSpPr>
            <a:spLocks noGrp="1"/>
          </p:cNvSpPr>
          <p:nvPr>
            <p:ph type="dt" sz="half" idx="10"/>
          </p:nvPr>
        </p:nvSpPr>
        <p:spPr/>
        <p:txBody>
          <a:bodyPr/>
          <a:lstStyle/>
          <a:p>
            <a:fld id="{775FCABA-AB67-534C-84A6-B431F355F06D}" type="datetime1">
              <a:rPr lang="en-US" smtClean="0"/>
              <a:t>14.11.20</a:t>
            </a:fld>
            <a:endParaRPr lang="en-US"/>
          </a:p>
        </p:txBody>
      </p:sp>
      <p:sp>
        <p:nvSpPr>
          <p:cNvPr id="6" name="Slide Number Placeholder 5"/>
          <p:cNvSpPr>
            <a:spLocks noGrp="1"/>
          </p:cNvSpPr>
          <p:nvPr>
            <p:ph type="sldNum" sz="quarter" idx="12"/>
          </p:nvPr>
        </p:nvSpPr>
        <p:spPr/>
        <p:txBody>
          <a:bodyPr/>
          <a:lstStyle/>
          <a:p>
            <a:fld id="{A46B56E3-E63F-C94B-B5F1-645B608C74A3}" type="slidenum">
              <a:rPr lang="en-US" smtClean="0"/>
              <a:t>57</a:t>
            </a:fld>
            <a:endParaRPr lang="en-US"/>
          </a:p>
        </p:txBody>
      </p:sp>
    </p:spTree>
    <p:extLst>
      <p:ext uri="{BB962C8B-B14F-4D97-AF65-F5344CB8AC3E}">
        <p14:creationId xmlns:p14="http://schemas.microsoft.com/office/powerpoint/2010/main" val="34149195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descr="pemb rr.png"/>
          <p:cNvPicPr>
            <a:picLocks noGrp="1" noChangeAspect="1"/>
          </p:cNvPicPr>
          <p:nvPr>
            <p:ph idx="1"/>
          </p:nvPr>
        </p:nvPicPr>
        <p:blipFill>
          <a:blip r:embed="rId2">
            <a:extLst>
              <a:ext uri="{28A0092B-C50C-407E-A947-70E740481C1C}">
                <a14:useLocalDpi xmlns:a14="http://schemas.microsoft.com/office/drawing/2010/main" val="0"/>
              </a:ext>
            </a:extLst>
          </a:blip>
          <a:srcRect l="-1657" r="-1657"/>
          <a:stretch>
            <a:fillRect/>
          </a:stretch>
        </p:blipFill>
        <p:spPr>
          <a:xfrm>
            <a:off x="0" y="0"/>
            <a:ext cx="8229600" cy="4525963"/>
          </a:xfrm>
        </p:spPr>
      </p:pic>
      <p:pic>
        <p:nvPicPr>
          <p:cNvPr id="5" name="Picture 4" descr="pemb yanıt sü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99376"/>
            <a:ext cx="9144000" cy="5144886"/>
          </a:xfrm>
          <a:prstGeom prst="rect">
            <a:avLst/>
          </a:prstGeom>
        </p:spPr>
      </p:pic>
      <p:sp>
        <p:nvSpPr>
          <p:cNvPr id="3" name="Date Placeholder 2"/>
          <p:cNvSpPr>
            <a:spLocks noGrp="1"/>
          </p:cNvSpPr>
          <p:nvPr>
            <p:ph type="dt" sz="half" idx="10"/>
          </p:nvPr>
        </p:nvSpPr>
        <p:spPr/>
        <p:txBody>
          <a:bodyPr/>
          <a:lstStyle/>
          <a:p>
            <a:fld id="{BD571644-9B1F-3740-9A39-9A01B730BFE8}" type="datetime1">
              <a:rPr lang="en-US" smtClean="0"/>
              <a:t>14.11.20</a:t>
            </a:fld>
            <a:endParaRPr lang="en-US"/>
          </a:p>
        </p:txBody>
      </p:sp>
      <p:sp>
        <p:nvSpPr>
          <p:cNvPr id="6" name="Slide Number Placeholder 5"/>
          <p:cNvSpPr>
            <a:spLocks noGrp="1"/>
          </p:cNvSpPr>
          <p:nvPr>
            <p:ph type="sldNum" sz="quarter" idx="12"/>
          </p:nvPr>
        </p:nvSpPr>
        <p:spPr/>
        <p:txBody>
          <a:bodyPr/>
          <a:lstStyle/>
          <a:p>
            <a:fld id="{A46B56E3-E63F-C94B-B5F1-645B608C74A3}" type="slidenum">
              <a:rPr lang="en-US" smtClean="0"/>
              <a:t>58</a:t>
            </a:fld>
            <a:endParaRPr lang="en-US"/>
          </a:p>
        </p:txBody>
      </p:sp>
    </p:spTree>
    <p:extLst>
      <p:ext uri="{BB962C8B-B14F-4D97-AF65-F5344CB8AC3E}">
        <p14:creationId xmlns:p14="http://schemas.microsoft.com/office/powerpoint/2010/main" val="7445069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emb aes.png"/>
          <p:cNvPicPr>
            <a:picLocks noGrp="1" noChangeAspect="1"/>
          </p:cNvPicPr>
          <p:nvPr>
            <p:ph idx="1"/>
          </p:nvPr>
        </p:nvPicPr>
        <p:blipFill>
          <a:blip r:embed="rId2">
            <a:extLst>
              <a:ext uri="{28A0092B-C50C-407E-A947-70E740481C1C}">
                <a14:useLocalDpi xmlns:a14="http://schemas.microsoft.com/office/drawing/2010/main" val="0"/>
              </a:ext>
            </a:extLst>
          </a:blip>
          <a:srcRect t="-546" b="-546"/>
          <a:stretch>
            <a:fillRect/>
          </a:stretch>
        </p:blipFill>
        <p:spPr/>
      </p:pic>
      <p:sp>
        <p:nvSpPr>
          <p:cNvPr id="5" name="Date Placeholder 4"/>
          <p:cNvSpPr>
            <a:spLocks noGrp="1"/>
          </p:cNvSpPr>
          <p:nvPr>
            <p:ph type="dt" sz="half" idx="10"/>
          </p:nvPr>
        </p:nvSpPr>
        <p:spPr/>
        <p:txBody>
          <a:bodyPr/>
          <a:lstStyle/>
          <a:p>
            <a:fld id="{5122754A-39CB-4841-AB0D-62A0659F1D64}" type="datetime1">
              <a:rPr lang="en-US" smtClean="0"/>
              <a:t>14.11.20</a:t>
            </a:fld>
            <a:endParaRPr lang="en-US"/>
          </a:p>
        </p:txBody>
      </p:sp>
      <p:sp>
        <p:nvSpPr>
          <p:cNvPr id="6" name="Slide Number Placeholder 5"/>
          <p:cNvSpPr>
            <a:spLocks noGrp="1"/>
          </p:cNvSpPr>
          <p:nvPr>
            <p:ph type="sldNum" sz="quarter" idx="12"/>
          </p:nvPr>
        </p:nvSpPr>
        <p:spPr/>
        <p:txBody>
          <a:bodyPr/>
          <a:lstStyle/>
          <a:p>
            <a:fld id="{A46B56E3-E63F-C94B-B5F1-645B608C74A3}" type="slidenum">
              <a:rPr lang="en-US" smtClean="0"/>
              <a:t>59</a:t>
            </a:fld>
            <a:endParaRPr lang="en-US"/>
          </a:p>
        </p:txBody>
      </p:sp>
    </p:spTree>
    <p:extLst>
      <p:ext uri="{BB962C8B-B14F-4D97-AF65-F5344CB8AC3E}">
        <p14:creationId xmlns:p14="http://schemas.microsoft.com/office/powerpoint/2010/main" val="17493625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931903172"/>
              </p:ext>
            </p:extLst>
          </p:nvPr>
        </p:nvGraphicFramePr>
        <p:xfrm>
          <a:off x="584200" y="471309"/>
          <a:ext cx="8080023" cy="5461000"/>
        </p:xfrm>
        <a:graphic>
          <a:graphicData uri="http://schemas.openxmlformats.org/drawingml/2006/table">
            <a:tbl>
              <a:tblPr firstRow="1" bandRow="1">
                <a:tableStyleId>{5C22544A-7EE6-4342-B048-85BDC9FD1C3A}</a:tableStyleId>
              </a:tblPr>
              <a:tblGrid>
                <a:gridCol w="2693341"/>
                <a:gridCol w="3757526"/>
                <a:gridCol w="1629156"/>
              </a:tblGrid>
              <a:tr h="370840">
                <a:tc>
                  <a:txBody>
                    <a:bodyPr/>
                    <a:lstStyle/>
                    <a:p>
                      <a:r>
                        <a:rPr lang="en-US" sz="1600" dirty="0" err="1" smtClean="0"/>
                        <a:t>Tedavi</a:t>
                      </a:r>
                      <a:r>
                        <a:rPr lang="en-US" sz="1600" dirty="0" smtClean="0"/>
                        <a:t> </a:t>
                      </a:r>
                      <a:endParaRPr lang="en-US" sz="1600" dirty="0"/>
                    </a:p>
                  </a:txBody>
                  <a:tcPr/>
                </a:tc>
                <a:tc>
                  <a:txBody>
                    <a:bodyPr/>
                    <a:lstStyle/>
                    <a:p>
                      <a:r>
                        <a:rPr lang="en-US" sz="1600" dirty="0" err="1" smtClean="0"/>
                        <a:t>Sonuç</a:t>
                      </a:r>
                      <a:r>
                        <a:rPr lang="en-US" sz="1600" dirty="0" smtClean="0"/>
                        <a:t> </a:t>
                      </a:r>
                      <a:endParaRPr lang="en-US" sz="1600" dirty="0"/>
                    </a:p>
                  </a:txBody>
                  <a:tcPr/>
                </a:tc>
                <a:tc>
                  <a:txBody>
                    <a:bodyPr/>
                    <a:lstStyle/>
                    <a:p>
                      <a:r>
                        <a:rPr lang="en-US" sz="1600" dirty="0" err="1" smtClean="0"/>
                        <a:t>Toksisite</a:t>
                      </a:r>
                      <a:r>
                        <a:rPr lang="en-US" sz="1600" dirty="0" smtClean="0"/>
                        <a:t> </a:t>
                      </a:r>
                      <a:endParaRPr lang="en-US" sz="1600" dirty="0"/>
                    </a:p>
                  </a:txBody>
                  <a:tcPr/>
                </a:tc>
              </a:tr>
              <a:tr h="370840">
                <a:tc>
                  <a:txBody>
                    <a:bodyPr/>
                    <a:lstStyle/>
                    <a:p>
                      <a:r>
                        <a:rPr lang="en-US" sz="1600" dirty="0" smtClean="0"/>
                        <a:t>Phase III,</a:t>
                      </a:r>
                      <a:r>
                        <a:rPr lang="en-US" sz="1600" baseline="0" dirty="0" smtClean="0"/>
                        <a:t> </a:t>
                      </a:r>
                      <a:r>
                        <a:rPr lang="en-US" sz="1600" dirty="0" smtClean="0"/>
                        <a:t>Q3W Paclitaxel </a:t>
                      </a:r>
                      <a:r>
                        <a:rPr lang="en-US" sz="1600" dirty="0" err="1" smtClean="0"/>
                        <a:t>vs</a:t>
                      </a:r>
                      <a:r>
                        <a:rPr lang="en-US" sz="1600" dirty="0" smtClean="0"/>
                        <a:t> </a:t>
                      </a:r>
                      <a:r>
                        <a:rPr lang="en-US" sz="1600" dirty="0" err="1" smtClean="0"/>
                        <a:t>Docetaxel</a:t>
                      </a:r>
                      <a:r>
                        <a:rPr lang="en-US" sz="1600" dirty="0" smtClean="0"/>
                        <a:t> </a:t>
                      </a:r>
                      <a:r>
                        <a:rPr lang="en-US" sz="1600" dirty="0" err="1" smtClean="0"/>
                        <a:t>neoa</a:t>
                      </a:r>
                      <a:r>
                        <a:rPr lang="en-US" sz="1600" dirty="0" smtClean="0"/>
                        <a:t>(</a:t>
                      </a:r>
                      <a:r>
                        <a:rPr lang="en-US" sz="1600" dirty="0" err="1" smtClean="0"/>
                        <a:t>adj</a:t>
                      </a:r>
                      <a:r>
                        <a:rPr lang="en-US" sz="1600" dirty="0" smtClean="0"/>
                        <a:t>) </a:t>
                      </a:r>
                      <a:r>
                        <a:rPr lang="en-US" sz="1600" dirty="0" err="1" smtClean="0"/>
                        <a:t>veya</a:t>
                      </a:r>
                      <a:r>
                        <a:rPr lang="en-US" sz="1600" dirty="0" smtClean="0"/>
                        <a:t> 1. </a:t>
                      </a:r>
                      <a:r>
                        <a:rPr lang="en-US" sz="1600" dirty="0" err="1" smtClean="0"/>
                        <a:t>sıra</a:t>
                      </a:r>
                      <a:r>
                        <a:rPr lang="en-US" sz="1600" dirty="0" smtClean="0"/>
                        <a:t> </a:t>
                      </a:r>
                      <a:r>
                        <a:rPr lang="en-US" sz="1600" dirty="0" err="1" smtClean="0"/>
                        <a:t>sonrası</a:t>
                      </a:r>
                      <a:endParaRPr lang="en-US"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err="1" smtClean="0"/>
                        <a:t>mTTP</a:t>
                      </a:r>
                      <a:r>
                        <a:rPr lang="en-US" sz="1600" dirty="0" smtClean="0"/>
                        <a:t> (5.7 </a:t>
                      </a:r>
                      <a:r>
                        <a:rPr lang="en-US" sz="1600" dirty="0" err="1" smtClean="0"/>
                        <a:t>vs</a:t>
                      </a:r>
                      <a:r>
                        <a:rPr lang="en-US" sz="1600" dirty="0" smtClean="0"/>
                        <a:t> 3.6 ay) </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 </a:t>
                      </a:r>
                      <a:r>
                        <a:rPr lang="en-US" sz="1600" dirty="0" err="1" smtClean="0"/>
                        <a:t>mOS</a:t>
                      </a:r>
                      <a:r>
                        <a:rPr lang="en-US" sz="1600" dirty="0" smtClean="0"/>
                        <a:t> (15.4 </a:t>
                      </a:r>
                      <a:r>
                        <a:rPr lang="en-US" sz="1600" dirty="0" err="1" smtClean="0"/>
                        <a:t>vs</a:t>
                      </a:r>
                      <a:r>
                        <a:rPr lang="en-US" sz="1600" dirty="0" smtClean="0"/>
                        <a:t> 12.7 ay) </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err="1" smtClean="0"/>
                        <a:t>docetaxel</a:t>
                      </a:r>
                      <a:r>
                        <a:rPr lang="en-US" sz="1600" dirty="0" smtClean="0"/>
                        <a:t> </a:t>
                      </a:r>
                      <a:r>
                        <a:rPr lang="en-US" sz="1600" dirty="0" err="1" smtClean="0"/>
                        <a:t>vs</a:t>
                      </a:r>
                      <a:r>
                        <a:rPr lang="en-US" sz="1600" dirty="0" smtClean="0"/>
                        <a:t> paclitaxel</a:t>
                      </a:r>
                    </a:p>
                    <a:p>
                      <a:endParaRPr lang="en-US"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err="1" smtClean="0"/>
                        <a:t>Hematolojik</a:t>
                      </a:r>
                      <a:r>
                        <a:rPr lang="en-US" sz="1600" dirty="0" smtClean="0"/>
                        <a:t> </a:t>
                      </a:r>
                      <a:r>
                        <a:rPr lang="en-US" sz="1600" dirty="0" err="1" smtClean="0"/>
                        <a:t>toks</a:t>
                      </a:r>
                      <a:r>
                        <a:rPr lang="en-US" sz="1600" dirty="0" smtClean="0"/>
                        <a:t> </a:t>
                      </a:r>
                      <a:r>
                        <a:rPr lang="en-US" sz="1600" dirty="0" err="1" smtClean="0"/>
                        <a:t>docetaxelde</a:t>
                      </a:r>
                      <a:r>
                        <a:rPr lang="en-US" sz="1600" dirty="0" smtClean="0"/>
                        <a:t> </a:t>
                      </a:r>
                      <a:r>
                        <a:rPr lang="en-US" sz="1600" dirty="0" err="1" smtClean="0"/>
                        <a:t>fazla</a:t>
                      </a:r>
                      <a:endParaRPr lang="en-US" sz="1600" dirty="0"/>
                    </a:p>
                  </a:txBody>
                  <a:tcPr/>
                </a:tc>
              </a:tr>
              <a:tr h="370840">
                <a:tc>
                  <a:txBody>
                    <a:bodyPr/>
                    <a:lstStyle/>
                    <a:p>
                      <a:r>
                        <a:rPr lang="pt-BR" sz="1600" dirty="0" err="1" smtClean="0"/>
                        <a:t>Phase</a:t>
                      </a:r>
                      <a:r>
                        <a:rPr lang="pt-BR" sz="1600" dirty="0" smtClean="0"/>
                        <a:t> II,</a:t>
                      </a:r>
                      <a:r>
                        <a:rPr lang="pt-BR" sz="1600" baseline="0" dirty="0" smtClean="0"/>
                        <a:t> </a:t>
                      </a:r>
                      <a:r>
                        <a:rPr lang="pt-BR" sz="1600" dirty="0" err="1" smtClean="0"/>
                        <a:t>Nab-Paclitaxel</a:t>
                      </a:r>
                      <a:r>
                        <a:rPr lang="pt-BR" sz="1600" dirty="0" smtClean="0"/>
                        <a:t> </a:t>
                      </a:r>
                      <a:r>
                        <a:rPr lang="pt-BR" sz="1600" dirty="0" err="1" smtClean="0"/>
                        <a:t>vs</a:t>
                      </a:r>
                      <a:r>
                        <a:rPr lang="pt-BR" sz="1600" dirty="0" smtClean="0"/>
                        <a:t> </a:t>
                      </a:r>
                      <a:r>
                        <a:rPr lang="pt-BR" sz="1600" dirty="0" err="1" smtClean="0"/>
                        <a:t>Docetaxel</a:t>
                      </a:r>
                      <a:r>
                        <a:rPr lang="pt-BR" sz="1600" dirty="0" smtClean="0"/>
                        <a:t> </a:t>
                      </a:r>
                      <a:r>
                        <a:rPr lang="pt-BR" sz="1600" dirty="0" err="1" smtClean="0"/>
                        <a:t>Chemo-Naive</a:t>
                      </a:r>
                      <a:r>
                        <a:rPr lang="pt-BR" sz="1600" dirty="0" smtClean="0"/>
                        <a:t> MBC</a:t>
                      </a:r>
                      <a:endParaRPr lang="en-US" sz="1600" dirty="0"/>
                    </a:p>
                  </a:txBody>
                  <a:tcPr/>
                </a:tc>
                <a:tc>
                  <a:txBody>
                    <a:bodyPr/>
                    <a:lstStyle/>
                    <a:p>
                      <a:r>
                        <a:rPr lang="en-US" sz="1600" dirty="0" smtClean="0"/>
                        <a:t>ORR,</a:t>
                      </a:r>
                      <a:r>
                        <a:rPr lang="en-US" sz="1600" baseline="0" dirty="0" smtClean="0"/>
                        <a:t> DCR, </a:t>
                      </a:r>
                      <a:r>
                        <a:rPr lang="en-US" sz="1600" baseline="0" dirty="0" err="1" smtClean="0"/>
                        <a:t>mPFS</a:t>
                      </a:r>
                      <a:r>
                        <a:rPr lang="en-US" sz="1600" baseline="0" dirty="0" smtClean="0"/>
                        <a:t> </a:t>
                      </a:r>
                      <a:r>
                        <a:rPr lang="en-US" sz="1600" baseline="0" dirty="0" err="1" smtClean="0"/>
                        <a:t>sırasıyla</a:t>
                      </a:r>
                      <a:r>
                        <a:rPr lang="en-US" sz="1600" baseline="0" dirty="0" smtClean="0"/>
                        <a:t> </a:t>
                      </a:r>
                      <a:r>
                        <a:rPr lang="en-US" sz="1600" baseline="0" dirty="0" err="1" smtClean="0"/>
                        <a:t>nabpakli</a:t>
                      </a:r>
                      <a:r>
                        <a:rPr lang="en-US" sz="1600" baseline="0" dirty="0" smtClean="0"/>
                        <a:t> 150 mg </a:t>
                      </a:r>
                      <a:r>
                        <a:rPr lang="en-US" sz="1600" baseline="0" dirty="0" err="1" smtClean="0"/>
                        <a:t>hf</a:t>
                      </a:r>
                      <a:r>
                        <a:rPr lang="en-US" sz="1600" baseline="0" dirty="0" smtClean="0"/>
                        <a:t> %49, %80 </a:t>
                      </a:r>
                      <a:r>
                        <a:rPr lang="en-US" sz="1600" baseline="0" dirty="0" err="1" smtClean="0"/>
                        <a:t>ve</a:t>
                      </a:r>
                      <a:r>
                        <a:rPr lang="en-US" sz="1600" baseline="0" dirty="0" smtClean="0"/>
                        <a:t> 12. ay </a:t>
                      </a:r>
                    </a:p>
                    <a:p>
                      <a:r>
                        <a:rPr lang="en-US" sz="1600" baseline="0" dirty="0" err="1" smtClean="0"/>
                        <a:t>Docetaxel</a:t>
                      </a:r>
                      <a:r>
                        <a:rPr lang="en-US" sz="1600" baseline="0" dirty="0" smtClean="0"/>
                        <a:t> 100 mg %35, %58 </a:t>
                      </a:r>
                      <a:r>
                        <a:rPr lang="en-US" sz="1600" baseline="0" dirty="0" err="1" smtClean="0"/>
                        <a:t>ve</a:t>
                      </a:r>
                      <a:r>
                        <a:rPr lang="en-US" sz="1600" baseline="0" dirty="0" smtClean="0"/>
                        <a:t> 7.5 ay</a:t>
                      </a:r>
                      <a:endParaRPr lang="en-US" sz="1600" dirty="0"/>
                    </a:p>
                  </a:txBody>
                  <a:tcPr/>
                </a:tc>
                <a:tc>
                  <a:txBody>
                    <a:bodyPr/>
                    <a:lstStyle/>
                    <a:p>
                      <a:r>
                        <a:rPr lang="en-US" sz="1600" dirty="0" err="1" smtClean="0"/>
                        <a:t>Nabpakli</a:t>
                      </a:r>
                      <a:r>
                        <a:rPr lang="en-US" sz="1600" dirty="0" smtClean="0"/>
                        <a:t> </a:t>
                      </a:r>
                      <a:r>
                        <a:rPr lang="en-US" sz="1600" dirty="0" err="1" smtClean="0"/>
                        <a:t>tolerans</a:t>
                      </a:r>
                      <a:r>
                        <a:rPr lang="en-US" sz="1600" baseline="0" dirty="0" smtClean="0"/>
                        <a:t> </a:t>
                      </a:r>
                      <a:r>
                        <a:rPr lang="en-US" sz="1600" baseline="0" dirty="0" err="1" smtClean="0"/>
                        <a:t>daha</a:t>
                      </a:r>
                      <a:r>
                        <a:rPr lang="en-US" sz="1600" baseline="0" dirty="0" smtClean="0"/>
                        <a:t> </a:t>
                      </a:r>
                      <a:r>
                        <a:rPr lang="en-US" sz="1600" baseline="0" dirty="0" err="1" smtClean="0"/>
                        <a:t>iyi</a:t>
                      </a:r>
                      <a:r>
                        <a:rPr lang="en-US" sz="1600" baseline="0" dirty="0" smtClean="0"/>
                        <a:t> </a:t>
                      </a:r>
                      <a:endParaRPr lang="en-US" sz="1600" dirty="0"/>
                    </a:p>
                  </a:txBody>
                  <a:tcPr/>
                </a:tc>
              </a:tr>
              <a:tr h="370840">
                <a:tc>
                  <a:txBody>
                    <a:bodyPr/>
                    <a:lstStyle/>
                    <a:p>
                      <a:r>
                        <a:rPr lang="en-US" altLang="en-US" sz="1600" dirty="0" smtClean="0"/>
                        <a:t>TNT: Carboplatin </a:t>
                      </a:r>
                      <a:r>
                        <a:rPr lang="en-US" altLang="en-US" sz="1600" dirty="0" err="1" smtClean="0"/>
                        <a:t>vs</a:t>
                      </a:r>
                      <a:r>
                        <a:rPr lang="en-US" altLang="en-US" sz="1600" dirty="0" smtClean="0"/>
                        <a:t> </a:t>
                      </a:r>
                      <a:r>
                        <a:rPr lang="en-US" altLang="en-US" sz="1600" dirty="0" err="1" smtClean="0"/>
                        <a:t>Docetaxel</a:t>
                      </a:r>
                      <a:r>
                        <a:rPr lang="en-US" altLang="en-US" sz="1600" dirty="0" smtClean="0"/>
                        <a:t>  </a:t>
                      </a:r>
                      <a:r>
                        <a:rPr lang="en-US" altLang="en-US" sz="1600" dirty="0" err="1" smtClean="0"/>
                        <a:t>ileri</a:t>
                      </a:r>
                      <a:r>
                        <a:rPr lang="en-US" altLang="en-US" sz="1600" baseline="0" dirty="0" smtClean="0"/>
                        <a:t> </a:t>
                      </a:r>
                      <a:r>
                        <a:rPr lang="en-US" altLang="en-US" sz="1600" baseline="0" dirty="0" err="1" smtClean="0"/>
                        <a:t>evre</a:t>
                      </a:r>
                      <a:r>
                        <a:rPr lang="en-US" altLang="en-US" sz="1600" dirty="0" err="1" smtClean="0"/>
                        <a:t>TNBC</a:t>
                      </a:r>
                      <a:r>
                        <a:rPr lang="en-US" altLang="en-US" sz="1600" dirty="0" smtClean="0"/>
                        <a:t> </a:t>
                      </a:r>
                      <a:r>
                        <a:rPr lang="en-US" altLang="en-US" sz="1600" dirty="0" err="1" smtClean="0"/>
                        <a:t>ya</a:t>
                      </a:r>
                      <a:r>
                        <a:rPr lang="en-US" altLang="en-US" sz="1600" baseline="0" dirty="0" smtClean="0"/>
                        <a:t> da </a:t>
                      </a:r>
                      <a:r>
                        <a:rPr lang="en-US" altLang="en-US" sz="1600" dirty="0" smtClean="0"/>
                        <a:t> </a:t>
                      </a:r>
                      <a:r>
                        <a:rPr lang="en-US" altLang="en-US" sz="1600" i="1" dirty="0" smtClean="0"/>
                        <a:t>BRCA1/2</a:t>
                      </a:r>
                      <a:r>
                        <a:rPr lang="en-US" altLang="en-US" sz="1600" dirty="0" smtClean="0"/>
                        <a:t>+ BC</a:t>
                      </a:r>
                      <a:endParaRPr lang="en-US" sz="1600" dirty="0"/>
                    </a:p>
                  </a:txBody>
                  <a:tcPr/>
                </a:tc>
                <a:tc>
                  <a:txBody>
                    <a:bodyPr/>
                    <a:lstStyle/>
                    <a:p>
                      <a:r>
                        <a:rPr lang="en-US" sz="1600" dirty="0" smtClean="0"/>
                        <a:t>ORR: BRCA+ %68</a:t>
                      </a:r>
                      <a:r>
                        <a:rPr lang="en-US" sz="1600" baseline="0" dirty="0" smtClean="0"/>
                        <a:t> </a:t>
                      </a:r>
                      <a:r>
                        <a:rPr lang="en-US" sz="1600" baseline="0" dirty="0" err="1" smtClean="0"/>
                        <a:t>vs</a:t>
                      </a:r>
                      <a:r>
                        <a:rPr lang="en-US" sz="1600" baseline="0" dirty="0" smtClean="0"/>
                        <a:t> </a:t>
                      </a:r>
                      <a:r>
                        <a:rPr lang="en-US" sz="1600" dirty="0" smtClean="0"/>
                        <a:t>33</a:t>
                      </a:r>
                    </a:p>
                    <a:p>
                      <a:r>
                        <a:rPr lang="en-US" sz="1600" dirty="0" smtClean="0"/>
                        <a:t>BRCA- %28</a:t>
                      </a:r>
                      <a:r>
                        <a:rPr lang="en-US" sz="1600" baseline="0" dirty="0" smtClean="0"/>
                        <a:t> </a:t>
                      </a:r>
                      <a:r>
                        <a:rPr lang="en-US" sz="1600" baseline="0" dirty="0" err="1" smtClean="0"/>
                        <a:t>vs</a:t>
                      </a:r>
                      <a:r>
                        <a:rPr lang="en-US" sz="1600" dirty="0" smtClean="0"/>
                        <a:t> 36 </a:t>
                      </a:r>
                    </a:p>
                    <a:p>
                      <a:r>
                        <a:rPr lang="en-US" sz="1600" dirty="0" err="1" smtClean="0"/>
                        <a:t>mPFS</a:t>
                      </a:r>
                      <a:r>
                        <a:rPr lang="en-US" sz="1600" dirty="0" smtClean="0"/>
                        <a:t>: BRCA+ 6.8 </a:t>
                      </a:r>
                      <a:r>
                        <a:rPr lang="en-US" sz="1600" dirty="0" err="1" smtClean="0"/>
                        <a:t>vs</a:t>
                      </a:r>
                      <a:r>
                        <a:rPr lang="en-US" sz="1600" dirty="0" smtClean="0"/>
                        <a:t> 4.8</a:t>
                      </a:r>
                    </a:p>
                    <a:p>
                      <a:r>
                        <a:rPr lang="en-US" sz="1600" dirty="0" smtClean="0"/>
                        <a:t>BRCA- 3.1 </a:t>
                      </a:r>
                      <a:r>
                        <a:rPr lang="en-US" sz="1600" dirty="0" err="1" smtClean="0"/>
                        <a:t>vs</a:t>
                      </a:r>
                      <a:r>
                        <a:rPr lang="en-US" sz="1600" dirty="0" smtClean="0"/>
                        <a:t> 4.6</a:t>
                      </a:r>
                      <a:endParaRPr lang="en-US" sz="1600" dirty="0"/>
                    </a:p>
                  </a:txBody>
                  <a:tcPr/>
                </a:tc>
                <a:tc>
                  <a:txBody>
                    <a:bodyPr/>
                    <a:lstStyle/>
                    <a:p>
                      <a:endParaRPr lang="en-US" sz="1600" dirty="0"/>
                    </a:p>
                  </a:txBody>
                  <a:tcPr/>
                </a:tc>
              </a:tr>
              <a:tr h="370840">
                <a:tc>
                  <a:txBody>
                    <a:bodyPr/>
                    <a:lstStyle/>
                    <a:p>
                      <a:r>
                        <a:rPr lang="en-US" sz="1600" dirty="0" smtClean="0"/>
                        <a:t>Phase II </a:t>
                      </a:r>
                      <a:r>
                        <a:rPr lang="en-US" sz="1600" dirty="0" err="1" smtClean="0"/>
                        <a:t>tnAcity</a:t>
                      </a:r>
                      <a:r>
                        <a:rPr lang="en-US" sz="1600" dirty="0" smtClean="0"/>
                        <a:t> : Nab-Paclitaxel/Carboplatin Doublet 1. </a:t>
                      </a:r>
                      <a:r>
                        <a:rPr lang="en-US" sz="1600" dirty="0" err="1" smtClean="0"/>
                        <a:t>sıra</a:t>
                      </a:r>
                      <a:r>
                        <a:rPr lang="en-US" sz="1600" dirty="0" smtClean="0"/>
                        <a:t> </a:t>
                      </a:r>
                      <a:r>
                        <a:rPr lang="en-US" sz="1600" dirty="0" err="1" smtClean="0"/>
                        <a:t>mTNBC</a:t>
                      </a:r>
                      <a:endParaRPr lang="en-US" sz="1600" dirty="0"/>
                    </a:p>
                  </a:txBody>
                  <a:tcPr/>
                </a:tc>
                <a:tc>
                  <a:txBody>
                    <a:bodyPr/>
                    <a:lstStyle/>
                    <a:p>
                      <a:r>
                        <a:rPr lang="en-US" sz="1600" dirty="0" err="1" smtClean="0"/>
                        <a:t>Npakli</a:t>
                      </a:r>
                      <a:r>
                        <a:rPr lang="en-US" sz="1600" dirty="0" smtClean="0"/>
                        <a:t>/</a:t>
                      </a:r>
                      <a:r>
                        <a:rPr lang="en-US" sz="1600" dirty="0" err="1" smtClean="0"/>
                        <a:t>carbo</a:t>
                      </a:r>
                      <a:r>
                        <a:rPr lang="en-US" sz="1600" dirty="0" smtClean="0"/>
                        <a:t> </a:t>
                      </a:r>
                      <a:r>
                        <a:rPr lang="en-US" sz="1600" dirty="0" err="1" smtClean="0"/>
                        <a:t>vs</a:t>
                      </a:r>
                      <a:r>
                        <a:rPr lang="en-US" sz="1600" dirty="0" smtClean="0"/>
                        <a:t> </a:t>
                      </a:r>
                      <a:r>
                        <a:rPr lang="en-US" sz="1600" dirty="0" err="1" smtClean="0"/>
                        <a:t>Npakli</a:t>
                      </a:r>
                      <a:r>
                        <a:rPr lang="en-US" sz="1600" dirty="0" smtClean="0"/>
                        <a:t>/gem</a:t>
                      </a:r>
                      <a:r>
                        <a:rPr lang="en-US" sz="1600" baseline="0" dirty="0" smtClean="0"/>
                        <a:t> </a:t>
                      </a:r>
                      <a:r>
                        <a:rPr lang="en-US" sz="1600" baseline="0" dirty="0" err="1" smtClean="0"/>
                        <a:t>vs</a:t>
                      </a:r>
                      <a:r>
                        <a:rPr lang="en-US" sz="1600" baseline="0" dirty="0" smtClean="0"/>
                        <a:t> Gem/</a:t>
                      </a:r>
                      <a:r>
                        <a:rPr lang="en-US" sz="1600" baseline="0" dirty="0" err="1" smtClean="0"/>
                        <a:t>Carbo</a:t>
                      </a:r>
                      <a:endParaRPr lang="en-US" sz="1600" baseline="0" dirty="0" smtClean="0"/>
                    </a:p>
                    <a:p>
                      <a:r>
                        <a:rPr lang="en-US" sz="1600" dirty="0" err="1" smtClean="0"/>
                        <a:t>mPFS</a:t>
                      </a:r>
                      <a:r>
                        <a:rPr lang="en-US" sz="1600" dirty="0" smtClean="0"/>
                        <a:t>: 7.4 </a:t>
                      </a:r>
                      <a:r>
                        <a:rPr lang="en-US" sz="1600" dirty="0" err="1" smtClean="0"/>
                        <a:t>vs</a:t>
                      </a:r>
                      <a:r>
                        <a:rPr lang="en-US" sz="1600" dirty="0" smtClean="0"/>
                        <a:t> 5.4 </a:t>
                      </a:r>
                      <a:r>
                        <a:rPr lang="en-US" sz="1600" dirty="0" err="1" smtClean="0"/>
                        <a:t>vs</a:t>
                      </a:r>
                      <a:r>
                        <a:rPr lang="en-US" sz="1600" dirty="0" smtClean="0"/>
                        <a:t> 6 ay  </a:t>
                      </a:r>
                    </a:p>
                    <a:p>
                      <a:r>
                        <a:rPr lang="en-US" sz="1600" dirty="0" smtClean="0"/>
                        <a:t>HR:0.6 </a:t>
                      </a:r>
                      <a:r>
                        <a:rPr lang="en-US" sz="1600" dirty="0" err="1" smtClean="0"/>
                        <a:t>ve</a:t>
                      </a:r>
                      <a:r>
                        <a:rPr lang="en-US" sz="1600" dirty="0" smtClean="0"/>
                        <a:t> 0.61</a:t>
                      </a:r>
                    </a:p>
                    <a:p>
                      <a:r>
                        <a:rPr lang="en-US" sz="1600" dirty="0" err="1" smtClean="0"/>
                        <a:t>mOS</a:t>
                      </a:r>
                      <a:r>
                        <a:rPr lang="en-US" sz="1600" dirty="0" smtClean="0"/>
                        <a:t>: 16.4 </a:t>
                      </a:r>
                      <a:r>
                        <a:rPr lang="en-US" sz="1600" dirty="0" err="1" smtClean="0"/>
                        <a:t>vs</a:t>
                      </a:r>
                      <a:r>
                        <a:rPr lang="en-US" sz="1600" dirty="0" smtClean="0"/>
                        <a:t> 12.1 </a:t>
                      </a:r>
                      <a:r>
                        <a:rPr lang="en-US" sz="1600" dirty="0" err="1" smtClean="0"/>
                        <a:t>vs</a:t>
                      </a:r>
                      <a:r>
                        <a:rPr lang="en-US" sz="1600" dirty="0" smtClean="0"/>
                        <a:t> 12.6 ay</a:t>
                      </a:r>
                    </a:p>
                    <a:p>
                      <a:r>
                        <a:rPr lang="en-US" sz="1600" dirty="0" smtClean="0"/>
                        <a:t>HR 0.66 </a:t>
                      </a:r>
                      <a:r>
                        <a:rPr lang="en-US" sz="1600" dirty="0" err="1" smtClean="0"/>
                        <a:t>ve</a:t>
                      </a:r>
                      <a:r>
                        <a:rPr lang="en-US" sz="1600" dirty="0" smtClean="0"/>
                        <a:t> 0.74 </a:t>
                      </a:r>
                      <a:endParaRPr lang="en-US" sz="1600" dirty="0"/>
                    </a:p>
                  </a:txBody>
                  <a:tcPr/>
                </a:tc>
                <a:tc>
                  <a:txBody>
                    <a:bodyPr/>
                    <a:lstStyle/>
                    <a:p>
                      <a:endParaRPr lang="en-US" sz="1600" dirty="0"/>
                    </a:p>
                  </a:txBody>
                  <a:tcPr/>
                </a:tc>
              </a:tr>
              <a:tr h="370840">
                <a:tc>
                  <a:txBody>
                    <a:bodyPr/>
                    <a:lstStyle/>
                    <a:p>
                      <a:r>
                        <a:rPr lang="en-GB" altLang="en-US" sz="1600" dirty="0" smtClean="0"/>
                        <a:t>Study 301: </a:t>
                      </a:r>
                      <a:r>
                        <a:rPr lang="en-GB" altLang="en-US" sz="1600" dirty="0" err="1" smtClean="0"/>
                        <a:t>Eribulin</a:t>
                      </a:r>
                      <a:r>
                        <a:rPr lang="en-GB" altLang="en-US" sz="1600" dirty="0" smtClean="0"/>
                        <a:t> </a:t>
                      </a:r>
                      <a:r>
                        <a:rPr lang="en-GB" altLang="en-US" sz="1600" dirty="0" err="1" smtClean="0"/>
                        <a:t>vs</a:t>
                      </a:r>
                      <a:r>
                        <a:rPr lang="en-GB" altLang="en-US" sz="1600" dirty="0" smtClean="0"/>
                        <a:t> </a:t>
                      </a:r>
                      <a:r>
                        <a:rPr lang="en-GB" altLang="en-US" sz="1600" dirty="0" err="1" smtClean="0"/>
                        <a:t>Capecitabine</a:t>
                      </a:r>
                      <a:r>
                        <a:rPr lang="en-GB" altLang="en-US" sz="1600" dirty="0" smtClean="0"/>
                        <a:t> MBC </a:t>
                      </a:r>
                      <a:r>
                        <a:rPr lang="tr-TR" altLang="en-US" sz="1600" dirty="0" smtClean="0"/>
                        <a:t>(</a:t>
                      </a:r>
                      <a:r>
                        <a:rPr lang="tr-TR" altLang="en-US" sz="1600" dirty="0" err="1" smtClean="0"/>
                        <a:t>antrasiklin</a:t>
                      </a:r>
                      <a:r>
                        <a:rPr lang="tr-TR" altLang="en-US" sz="1600" dirty="0" smtClean="0"/>
                        <a:t>-taksan</a:t>
                      </a:r>
                      <a:r>
                        <a:rPr lang="tr-TR" altLang="en-US" sz="1600" baseline="0" dirty="0" smtClean="0"/>
                        <a:t> sonrası)</a:t>
                      </a:r>
                      <a:endParaRPr lang="en-US" sz="1600" dirty="0"/>
                    </a:p>
                  </a:txBody>
                  <a:tcPr/>
                </a:tc>
                <a:tc>
                  <a:txBody>
                    <a:bodyPr/>
                    <a:lstStyle/>
                    <a:p>
                      <a:r>
                        <a:rPr lang="en-US" sz="1600" dirty="0" smtClean="0"/>
                        <a:t>ITT </a:t>
                      </a:r>
                      <a:r>
                        <a:rPr lang="en-US" sz="1600" dirty="0" err="1" smtClean="0"/>
                        <a:t>mOS</a:t>
                      </a:r>
                      <a:r>
                        <a:rPr lang="en-US" sz="1600" dirty="0" smtClean="0"/>
                        <a:t> 15.4 </a:t>
                      </a:r>
                      <a:r>
                        <a:rPr lang="en-US" sz="1600" dirty="0" err="1" smtClean="0"/>
                        <a:t>vs</a:t>
                      </a:r>
                      <a:r>
                        <a:rPr lang="en-US" sz="1600" dirty="0" smtClean="0"/>
                        <a:t> 14. 8 ay HR 0.88</a:t>
                      </a:r>
                    </a:p>
                    <a:p>
                      <a:r>
                        <a:rPr lang="en-US" sz="1600" dirty="0" smtClean="0"/>
                        <a:t>TNBC  </a:t>
                      </a:r>
                      <a:r>
                        <a:rPr lang="en-US" sz="1600" dirty="0" err="1" smtClean="0"/>
                        <a:t>mOS</a:t>
                      </a:r>
                      <a:r>
                        <a:rPr lang="en-US" sz="1600" dirty="0" smtClean="0"/>
                        <a:t> 14.4 </a:t>
                      </a:r>
                      <a:r>
                        <a:rPr lang="en-US" sz="1600" dirty="0" err="1" smtClean="0"/>
                        <a:t>vs</a:t>
                      </a:r>
                      <a:r>
                        <a:rPr lang="en-US" sz="1600" dirty="0" smtClean="0"/>
                        <a:t> 9.4 ay  HR 0.702</a:t>
                      </a:r>
                      <a:endParaRPr lang="en-US" sz="1600" dirty="0"/>
                    </a:p>
                  </a:txBody>
                  <a:tcPr/>
                </a:tc>
                <a:tc>
                  <a:txBody>
                    <a:bodyPr/>
                    <a:lstStyle/>
                    <a:p>
                      <a:r>
                        <a:rPr lang="en-US" sz="1600" dirty="0" err="1" smtClean="0"/>
                        <a:t>Hematolojik</a:t>
                      </a:r>
                      <a:r>
                        <a:rPr lang="en-US" sz="1600" dirty="0" smtClean="0"/>
                        <a:t> </a:t>
                      </a:r>
                      <a:r>
                        <a:rPr lang="en-US" sz="1600" dirty="0" err="1" smtClean="0"/>
                        <a:t>toksisite</a:t>
                      </a:r>
                      <a:r>
                        <a:rPr lang="en-US" sz="1600" dirty="0" smtClean="0"/>
                        <a:t> </a:t>
                      </a:r>
                      <a:endParaRPr lang="en-US" sz="1600" dirty="0"/>
                    </a:p>
                  </a:txBody>
                  <a:tcPr/>
                </a:tc>
              </a:tr>
            </a:tbl>
          </a:graphicData>
        </a:graphic>
      </p:graphicFrame>
      <p:sp>
        <p:nvSpPr>
          <p:cNvPr id="6" name="Date Placeholder 5"/>
          <p:cNvSpPr>
            <a:spLocks noGrp="1"/>
          </p:cNvSpPr>
          <p:nvPr>
            <p:ph type="dt" sz="half" idx="10"/>
          </p:nvPr>
        </p:nvSpPr>
        <p:spPr/>
        <p:txBody>
          <a:bodyPr/>
          <a:lstStyle/>
          <a:p>
            <a:fld id="{6D38ED63-2046-F44E-B0CC-2988B34C028A}" type="datetime1">
              <a:rPr lang="en-US" smtClean="0"/>
              <a:t>14.11.20</a:t>
            </a:fld>
            <a:endParaRPr lang="en-US"/>
          </a:p>
        </p:txBody>
      </p:sp>
      <p:sp>
        <p:nvSpPr>
          <p:cNvPr id="7" name="Slide Number Placeholder 6"/>
          <p:cNvSpPr>
            <a:spLocks noGrp="1"/>
          </p:cNvSpPr>
          <p:nvPr>
            <p:ph type="sldNum" sz="quarter" idx="12"/>
          </p:nvPr>
        </p:nvSpPr>
        <p:spPr/>
        <p:txBody>
          <a:bodyPr/>
          <a:lstStyle/>
          <a:p>
            <a:fld id="{A46B56E3-E63F-C94B-B5F1-645B608C74A3}" type="slidenum">
              <a:rPr lang="en-US" smtClean="0"/>
              <a:t>6</a:t>
            </a:fld>
            <a:endParaRPr lang="en-US"/>
          </a:p>
        </p:txBody>
      </p:sp>
    </p:spTree>
    <p:extLst>
      <p:ext uri="{BB962C8B-B14F-4D97-AF65-F5344CB8AC3E}">
        <p14:creationId xmlns:p14="http://schemas.microsoft.com/office/powerpoint/2010/main" val="235679327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descr="key3.png"/>
          <p:cNvPicPr>
            <a:picLocks noGrp="1" noChangeAspect="1"/>
          </p:cNvPicPr>
          <p:nvPr>
            <p:ph idx="1"/>
          </p:nvPr>
        </p:nvPicPr>
        <p:blipFill>
          <a:blip r:embed="rId2">
            <a:extLst>
              <a:ext uri="{28A0092B-C50C-407E-A947-70E740481C1C}">
                <a14:useLocalDpi xmlns:a14="http://schemas.microsoft.com/office/drawing/2010/main" val="0"/>
              </a:ext>
            </a:extLst>
          </a:blip>
          <a:srcRect l="-1620" r="-1620"/>
          <a:stretch>
            <a:fillRect/>
          </a:stretch>
        </p:blipFill>
        <p:spPr>
          <a:xfrm>
            <a:off x="391837" y="1958946"/>
            <a:ext cx="8229600" cy="4525963"/>
          </a:xfrm>
        </p:spPr>
      </p:pic>
      <p:pic>
        <p:nvPicPr>
          <p:cNvPr id="5" name="Content Placeholder 3" descr="keysonuç.png"/>
          <p:cNvPicPr>
            <a:picLocks noChangeAspect="1"/>
          </p:cNvPicPr>
          <p:nvPr/>
        </p:nvPicPr>
        <p:blipFill>
          <a:blip r:embed="rId3">
            <a:extLst>
              <a:ext uri="{28A0092B-C50C-407E-A947-70E740481C1C}">
                <a14:useLocalDpi xmlns:a14="http://schemas.microsoft.com/office/drawing/2010/main" val="0"/>
              </a:ext>
            </a:extLst>
          </a:blip>
          <a:srcRect t="-20170" b="-20170"/>
          <a:stretch>
            <a:fillRect/>
          </a:stretch>
        </p:blipFill>
        <p:spPr>
          <a:xfrm>
            <a:off x="569065" y="0"/>
            <a:ext cx="8229600" cy="4525963"/>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3" name="Date Placeholder 2"/>
          <p:cNvSpPr>
            <a:spLocks noGrp="1"/>
          </p:cNvSpPr>
          <p:nvPr>
            <p:ph type="dt" sz="half" idx="10"/>
          </p:nvPr>
        </p:nvSpPr>
        <p:spPr/>
        <p:txBody>
          <a:bodyPr/>
          <a:lstStyle/>
          <a:p>
            <a:fld id="{7F1DC0AA-E7A3-A143-B144-AB2E080C829A}" type="datetime1">
              <a:rPr lang="en-US" smtClean="0"/>
              <a:t>14.11.20</a:t>
            </a:fld>
            <a:endParaRPr lang="en-US"/>
          </a:p>
        </p:txBody>
      </p:sp>
      <p:sp>
        <p:nvSpPr>
          <p:cNvPr id="6" name="Slide Number Placeholder 5"/>
          <p:cNvSpPr>
            <a:spLocks noGrp="1"/>
          </p:cNvSpPr>
          <p:nvPr>
            <p:ph type="sldNum" sz="quarter" idx="12"/>
          </p:nvPr>
        </p:nvSpPr>
        <p:spPr/>
        <p:txBody>
          <a:bodyPr/>
          <a:lstStyle/>
          <a:p>
            <a:fld id="{A46B56E3-E63F-C94B-B5F1-645B608C74A3}" type="slidenum">
              <a:rPr lang="en-US" smtClean="0"/>
              <a:t>60</a:t>
            </a:fld>
            <a:endParaRPr lang="en-US"/>
          </a:p>
        </p:txBody>
      </p:sp>
    </p:spTree>
    <p:extLst>
      <p:ext uri="{BB962C8B-B14F-4D97-AF65-F5344CB8AC3E}">
        <p14:creationId xmlns:p14="http://schemas.microsoft.com/office/powerpoint/2010/main" val="17739969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131 bir.png"/>
          <p:cNvPicPr>
            <a:picLocks noGrp="1" noChangeAspect="1"/>
          </p:cNvPicPr>
          <p:nvPr>
            <p:ph idx="1"/>
          </p:nvPr>
        </p:nvPicPr>
        <p:blipFill>
          <a:blip r:embed="rId2">
            <a:extLst>
              <a:ext uri="{28A0092B-C50C-407E-A947-70E740481C1C}">
                <a14:useLocalDpi xmlns:a14="http://schemas.microsoft.com/office/drawing/2010/main" val="0"/>
              </a:ext>
            </a:extLst>
          </a:blip>
          <a:srcRect l="-1572" r="-1572"/>
          <a:stretch>
            <a:fillRect/>
          </a:stretch>
        </p:blipFill>
        <p:spPr/>
      </p:pic>
      <p:sp>
        <p:nvSpPr>
          <p:cNvPr id="6" name="Date Placeholder 5"/>
          <p:cNvSpPr>
            <a:spLocks noGrp="1"/>
          </p:cNvSpPr>
          <p:nvPr>
            <p:ph type="dt" sz="half" idx="10"/>
          </p:nvPr>
        </p:nvSpPr>
        <p:spPr/>
        <p:txBody>
          <a:bodyPr/>
          <a:lstStyle/>
          <a:p>
            <a:fld id="{2DEC7EDD-D138-9841-9C49-25A68D366D3E}" type="datetime1">
              <a:rPr lang="en-US" smtClean="0"/>
              <a:t>14.11.20</a:t>
            </a:fld>
            <a:endParaRPr lang="en-US"/>
          </a:p>
        </p:txBody>
      </p:sp>
      <p:sp>
        <p:nvSpPr>
          <p:cNvPr id="7" name="Slide Number Placeholder 6"/>
          <p:cNvSpPr>
            <a:spLocks noGrp="1"/>
          </p:cNvSpPr>
          <p:nvPr>
            <p:ph type="sldNum" sz="quarter" idx="12"/>
          </p:nvPr>
        </p:nvSpPr>
        <p:spPr/>
        <p:txBody>
          <a:bodyPr/>
          <a:lstStyle/>
          <a:p>
            <a:fld id="{A46B56E3-E63F-C94B-B5F1-645B608C74A3}" type="slidenum">
              <a:rPr lang="en-US" smtClean="0"/>
              <a:t>61</a:t>
            </a:fld>
            <a:endParaRPr lang="en-US"/>
          </a:p>
        </p:txBody>
      </p:sp>
    </p:spTree>
    <p:extLst>
      <p:ext uri="{BB962C8B-B14F-4D97-AF65-F5344CB8AC3E}">
        <p14:creationId xmlns:p14="http://schemas.microsoft.com/office/powerpoint/2010/main" val="2854634596"/>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1 ki.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1700"/>
            <a:ext cx="9144000" cy="5052252"/>
          </a:xfrm>
          <a:prstGeom prst="rect">
            <a:avLst/>
          </a:prstGeom>
        </p:spPr>
      </p:pic>
      <p:sp>
        <p:nvSpPr>
          <p:cNvPr id="4" name="Date Placeholder 3"/>
          <p:cNvSpPr>
            <a:spLocks noGrp="1"/>
          </p:cNvSpPr>
          <p:nvPr>
            <p:ph type="dt" sz="half" idx="10"/>
          </p:nvPr>
        </p:nvSpPr>
        <p:spPr/>
        <p:txBody>
          <a:bodyPr/>
          <a:lstStyle/>
          <a:p>
            <a:fld id="{3424DD52-67B8-AB4F-BA9C-9D8B9AC74ED2}" type="datetime1">
              <a:rPr lang="en-US" smtClean="0"/>
              <a:t>14.11.20</a:t>
            </a:fld>
            <a:endParaRPr lang="en-US"/>
          </a:p>
        </p:txBody>
      </p:sp>
      <p:sp>
        <p:nvSpPr>
          <p:cNvPr id="5" name="Slide Number Placeholder 4"/>
          <p:cNvSpPr>
            <a:spLocks noGrp="1"/>
          </p:cNvSpPr>
          <p:nvPr>
            <p:ph type="sldNum" sz="quarter" idx="12"/>
          </p:nvPr>
        </p:nvSpPr>
        <p:spPr/>
        <p:txBody>
          <a:bodyPr/>
          <a:lstStyle/>
          <a:p>
            <a:fld id="{A46B56E3-E63F-C94B-B5F1-645B608C74A3}" type="slidenum">
              <a:rPr lang="en-US" smtClean="0"/>
              <a:t>62</a:t>
            </a:fld>
            <a:endParaRPr lang="en-US"/>
          </a:p>
        </p:txBody>
      </p:sp>
    </p:spTree>
    <p:extLst>
      <p:ext uri="{BB962C8B-B14F-4D97-AF65-F5344CB8AC3E}">
        <p14:creationId xmlns:p14="http://schemas.microsoft.com/office/powerpoint/2010/main" val="3343298119"/>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1 ü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5000"/>
            <a:ext cx="9144000" cy="5585143"/>
          </a:xfrm>
          <a:prstGeom prst="rect">
            <a:avLst/>
          </a:prstGeom>
        </p:spPr>
      </p:pic>
      <p:sp>
        <p:nvSpPr>
          <p:cNvPr id="4" name="Date Placeholder 3"/>
          <p:cNvSpPr>
            <a:spLocks noGrp="1"/>
          </p:cNvSpPr>
          <p:nvPr>
            <p:ph type="dt" sz="half" idx="10"/>
          </p:nvPr>
        </p:nvSpPr>
        <p:spPr/>
        <p:txBody>
          <a:bodyPr/>
          <a:lstStyle/>
          <a:p>
            <a:fld id="{185C971A-E14D-F443-9CCC-C2A1C88F5785}" type="datetime1">
              <a:rPr lang="en-US" smtClean="0"/>
              <a:t>14.11.20</a:t>
            </a:fld>
            <a:endParaRPr lang="en-US"/>
          </a:p>
        </p:txBody>
      </p:sp>
      <p:sp>
        <p:nvSpPr>
          <p:cNvPr id="5" name="Slide Number Placeholder 4"/>
          <p:cNvSpPr>
            <a:spLocks noGrp="1"/>
          </p:cNvSpPr>
          <p:nvPr>
            <p:ph type="sldNum" sz="quarter" idx="12"/>
          </p:nvPr>
        </p:nvSpPr>
        <p:spPr/>
        <p:txBody>
          <a:bodyPr/>
          <a:lstStyle/>
          <a:p>
            <a:fld id="{A46B56E3-E63F-C94B-B5F1-645B608C74A3}" type="slidenum">
              <a:rPr lang="en-US" smtClean="0"/>
              <a:t>63</a:t>
            </a:fld>
            <a:endParaRPr lang="en-US"/>
          </a:p>
        </p:txBody>
      </p:sp>
    </p:spTree>
    <p:extLst>
      <p:ext uri="{BB962C8B-B14F-4D97-AF65-F5344CB8AC3E}">
        <p14:creationId xmlns:p14="http://schemas.microsoft.com/office/powerpoint/2010/main" val="2777823401"/>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1 or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9000"/>
            <a:ext cx="9144000" cy="5072442"/>
          </a:xfrm>
          <a:prstGeom prst="rect">
            <a:avLst/>
          </a:prstGeom>
        </p:spPr>
      </p:pic>
      <p:sp>
        <p:nvSpPr>
          <p:cNvPr id="4" name="Date Placeholder 3"/>
          <p:cNvSpPr>
            <a:spLocks noGrp="1"/>
          </p:cNvSpPr>
          <p:nvPr>
            <p:ph type="dt" sz="half" idx="10"/>
          </p:nvPr>
        </p:nvSpPr>
        <p:spPr/>
        <p:txBody>
          <a:bodyPr/>
          <a:lstStyle/>
          <a:p>
            <a:fld id="{43EBA9C6-90EF-8440-9EC7-1E098B9656AD}" type="datetime1">
              <a:rPr lang="en-US" smtClean="0"/>
              <a:t>14.11.20</a:t>
            </a:fld>
            <a:endParaRPr lang="en-US"/>
          </a:p>
        </p:txBody>
      </p:sp>
      <p:sp>
        <p:nvSpPr>
          <p:cNvPr id="5" name="Slide Number Placeholder 4"/>
          <p:cNvSpPr>
            <a:spLocks noGrp="1"/>
          </p:cNvSpPr>
          <p:nvPr>
            <p:ph type="sldNum" sz="quarter" idx="12"/>
          </p:nvPr>
        </p:nvSpPr>
        <p:spPr/>
        <p:txBody>
          <a:bodyPr/>
          <a:lstStyle/>
          <a:p>
            <a:fld id="{A46B56E3-E63F-C94B-B5F1-645B608C74A3}" type="slidenum">
              <a:rPr lang="en-US" smtClean="0"/>
              <a:t>64</a:t>
            </a:fld>
            <a:endParaRPr lang="en-US"/>
          </a:p>
        </p:txBody>
      </p:sp>
    </p:spTree>
    <p:extLst>
      <p:ext uri="{BB962C8B-B14F-4D97-AF65-F5344CB8AC3E}">
        <p14:creationId xmlns:p14="http://schemas.microsoft.com/office/powerpoint/2010/main" val="350012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1 o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9000"/>
            <a:ext cx="9144000" cy="5070593"/>
          </a:xfrm>
          <a:prstGeom prst="rect">
            <a:avLst/>
          </a:prstGeom>
        </p:spPr>
      </p:pic>
      <p:sp>
        <p:nvSpPr>
          <p:cNvPr id="4" name="Date Placeholder 3"/>
          <p:cNvSpPr>
            <a:spLocks noGrp="1"/>
          </p:cNvSpPr>
          <p:nvPr>
            <p:ph type="dt" sz="half" idx="10"/>
          </p:nvPr>
        </p:nvSpPr>
        <p:spPr/>
        <p:txBody>
          <a:bodyPr/>
          <a:lstStyle/>
          <a:p>
            <a:fld id="{5B66E282-073F-0B4D-BAC8-FA682F9918E5}" type="datetime1">
              <a:rPr lang="en-US" smtClean="0"/>
              <a:t>14.11.20</a:t>
            </a:fld>
            <a:endParaRPr lang="en-US"/>
          </a:p>
        </p:txBody>
      </p:sp>
      <p:sp>
        <p:nvSpPr>
          <p:cNvPr id="5" name="Slide Number Placeholder 4"/>
          <p:cNvSpPr>
            <a:spLocks noGrp="1"/>
          </p:cNvSpPr>
          <p:nvPr>
            <p:ph type="sldNum" sz="quarter" idx="12"/>
          </p:nvPr>
        </p:nvSpPr>
        <p:spPr/>
        <p:txBody>
          <a:bodyPr/>
          <a:lstStyle/>
          <a:p>
            <a:fld id="{A46B56E3-E63F-C94B-B5F1-645B608C74A3}" type="slidenum">
              <a:rPr lang="en-US" smtClean="0"/>
              <a:t>65</a:t>
            </a:fld>
            <a:endParaRPr lang="en-US"/>
          </a:p>
        </p:txBody>
      </p:sp>
    </p:spTree>
    <p:extLst>
      <p:ext uri="{BB962C8B-B14F-4D97-AF65-F5344CB8AC3E}">
        <p14:creationId xmlns:p14="http://schemas.microsoft.com/office/powerpoint/2010/main" val="253585936"/>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850F29-7658-45E9-8929-C6EF2784C7AF}"/>
              </a:ext>
            </a:extLst>
          </p:cNvPr>
          <p:cNvSpPr>
            <a:spLocks noGrp="1"/>
          </p:cNvSpPr>
          <p:nvPr>
            <p:ph type="ctrTitle"/>
          </p:nvPr>
        </p:nvSpPr>
        <p:spPr/>
        <p:txBody>
          <a:bodyPr/>
          <a:lstStyle/>
          <a:p>
            <a:endParaRPr lang="tr-TR"/>
          </a:p>
        </p:txBody>
      </p:sp>
      <p:sp>
        <p:nvSpPr>
          <p:cNvPr id="3" name="Subtitle 2">
            <a:extLst>
              <a:ext uri="{FF2B5EF4-FFF2-40B4-BE49-F238E27FC236}">
                <a16:creationId xmlns:a16="http://schemas.microsoft.com/office/drawing/2014/main" xmlns="" id="{3E49F472-5A01-4EE6-B029-89F8A875AC98}"/>
              </a:ext>
            </a:extLst>
          </p:cNvPr>
          <p:cNvSpPr>
            <a:spLocks noGrp="1"/>
          </p:cNvSpPr>
          <p:nvPr>
            <p:ph type="subTitle" idx="1"/>
          </p:nvPr>
        </p:nvSpPr>
        <p:spPr/>
        <p:txBody>
          <a:bodyPr/>
          <a:lstStyle/>
          <a:p>
            <a:endParaRPr lang="tr-TR"/>
          </a:p>
        </p:txBody>
      </p:sp>
      <p:pic>
        <p:nvPicPr>
          <p:cNvPr id="4" name="Picture 3">
            <a:extLst>
              <a:ext uri="{FF2B5EF4-FFF2-40B4-BE49-F238E27FC236}">
                <a16:creationId xmlns:a16="http://schemas.microsoft.com/office/drawing/2014/main" xmlns="" id="{233E1CAF-2422-473B-BF65-C318399198E6}"/>
              </a:ext>
            </a:extLst>
          </p:cNvPr>
          <p:cNvPicPr>
            <a:picLocks noChangeAspect="1"/>
          </p:cNvPicPr>
          <p:nvPr/>
        </p:nvPicPr>
        <p:blipFill>
          <a:blip r:embed="rId3"/>
          <a:stretch>
            <a:fillRect/>
          </a:stretch>
        </p:blipFill>
        <p:spPr>
          <a:xfrm>
            <a:off x="0" y="0"/>
            <a:ext cx="9144000" cy="6858000"/>
          </a:xfrm>
          <a:prstGeom prst="rect">
            <a:avLst/>
          </a:prstGeom>
        </p:spPr>
      </p:pic>
      <p:sp>
        <p:nvSpPr>
          <p:cNvPr id="6" name="Date Placeholder 5"/>
          <p:cNvSpPr>
            <a:spLocks noGrp="1"/>
          </p:cNvSpPr>
          <p:nvPr>
            <p:ph type="dt" sz="half" idx="10"/>
          </p:nvPr>
        </p:nvSpPr>
        <p:spPr/>
        <p:txBody>
          <a:bodyPr/>
          <a:lstStyle/>
          <a:p>
            <a:fld id="{1329DB88-50E9-064E-83B7-84BDB39A6D59}" type="datetime1">
              <a:rPr lang="en-US" smtClean="0"/>
              <a:t>14.11.20</a:t>
            </a:fld>
            <a:endParaRPr lang="en-US"/>
          </a:p>
        </p:txBody>
      </p:sp>
      <p:sp>
        <p:nvSpPr>
          <p:cNvPr id="7" name="Slide Number Placeholder 6"/>
          <p:cNvSpPr>
            <a:spLocks noGrp="1"/>
          </p:cNvSpPr>
          <p:nvPr>
            <p:ph type="sldNum" sz="quarter" idx="12"/>
          </p:nvPr>
        </p:nvSpPr>
        <p:spPr/>
        <p:txBody>
          <a:bodyPr/>
          <a:lstStyle/>
          <a:p>
            <a:fld id="{A46B56E3-E63F-C94B-B5F1-645B608C74A3}" type="slidenum">
              <a:rPr lang="en-US" smtClean="0"/>
              <a:t>66</a:t>
            </a:fld>
            <a:endParaRPr lang="en-US"/>
          </a:p>
        </p:txBody>
      </p:sp>
    </p:spTree>
    <p:extLst>
      <p:ext uri="{BB962C8B-B14F-4D97-AF65-F5344CB8AC3E}">
        <p14:creationId xmlns:p14="http://schemas.microsoft.com/office/powerpoint/2010/main" val="39045918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1AD642-8336-4632-AA7F-D1F5529C2602}"/>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xmlns="" id="{13746A69-19F2-4A23-A739-2E7D4914778B}"/>
              </a:ext>
            </a:extLst>
          </p:cNvPr>
          <p:cNvSpPr>
            <a:spLocks noGrp="1"/>
          </p:cNvSpPr>
          <p:nvPr>
            <p:ph idx="1"/>
          </p:nvPr>
        </p:nvSpPr>
        <p:spPr/>
        <p:txBody>
          <a:bodyPr/>
          <a:lstStyle/>
          <a:p>
            <a:endParaRPr lang="tr-TR"/>
          </a:p>
        </p:txBody>
      </p:sp>
      <p:pic>
        <p:nvPicPr>
          <p:cNvPr id="4" name="Picture 3">
            <a:extLst>
              <a:ext uri="{FF2B5EF4-FFF2-40B4-BE49-F238E27FC236}">
                <a16:creationId xmlns:a16="http://schemas.microsoft.com/office/drawing/2014/main" xmlns="" id="{6298924C-6FCE-459E-8FC4-2D79C3AC5705}"/>
              </a:ext>
            </a:extLst>
          </p:cNvPr>
          <p:cNvPicPr>
            <a:picLocks noChangeAspect="1"/>
          </p:cNvPicPr>
          <p:nvPr/>
        </p:nvPicPr>
        <p:blipFill>
          <a:blip r:embed="rId3"/>
          <a:stretch>
            <a:fillRect/>
          </a:stretch>
        </p:blipFill>
        <p:spPr>
          <a:xfrm>
            <a:off x="0" y="0"/>
            <a:ext cx="9144000" cy="6858000"/>
          </a:xfrm>
          <a:prstGeom prst="rect">
            <a:avLst/>
          </a:prstGeom>
        </p:spPr>
      </p:pic>
      <p:sp>
        <p:nvSpPr>
          <p:cNvPr id="6" name="Date Placeholder 5"/>
          <p:cNvSpPr>
            <a:spLocks noGrp="1"/>
          </p:cNvSpPr>
          <p:nvPr>
            <p:ph type="dt" sz="half" idx="10"/>
          </p:nvPr>
        </p:nvSpPr>
        <p:spPr/>
        <p:txBody>
          <a:bodyPr/>
          <a:lstStyle/>
          <a:p>
            <a:fld id="{9A2E5BA7-B6A2-E34E-894F-11223AC4B1AE}" type="datetime1">
              <a:rPr lang="en-US" smtClean="0"/>
              <a:t>14.11.20</a:t>
            </a:fld>
            <a:endParaRPr lang="en-US"/>
          </a:p>
        </p:txBody>
      </p:sp>
      <p:sp>
        <p:nvSpPr>
          <p:cNvPr id="7" name="Slide Number Placeholder 6"/>
          <p:cNvSpPr>
            <a:spLocks noGrp="1"/>
          </p:cNvSpPr>
          <p:nvPr>
            <p:ph type="sldNum" sz="quarter" idx="12"/>
          </p:nvPr>
        </p:nvSpPr>
        <p:spPr/>
        <p:txBody>
          <a:bodyPr/>
          <a:lstStyle/>
          <a:p>
            <a:fld id="{A46B56E3-E63F-C94B-B5F1-645B608C74A3}" type="slidenum">
              <a:rPr lang="en-US" smtClean="0"/>
              <a:t>67</a:t>
            </a:fld>
            <a:endParaRPr lang="en-US"/>
          </a:p>
        </p:txBody>
      </p:sp>
    </p:spTree>
    <p:extLst>
      <p:ext uri="{BB962C8B-B14F-4D97-AF65-F5344CB8AC3E}">
        <p14:creationId xmlns:p14="http://schemas.microsoft.com/office/powerpoint/2010/main" val="17187286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99D373-A491-4406-8C20-8100AB5A145A}"/>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xmlns="" id="{156163F3-1ACD-41BE-9DFB-B9682182193B}"/>
              </a:ext>
            </a:extLst>
          </p:cNvPr>
          <p:cNvSpPr>
            <a:spLocks noGrp="1"/>
          </p:cNvSpPr>
          <p:nvPr>
            <p:ph idx="1"/>
          </p:nvPr>
        </p:nvSpPr>
        <p:spPr/>
        <p:txBody>
          <a:bodyPr/>
          <a:lstStyle/>
          <a:p>
            <a:endParaRPr lang="tr-TR"/>
          </a:p>
        </p:txBody>
      </p:sp>
      <p:pic>
        <p:nvPicPr>
          <p:cNvPr id="4" name="Picture 3">
            <a:extLst>
              <a:ext uri="{FF2B5EF4-FFF2-40B4-BE49-F238E27FC236}">
                <a16:creationId xmlns:a16="http://schemas.microsoft.com/office/drawing/2014/main" xmlns="" id="{F3D42EBD-FF35-4872-A8EC-856B751CF357}"/>
              </a:ext>
            </a:extLst>
          </p:cNvPr>
          <p:cNvPicPr>
            <a:picLocks noChangeAspect="1"/>
          </p:cNvPicPr>
          <p:nvPr/>
        </p:nvPicPr>
        <p:blipFill>
          <a:blip r:embed="rId3"/>
          <a:stretch>
            <a:fillRect/>
          </a:stretch>
        </p:blipFill>
        <p:spPr>
          <a:xfrm>
            <a:off x="0" y="0"/>
            <a:ext cx="9144000" cy="6858000"/>
          </a:xfrm>
          <a:prstGeom prst="rect">
            <a:avLst/>
          </a:prstGeom>
        </p:spPr>
      </p:pic>
      <p:sp>
        <p:nvSpPr>
          <p:cNvPr id="6" name="Date Placeholder 5"/>
          <p:cNvSpPr>
            <a:spLocks noGrp="1"/>
          </p:cNvSpPr>
          <p:nvPr>
            <p:ph type="dt" sz="half" idx="10"/>
          </p:nvPr>
        </p:nvSpPr>
        <p:spPr/>
        <p:txBody>
          <a:bodyPr/>
          <a:lstStyle/>
          <a:p>
            <a:fld id="{833C260C-5650-854E-ADC3-997E849445FE}" type="datetime1">
              <a:rPr lang="en-US" smtClean="0"/>
              <a:t>14.11.20</a:t>
            </a:fld>
            <a:endParaRPr lang="en-US"/>
          </a:p>
        </p:txBody>
      </p:sp>
      <p:sp>
        <p:nvSpPr>
          <p:cNvPr id="7" name="Slide Number Placeholder 6"/>
          <p:cNvSpPr>
            <a:spLocks noGrp="1"/>
          </p:cNvSpPr>
          <p:nvPr>
            <p:ph type="sldNum" sz="quarter" idx="12"/>
          </p:nvPr>
        </p:nvSpPr>
        <p:spPr/>
        <p:txBody>
          <a:bodyPr/>
          <a:lstStyle/>
          <a:p>
            <a:fld id="{A46B56E3-E63F-C94B-B5F1-645B608C74A3}" type="slidenum">
              <a:rPr lang="en-US" smtClean="0"/>
              <a:t>68</a:t>
            </a:fld>
            <a:endParaRPr lang="en-US"/>
          </a:p>
        </p:txBody>
      </p:sp>
    </p:spTree>
    <p:extLst>
      <p:ext uri="{BB962C8B-B14F-4D97-AF65-F5344CB8AC3E}">
        <p14:creationId xmlns:p14="http://schemas.microsoft.com/office/powerpoint/2010/main" val="40226181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007596-6178-4E77-A23D-4377C3882738}"/>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xmlns="" id="{FB789489-FCF3-4698-85FE-14C45E31DCA9}"/>
              </a:ext>
            </a:extLst>
          </p:cNvPr>
          <p:cNvSpPr>
            <a:spLocks noGrp="1"/>
          </p:cNvSpPr>
          <p:nvPr>
            <p:ph idx="1"/>
          </p:nvPr>
        </p:nvSpPr>
        <p:spPr/>
        <p:txBody>
          <a:bodyPr/>
          <a:lstStyle/>
          <a:p>
            <a:endParaRPr lang="tr-TR"/>
          </a:p>
        </p:txBody>
      </p:sp>
      <p:pic>
        <p:nvPicPr>
          <p:cNvPr id="4" name="Picture 3">
            <a:extLst>
              <a:ext uri="{FF2B5EF4-FFF2-40B4-BE49-F238E27FC236}">
                <a16:creationId xmlns:a16="http://schemas.microsoft.com/office/drawing/2014/main" xmlns="" id="{E9E44BA4-63FD-4ECA-8DEA-50F44A5BF49B}"/>
              </a:ext>
            </a:extLst>
          </p:cNvPr>
          <p:cNvPicPr>
            <a:picLocks noChangeAspect="1"/>
          </p:cNvPicPr>
          <p:nvPr/>
        </p:nvPicPr>
        <p:blipFill>
          <a:blip r:embed="rId3"/>
          <a:stretch>
            <a:fillRect/>
          </a:stretch>
        </p:blipFill>
        <p:spPr>
          <a:xfrm>
            <a:off x="0" y="0"/>
            <a:ext cx="9144000" cy="6858000"/>
          </a:xfrm>
          <a:prstGeom prst="rect">
            <a:avLst/>
          </a:prstGeom>
        </p:spPr>
      </p:pic>
      <p:sp>
        <p:nvSpPr>
          <p:cNvPr id="6" name="Date Placeholder 5"/>
          <p:cNvSpPr>
            <a:spLocks noGrp="1"/>
          </p:cNvSpPr>
          <p:nvPr>
            <p:ph type="dt" sz="half" idx="10"/>
          </p:nvPr>
        </p:nvSpPr>
        <p:spPr/>
        <p:txBody>
          <a:bodyPr/>
          <a:lstStyle/>
          <a:p>
            <a:fld id="{C0A9F348-2C22-1F4E-A9F1-CA7C3CD37976}" type="datetime1">
              <a:rPr lang="en-US" smtClean="0"/>
              <a:t>14.11.20</a:t>
            </a:fld>
            <a:endParaRPr lang="en-US"/>
          </a:p>
        </p:txBody>
      </p:sp>
      <p:sp>
        <p:nvSpPr>
          <p:cNvPr id="7" name="Slide Number Placeholder 6"/>
          <p:cNvSpPr>
            <a:spLocks noGrp="1"/>
          </p:cNvSpPr>
          <p:nvPr>
            <p:ph type="sldNum" sz="quarter" idx="12"/>
          </p:nvPr>
        </p:nvSpPr>
        <p:spPr/>
        <p:txBody>
          <a:bodyPr/>
          <a:lstStyle/>
          <a:p>
            <a:fld id="{A46B56E3-E63F-C94B-B5F1-645B608C74A3}" type="slidenum">
              <a:rPr lang="en-US" smtClean="0"/>
              <a:t>69</a:t>
            </a:fld>
            <a:endParaRPr lang="en-US"/>
          </a:p>
        </p:txBody>
      </p:sp>
    </p:spTree>
    <p:extLst>
      <p:ext uri="{BB962C8B-B14F-4D97-AF65-F5344CB8AC3E}">
        <p14:creationId xmlns:p14="http://schemas.microsoft.com/office/powerpoint/2010/main" val="314232744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BRCA</a:t>
            </a:r>
            <a:endParaRPr lang="en-US" dirty="0"/>
          </a:p>
        </p:txBody>
      </p:sp>
      <p:pic>
        <p:nvPicPr>
          <p:cNvPr id="5" name="Content Placeholder 4" descr="brca.png"/>
          <p:cNvPicPr>
            <a:picLocks noGrp="1" noChangeAspect="1"/>
          </p:cNvPicPr>
          <p:nvPr>
            <p:ph idx="1"/>
          </p:nvPr>
        </p:nvPicPr>
        <p:blipFill>
          <a:blip r:embed="rId2">
            <a:extLst>
              <a:ext uri="{28A0092B-C50C-407E-A947-70E740481C1C}">
                <a14:useLocalDpi xmlns:a14="http://schemas.microsoft.com/office/drawing/2010/main" val="0"/>
              </a:ext>
            </a:extLst>
          </a:blip>
          <a:srcRect t="-11695" b="-11695"/>
          <a:stretch>
            <a:fillRect/>
          </a:stretch>
        </p:blipFill>
        <p:spPr/>
      </p:pic>
      <p:sp>
        <p:nvSpPr>
          <p:cNvPr id="4" name="Date Placeholder 3"/>
          <p:cNvSpPr>
            <a:spLocks noGrp="1"/>
          </p:cNvSpPr>
          <p:nvPr>
            <p:ph type="dt" sz="half" idx="10"/>
          </p:nvPr>
        </p:nvSpPr>
        <p:spPr/>
        <p:txBody>
          <a:bodyPr/>
          <a:lstStyle/>
          <a:p>
            <a:fld id="{F6922839-798B-7848-AC9F-E90755A1B32E}" type="datetime1">
              <a:rPr lang="en-US" smtClean="0"/>
              <a:t>14.11.20</a:t>
            </a:fld>
            <a:endParaRPr lang="en-US"/>
          </a:p>
        </p:txBody>
      </p:sp>
      <p:sp>
        <p:nvSpPr>
          <p:cNvPr id="6" name="Slide Number Placeholder 5"/>
          <p:cNvSpPr>
            <a:spLocks noGrp="1"/>
          </p:cNvSpPr>
          <p:nvPr>
            <p:ph type="sldNum" sz="quarter" idx="12"/>
          </p:nvPr>
        </p:nvSpPr>
        <p:spPr/>
        <p:txBody>
          <a:bodyPr/>
          <a:lstStyle/>
          <a:p>
            <a:fld id="{A46B56E3-E63F-C94B-B5F1-645B608C74A3}" type="slidenum">
              <a:rPr lang="en-US" smtClean="0"/>
              <a:t>7</a:t>
            </a:fld>
            <a:endParaRPr lang="en-US"/>
          </a:p>
        </p:txBody>
      </p:sp>
    </p:spTree>
    <p:extLst>
      <p:ext uri="{BB962C8B-B14F-4D97-AF65-F5344CB8AC3E}">
        <p14:creationId xmlns:p14="http://schemas.microsoft.com/office/powerpoint/2010/main" val="762104834"/>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32B5F6-94FD-40E4-944C-B27DBD294D4B}"/>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xmlns="" id="{82392961-CFFB-452F-B3B0-986988FAF015}"/>
              </a:ext>
            </a:extLst>
          </p:cNvPr>
          <p:cNvSpPr>
            <a:spLocks noGrp="1"/>
          </p:cNvSpPr>
          <p:nvPr>
            <p:ph idx="1"/>
          </p:nvPr>
        </p:nvSpPr>
        <p:spPr/>
        <p:txBody>
          <a:bodyPr/>
          <a:lstStyle/>
          <a:p>
            <a:endParaRPr lang="tr-TR"/>
          </a:p>
        </p:txBody>
      </p:sp>
      <p:pic>
        <p:nvPicPr>
          <p:cNvPr id="4" name="Picture 3">
            <a:extLst>
              <a:ext uri="{FF2B5EF4-FFF2-40B4-BE49-F238E27FC236}">
                <a16:creationId xmlns:a16="http://schemas.microsoft.com/office/drawing/2014/main" xmlns="" id="{4DAB350E-72C3-4AE7-A0C3-DC4FA32E82ED}"/>
              </a:ext>
            </a:extLst>
          </p:cNvPr>
          <p:cNvPicPr>
            <a:picLocks noChangeAspect="1"/>
          </p:cNvPicPr>
          <p:nvPr/>
        </p:nvPicPr>
        <p:blipFill>
          <a:blip r:embed="rId3"/>
          <a:stretch>
            <a:fillRect/>
          </a:stretch>
        </p:blipFill>
        <p:spPr>
          <a:xfrm>
            <a:off x="0" y="0"/>
            <a:ext cx="9144000" cy="6858000"/>
          </a:xfrm>
          <a:prstGeom prst="rect">
            <a:avLst/>
          </a:prstGeom>
        </p:spPr>
      </p:pic>
      <p:sp>
        <p:nvSpPr>
          <p:cNvPr id="6" name="Date Placeholder 5"/>
          <p:cNvSpPr>
            <a:spLocks noGrp="1"/>
          </p:cNvSpPr>
          <p:nvPr>
            <p:ph type="dt" sz="half" idx="10"/>
          </p:nvPr>
        </p:nvSpPr>
        <p:spPr/>
        <p:txBody>
          <a:bodyPr/>
          <a:lstStyle/>
          <a:p>
            <a:fld id="{D15D68E6-4993-D240-9BCF-490D559577FE}" type="datetime1">
              <a:rPr lang="en-US" smtClean="0"/>
              <a:t>14.11.20</a:t>
            </a:fld>
            <a:endParaRPr lang="en-US"/>
          </a:p>
        </p:txBody>
      </p:sp>
      <p:sp>
        <p:nvSpPr>
          <p:cNvPr id="7" name="Slide Number Placeholder 6"/>
          <p:cNvSpPr>
            <a:spLocks noGrp="1"/>
          </p:cNvSpPr>
          <p:nvPr>
            <p:ph type="sldNum" sz="quarter" idx="12"/>
          </p:nvPr>
        </p:nvSpPr>
        <p:spPr/>
        <p:txBody>
          <a:bodyPr/>
          <a:lstStyle/>
          <a:p>
            <a:fld id="{A46B56E3-E63F-C94B-B5F1-645B608C74A3}" type="slidenum">
              <a:rPr lang="en-US" smtClean="0"/>
              <a:t>70</a:t>
            </a:fld>
            <a:endParaRPr lang="en-US"/>
          </a:p>
        </p:txBody>
      </p:sp>
    </p:spTree>
    <p:extLst>
      <p:ext uri="{BB962C8B-B14F-4D97-AF65-F5344CB8AC3E}">
        <p14:creationId xmlns:p14="http://schemas.microsoft.com/office/powerpoint/2010/main" val="37605816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543FFA-F9B7-485E-BF76-8C0F6C8F40E6}"/>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xmlns="" id="{0D2F033D-FE52-4649-99A2-FA51C5E977B6}"/>
              </a:ext>
            </a:extLst>
          </p:cNvPr>
          <p:cNvSpPr>
            <a:spLocks noGrp="1"/>
          </p:cNvSpPr>
          <p:nvPr>
            <p:ph idx="1"/>
          </p:nvPr>
        </p:nvSpPr>
        <p:spPr/>
        <p:txBody>
          <a:bodyPr/>
          <a:lstStyle/>
          <a:p>
            <a:endParaRPr lang="tr-TR"/>
          </a:p>
        </p:txBody>
      </p:sp>
      <p:pic>
        <p:nvPicPr>
          <p:cNvPr id="4" name="Picture 3">
            <a:extLst>
              <a:ext uri="{FF2B5EF4-FFF2-40B4-BE49-F238E27FC236}">
                <a16:creationId xmlns:a16="http://schemas.microsoft.com/office/drawing/2014/main" xmlns="" id="{9E0FF317-965C-48ED-99B3-5F59B392ED2E}"/>
              </a:ext>
            </a:extLst>
          </p:cNvPr>
          <p:cNvPicPr>
            <a:picLocks noChangeAspect="1"/>
          </p:cNvPicPr>
          <p:nvPr/>
        </p:nvPicPr>
        <p:blipFill>
          <a:blip r:embed="rId3"/>
          <a:stretch>
            <a:fillRect/>
          </a:stretch>
        </p:blipFill>
        <p:spPr>
          <a:xfrm>
            <a:off x="0" y="0"/>
            <a:ext cx="9144000" cy="6858000"/>
          </a:xfrm>
          <a:prstGeom prst="rect">
            <a:avLst/>
          </a:prstGeom>
        </p:spPr>
      </p:pic>
      <p:sp>
        <p:nvSpPr>
          <p:cNvPr id="6" name="Date Placeholder 5"/>
          <p:cNvSpPr>
            <a:spLocks noGrp="1"/>
          </p:cNvSpPr>
          <p:nvPr>
            <p:ph type="dt" sz="half" idx="10"/>
          </p:nvPr>
        </p:nvSpPr>
        <p:spPr/>
        <p:txBody>
          <a:bodyPr/>
          <a:lstStyle/>
          <a:p>
            <a:fld id="{4BF3996B-414E-144E-9582-CC6B504F345D}" type="datetime1">
              <a:rPr lang="en-US" smtClean="0"/>
              <a:t>14.11.20</a:t>
            </a:fld>
            <a:endParaRPr lang="en-US"/>
          </a:p>
        </p:txBody>
      </p:sp>
      <p:sp>
        <p:nvSpPr>
          <p:cNvPr id="7" name="Slide Number Placeholder 6"/>
          <p:cNvSpPr>
            <a:spLocks noGrp="1"/>
          </p:cNvSpPr>
          <p:nvPr>
            <p:ph type="sldNum" sz="quarter" idx="12"/>
          </p:nvPr>
        </p:nvSpPr>
        <p:spPr/>
        <p:txBody>
          <a:bodyPr/>
          <a:lstStyle/>
          <a:p>
            <a:fld id="{A46B56E3-E63F-C94B-B5F1-645B608C74A3}" type="slidenum">
              <a:rPr lang="en-US" smtClean="0"/>
              <a:t>71</a:t>
            </a:fld>
            <a:endParaRPr lang="en-US"/>
          </a:p>
        </p:txBody>
      </p:sp>
    </p:spTree>
    <p:extLst>
      <p:ext uri="{BB962C8B-B14F-4D97-AF65-F5344CB8AC3E}">
        <p14:creationId xmlns:p14="http://schemas.microsoft.com/office/powerpoint/2010/main" val="35349302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61D167-E6E3-4F21-8374-9C9654FE9464}"/>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xmlns="" id="{88F56009-827C-44DD-BB98-621890F6B0C7}"/>
              </a:ext>
            </a:extLst>
          </p:cNvPr>
          <p:cNvSpPr>
            <a:spLocks noGrp="1"/>
          </p:cNvSpPr>
          <p:nvPr>
            <p:ph idx="1"/>
          </p:nvPr>
        </p:nvSpPr>
        <p:spPr/>
        <p:txBody>
          <a:bodyPr/>
          <a:lstStyle/>
          <a:p>
            <a:endParaRPr lang="tr-TR"/>
          </a:p>
        </p:txBody>
      </p:sp>
      <p:pic>
        <p:nvPicPr>
          <p:cNvPr id="4" name="Picture 3">
            <a:extLst>
              <a:ext uri="{FF2B5EF4-FFF2-40B4-BE49-F238E27FC236}">
                <a16:creationId xmlns:a16="http://schemas.microsoft.com/office/drawing/2014/main" xmlns="" id="{361F54A4-E673-411A-AC06-74EF3931F3BB}"/>
              </a:ext>
            </a:extLst>
          </p:cNvPr>
          <p:cNvPicPr>
            <a:picLocks noChangeAspect="1"/>
          </p:cNvPicPr>
          <p:nvPr/>
        </p:nvPicPr>
        <p:blipFill>
          <a:blip r:embed="rId3"/>
          <a:stretch>
            <a:fillRect/>
          </a:stretch>
        </p:blipFill>
        <p:spPr>
          <a:xfrm>
            <a:off x="0" y="0"/>
            <a:ext cx="9144000" cy="6858000"/>
          </a:xfrm>
          <a:prstGeom prst="rect">
            <a:avLst/>
          </a:prstGeom>
        </p:spPr>
      </p:pic>
      <p:sp>
        <p:nvSpPr>
          <p:cNvPr id="6" name="Date Placeholder 5"/>
          <p:cNvSpPr>
            <a:spLocks noGrp="1"/>
          </p:cNvSpPr>
          <p:nvPr>
            <p:ph type="dt" sz="half" idx="10"/>
          </p:nvPr>
        </p:nvSpPr>
        <p:spPr/>
        <p:txBody>
          <a:bodyPr/>
          <a:lstStyle/>
          <a:p>
            <a:fld id="{EE789713-2992-E042-89C3-0F5E1EC2133C}" type="datetime1">
              <a:rPr lang="en-US" smtClean="0"/>
              <a:t>14.11.20</a:t>
            </a:fld>
            <a:endParaRPr lang="en-US"/>
          </a:p>
        </p:txBody>
      </p:sp>
      <p:sp>
        <p:nvSpPr>
          <p:cNvPr id="7" name="Slide Number Placeholder 6"/>
          <p:cNvSpPr>
            <a:spLocks noGrp="1"/>
          </p:cNvSpPr>
          <p:nvPr>
            <p:ph type="sldNum" sz="quarter" idx="12"/>
          </p:nvPr>
        </p:nvSpPr>
        <p:spPr/>
        <p:txBody>
          <a:bodyPr/>
          <a:lstStyle/>
          <a:p>
            <a:fld id="{A46B56E3-E63F-C94B-B5F1-645B608C74A3}" type="slidenum">
              <a:rPr lang="en-US" smtClean="0"/>
              <a:t>72</a:t>
            </a:fld>
            <a:endParaRPr lang="en-US"/>
          </a:p>
        </p:txBody>
      </p:sp>
    </p:spTree>
    <p:extLst>
      <p:ext uri="{BB962C8B-B14F-4D97-AF65-F5344CB8AC3E}">
        <p14:creationId xmlns:p14="http://schemas.microsoft.com/office/powerpoint/2010/main" val="30858772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8B678D-739F-49D0-842F-32773D0559D2}"/>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xmlns="" id="{6670B4ED-D728-40A3-80BF-DDBF735DA57B}"/>
              </a:ext>
            </a:extLst>
          </p:cNvPr>
          <p:cNvSpPr>
            <a:spLocks noGrp="1"/>
          </p:cNvSpPr>
          <p:nvPr>
            <p:ph idx="1"/>
          </p:nvPr>
        </p:nvSpPr>
        <p:spPr/>
        <p:txBody>
          <a:bodyPr/>
          <a:lstStyle/>
          <a:p>
            <a:endParaRPr lang="tr-TR"/>
          </a:p>
        </p:txBody>
      </p:sp>
      <p:pic>
        <p:nvPicPr>
          <p:cNvPr id="4" name="Picture 3">
            <a:extLst>
              <a:ext uri="{FF2B5EF4-FFF2-40B4-BE49-F238E27FC236}">
                <a16:creationId xmlns:a16="http://schemas.microsoft.com/office/drawing/2014/main" xmlns="" id="{E7A72125-A386-4A30-9B39-6F13D9FC0502}"/>
              </a:ext>
            </a:extLst>
          </p:cNvPr>
          <p:cNvPicPr>
            <a:picLocks noChangeAspect="1"/>
          </p:cNvPicPr>
          <p:nvPr/>
        </p:nvPicPr>
        <p:blipFill>
          <a:blip r:embed="rId3"/>
          <a:stretch>
            <a:fillRect/>
          </a:stretch>
        </p:blipFill>
        <p:spPr>
          <a:xfrm>
            <a:off x="0" y="0"/>
            <a:ext cx="9144000" cy="6858000"/>
          </a:xfrm>
          <a:prstGeom prst="rect">
            <a:avLst/>
          </a:prstGeom>
        </p:spPr>
      </p:pic>
      <p:sp>
        <p:nvSpPr>
          <p:cNvPr id="6" name="Date Placeholder 5"/>
          <p:cNvSpPr>
            <a:spLocks noGrp="1"/>
          </p:cNvSpPr>
          <p:nvPr>
            <p:ph type="dt" sz="half" idx="10"/>
          </p:nvPr>
        </p:nvSpPr>
        <p:spPr/>
        <p:txBody>
          <a:bodyPr/>
          <a:lstStyle/>
          <a:p>
            <a:fld id="{0DADBCBE-6304-0F47-8217-43DAD2E463E4}" type="datetime1">
              <a:rPr lang="en-US" smtClean="0"/>
              <a:t>14.11.20</a:t>
            </a:fld>
            <a:endParaRPr lang="en-US"/>
          </a:p>
        </p:txBody>
      </p:sp>
      <p:sp>
        <p:nvSpPr>
          <p:cNvPr id="7" name="Slide Number Placeholder 6"/>
          <p:cNvSpPr>
            <a:spLocks noGrp="1"/>
          </p:cNvSpPr>
          <p:nvPr>
            <p:ph type="sldNum" sz="quarter" idx="12"/>
          </p:nvPr>
        </p:nvSpPr>
        <p:spPr/>
        <p:txBody>
          <a:bodyPr/>
          <a:lstStyle/>
          <a:p>
            <a:fld id="{A46B56E3-E63F-C94B-B5F1-645B608C74A3}" type="slidenum">
              <a:rPr lang="en-US" smtClean="0"/>
              <a:t>73</a:t>
            </a:fld>
            <a:endParaRPr lang="en-US"/>
          </a:p>
        </p:txBody>
      </p:sp>
    </p:spTree>
    <p:extLst>
      <p:ext uri="{BB962C8B-B14F-4D97-AF65-F5344CB8AC3E}">
        <p14:creationId xmlns:p14="http://schemas.microsoft.com/office/powerpoint/2010/main" val="931504411"/>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920CB7-C868-4AA2-967E-D676535B1E58}"/>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xmlns="" id="{86DBC5DF-AC6A-4008-86D9-88CB51190C9A}"/>
              </a:ext>
            </a:extLst>
          </p:cNvPr>
          <p:cNvSpPr>
            <a:spLocks noGrp="1"/>
          </p:cNvSpPr>
          <p:nvPr>
            <p:ph idx="1"/>
          </p:nvPr>
        </p:nvSpPr>
        <p:spPr/>
        <p:txBody>
          <a:bodyPr/>
          <a:lstStyle/>
          <a:p>
            <a:endParaRPr lang="tr-TR"/>
          </a:p>
        </p:txBody>
      </p:sp>
      <p:pic>
        <p:nvPicPr>
          <p:cNvPr id="4" name="Picture 3">
            <a:extLst>
              <a:ext uri="{FF2B5EF4-FFF2-40B4-BE49-F238E27FC236}">
                <a16:creationId xmlns:a16="http://schemas.microsoft.com/office/drawing/2014/main" xmlns="" id="{67060F68-A381-4F88-95E0-E7C149DEBEE8}"/>
              </a:ext>
            </a:extLst>
          </p:cNvPr>
          <p:cNvPicPr>
            <a:picLocks noChangeAspect="1"/>
          </p:cNvPicPr>
          <p:nvPr/>
        </p:nvPicPr>
        <p:blipFill>
          <a:blip r:embed="rId3"/>
          <a:stretch>
            <a:fillRect/>
          </a:stretch>
        </p:blipFill>
        <p:spPr>
          <a:xfrm>
            <a:off x="0" y="0"/>
            <a:ext cx="9144000" cy="6858000"/>
          </a:xfrm>
          <a:prstGeom prst="rect">
            <a:avLst/>
          </a:prstGeom>
        </p:spPr>
      </p:pic>
      <p:sp>
        <p:nvSpPr>
          <p:cNvPr id="6" name="Date Placeholder 5"/>
          <p:cNvSpPr>
            <a:spLocks noGrp="1"/>
          </p:cNvSpPr>
          <p:nvPr>
            <p:ph type="dt" sz="half" idx="10"/>
          </p:nvPr>
        </p:nvSpPr>
        <p:spPr/>
        <p:txBody>
          <a:bodyPr/>
          <a:lstStyle/>
          <a:p>
            <a:fld id="{A572DC81-A9F1-8640-9BB0-15426D6CE51C}" type="datetime1">
              <a:rPr lang="en-US" smtClean="0"/>
              <a:t>14.11.20</a:t>
            </a:fld>
            <a:endParaRPr lang="en-US"/>
          </a:p>
        </p:txBody>
      </p:sp>
      <p:sp>
        <p:nvSpPr>
          <p:cNvPr id="7" name="Slide Number Placeholder 6"/>
          <p:cNvSpPr>
            <a:spLocks noGrp="1"/>
          </p:cNvSpPr>
          <p:nvPr>
            <p:ph type="sldNum" sz="quarter" idx="12"/>
          </p:nvPr>
        </p:nvSpPr>
        <p:spPr/>
        <p:txBody>
          <a:bodyPr/>
          <a:lstStyle/>
          <a:p>
            <a:fld id="{A46B56E3-E63F-C94B-B5F1-645B608C74A3}" type="slidenum">
              <a:rPr lang="en-US" smtClean="0"/>
              <a:t>74</a:t>
            </a:fld>
            <a:endParaRPr lang="en-US"/>
          </a:p>
        </p:txBody>
      </p:sp>
    </p:spTree>
    <p:extLst>
      <p:ext uri="{BB962C8B-B14F-4D97-AF65-F5344CB8AC3E}">
        <p14:creationId xmlns:p14="http://schemas.microsoft.com/office/powerpoint/2010/main" val="3436627269"/>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D442ED-970A-4251-A211-C9BFFD0380EC}"/>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xmlns="" id="{E57FE201-D0B9-4EE3-B259-09FDFEECF450}"/>
              </a:ext>
            </a:extLst>
          </p:cNvPr>
          <p:cNvSpPr>
            <a:spLocks noGrp="1"/>
          </p:cNvSpPr>
          <p:nvPr>
            <p:ph idx="1"/>
          </p:nvPr>
        </p:nvSpPr>
        <p:spPr/>
        <p:txBody>
          <a:bodyPr/>
          <a:lstStyle/>
          <a:p>
            <a:endParaRPr lang="tr-TR"/>
          </a:p>
        </p:txBody>
      </p:sp>
      <p:pic>
        <p:nvPicPr>
          <p:cNvPr id="4" name="Picture 3">
            <a:extLst>
              <a:ext uri="{FF2B5EF4-FFF2-40B4-BE49-F238E27FC236}">
                <a16:creationId xmlns:a16="http://schemas.microsoft.com/office/drawing/2014/main" xmlns="" id="{461671B5-5C43-4558-8448-F46A2F7E91F6}"/>
              </a:ext>
            </a:extLst>
          </p:cNvPr>
          <p:cNvPicPr>
            <a:picLocks noChangeAspect="1"/>
          </p:cNvPicPr>
          <p:nvPr/>
        </p:nvPicPr>
        <p:blipFill>
          <a:blip r:embed="rId3"/>
          <a:stretch>
            <a:fillRect/>
          </a:stretch>
        </p:blipFill>
        <p:spPr>
          <a:xfrm>
            <a:off x="0" y="0"/>
            <a:ext cx="9144000" cy="6858000"/>
          </a:xfrm>
          <a:prstGeom prst="rect">
            <a:avLst/>
          </a:prstGeom>
        </p:spPr>
      </p:pic>
      <p:sp>
        <p:nvSpPr>
          <p:cNvPr id="6" name="Date Placeholder 5"/>
          <p:cNvSpPr>
            <a:spLocks noGrp="1"/>
          </p:cNvSpPr>
          <p:nvPr>
            <p:ph type="dt" sz="half" idx="10"/>
          </p:nvPr>
        </p:nvSpPr>
        <p:spPr/>
        <p:txBody>
          <a:bodyPr/>
          <a:lstStyle/>
          <a:p>
            <a:fld id="{EE249251-2667-A243-8FA1-5EB6C078D5D7}" type="datetime1">
              <a:rPr lang="en-US" smtClean="0"/>
              <a:t>14.11.20</a:t>
            </a:fld>
            <a:endParaRPr lang="en-US"/>
          </a:p>
        </p:txBody>
      </p:sp>
      <p:sp>
        <p:nvSpPr>
          <p:cNvPr id="7" name="Slide Number Placeholder 6"/>
          <p:cNvSpPr>
            <a:spLocks noGrp="1"/>
          </p:cNvSpPr>
          <p:nvPr>
            <p:ph type="sldNum" sz="quarter" idx="12"/>
          </p:nvPr>
        </p:nvSpPr>
        <p:spPr/>
        <p:txBody>
          <a:bodyPr/>
          <a:lstStyle/>
          <a:p>
            <a:fld id="{A46B56E3-E63F-C94B-B5F1-645B608C74A3}" type="slidenum">
              <a:rPr lang="en-US" smtClean="0"/>
              <a:t>75</a:t>
            </a:fld>
            <a:endParaRPr lang="en-US"/>
          </a:p>
        </p:txBody>
      </p:sp>
    </p:spTree>
    <p:extLst>
      <p:ext uri="{BB962C8B-B14F-4D97-AF65-F5344CB8AC3E}">
        <p14:creationId xmlns:p14="http://schemas.microsoft.com/office/powerpoint/2010/main" val="2065640087"/>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D1A150-B799-4182-82FB-8FC17F358E27}"/>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xmlns="" id="{D7EB0C41-F5F3-4501-8A29-A01EC040A4E5}"/>
              </a:ext>
            </a:extLst>
          </p:cNvPr>
          <p:cNvSpPr>
            <a:spLocks noGrp="1"/>
          </p:cNvSpPr>
          <p:nvPr>
            <p:ph idx="1"/>
          </p:nvPr>
        </p:nvSpPr>
        <p:spPr/>
        <p:txBody>
          <a:bodyPr/>
          <a:lstStyle/>
          <a:p>
            <a:endParaRPr lang="tr-TR"/>
          </a:p>
        </p:txBody>
      </p:sp>
      <p:pic>
        <p:nvPicPr>
          <p:cNvPr id="4" name="Picture 3">
            <a:extLst>
              <a:ext uri="{FF2B5EF4-FFF2-40B4-BE49-F238E27FC236}">
                <a16:creationId xmlns:a16="http://schemas.microsoft.com/office/drawing/2014/main" xmlns="" id="{1C1FF1FD-13E7-400E-B5C3-D4353E00F3AB}"/>
              </a:ext>
            </a:extLst>
          </p:cNvPr>
          <p:cNvPicPr>
            <a:picLocks noChangeAspect="1"/>
          </p:cNvPicPr>
          <p:nvPr/>
        </p:nvPicPr>
        <p:blipFill>
          <a:blip r:embed="rId3"/>
          <a:stretch>
            <a:fillRect/>
          </a:stretch>
        </p:blipFill>
        <p:spPr>
          <a:xfrm>
            <a:off x="0" y="0"/>
            <a:ext cx="9144000" cy="6858000"/>
          </a:xfrm>
          <a:prstGeom prst="rect">
            <a:avLst/>
          </a:prstGeom>
        </p:spPr>
      </p:pic>
      <p:sp>
        <p:nvSpPr>
          <p:cNvPr id="6" name="Date Placeholder 5"/>
          <p:cNvSpPr>
            <a:spLocks noGrp="1"/>
          </p:cNvSpPr>
          <p:nvPr>
            <p:ph type="dt" sz="half" idx="10"/>
          </p:nvPr>
        </p:nvSpPr>
        <p:spPr/>
        <p:txBody>
          <a:bodyPr/>
          <a:lstStyle/>
          <a:p>
            <a:fld id="{747FA599-67D7-144C-B2D4-5006345B52FD}" type="datetime1">
              <a:rPr lang="en-US" smtClean="0"/>
              <a:t>14.11.20</a:t>
            </a:fld>
            <a:endParaRPr lang="en-US"/>
          </a:p>
        </p:txBody>
      </p:sp>
      <p:sp>
        <p:nvSpPr>
          <p:cNvPr id="7" name="Slide Number Placeholder 6"/>
          <p:cNvSpPr>
            <a:spLocks noGrp="1"/>
          </p:cNvSpPr>
          <p:nvPr>
            <p:ph type="sldNum" sz="quarter" idx="12"/>
          </p:nvPr>
        </p:nvSpPr>
        <p:spPr/>
        <p:txBody>
          <a:bodyPr/>
          <a:lstStyle/>
          <a:p>
            <a:fld id="{A46B56E3-E63F-C94B-B5F1-645B608C74A3}" type="slidenum">
              <a:rPr lang="en-US" smtClean="0"/>
              <a:t>76</a:t>
            </a:fld>
            <a:endParaRPr lang="en-US"/>
          </a:p>
        </p:txBody>
      </p:sp>
    </p:spTree>
    <p:extLst>
      <p:ext uri="{BB962C8B-B14F-4D97-AF65-F5344CB8AC3E}">
        <p14:creationId xmlns:p14="http://schemas.microsoft.com/office/powerpoint/2010/main" val="3031828444"/>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67949D-EB09-4877-B844-D55281289C70}"/>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xmlns="" id="{787EB897-A1F4-4CBA-9CBC-655E8FC3D20B}"/>
              </a:ext>
            </a:extLst>
          </p:cNvPr>
          <p:cNvSpPr>
            <a:spLocks noGrp="1"/>
          </p:cNvSpPr>
          <p:nvPr>
            <p:ph idx="1"/>
          </p:nvPr>
        </p:nvSpPr>
        <p:spPr/>
        <p:txBody>
          <a:bodyPr/>
          <a:lstStyle/>
          <a:p>
            <a:endParaRPr lang="tr-TR"/>
          </a:p>
        </p:txBody>
      </p:sp>
      <p:pic>
        <p:nvPicPr>
          <p:cNvPr id="4" name="Picture 3">
            <a:extLst>
              <a:ext uri="{FF2B5EF4-FFF2-40B4-BE49-F238E27FC236}">
                <a16:creationId xmlns:a16="http://schemas.microsoft.com/office/drawing/2014/main" xmlns="" id="{F75501CF-5B28-4A76-9977-137CE69E9193}"/>
              </a:ext>
            </a:extLst>
          </p:cNvPr>
          <p:cNvPicPr>
            <a:picLocks noChangeAspect="1"/>
          </p:cNvPicPr>
          <p:nvPr/>
        </p:nvPicPr>
        <p:blipFill>
          <a:blip r:embed="rId3"/>
          <a:stretch>
            <a:fillRect/>
          </a:stretch>
        </p:blipFill>
        <p:spPr>
          <a:xfrm>
            <a:off x="0" y="0"/>
            <a:ext cx="9144000" cy="6858000"/>
          </a:xfrm>
          <a:prstGeom prst="rect">
            <a:avLst/>
          </a:prstGeom>
        </p:spPr>
      </p:pic>
      <p:sp>
        <p:nvSpPr>
          <p:cNvPr id="6" name="Date Placeholder 5"/>
          <p:cNvSpPr>
            <a:spLocks noGrp="1"/>
          </p:cNvSpPr>
          <p:nvPr>
            <p:ph type="dt" sz="half" idx="10"/>
          </p:nvPr>
        </p:nvSpPr>
        <p:spPr/>
        <p:txBody>
          <a:bodyPr/>
          <a:lstStyle/>
          <a:p>
            <a:fld id="{29064A1C-BB0A-D142-8618-EBEDA4194BD0}" type="datetime1">
              <a:rPr lang="en-US" smtClean="0"/>
              <a:t>14.11.20</a:t>
            </a:fld>
            <a:endParaRPr lang="en-US"/>
          </a:p>
        </p:txBody>
      </p:sp>
      <p:sp>
        <p:nvSpPr>
          <p:cNvPr id="7" name="Slide Number Placeholder 6"/>
          <p:cNvSpPr>
            <a:spLocks noGrp="1"/>
          </p:cNvSpPr>
          <p:nvPr>
            <p:ph type="sldNum" sz="quarter" idx="12"/>
          </p:nvPr>
        </p:nvSpPr>
        <p:spPr/>
        <p:txBody>
          <a:bodyPr/>
          <a:lstStyle/>
          <a:p>
            <a:fld id="{A46B56E3-E63F-C94B-B5F1-645B608C74A3}" type="slidenum">
              <a:rPr lang="en-US" smtClean="0"/>
              <a:t>77</a:t>
            </a:fld>
            <a:endParaRPr lang="en-US"/>
          </a:p>
        </p:txBody>
      </p:sp>
    </p:spTree>
    <p:extLst>
      <p:ext uri="{BB962C8B-B14F-4D97-AF65-F5344CB8AC3E}">
        <p14:creationId xmlns:p14="http://schemas.microsoft.com/office/powerpoint/2010/main" val="1640140779"/>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E69D34-CA3C-41A2-BDFD-16505B996499}"/>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xmlns="" id="{C1506AD9-1390-4480-8A2D-3DE333720BD6}"/>
              </a:ext>
            </a:extLst>
          </p:cNvPr>
          <p:cNvSpPr>
            <a:spLocks noGrp="1"/>
          </p:cNvSpPr>
          <p:nvPr>
            <p:ph idx="1"/>
          </p:nvPr>
        </p:nvSpPr>
        <p:spPr/>
        <p:txBody>
          <a:bodyPr/>
          <a:lstStyle/>
          <a:p>
            <a:endParaRPr lang="tr-TR"/>
          </a:p>
        </p:txBody>
      </p:sp>
      <p:pic>
        <p:nvPicPr>
          <p:cNvPr id="4" name="Picture 3">
            <a:extLst>
              <a:ext uri="{FF2B5EF4-FFF2-40B4-BE49-F238E27FC236}">
                <a16:creationId xmlns:a16="http://schemas.microsoft.com/office/drawing/2014/main" xmlns="" id="{A3CA7B87-8573-47F5-A15D-5825FDB8DD20}"/>
              </a:ext>
            </a:extLst>
          </p:cNvPr>
          <p:cNvPicPr>
            <a:picLocks noChangeAspect="1"/>
          </p:cNvPicPr>
          <p:nvPr/>
        </p:nvPicPr>
        <p:blipFill>
          <a:blip r:embed="rId3"/>
          <a:stretch>
            <a:fillRect/>
          </a:stretch>
        </p:blipFill>
        <p:spPr>
          <a:xfrm>
            <a:off x="0" y="0"/>
            <a:ext cx="9144000" cy="6858000"/>
          </a:xfrm>
          <a:prstGeom prst="rect">
            <a:avLst/>
          </a:prstGeom>
        </p:spPr>
      </p:pic>
      <p:sp>
        <p:nvSpPr>
          <p:cNvPr id="6" name="Date Placeholder 5"/>
          <p:cNvSpPr>
            <a:spLocks noGrp="1"/>
          </p:cNvSpPr>
          <p:nvPr>
            <p:ph type="dt" sz="half" idx="10"/>
          </p:nvPr>
        </p:nvSpPr>
        <p:spPr/>
        <p:txBody>
          <a:bodyPr/>
          <a:lstStyle/>
          <a:p>
            <a:fld id="{E226408D-2D99-2A40-AACE-EA261BC5BCD8}" type="datetime1">
              <a:rPr lang="en-US" smtClean="0"/>
              <a:t>14.11.20</a:t>
            </a:fld>
            <a:endParaRPr lang="en-US"/>
          </a:p>
        </p:txBody>
      </p:sp>
      <p:sp>
        <p:nvSpPr>
          <p:cNvPr id="7" name="Slide Number Placeholder 6"/>
          <p:cNvSpPr>
            <a:spLocks noGrp="1"/>
          </p:cNvSpPr>
          <p:nvPr>
            <p:ph type="sldNum" sz="quarter" idx="12"/>
          </p:nvPr>
        </p:nvSpPr>
        <p:spPr/>
        <p:txBody>
          <a:bodyPr/>
          <a:lstStyle/>
          <a:p>
            <a:fld id="{A46B56E3-E63F-C94B-B5F1-645B608C74A3}" type="slidenum">
              <a:rPr lang="en-US" smtClean="0"/>
              <a:t>78</a:t>
            </a:fld>
            <a:endParaRPr lang="en-US"/>
          </a:p>
        </p:txBody>
      </p:sp>
    </p:spTree>
    <p:extLst>
      <p:ext uri="{BB962C8B-B14F-4D97-AF65-F5344CB8AC3E}">
        <p14:creationId xmlns:p14="http://schemas.microsoft.com/office/powerpoint/2010/main" val="820697788"/>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28C6BD-E504-43B8-B159-56C9E9463CEA}"/>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xmlns="" id="{104062F6-7B4C-4FF5-BC91-F5B3CFCCD120}"/>
              </a:ext>
            </a:extLst>
          </p:cNvPr>
          <p:cNvSpPr>
            <a:spLocks noGrp="1"/>
          </p:cNvSpPr>
          <p:nvPr>
            <p:ph idx="1"/>
          </p:nvPr>
        </p:nvSpPr>
        <p:spPr/>
        <p:txBody>
          <a:bodyPr/>
          <a:lstStyle/>
          <a:p>
            <a:endParaRPr lang="tr-TR"/>
          </a:p>
        </p:txBody>
      </p:sp>
      <p:pic>
        <p:nvPicPr>
          <p:cNvPr id="4" name="Picture 3">
            <a:extLst>
              <a:ext uri="{FF2B5EF4-FFF2-40B4-BE49-F238E27FC236}">
                <a16:creationId xmlns:a16="http://schemas.microsoft.com/office/drawing/2014/main" xmlns="" id="{933173AA-BF80-4C25-A4F2-B14DD5BD4C7B}"/>
              </a:ext>
            </a:extLst>
          </p:cNvPr>
          <p:cNvPicPr>
            <a:picLocks noChangeAspect="1"/>
          </p:cNvPicPr>
          <p:nvPr/>
        </p:nvPicPr>
        <p:blipFill>
          <a:blip r:embed="rId3"/>
          <a:stretch>
            <a:fillRect/>
          </a:stretch>
        </p:blipFill>
        <p:spPr>
          <a:xfrm>
            <a:off x="0" y="0"/>
            <a:ext cx="9144000" cy="6858000"/>
          </a:xfrm>
          <a:prstGeom prst="rect">
            <a:avLst/>
          </a:prstGeom>
        </p:spPr>
      </p:pic>
      <p:sp>
        <p:nvSpPr>
          <p:cNvPr id="6" name="Date Placeholder 5"/>
          <p:cNvSpPr>
            <a:spLocks noGrp="1"/>
          </p:cNvSpPr>
          <p:nvPr>
            <p:ph type="dt" sz="half" idx="10"/>
          </p:nvPr>
        </p:nvSpPr>
        <p:spPr/>
        <p:txBody>
          <a:bodyPr/>
          <a:lstStyle/>
          <a:p>
            <a:fld id="{6CA4849B-5EEE-494F-953E-37B0C5AD963B}" type="datetime1">
              <a:rPr lang="en-US" smtClean="0"/>
              <a:t>14.11.20</a:t>
            </a:fld>
            <a:endParaRPr lang="en-US"/>
          </a:p>
        </p:txBody>
      </p:sp>
      <p:sp>
        <p:nvSpPr>
          <p:cNvPr id="7" name="Slide Number Placeholder 6"/>
          <p:cNvSpPr>
            <a:spLocks noGrp="1"/>
          </p:cNvSpPr>
          <p:nvPr>
            <p:ph type="sldNum" sz="quarter" idx="12"/>
          </p:nvPr>
        </p:nvSpPr>
        <p:spPr/>
        <p:txBody>
          <a:bodyPr/>
          <a:lstStyle/>
          <a:p>
            <a:fld id="{A46B56E3-E63F-C94B-B5F1-645B608C74A3}" type="slidenum">
              <a:rPr lang="en-US" smtClean="0"/>
              <a:t>79</a:t>
            </a:fld>
            <a:endParaRPr lang="en-US"/>
          </a:p>
        </p:txBody>
      </p:sp>
    </p:spTree>
    <p:extLst>
      <p:ext uri="{BB962C8B-B14F-4D97-AF65-F5344CB8AC3E}">
        <p14:creationId xmlns:p14="http://schemas.microsoft.com/office/powerpoint/2010/main" val="352769957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BRCA</a:t>
            </a:r>
            <a:endParaRPr lang="en-US" dirty="0"/>
          </a:p>
        </p:txBody>
      </p:sp>
      <p:sp>
        <p:nvSpPr>
          <p:cNvPr id="3" name="Content Placeholder 2"/>
          <p:cNvSpPr>
            <a:spLocks noGrp="1"/>
          </p:cNvSpPr>
          <p:nvPr>
            <p:ph idx="1"/>
          </p:nvPr>
        </p:nvSpPr>
        <p:spPr/>
        <p:txBody>
          <a:bodyPr>
            <a:normAutofit/>
          </a:bodyPr>
          <a:lstStyle/>
          <a:p>
            <a:r>
              <a:rPr lang="tr-TR" altLang="tr-TR" sz="2000" b="1" dirty="0" smtClean="0">
                <a:solidFill>
                  <a:srgbClr val="191919"/>
                </a:solidFill>
                <a:latin typeface="Arial" panose="020B0604020202020204" pitchFamily="34" charset="0"/>
                <a:ea typeface="Helvetica Neue" pitchFamily="2" charset="0"/>
                <a:cs typeface="Arial" panose="020B0604020202020204" pitchFamily="34" charset="0"/>
              </a:rPr>
              <a:t>Meme kanserlerinin yaklaşık %7’sinin </a:t>
            </a:r>
            <a:r>
              <a:rPr lang="tr-TR" altLang="tr-TR" sz="2000" b="1" dirty="0" err="1" smtClean="0">
                <a:solidFill>
                  <a:srgbClr val="191919"/>
                </a:solidFill>
                <a:latin typeface="Arial" panose="020B0604020202020204" pitchFamily="34" charset="0"/>
                <a:cs typeface="Arial" panose="020B0604020202020204" pitchFamily="34" charset="0"/>
              </a:rPr>
              <a:t>g</a:t>
            </a:r>
            <a:r>
              <a:rPr lang="tr-TR" altLang="tr-TR" sz="2000" b="1" i="1" dirty="0" err="1" smtClean="0">
                <a:solidFill>
                  <a:srgbClr val="191919"/>
                </a:solidFill>
                <a:latin typeface="Arial" panose="020B0604020202020204" pitchFamily="34" charset="0"/>
                <a:cs typeface="Arial" panose="020B0604020202020204" pitchFamily="34" charset="0"/>
              </a:rPr>
              <a:t>BRCA</a:t>
            </a:r>
            <a:r>
              <a:rPr lang="tr-TR" altLang="tr-TR" sz="2000" b="1" dirty="0" err="1" smtClean="0">
                <a:solidFill>
                  <a:srgbClr val="191919"/>
                </a:solidFill>
                <a:latin typeface="Arial" panose="020B0604020202020204" pitchFamily="34" charset="0"/>
                <a:cs typeface="Arial" panose="020B0604020202020204" pitchFamily="34" charset="0"/>
              </a:rPr>
              <a:t>m</a:t>
            </a:r>
            <a:r>
              <a:rPr lang="tr-TR" altLang="tr-TR" sz="2000" b="1" dirty="0" smtClean="0">
                <a:solidFill>
                  <a:srgbClr val="191919"/>
                </a:solidFill>
                <a:latin typeface="Arial" panose="020B0604020202020204" pitchFamily="34" charset="0"/>
                <a:cs typeface="Arial" panose="020B0604020202020204" pitchFamily="34" charset="0"/>
              </a:rPr>
              <a:t> </a:t>
            </a:r>
            <a:r>
              <a:rPr lang="tr-TR" altLang="tr-TR" sz="2000" b="1" dirty="0" smtClean="0">
                <a:solidFill>
                  <a:srgbClr val="191919"/>
                </a:solidFill>
                <a:latin typeface="Arial" panose="020B0604020202020204" pitchFamily="34" charset="0"/>
                <a:ea typeface="Helvetica Neue" pitchFamily="2" charset="0"/>
                <a:cs typeface="Arial" panose="020B0604020202020204" pitchFamily="34" charset="0"/>
              </a:rPr>
              <a:t>ve diğer bir %3’ünün de </a:t>
            </a:r>
            <a:r>
              <a:rPr lang="tr-TR" altLang="tr-TR" sz="2000" b="1" dirty="0" err="1" smtClean="0">
                <a:solidFill>
                  <a:srgbClr val="191919"/>
                </a:solidFill>
                <a:latin typeface="Arial" panose="020B0604020202020204" pitchFamily="34" charset="0"/>
                <a:cs typeface="Arial" panose="020B0604020202020204" pitchFamily="34" charset="0"/>
              </a:rPr>
              <a:t>s</a:t>
            </a:r>
            <a:r>
              <a:rPr lang="tr-TR" altLang="tr-TR" sz="2000" b="1" i="1" dirty="0" err="1" smtClean="0">
                <a:solidFill>
                  <a:srgbClr val="191919"/>
                </a:solidFill>
                <a:latin typeface="Arial" panose="020B0604020202020204" pitchFamily="34" charset="0"/>
                <a:cs typeface="Arial" panose="020B0604020202020204" pitchFamily="34" charset="0"/>
              </a:rPr>
              <a:t>BRCA</a:t>
            </a:r>
            <a:r>
              <a:rPr lang="tr-TR" altLang="tr-TR" sz="2000" b="1" dirty="0" err="1" smtClean="0">
                <a:solidFill>
                  <a:srgbClr val="191919"/>
                </a:solidFill>
                <a:latin typeface="Arial" panose="020B0604020202020204" pitchFamily="34" charset="0"/>
                <a:cs typeface="Arial" panose="020B0604020202020204" pitchFamily="34" charset="0"/>
              </a:rPr>
              <a:t>m</a:t>
            </a:r>
            <a:r>
              <a:rPr lang="tr-TR" altLang="tr-TR" sz="2000" b="1" dirty="0" smtClean="0">
                <a:solidFill>
                  <a:srgbClr val="191919"/>
                </a:solidFill>
                <a:latin typeface="Arial" panose="020B0604020202020204" pitchFamily="34" charset="0"/>
                <a:ea typeface="Helvetica Neue" pitchFamily="2" charset="0"/>
                <a:cs typeface="Arial" panose="020B0604020202020204" pitchFamily="34" charset="0"/>
              </a:rPr>
              <a:t> ile ilişkili olduğu düşünülmektedir. </a:t>
            </a:r>
          </a:p>
          <a:p>
            <a:pPr marL="0" indent="0">
              <a:buNone/>
            </a:pPr>
            <a:endParaRPr lang="tr-TR" altLang="tr-TR" sz="2000" b="1" dirty="0" smtClean="0">
              <a:solidFill>
                <a:srgbClr val="191919"/>
              </a:solidFill>
              <a:latin typeface="Arial" panose="020B0604020202020204" pitchFamily="34" charset="0"/>
              <a:ea typeface="Helvetica Neue" pitchFamily="2" charset="0"/>
              <a:cs typeface="Arial" panose="020B0604020202020204" pitchFamily="34" charset="0"/>
            </a:endParaRPr>
          </a:p>
          <a:p>
            <a:pPr marL="298450" indent="-285750">
              <a:lnSpc>
                <a:spcPct val="104000"/>
              </a:lnSpc>
              <a:spcBef>
                <a:spcPct val="0"/>
              </a:spcBef>
              <a:buFont typeface="Wingdings" panose="05000000000000000000" pitchFamily="2" charset="2"/>
              <a:buChar char="Ø"/>
            </a:pPr>
            <a:r>
              <a:rPr lang="tr-TR" altLang="tr-TR" sz="2000" dirty="0" smtClean="0">
                <a:solidFill>
                  <a:srgbClr val="4C4C4C"/>
                </a:solidFill>
                <a:latin typeface="Arial" charset="0"/>
              </a:rPr>
              <a:t>17 HR+ hastadan yaklaşık 1'i </a:t>
            </a:r>
            <a:r>
              <a:rPr lang="tr-TR" altLang="tr-TR" sz="2000" dirty="0" err="1" smtClean="0">
                <a:solidFill>
                  <a:srgbClr val="4C4C4C"/>
                </a:solidFill>
                <a:latin typeface="Arial" charset="0"/>
              </a:rPr>
              <a:t>g</a:t>
            </a:r>
            <a:r>
              <a:rPr lang="tr-TR" altLang="tr-TR" sz="2000" i="1" dirty="0" err="1" smtClean="0">
                <a:solidFill>
                  <a:srgbClr val="4C4C4C"/>
                </a:solidFill>
                <a:latin typeface="Arial" charset="0"/>
              </a:rPr>
              <a:t>BRCA</a:t>
            </a:r>
            <a:r>
              <a:rPr lang="tr-TR" altLang="tr-TR" sz="2000" dirty="0" err="1" smtClean="0">
                <a:solidFill>
                  <a:srgbClr val="4C4C4C"/>
                </a:solidFill>
                <a:latin typeface="Arial" charset="0"/>
              </a:rPr>
              <a:t>m'dir</a:t>
            </a:r>
            <a:r>
              <a:rPr lang="tr-TR" altLang="tr-TR" sz="2000" dirty="0" smtClean="0">
                <a:solidFill>
                  <a:srgbClr val="4C4C4C"/>
                </a:solidFill>
                <a:latin typeface="Arial" charset="0"/>
              </a:rPr>
              <a:t> (BC </a:t>
            </a:r>
            <a:r>
              <a:rPr lang="tr-TR" altLang="tr-TR" sz="2000" dirty="0" err="1" smtClean="0">
                <a:solidFill>
                  <a:srgbClr val="4C4C4C"/>
                </a:solidFill>
                <a:latin typeface="Arial" charset="0"/>
              </a:rPr>
              <a:t>g</a:t>
            </a:r>
            <a:r>
              <a:rPr lang="tr-TR" altLang="tr-TR" sz="2000" i="1" dirty="0" err="1" smtClean="0">
                <a:solidFill>
                  <a:srgbClr val="4C4C4C"/>
                </a:solidFill>
                <a:latin typeface="Arial" charset="0"/>
              </a:rPr>
              <a:t>BRCA</a:t>
            </a:r>
            <a:r>
              <a:rPr lang="tr-TR" altLang="tr-TR" sz="2000" dirty="0" err="1" smtClean="0">
                <a:solidFill>
                  <a:srgbClr val="4C4C4C"/>
                </a:solidFill>
                <a:latin typeface="Arial" charset="0"/>
              </a:rPr>
              <a:t>m</a:t>
            </a:r>
            <a:r>
              <a:rPr lang="tr-TR" altLang="tr-TR" sz="2000" dirty="0" smtClean="0">
                <a:solidFill>
                  <a:srgbClr val="4C4C4C"/>
                </a:solidFill>
                <a:latin typeface="Arial" charset="0"/>
              </a:rPr>
              <a:t> popülasyonunun yaklaşık %65'i) – bunların çoğu </a:t>
            </a:r>
            <a:r>
              <a:rPr lang="tr-TR" altLang="tr-TR" sz="2000" i="1" dirty="0" smtClean="0">
                <a:solidFill>
                  <a:srgbClr val="4C4C4C"/>
                </a:solidFill>
                <a:latin typeface="Arial" charset="0"/>
              </a:rPr>
              <a:t>BRCA2</a:t>
            </a:r>
            <a:r>
              <a:rPr lang="tr-TR" altLang="tr-TR" sz="2000" dirty="0" smtClean="0">
                <a:solidFill>
                  <a:srgbClr val="4C4C4C"/>
                </a:solidFill>
                <a:latin typeface="Arial" charset="0"/>
              </a:rPr>
              <a:t> mutasyonları olacaktır</a:t>
            </a:r>
          </a:p>
          <a:p>
            <a:pPr marL="298450" indent="-285750">
              <a:lnSpc>
                <a:spcPct val="104000"/>
              </a:lnSpc>
              <a:spcBef>
                <a:spcPts val="1250"/>
              </a:spcBef>
              <a:buFont typeface="Wingdings" panose="05000000000000000000" pitchFamily="2" charset="2"/>
              <a:buChar char="Ø"/>
            </a:pPr>
            <a:r>
              <a:rPr lang="tr-TR" altLang="tr-TR" sz="2000" dirty="0" smtClean="0">
                <a:solidFill>
                  <a:srgbClr val="4C4C4C"/>
                </a:solidFill>
                <a:latin typeface="Arial" charset="0"/>
              </a:rPr>
              <a:t>TNBC tanılı 6 hastadan yaklaşık 1'i </a:t>
            </a:r>
            <a:r>
              <a:rPr lang="tr-TR" altLang="tr-TR" sz="2000" dirty="0" err="1" smtClean="0">
                <a:solidFill>
                  <a:srgbClr val="4C4C4C"/>
                </a:solidFill>
                <a:latin typeface="Arial" charset="0"/>
              </a:rPr>
              <a:t>g</a:t>
            </a:r>
            <a:r>
              <a:rPr lang="tr-TR" altLang="tr-TR" sz="2000" i="1" dirty="0" err="1" smtClean="0">
                <a:solidFill>
                  <a:srgbClr val="4C4C4C"/>
                </a:solidFill>
                <a:latin typeface="Arial" charset="0"/>
              </a:rPr>
              <a:t>BRCA</a:t>
            </a:r>
            <a:r>
              <a:rPr lang="tr-TR" altLang="tr-TR" sz="2000" dirty="0" err="1" smtClean="0">
                <a:solidFill>
                  <a:srgbClr val="4C4C4C"/>
                </a:solidFill>
                <a:latin typeface="Arial" charset="0"/>
              </a:rPr>
              <a:t>m'dir</a:t>
            </a:r>
            <a:r>
              <a:rPr lang="tr-TR" altLang="tr-TR" sz="2000" dirty="0" smtClean="0">
                <a:solidFill>
                  <a:srgbClr val="4C4C4C"/>
                </a:solidFill>
                <a:latin typeface="Arial" charset="0"/>
              </a:rPr>
              <a:t> (BC </a:t>
            </a:r>
            <a:r>
              <a:rPr lang="tr-TR" altLang="tr-TR" sz="2000" dirty="0" err="1" smtClean="0">
                <a:solidFill>
                  <a:srgbClr val="4C4C4C"/>
                </a:solidFill>
                <a:latin typeface="Arial" charset="0"/>
              </a:rPr>
              <a:t>g</a:t>
            </a:r>
            <a:r>
              <a:rPr lang="tr-TR" altLang="tr-TR" sz="2000" i="1" dirty="0" err="1" smtClean="0">
                <a:solidFill>
                  <a:srgbClr val="4C4C4C"/>
                </a:solidFill>
                <a:latin typeface="Arial" charset="0"/>
              </a:rPr>
              <a:t>BRCA</a:t>
            </a:r>
            <a:r>
              <a:rPr lang="tr-TR" altLang="tr-TR" sz="2000" dirty="0" err="1" smtClean="0">
                <a:solidFill>
                  <a:srgbClr val="4C4C4C"/>
                </a:solidFill>
                <a:latin typeface="Arial" charset="0"/>
              </a:rPr>
              <a:t>m</a:t>
            </a:r>
            <a:r>
              <a:rPr lang="tr-TR" altLang="tr-TR" sz="2000" dirty="0" smtClean="0">
                <a:solidFill>
                  <a:srgbClr val="4C4C4C"/>
                </a:solidFill>
                <a:latin typeface="Arial" charset="0"/>
              </a:rPr>
              <a:t> popülasyonunun yaklaşık %40’ı) – bunların çoğu </a:t>
            </a:r>
            <a:r>
              <a:rPr lang="tr-TR" altLang="tr-TR" sz="2000" i="1" dirty="0" smtClean="0">
                <a:solidFill>
                  <a:srgbClr val="4C4C4C"/>
                </a:solidFill>
                <a:latin typeface="Arial" charset="0"/>
              </a:rPr>
              <a:t>BRCA1</a:t>
            </a:r>
            <a:r>
              <a:rPr lang="tr-TR" altLang="tr-TR" sz="2000" dirty="0" smtClean="0">
                <a:solidFill>
                  <a:srgbClr val="4C4C4C"/>
                </a:solidFill>
                <a:latin typeface="Arial" charset="0"/>
              </a:rPr>
              <a:t> mutasyonları olacaktır</a:t>
            </a:r>
          </a:p>
          <a:p>
            <a:pPr marL="298450" indent="-285750">
              <a:lnSpc>
                <a:spcPct val="104000"/>
              </a:lnSpc>
              <a:spcBef>
                <a:spcPts val="1250"/>
              </a:spcBef>
              <a:buFont typeface="Wingdings" panose="05000000000000000000" pitchFamily="2" charset="2"/>
              <a:buChar char="Ø"/>
            </a:pPr>
            <a:r>
              <a:rPr lang="tr-TR" altLang="tr-TR" sz="2000" dirty="0" smtClean="0">
                <a:solidFill>
                  <a:srgbClr val="4C4C4C"/>
                </a:solidFill>
                <a:latin typeface="Arial" charset="0"/>
              </a:rPr>
              <a:t>gBRCA1 mutasyonlu hastaların %60-80 </a:t>
            </a:r>
            <a:r>
              <a:rPr lang="tr-TR" altLang="tr-TR" sz="2000" dirty="0" err="1" smtClean="0">
                <a:solidFill>
                  <a:srgbClr val="4C4C4C"/>
                </a:solidFill>
                <a:latin typeface="Arial" charset="0"/>
              </a:rPr>
              <a:t>Triple</a:t>
            </a:r>
            <a:r>
              <a:rPr lang="tr-TR" altLang="tr-TR" sz="2000" dirty="0" smtClean="0">
                <a:solidFill>
                  <a:srgbClr val="4C4C4C"/>
                </a:solidFill>
                <a:latin typeface="Arial" charset="0"/>
              </a:rPr>
              <a:t> negatif, gBRCA2 de ise %75’in üzerinde </a:t>
            </a:r>
            <a:r>
              <a:rPr lang="tr-TR" altLang="tr-TR" sz="2000" dirty="0" err="1" smtClean="0">
                <a:solidFill>
                  <a:srgbClr val="4C4C4C"/>
                </a:solidFill>
                <a:latin typeface="Arial" charset="0"/>
              </a:rPr>
              <a:t>luminal</a:t>
            </a:r>
            <a:r>
              <a:rPr lang="tr-TR" altLang="tr-TR" sz="2000" dirty="0" smtClean="0">
                <a:solidFill>
                  <a:srgbClr val="4C4C4C"/>
                </a:solidFill>
                <a:latin typeface="Arial" charset="0"/>
              </a:rPr>
              <a:t> hastalık mevcut </a:t>
            </a:r>
            <a:endParaRPr lang="tr-TR" altLang="tr-TR" sz="2000" dirty="0" smtClean="0">
              <a:solidFill>
                <a:srgbClr val="4C4C4C"/>
              </a:solidFill>
              <a:latin typeface="Arial" charset="0"/>
            </a:endParaRPr>
          </a:p>
          <a:p>
            <a:endParaRPr lang="en-US" sz="2000" dirty="0">
              <a:solidFill>
                <a:srgbClr val="000000"/>
              </a:solidFill>
            </a:endParaRPr>
          </a:p>
        </p:txBody>
      </p:sp>
      <p:sp>
        <p:nvSpPr>
          <p:cNvPr id="5" name="TextBox 4"/>
          <p:cNvSpPr txBox="1"/>
          <p:nvPr/>
        </p:nvSpPr>
        <p:spPr>
          <a:xfrm>
            <a:off x="962025" y="6433474"/>
            <a:ext cx="184666" cy="369332"/>
          </a:xfrm>
          <a:prstGeom prst="rect">
            <a:avLst/>
          </a:prstGeom>
          <a:noFill/>
        </p:spPr>
        <p:txBody>
          <a:bodyPr wrap="none" rtlCol="0">
            <a:spAutoFit/>
          </a:bodyPr>
          <a:lstStyle/>
          <a:p>
            <a:endParaRPr lang="en-US" dirty="0"/>
          </a:p>
        </p:txBody>
      </p:sp>
      <p:sp>
        <p:nvSpPr>
          <p:cNvPr id="6" name="object 189"/>
          <p:cNvSpPr txBox="1"/>
          <p:nvPr/>
        </p:nvSpPr>
        <p:spPr>
          <a:xfrm>
            <a:off x="1636731" y="5723213"/>
            <a:ext cx="6311900" cy="492443"/>
          </a:xfrm>
          <a:prstGeom prst="rect">
            <a:avLst/>
          </a:prstGeom>
        </p:spPr>
        <p:txBody>
          <a:bodyPr lIns="0" tIns="0" rIns="0" bIns="0">
            <a:spAutoFit/>
          </a:bodyPr>
          <a:lstStyle>
            <a:lvl1pPr marL="12700">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buSzPct val="100000"/>
            </a:pPr>
            <a:r>
              <a:rPr lang="tr-TR" altLang="tr-TR" sz="800" dirty="0" err="1">
                <a:solidFill>
                  <a:srgbClr val="4C4C4C"/>
                </a:solidFill>
                <a:latin typeface="Arial" charset="0"/>
              </a:rPr>
              <a:t>Winter</a:t>
            </a:r>
            <a:r>
              <a:rPr lang="tr-TR" altLang="tr-TR" sz="800" dirty="0">
                <a:solidFill>
                  <a:srgbClr val="4C4C4C"/>
                </a:solidFill>
                <a:latin typeface="Arial" charset="0"/>
              </a:rPr>
              <a:t> et al. </a:t>
            </a:r>
            <a:r>
              <a:rPr lang="tr-TR" altLang="tr-TR" sz="800" dirty="0" err="1">
                <a:solidFill>
                  <a:srgbClr val="4C4C4C"/>
                </a:solidFill>
                <a:latin typeface="Arial" charset="0"/>
              </a:rPr>
              <a:t>Ann</a:t>
            </a:r>
            <a:r>
              <a:rPr lang="tr-TR" altLang="tr-TR" sz="800" dirty="0">
                <a:solidFill>
                  <a:srgbClr val="4C4C4C"/>
                </a:solidFill>
                <a:latin typeface="Arial" charset="0"/>
              </a:rPr>
              <a:t> </a:t>
            </a:r>
            <a:r>
              <a:rPr lang="tr-TR" altLang="tr-TR" sz="800" dirty="0" err="1">
                <a:solidFill>
                  <a:srgbClr val="4C4C4C"/>
                </a:solidFill>
                <a:latin typeface="Arial" charset="0"/>
              </a:rPr>
              <a:t>Oncol</a:t>
            </a:r>
            <a:r>
              <a:rPr lang="tr-TR" altLang="tr-TR" sz="800" dirty="0">
                <a:solidFill>
                  <a:srgbClr val="4C4C4C"/>
                </a:solidFill>
                <a:latin typeface="Arial" charset="0"/>
              </a:rPr>
              <a:t>. 2016 </a:t>
            </a:r>
            <a:r>
              <a:rPr lang="tr-TR" altLang="tr-TR" sz="800" dirty="0" err="1">
                <a:solidFill>
                  <a:srgbClr val="4C4C4C"/>
                </a:solidFill>
                <a:latin typeface="Arial" charset="0"/>
              </a:rPr>
              <a:t>Aug</a:t>
            </a:r>
            <a:r>
              <a:rPr lang="tr-TR" altLang="tr-TR" sz="800" dirty="0">
                <a:solidFill>
                  <a:srgbClr val="4C4C4C"/>
                </a:solidFill>
                <a:latin typeface="Arial" charset="0"/>
              </a:rPr>
              <a:t>; 27(8): 1532–1538; </a:t>
            </a:r>
            <a:r>
              <a:rPr lang="tr-TR" altLang="tr-TR" sz="800" dirty="0" err="1">
                <a:solidFill>
                  <a:srgbClr val="4C4C4C"/>
                </a:solidFill>
                <a:latin typeface="Arial" charset="0"/>
              </a:rPr>
              <a:t>Howlader</a:t>
            </a:r>
            <a:r>
              <a:rPr lang="tr-TR" altLang="tr-TR" sz="800" dirty="0">
                <a:solidFill>
                  <a:srgbClr val="4C4C4C"/>
                </a:solidFill>
                <a:latin typeface="Arial" charset="0"/>
              </a:rPr>
              <a:t>  et al. J </a:t>
            </a:r>
            <a:r>
              <a:rPr lang="tr-TR" altLang="tr-TR" sz="800" dirty="0" err="1">
                <a:solidFill>
                  <a:srgbClr val="4C4C4C"/>
                </a:solidFill>
                <a:latin typeface="Arial" charset="0"/>
              </a:rPr>
              <a:t>Natl</a:t>
            </a:r>
            <a:r>
              <a:rPr lang="tr-TR" altLang="tr-TR" sz="800" dirty="0">
                <a:solidFill>
                  <a:srgbClr val="4C4C4C"/>
                </a:solidFill>
                <a:latin typeface="Arial" charset="0"/>
              </a:rPr>
              <a:t> </a:t>
            </a:r>
            <a:r>
              <a:rPr lang="tr-TR" altLang="tr-TR" sz="800" dirty="0" err="1">
                <a:solidFill>
                  <a:srgbClr val="4C4C4C"/>
                </a:solidFill>
                <a:latin typeface="Arial" charset="0"/>
              </a:rPr>
              <a:t>Cancer</a:t>
            </a:r>
            <a:r>
              <a:rPr lang="tr-TR" altLang="tr-TR" sz="800" dirty="0">
                <a:solidFill>
                  <a:srgbClr val="4C4C4C"/>
                </a:solidFill>
                <a:latin typeface="Arial" charset="0"/>
              </a:rPr>
              <a:t> </a:t>
            </a:r>
            <a:r>
              <a:rPr lang="tr-TR" altLang="tr-TR" sz="800" dirty="0" err="1">
                <a:solidFill>
                  <a:srgbClr val="4C4C4C"/>
                </a:solidFill>
                <a:latin typeface="Arial" charset="0"/>
              </a:rPr>
              <a:t>Inst</a:t>
            </a:r>
            <a:r>
              <a:rPr lang="tr-TR" altLang="tr-TR" sz="800" dirty="0">
                <a:solidFill>
                  <a:srgbClr val="4C4C4C"/>
                </a:solidFill>
                <a:latin typeface="Arial" charset="0"/>
              </a:rPr>
              <a:t>. 2014 </a:t>
            </a:r>
            <a:r>
              <a:rPr lang="tr-TR" altLang="tr-TR" sz="800" dirty="0" err="1">
                <a:solidFill>
                  <a:srgbClr val="4C4C4C"/>
                </a:solidFill>
                <a:latin typeface="Arial" charset="0"/>
              </a:rPr>
              <a:t>Apr</a:t>
            </a:r>
            <a:r>
              <a:rPr lang="tr-TR" altLang="tr-TR" sz="800" dirty="0">
                <a:solidFill>
                  <a:srgbClr val="4C4C4C"/>
                </a:solidFill>
                <a:latin typeface="Arial" charset="0"/>
              </a:rPr>
              <a:t> 28;106(5</a:t>
            </a:r>
            <a:r>
              <a:rPr lang="tr-TR" altLang="tr-TR" sz="800" dirty="0" smtClean="0">
                <a:solidFill>
                  <a:srgbClr val="4C4C4C"/>
                </a:solidFill>
                <a:latin typeface="Arial" charset="0"/>
              </a:rPr>
              <a:t>)</a:t>
            </a:r>
            <a:r>
              <a:rPr lang="tr-TR" altLang="tr-TR" sz="800" dirty="0">
                <a:solidFill>
                  <a:srgbClr val="4C4C4C"/>
                </a:solidFill>
                <a:latin typeface="Arial" panose="020B0604020202020204" pitchFamily="34" charset="0"/>
                <a:cs typeface="Arial" panose="020B0604020202020204" pitchFamily="34" charset="0"/>
              </a:rPr>
              <a:t> </a:t>
            </a:r>
            <a:r>
              <a:rPr lang="tr-TR" altLang="tr-TR" sz="800" dirty="0" err="1">
                <a:solidFill>
                  <a:srgbClr val="4C4C4C"/>
                </a:solidFill>
                <a:latin typeface="Arial" panose="020B0604020202020204" pitchFamily="34" charset="0"/>
                <a:cs typeface="Arial" panose="020B0604020202020204" pitchFamily="34" charset="0"/>
              </a:rPr>
              <a:t>Robertson</a:t>
            </a:r>
            <a:r>
              <a:rPr lang="tr-TR" altLang="tr-TR" sz="800" dirty="0">
                <a:solidFill>
                  <a:srgbClr val="4C4C4C"/>
                </a:solidFill>
                <a:latin typeface="Arial" panose="020B0604020202020204" pitchFamily="34" charset="0"/>
                <a:cs typeface="Arial" panose="020B0604020202020204" pitchFamily="34" charset="0"/>
              </a:rPr>
              <a:t> L et al British </a:t>
            </a:r>
            <a:r>
              <a:rPr lang="tr-TR" altLang="tr-TR" sz="800" dirty="0" err="1">
                <a:solidFill>
                  <a:srgbClr val="4C4C4C"/>
                </a:solidFill>
                <a:latin typeface="Arial" panose="020B0604020202020204" pitchFamily="34" charset="0"/>
                <a:cs typeface="Arial" panose="020B0604020202020204" pitchFamily="34" charset="0"/>
              </a:rPr>
              <a:t>Journal</a:t>
            </a:r>
            <a:r>
              <a:rPr lang="tr-TR" altLang="tr-TR" sz="800" dirty="0">
                <a:solidFill>
                  <a:srgbClr val="4C4C4C"/>
                </a:solidFill>
                <a:latin typeface="Arial" panose="020B0604020202020204" pitchFamily="34" charset="0"/>
                <a:cs typeface="Arial" panose="020B0604020202020204" pitchFamily="34" charset="0"/>
              </a:rPr>
              <a:t> of </a:t>
            </a:r>
            <a:r>
              <a:rPr lang="tr-TR" altLang="tr-TR" sz="800" dirty="0" err="1">
                <a:solidFill>
                  <a:srgbClr val="4C4C4C"/>
                </a:solidFill>
                <a:latin typeface="Arial" panose="020B0604020202020204" pitchFamily="34" charset="0"/>
                <a:cs typeface="Arial" panose="020B0604020202020204" pitchFamily="34" charset="0"/>
              </a:rPr>
              <a:t>Cancer</a:t>
            </a:r>
            <a:r>
              <a:rPr lang="tr-TR" altLang="tr-TR" sz="800" dirty="0">
                <a:solidFill>
                  <a:srgbClr val="4C4C4C"/>
                </a:solidFill>
                <a:latin typeface="Arial" panose="020B0604020202020204" pitchFamily="34" charset="0"/>
                <a:cs typeface="Arial" panose="020B0604020202020204" pitchFamily="34" charset="0"/>
              </a:rPr>
              <a:t> (2012) 106, 1234 – 1238; </a:t>
            </a:r>
            <a:r>
              <a:rPr lang="tr-TR" altLang="tr-TR" sz="800" dirty="0" err="1">
                <a:solidFill>
                  <a:srgbClr val="4C4C4C"/>
                </a:solidFill>
                <a:latin typeface="Arial" panose="020B0604020202020204" pitchFamily="34" charset="0"/>
                <a:cs typeface="Arial" panose="020B0604020202020204" pitchFamily="34" charset="0"/>
              </a:rPr>
              <a:t>Atchley</a:t>
            </a:r>
            <a:r>
              <a:rPr lang="tr-TR" altLang="tr-TR" sz="800" dirty="0">
                <a:solidFill>
                  <a:srgbClr val="4C4C4C"/>
                </a:solidFill>
                <a:latin typeface="Arial" panose="020B0604020202020204" pitchFamily="34" charset="0"/>
                <a:cs typeface="Arial" panose="020B0604020202020204" pitchFamily="34" charset="0"/>
              </a:rPr>
              <a:t> DP et al. J </a:t>
            </a:r>
            <a:r>
              <a:rPr lang="tr-TR" altLang="tr-TR" sz="800" dirty="0" err="1">
                <a:solidFill>
                  <a:srgbClr val="4C4C4C"/>
                </a:solidFill>
                <a:latin typeface="Arial" panose="020B0604020202020204" pitchFamily="34" charset="0"/>
                <a:cs typeface="Arial" panose="020B0604020202020204" pitchFamily="34" charset="0"/>
              </a:rPr>
              <a:t>Clin</a:t>
            </a:r>
            <a:r>
              <a:rPr lang="tr-TR" altLang="tr-TR" sz="800" dirty="0">
                <a:solidFill>
                  <a:srgbClr val="4C4C4C"/>
                </a:solidFill>
                <a:latin typeface="Arial" panose="020B0604020202020204" pitchFamily="34" charset="0"/>
                <a:cs typeface="Arial" panose="020B0604020202020204" pitchFamily="34" charset="0"/>
              </a:rPr>
              <a:t> </a:t>
            </a:r>
            <a:r>
              <a:rPr lang="tr-TR" altLang="tr-TR" sz="800" dirty="0" err="1">
                <a:solidFill>
                  <a:srgbClr val="4C4C4C"/>
                </a:solidFill>
                <a:latin typeface="Arial" panose="020B0604020202020204" pitchFamily="34" charset="0"/>
                <a:cs typeface="Arial" panose="020B0604020202020204" pitchFamily="34" charset="0"/>
              </a:rPr>
              <a:t>Oncol</a:t>
            </a:r>
            <a:r>
              <a:rPr lang="tr-TR" altLang="tr-TR" sz="800" dirty="0">
                <a:solidFill>
                  <a:srgbClr val="4C4C4C"/>
                </a:solidFill>
                <a:latin typeface="Arial" panose="020B0604020202020204" pitchFamily="34" charset="0"/>
                <a:cs typeface="Arial" panose="020B0604020202020204" pitchFamily="34" charset="0"/>
              </a:rPr>
              <a:t> 2008; 26:4282-4288; </a:t>
            </a:r>
            <a:r>
              <a:rPr lang="tr-TR" altLang="tr-TR" sz="800" dirty="0" err="1">
                <a:solidFill>
                  <a:srgbClr val="4C4C4C"/>
                </a:solidFill>
                <a:latin typeface="Arial" panose="020B0604020202020204" pitchFamily="34" charset="0"/>
                <a:cs typeface="Arial" panose="020B0604020202020204" pitchFamily="34" charset="0"/>
              </a:rPr>
              <a:t>Couch</a:t>
            </a:r>
            <a:r>
              <a:rPr lang="tr-TR" altLang="tr-TR" sz="800" dirty="0">
                <a:solidFill>
                  <a:srgbClr val="4C4C4C"/>
                </a:solidFill>
                <a:latin typeface="Arial" panose="020B0604020202020204" pitchFamily="34" charset="0"/>
                <a:cs typeface="Arial" panose="020B0604020202020204" pitchFamily="34" charset="0"/>
              </a:rPr>
              <a:t> FJ et al J </a:t>
            </a:r>
            <a:r>
              <a:rPr lang="tr-TR" altLang="tr-TR" sz="800" dirty="0" err="1">
                <a:solidFill>
                  <a:srgbClr val="4C4C4C"/>
                </a:solidFill>
                <a:latin typeface="Arial" panose="020B0604020202020204" pitchFamily="34" charset="0"/>
                <a:cs typeface="Arial" panose="020B0604020202020204" pitchFamily="34" charset="0"/>
              </a:rPr>
              <a:t>Clin</a:t>
            </a:r>
            <a:r>
              <a:rPr lang="tr-TR" altLang="tr-TR" sz="800" dirty="0">
                <a:solidFill>
                  <a:srgbClr val="4C4C4C"/>
                </a:solidFill>
                <a:latin typeface="Arial" panose="020B0604020202020204" pitchFamily="34" charset="0"/>
                <a:cs typeface="Arial" panose="020B0604020202020204" pitchFamily="34" charset="0"/>
              </a:rPr>
              <a:t> </a:t>
            </a:r>
            <a:r>
              <a:rPr lang="tr-TR" altLang="tr-TR" sz="800" dirty="0" err="1">
                <a:solidFill>
                  <a:srgbClr val="4C4C4C"/>
                </a:solidFill>
                <a:latin typeface="Arial" panose="020B0604020202020204" pitchFamily="34" charset="0"/>
                <a:cs typeface="Arial" panose="020B0604020202020204" pitchFamily="34" charset="0"/>
              </a:rPr>
              <a:t>Oncol</a:t>
            </a:r>
            <a:r>
              <a:rPr lang="tr-TR" altLang="tr-TR" sz="800" dirty="0">
                <a:solidFill>
                  <a:srgbClr val="4C4C4C"/>
                </a:solidFill>
                <a:latin typeface="Arial" panose="020B0604020202020204" pitchFamily="34" charset="0"/>
                <a:cs typeface="Arial" panose="020B0604020202020204" pitchFamily="34" charset="0"/>
              </a:rPr>
              <a:t> 33:304-311; </a:t>
            </a:r>
            <a:r>
              <a:rPr lang="tr-TR" altLang="tr-TR" sz="800" dirty="0" err="1">
                <a:solidFill>
                  <a:srgbClr val="4C4C4C"/>
                </a:solidFill>
                <a:latin typeface="Arial" panose="020B0604020202020204" pitchFamily="34" charset="0"/>
                <a:cs typeface="Arial" panose="020B0604020202020204" pitchFamily="34" charset="0"/>
              </a:rPr>
              <a:t>Mavaddat</a:t>
            </a:r>
            <a:r>
              <a:rPr lang="tr-TR" altLang="tr-TR" sz="800" dirty="0">
                <a:solidFill>
                  <a:srgbClr val="4C4C4C"/>
                </a:solidFill>
                <a:latin typeface="Arial" panose="020B0604020202020204" pitchFamily="34" charset="0"/>
                <a:cs typeface="Arial" panose="020B0604020202020204" pitchFamily="34" charset="0"/>
              </a:rPr>
              <a:t> N et al. </a:t>
            </a:r>
            <a:r>
              <a:rPr lang="tr-TR" altLang="tr-TR" sz="800" dirty="0" err="1">
                <a:solidFill>
                  <a:srgbClr val="4C4C4C"/>
                </a:solidFill>
                <a:latin typeface="Arial" panose="020B0604020202020204" pitchFamily="34" charset="0"/>
                <a:cs typeface="Arial" panose="020B0604020202020204" pitchFamily="34" charset="0"/>
              </a:rPr>
              <a:t>Cancer</a:t>
            </a:r>
            <a:r>
              <a:rPr lang="tr-TR" altLang="tr-TR" sz="800" dirty="0">
                <a:solidFill>
                  <a:srgbClr val="4C4C4C"/>
                </a:solidFill>
                <a:latin typeface="Arial" panose="020B0604020202020204" pitchFamily="34" charset="0"/>
                <a:cs typeface="Arial" panose="020B0604020202020204" pitchFamily="34" charset="0"/>
              </a:rPr>
              <a:t> </a:t>
            </a:r>
            <a:r>
              <a:rPr lang="tr-TR" altLang="tr-TR" sz="800" dirty="0" err="1">
                <a:solidFill>
                  <a:srgbClr val="4C4C4C"/>
                </a:solidFill>
                <a:latin typeface="Arial" panose="020B0604020202020204" pitchFamily="34" charset="0"/>
                <a:cs typeface="Arial" panose="020B0604020202020204" pitchFamily="34" charset="0"/>
              </a:rPr>
              <a:t>Epidemiol</a:t>
            </a:r>
            <a:r>
              <a:rPr lang="tr-TR" altLang="tr-TR" sz="800" dirty="0">
                <a:solidFill>
                  <a:srgbClr val="4C4C4C"/>
                </a:solidFill>
                <a:latin typeface="Arial" panose="020B0604020202020204" pitchFamily="34" charset="0"/>
                <a:cs typeface="Arial" panose="020B0604020202020204" pitchFamily="34" charset="0"/>
              </a:rPr>
              <a:t> </a:t>
            </a:r>
            <a:r>
              <a:rPr lang="tr-TR" altLang="tr-TR" sz="800" dirty="0" err="1">
                <a:solidFill>
                  <a:srgbClr val="4C4C4C"/>
                </a:solidFill>
                <a:latin typeface="Arial" panose="020B0604020202020204" pitchFamily="34" charset="0"/>
                <a:cs typeface="Arial" panose="020B0604020202020204" pitchFamily="34" charset="0"/>
              </a:rPr>
              <a:t>Biomarkers</a:t>
            </a:r>
            <a:r>
              <a:rPr lang="tr-TR" altLang="tr-TR" sz="800" dirty="0">
                <a:solidFill>
                  <a:srgbClr val="4C4C4C"/>
                </a:solidFill>
                <a:latin typeface="Arial" panose="020B0604020202020204" pitchFamily="34" charset="0"/>
                <a:cs typeface="Arial" panose="020B0604020202020204" pitchFamily="34" charset="0"/>
              </a:rPr>
              <a:t> </a:t>
            </a:r>
            <a:r>
              <a:rPr lang="tr-TR" altLang="tr-TR" sz="800" dirty="0" err="1">
                <a:solidFill>
                  <a:srgbClr val="4C4C4C"/>
                </a:solidFill>
                <a:latin typeface="Arial" panose="020B0604020202020204" pitchFamily="34" charset="0"/>
                <a:cs typeface="Arial" panose="020B0604020202020204" pitchFamily="34" charset="0"/>
              </a:rPr>
              <a:t>Prev</a:t>
            </a:r>
            <a:r>
              <a:rPr lang="tr-TR" altLang="tr-TR" sz="800" dirty="0">
                <a:solidFill>
                  <a:srgbClr val="4C4C4C"/>
                </a:solidFill>
                <a:latin typeface="Arial" panose="020B0604020202020204" pitchFamily="34" charset="0"/>
                <a:cs typeface="Arial" panose="020B0604020202020204" pitchFamily="34" charset="0"/>
              </a:rPr>
              <a:t> 2012;21:134-147; </a:t>
            </a:r>
            <a:r>
              <a:rPr lang="tr-TR" altLang="tr-TR" sz="800" dirty="0" err="1">
                <a:solidFill>
                  <a:srgbClr val="4C4C4C"/>
                </a:solidFill>
                <a:latin typeface="Arial" panose="020B0604020202020204" pitchFamily="34" charset="0"/>
                <a:cs typeface="Arial" panose="020B0604020202020204" pitchFamily="34" charset="0"/>
              </a:rPr>
              <a:t>Larsen</a:t>
            </a:r>
            <a:r>
              <a:rPr lang="tr-TR" altLang="tr-TR" sz="800" dirty="0">
                <a:solidFill>
                  <a:srgbClr val="4C4C4C"/>
                </a:solidFill>
                <a:latin typeface="Arial" panose="020B0604020202020204" pitchFamily="34" charset="0"/>
                <a:cs typeface="Arial" panose="020B0604020202020204" pitchFamily="34" charset="0"/>
              </a:rPr>
              <a:t> MJ et al </a:t>
            </a:r>
            <a:r>
              <a:rPr lang="tr-TR" altLang="tr-TR" sz="800" dirty="0" err="1">
                <a:solidFill>
                  <a:srgbClr val="4C4C4C"/>
                </a:solidFill>
                <a:latin typeface="Arial" panose="020B0604020202020204" pitchFamily="34" charset="0"/>
                <a:cs typeface="Arial" panose="020B0604020202020204" pitchFamily="34" charset="0"/>
              </a:rPr>
              <a:t>PLoS</a:t>
            </a:r>
            <a:r>
              <a:rPr lang="tr-TR" altLang="tr-TR" sz="800" dirty="0">
                <a:solidFill>
                  <a:srgbClr val="4C4C4C"/>
                </a:solidFill>
                <a:latin typeface="Arial" panose="020B0604020202020204" pitchFamily="34" charset="0"/>
                <a:cs typeface="Arial" panose="020B0604020202020204" pitchFamily="34" charset="0"/>
              </a:rPr>
              <a:t> </a:t>
            </a:r>
            <a:r>
              <a:rPr lang="tr-TR" altLang="tr-TR" sz="800" dirty="0" err="1">
                <a:solidFill>
                  <a:srgbClr val="4C4C4C"/>
                </a:solidFill>
                <a:latin typeface="Arial" panose="020B0604020202020204" pitchFamily="34" charset="0"/>
                <a:cs typeface="Arial" panose="020B0604020202020204" pitchFamily="34" charset="0"/>
              </a:rPr>
              <a:t>One</a:t>
            </a:r>
            <a:r>
              <a:rPr lang="tr-TR" altLang="tr-TR" sz="800" dirty="0">
                <a:solidFill>
                  <a:srgbClr val="4C4C4C"/>
                </a:solidFill>
                <a:latin typeface="Arial" panose="020B0604020202020204" pitchFamily="34" charset="0"/>
                <a:cs typeface="Arial" panose="020B0604020202020204" pitchFamily="34" charset="0"/>
              </a:rPr>
              <a:t>. 2013 May 21;8(5):e64268</a:t>
            </a:r>
          </a:p>
          <a:p>
            <a:pPr>
              <a:buSzPct val="100000"/>
            </a:pPr>
            <a:endParaRPr lang="tr-TR" altLang="tr-TR" sz="800" dirty="0">
              <a:solidFill>
                <a:srgbClr val="4C4C4C"/>
              </a:solidFill>
              <a:latin typeface="Arial" charset="0"/>
            </a:endParaRPr>
          </a:p>
        </p:txBody>
      </p:sp>
      <p:sp>
        <p:nvSpPr>
          <p:cNvPr id="8" name="Date Placeholder 7"/>
          <p:cNvSpPr>
            <a:spLocks noGrp="1"/>
          </p:cNvSpPr>
          <p:nvPr>
            <p:ph type="dt" sz="half" idx="10"/>
          </p:nvPr>
        </p:nvSpPr>
        <p:spPr/>
        <p:txBody>
          <a:bodyPr/>
          <a:lstStyle/>
          <a:p>
            <a:fld id="{087A47D6-23C9-AB46-9A18-5277996255A5}" type="datetime1">
              <a:rPr lang="en-US" smtClean="0"/>
              <a:t>14.11.20</a:t>
            </a:fld>
            <a:endParaRPr lang="en-US"/>
          </a:p>
        </p:txBody>
      </p:sp>
      <p:sp>
        <p:nvSpPr>
          <p:cNvPr id="9" name="Slide Number Placeholder 8"/>
          <p:cNvSpPr>
            <a:spLocks noGrp="1"/>
          </p:cNvSpPr>
          <p:nvPr>
            <p:ph type="sldNum" sz="quarter" idx="12"/>
          </p:nvPr>
        </p:nvSpPr>
        <p:spPr/>
        <p:txBody>
          <a:bodyPr/>
          <a:lstStyle/>
          <a:p>
            <a:fld id="{A46B56E3-E63F-C94B-B5F1-645B608C74A3}" type="slidenum">
              <a:rPr lang="en-US" smtClean="0"/>
              <a:t>8</a:t>
            </a:fld>
            <a:endParaRPr lang="en-US"/>
          </a:p>
        </p:txBody>
      </p:sp>
    </p:spTree>
    <p:extLst>
      <p:ext uri="{BB962C8B-B14F-4D97-AF65-F5344CB8AC3E}">
        <p14:creationId xmlns:p14="http://schemas.microsoft.com/office/powerpoint/2010/main" val="507032998"/>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142A49-95D1-4B97-B0B2-C13E2339FE97}"/>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xmlns="" id="{6597869F-6F88-4A18-ADF9-0F472F5D99FB}"/>
              </a:ext>
            </a:extLst>
          </p:cNvPr>
          <p:cNvSpPr>
            <a:spLocks noGrp="1"/>
          </p:cNvSpPr>
          <p:nvPr>
            <p:ph idx="1"/>
          </p:nvPr>
        </p:nvSpPr>
        <p:spPr/>
        <p:txBody>
          <a:bodyPr/>
          <a:lstStyle/>
          <a:p>
            <a:endParaRPr lang="tr-TR"/>
          </a:p>
        </p:txBody>
      </p:sp>
      <p:pic>
        <p:nvPicPr>
          <p:cNvPr id="4" name="Picture 3">
            <a:extLst>
              <a:ext uri="{FF2B5EF4-FFF2-40B4-BE49-F238E27FC236}">
                <a16:creationId xmlns:a16="http://schemas.microsoft.com/office/drawing/2014/main" xmlns="" id="{78556FDD-20D9-450B-B4EF-160592A675AB}"/>
              </a:ext>
            </a:extLst>
          </p:cNvPr>
          <p:cNvPicPr>
            <a:picLocks noChangeAspect="1"/>
          </p:cNvPicPr>
          <p:nvPr/>
        </p:nvPicPr>
        <p:blipFill>
          <a:blip r:embed="rId3"/>
          <a:stretch>
            <a:fillRect/>
          </a:stretch>
        </p:blipFill>
        <p:spPr>
          <a:xfrm>
            <a:off x="0" y="0"/>
            <a:ext cx="9144000" cy="6858000"/>
          </a:xfrm>
          <a:prstGeom prst="rect">
            <a:avLst/>
          </a:prstGeom>
        </p:spPr>
      </p:pic>
      <p:sp>
        <p:nvSpPr>
          <p:cNvPr id="6" name="Date Placeholder 5"/>
          <p:cNvSpPr>
            <a:spLocks noGrp="1"/>
          </p:cNvSpPr>
          <p:nvPr>
            <p:ph type="dt" sz="half" idx="10"/>
          </p:nvPr>
        </p:nvSpPr>
        <p:spPr/>
        <p:txBody>
          <a:bodyPr/>
          <a:lstStyle/>
          <a:p>
            <a:fld id="{A6B9C0AF-6761-814C-83F3-670D5FD89347}" type="datetime1">
              <a:rPr lang="en-US" smtClean="0"/>
              <a:t>14.11.20</a:t>
            </a:fld>
            <a:endParaRPr lang="en-US"/>
          </a:p>
        </p:txBody>
      </p:sp>
      <p:sp>
        <p:nvSpPr>
          <p:cNvPr id="7" name="Slide Number Placeholder 6"/>
          <p:cNvSpPr>
            <a:spLocks noGrp="1"/>
          </p:cNvSpPr>
          <p:nvPr>
            <p:ph type="sldNum" sz="quarter" idx="12"/>
          </p:nvPr>
        </p:nvSpPr>
        <p:spPr/>
        <p:txBody>
          <a:bodyPr/>
          <a:lstStyle/>
          <a:p>
            <a:fld id="{A46B56E3-E63F-C94B-B5F1-645B608C74A3}" type="slidenum">
              <a:rPr lang="en-US" smtClean="0"/>
              <a:t>80</a:t>
            </a:fld>
            <a:endParaRPr lang="en-US"/>
          </a:p>
        </p:txBody>
      </p:sp>
    </p:spTree>
    <p:extLst>
      <p:ext uri="{BB962C8B-B14F-4D97-AF65-F5344CB8AC3E}">
        <p14:creationId xmlns:p14="http://schemas.microsoft.com/office/powerpoint/2010/main" val="38792261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DAB255-C393-4A98-81A2-59B277B7A91D}"/>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xmlns="" id="{8FC0A57D-9C98-4C3C-AF26-FF70112C9C2A}"/>
              </a:ext>
            </a:extLst>
          </p:cNvPr>
          <p:cNvSpPr>
            <a:spLocks noGrp="1"/>
          </p:cNvSpPr>
          <p:nvPr>
            <p:ph idx="1"/>
          </p:nvPr>
        </p:nvSpPr>
        <p:spPr/>
        <p:txBody>
          <a:bodyPr/>
          <a:lstStyle/>
          <a:p>
            <a:endParaRPr lang="tr-TR"/>
          </a:p>
        </p:txBody>
      </p:sp>
      <p:pic>
        <p:nvPicPr>
          <p:cNvPr id="4" name="Picture 3">
            <a:extLst>
              <a:ext uri="{FF2B5EF4-FFF2-40B4-BE49-F238E27FC236}">
                <a16:creationId xmlns:a16="http://schemas.microsoft.com/office/drawing/2014/main" xmlns="" id="{8E10A6EC-7E12-472C-B379-626F349F9A68}"/>
              </a:ext>
            </a:extLst>
          </p:cNvPr>
          <p:cNvPicPr>
            <a:picLocks noChangeAspect="1"/>
          </p:cNvPicPr>
          <p:nvPr/>
        </p:nvPicPr>
        <p:blipFill>
          <a:blip r:embed="rId3"/>
          <a:stretch>
            <a:fillRect/>
          </a:stretch>
        </p:blipFill>
        <p:spPr>
          <a:xfrm>
            <a:off x="0" y="0"/>
            <a:ext cx="9144000" cy="6858000"/>
          </a:xfrm>
          <a:prstGeom prst="rect">
            <a:avLst/>
          </a:prstGeom>
        </p:spPr>
      </p:pic>
      <p:sp>
        <p:nvSpPr>
          <p:cNvPr id="6" name="Date Placeholder 5"/>
          <p:cNvSpPr>
            <a:spLocks noGrp="1"/>
          </p:cNvSpPr>
          <p:nvPr>
            <p:ph type="dt" sz="half" idx="10"/>
          </p:nvPr>
        </p:nvSpPr>
        <p:spPr/>
        <p:txBody>
          <a:bodyPr/>
          <a:lstStyle/>
          <a:p>
            <a:fld id="{084C1002-7AA0-FB4A-ACF8-AAB037DE86EF}" type="datetime1">
              <a:rPr lang="en-US" smtClean="0"/>
              <a:t>14.11.20</a:t>
            </a:fld>
            <a:endParaRPr lang="en-US"/>
          </a:p>
        </p:txBody>
      </p:sp>
      <p:sp>
        <p:nvSpPr>
          <p:cNvPr id="7" name="Slide Number Placeholder 6"/>
          <p:cNvSpPr>
            <a:spLocks noGrp="1"/>
          </p:cNvSpPr>
          <p:nvPr>
            <p:ph type="sldNum" sz="quarter" idx="12"/>
          </p:nvPr>
        </p:nvSpPr>
        <p:spPr/>
        <p:txBody>
          <a:bodyPr/>
          <a:lstStyle/>
          <a:p>
            <a:fld id="{A46B56E3-E63F-C94B-B5F1-645B608C74A3}" type="slidenum">
              <a:rPr lang="en-US" smtClean="0"/>
              <a:t>81</a:t>
            </a:fld>
            <a:endParaRPr lang="en-US"/>
          </a:p>
        </p:txBody>
      </p:sp>
    </p:spTree>
    <p:extLst>
      <p:ext uri="{BB962C8B-B14F-4D97-AF65-F5344CB8AC3E}">
        <p14:creationId xmlns:p14="http://schemas.microsoft.com/office/powerpoint/2010/main" val="25775193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792A6A-0E60-4335-BDCD-439027199AEF}"/>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xmlns="" id="{801A596A-FFEF-4124-8BF0-72519A1EAC39}"/>
              </a:ext>
            </a:extLst>
          </p:cNvPr>
          <p:cNvSpPr>
            <a:spLocks noGrp="1"/>
          </p:cNvSpPr>
          <p:nvPr>
            <p:ph idx="1"/>
          </p:nvPr>
        </p:nvSpPr>
        <p:spPr/>
        <p:txBody>
          <a:bodyPr/>
          <a:lstStyle/>
          <a:p>
            <a:endParaRPr lang="tr-TR"/>
          </a:p>
        </p:txBody>
      </p:sp>
      <p:pic>
        <p:nvPicPr>
          <p:cNvPr id="4" name="Picture 3">
            <a:extLst>
              <a:ext uri="{FF2B5EF4-FFF2-40B4-BE49-F238E27FC236}">
                <a16:creationId xmlns:a16="http://schemas.microsoft.com/office/drawing/2014/main" xmlns="" id="{DD9EB795-9205-41B3-AF65-BF6AB993D4D5}"/>
              </a:ext>
            </a:extLst>
          </p:cNvPr>
          <p:cNvPicPr>
            <a:picLocks noChangeAspect="1"/>
          </p:cNvPicPr>
          <p:nvPr/>
        </p:nvPicPr>
        <p:blipFill>
          <a:blip r:embed="rId3"/>
          <a:stretch>
            <a:fillRect/>
          </a:stretch>
        </p:blipFill>
        <p:spPr>
          <a:xfrm>
            <a:off x="0" y="0"/>
            <a:ext cx="9144000" cy="6858000"/>
          </a:xfrm>
          <a:prstGeom prst="rect">
            <a:avLst/>
          </a:prstGeom>
        </p:spPr>
      </p:pic>
      <p:sp>
        <p:nvSpPr>
          <p:cNvPr id="6" name="Date Placeholder 5"/>
          <p:cNvSpPr>
            <a:spLocks noGrp="1"/>
          </p:cNvSpPr>
          <p:nvPr>
            <p:ph type="dt" sz="half" idx="10"/>
          </p:nvPr>
        </p:nvSpPr>
        <p:spPr/>
        <p:txBody>
          <a:bodyPr/>
          <a:lstStyle/>
          <a:p>
            <a:fld id="{E70DA4EA-5F1B-2E40-BB64-A4CD21E4E8D5}" type="datetime1">
              <a:rPr lang="en-US" smtClean="0"/>
              <a:t>14.11.20</a:t>
            </a:fld>
            <a:endParaRPr lang="en-US"/>
          </a:p>
        </p:txBody>
      </p:sp>
      <p:sp>
        <p:nvSpPr>
          <p:cNvPr id="7" name="Slide Number Placeholder 6"/>
          <p:cNvSpPr>
            <a:spLocks noGrp="1"/>
          </p:cNvSpPr>
          <p:nvPr>
            <p:ph type="sldNum" sz="quarter" idx="12"/>
          </p:nvPr>
        </p:nvSpPr>
        <p:spPr/>
        <p:txBody>
          <a:bodyPr/>
          <a:lstStyle/>
          <a:p>
            <a:fld id="{A46B56E3-E63F-C94B-B5F1-645B608C74A3}" type="slidenum">
              <a:rPr lang="en-US" smtClean="0"/>
              <a:t>82</a:t>
            </a:fld>
            <a:endParaRPr lang="en-US"/>
          </a:p>
        </p:txBody>
      </p:sp>
    </p:spTree>
    <p:extLst>
      <p:ext uri="{BB962C8B-B14F-4D97-AF65-F5344CB8AC3E}">
        <p14:creationId xmlns:p14="http://schemas.microsoft.com/office/powerpoint/2010/main" val="1808688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E298E9-8440-4B5F-B367-3834E40A6B15}"/>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xmlns="" id="{C6DDA3E8-D962-4927-95C5-C17F7A0EB5DC}"/>
              </a:ext>
            </a:extLst>
          </p:cNvPr>
          <p:cNvSpPr>
            <a:spLocks noGrp="1"/>
          </p:cNvSpPr>
          <p:nvPr>
            <p:ph idx="1"/>
          </p:nvPr>
        </p:nvSpPr>
        <p:spPr/>
        <p:txBody>
          <a:bodyPr/>
          <a:lstStyle/>
          <a:p>
            <a:endParaRPr lang="tr-TR"/>
          </a:p>
        </p:txBody>
      </p:sp>
      <p:pic>
        <p:nvPicPr>
          <p:cNvPr id="4" name="Picture 3">
            <a:extLst>
              <a:ext uri="{FF2B5EF4-FFF2-40B4-BE49-F238E27FC236}">
                <a16:creationId xmlns:a16="http://schemas.microsoft.com/office/drawing/2014/main" xmlns="" id="{4F1DE7A2-C837-455E-B7E6-D18D48EF6B84}"/>
              </a:ext>
            </a:extLst>
          </p:cNvPr>
          <p:cNvPicPr>
            <a:picLocks noChangeAspect="1"/>
          </p:cNvPicPr>
          <p:nvPr/>
        </p:nvPicPr>
        <p:blipFill>
          <a:blip r:embed="rId3"/>
          <a:stretch>
            <a:fillRect/>
          </a:stretch>
        </p:blipFill>
        <p:spPr>
          <a:xfrm>
            <a:off x="0" y="0"/>
            <a:ext cx="9144000" cy="6858000"/>
          </a:xfrm>
          <a:prstGeom prst="rect">
            <a:avLst/>
          </a:prstGeom>
        </p:spPr>
      </p:pic>
      <p:sp>
        <p:nvSpPr>
          <p:cNvPr id="6" name="Date Placeholder 5"/>
          <p:cNvSpPr>
            <a:spLocks noGrp="1"/>
          </p:cNvSpPr>
          <p:nvPr>
            <p:ph type="dt" sz="half" idx="10"/>
          </p:nvPr>
        </p:nvSpPr>
        <p:spPr/>
        <p:txBody>
          <a:bodyPr/>
          <a:lstStyle/>
          <a:p>
            <a:fld id="{C4CA71BD-F07A-C245-9F8B-DF5FF5763606}" type="datetime1">
              <a:rPr lang="en-US" smtClean="0"/>
              <a:t>14.11.20</a:t>
            </a:fld>
            <a:endParaRPr lang="en-US"/>
          </a:p>
        </p:txBody>
      </p:sp>
      <p:sp>
        <p:nvSpPr>
          <p:cNvPr id="7" name="Slide Number Placeholder 6"/>
          <p:cNvSpPr>
            <a:spLocks noGrp="1"/>
          </p:cNvSpPr>
          <p:nvPr>
            <p:ph type="sldNum" sz="quarter" idx="12"/>
          </p:nvPr>
        </p:nvSpPr>
        <p:spPr/>
        <p:txBody>
          <a:bodyPr/>
          <a:lstStyle/>
          <a:p>
            <a:fld id="{A46B56E3-E63F-C94B-B5F1-645B608C74A3}" type="slidenum">
              <a:rPr lang="en-US" smtClean="0"/>
              <a:t>83</a:t>
            </a:fld>
            <a:endParaRPr lang="en-US"/>
          </a:p>
        </p:txBody>
      </p:sp>
    </p:spTree>
    <p:extLst>
      <p:ext uri="{BB962C8B-B14F-4D97-AF65-F5344CB8AC3E}">
        <p14:creationId xmlns:p14="http://schemas.microsoft.com/office/powerpoint/2010/main" val="11002288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12A707-CC43-411B-A891-405FED15CE2D}"/>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xmlns="" id="{BC05050B-837F-4EA4-A4A6-DDAE869364E1}"/>
              </a:ext>
            </a:extLst>
          </p:cNvPr>
          <p:cNvSpPr>
            <a:spLocks noGrp="1"/>
          </p:cNvSpPr>
          <p:nvPr>
            <p:ph idx="1"/>
          </p:nvPr>
        </p:nvSpPr>
        <p:spPr/>
        <p:txBody>
          <a:bodyPr/>
          <a:lstStyle/>
          <a:p>
            <a:endParaRPr lang="tr-TR"/>
          </a:p>
        </p:txBody>
      </p:sp>
      <p:pic>
        <p:nvPicPr>
          <p:cNvPr id="4" name="Picture 3">
            <a:extLst>
              <a:ext uri="{FF2B5EF4-FFF2-40B4-BE49-F238E27FC236}">
                <a16:creationId xmlns:a16="http://schemas.microsoft.com/office/drawing/2014/main" xmlns="" id="{E779C225-9684-4232-8EA8-F032357D30E7}"/>
              </a:ext>
            </a:extLst>
          </p:cNvPr>
          <p:cNvPicPr>
            <a:picLocks noChangeAspect="1"/>
          </p:cNvPicPr>
          <p:nvPr/>
        </p:nvPicPr>
        <p:blipFill>
          <a:blip r:embed="rId3"/>
          <a:stretch>
            <a:fillRect/>
          </a:stretch>
        </p:blipFill>
        <p:spPr>
          <a:xfrm>
            <a:off x="0" y="0"/>
            <a:ext cx="9144000" cy="6858000"/>
          </a:xfrm>
          <a:prstGeom prst="rect">
            <a:avLst/>
          </a:prstGeom>
        </p:spPr>
      </p:pic>
      <p:sp>
        <p:nvSpPr>
          <p:cNvPr id="6" name="Date Placeholder 5"/>
          <p:cNvSpPr>
            <a:spLocks noGrp="1"/>
          </p:cNvSpPr>
          <p:nvPr>
            <p:ph type="dt" sz="half" idx="10"/>
          </p:nvPr>
        </p:nvSpPr>
        <p:spPr/>
        <p:txBody>
          <a:bodyPr/>
          <a:lstStyle/>
          <a:p>
            <a:fld id="{D723EB3E-EA9B-CA47-99FE-6C945D467842}" type="datetime1">
              <a:rPr lang="en-US" smtClean="0"/>
              <a:t>14.11.20</a:t>
            </a:fld>
            <a:endParaRPr lang="en-US"/>
          </a:p>
        </p:txBody>
      </p:sp>
      <p:sp>
        <p:nvSpPr>
          <p:cNvPr id="7" name="Slide Number Placeholder 6"/>
          <p:cNvSpPr>
            <a:spLocks noGrp="1"/>
          </p:cNvSpPr>
          <p:nvPr>
            <p:ph type="sldNum" sz="quarter" idx="12"/>
          </p:nvPr>
        </p:nvSpPr>
        <p:spPr/>
        <p:txBody>
          <a:bodyPr/>
          <a:lstStyle/>
          <a:p>
            <a:fld id="{A46B56E3-E63F-C94B-B5F1-645B608C74A3}" type="slidenum">
              <a:rPr lang="en-US" smtClean="0"/>
              <a:t>84</a:t>
            </a:fld>
            <a:endParaRPr lang="en-US"/>
          </a:p>
        </p:txBody>
      </p:sp>
    </p:spTree>
    <p:extLst>
      <p:ext uri="{BB962C8B-B14F-4D97-AF65-F5344CB8AC3E}">
        <p14:creationId xmlns:p14="http://schemas.microsoft.com/office/powerpoint/2010/main" val="3394816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ıcı1.png"/>
          <p:cNvPicPr>
            <a:picLocks noGrp="1" noChangeAspect="1"/>
          </p:cNvPicPr>
          <p:nvPr>
            <p:ph idx="1"/>
          </p:nvPr>
        </p:nvPicPr>
        <p:blipFill>
          <a:blip r:embed="rId2">
            <a:extLst>
              <a:ext uri="{28A0092B-C50C-407E-A947-70E740481C1C}">
                <a14:useLocalDpi xmlns:a14="http://schemas.microsoft.com/office/drawing/2010/main" val="0"/>
              </a:ext>
            </a:extLst>
          </a:blip>
          <a:srcRect t="-12584" b="-12584"/>
          <a:stretch>
            <a:fillRect/>
          </a:stretch>
        </p:blipFill>
        <p:spPr>
          <a:xfrm>
            <a:off x="108990" y="690289"/>
            <a:ext cx="8861389" cy="4873423"/>
          </a:xfrm>
        </p:spPr>
      </p:pic>
      <p:sp>
        <p:nvSpPr>
          <p:cNvPr id="6" name="Date Placeholder 5"/>
          <p:cNvSpPr>
            <a:spLocks noGrp="1"/>
          </p:cNvSpPr>
          <p:nvPr>
            <p:ph type="dt" sz="half" idx="10"/>
          </p:nvPr>
        </p:nvSpPr>
        <p:spPr/>
        <p:txBody>
          <a:bodyPr/>
          <a:lstStyle/>
          <a:p>
            <a:fld id="{1D477202-1C15-6346-B759-A76553F829DC}" type="datetime1">
              <a:rPr lang="en-US" smtClean="0"/>
              <a:t>14.11.20</a:t>
            </a:fld>
            <a:endParaRPr lang="en-US"/>
          </a:p>
        </p:txBody>
      </p:sp>
      <p:sp>
        <p:nvSpPr>
          <p:cNvPr id="7" name="Slide Number Placeholder 6"/>
          <p:cNvSpPr>
            <a:spLocks noGrp="1"/>
          </p:cNvSpPr>
          <p:nvPr>
            <p:ph type="sldNum" sz="quarter" idx="12"/>
          </p:nvPr>
        </p:nvSpPr>
        <p:spPr/>
        <p:txBody>
          <a:bodyPr/>
          <a:lstStyle/>
          <a:p>
            <a:fld id="{A46B56E3-E63F-C94B-B5F1-645B608C74A3}" type="slidenum">
              <a:rPr lang="en-US" smtClean="0"/>
              <a:t>85</a:t>
            </a:fld>
            <a:endParaRPr lang="en-US"/>
          </a:p>
        </p:txBody>
      </p:sp>
    </p:spTree>
    <p:extLst>
      <p:ext uri="{BB962C8B-B14F-4D97-AF65-F5344CB8AC3E}">
        <p14:creationId xmlns:p14="http://schemas.microsoft.com/office/powerpoint/2010/main" val="1075205812"/>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ıcı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6800"/>
            <a:ext cx="9144000" cy="4711412"/>
          </a:xfrm>
          <a:prstGeom prst="rect">
            <a:avLst/>
          </a:prstGeom>
        </p:spPr>
      </p:pic>
      <p:pic>
        <p:nvPicPr>
          <p:cNvPr id="3" name="Picture 2" descr="ıcı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4900"/>
            <a:ext cx="9144000" cy="4641439"/>
          </a:xfrm>
          <a:prstGeom prst="rect">
            <a:avLst/>
          </a:prstGeom>
        </p:spPr>
      </p:pic>
      <p:sp>
        <p:nvSpPr>
          <p:cNvPr id="5" name="Date Placeholder 4"/>
          <p:cNvSpPr>
            <a:spLocks noGrp="1"/>
          </p:cNvSpPr>
          <p:nvPr>
            <p:ph type="dt" sz="half" idx="10"/>
          </p:nvPr>
        </p:nvSpPr>
        <p:spPr/>
        <p:txBody>
          <a:bodyPr/>
          <a:lstStyle/>
          <a:p>
            <a:fld id="{7E7C4443-CE4D-0D49-B1DD-54DEB01B15BF}" type="datetime1">
              <a:rPr lang="en-US" smtClean="0"/>
              <a:t>14.11.20</a:t>
            </a:fld>
            <a:endParaRPr lang="en-US"/>
          </a:p>
        </p:txBody>
      </p:sp>
      <p:sp>
        <p:nvSpPr>
          <p:cNvPr id="6" name="Slide Number Placeholder 5"/>
          <p:cNvSpPr>
            <a:spLocks noGrp="1"/>
          </p:cNvSpPr>
          <p:nvPr>
            <p:ph type="sldNum" sz="quarter" idx="12"/>
          </p:nvPr>
        </p:nvSpPr>
        <p:spPr/>
        <p:txBody>
          <a:bodyPr/>
          <a:lstStyle/>
          <a:p>
            <a:fld id="{A46B56E3-E63F-C94B-B5F1-645B608C74A3}" type="slidenum">
              <a:rPr lang="en-US" smtClean="0"/>
              <a:t>86</a:t>
            </a:fld>
            <a:endParaRPr lang="en-US"/>
          </a:p>
        </p:txBody>
      </p:sp>
    </p:spTree>
    <p:extLst>
      <p:ext uri="{BB962C8B-B14F-4D97-AF65-F5344CB8AC3E}">
        <p14:creationId xmlns:p14="http://schemas.microsoft.com/office/powerpoint/2010/main" val="41127132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TNBC-İO: </a:t>
            </a:r>
            <a:r>
              <a:rPr lang="en-US" dirty="0" err="1" smtClean="0"/>
              <a:t>Sonuç</a:t>
            </a:r>
            <a:r>
              <a:rPr lang="en-US" dirty="0" smtClean="0"/>
              <a:t> </a:t>
            </a:r>
            <a:r>
              <a:rPr lang="en-US" dirty="0" err="1" smtClean="0"/>
              <a:t>olarak</a:t>
            </a:r>
            <a:r>
              <a:rPr lang="en-US" dirty="0" smtClean="0"/>
              <a:t>;</a:t>
            </a:r>
            <a:endParaRPr lang="en-US" dirty="0"/>
          </a:p>
        </p:txBody>
      </p:sp>
      <p:sp>
        <p:nvSpPr>
          <p:cNvPr id="3" name="Content Placeholder 2"/>
          <p:cNvSpPr>
            <a:spLocks noGrp="1"/>
          </p:cNvSpPr>
          <p:nvPr>
            <p:ph idx="1"/>
          </p:nvPr>
        </p:nvSpPr>
        <p:spPr/>
        <p:txBody>
          <a:bodyPr/>
          <a:lstStyle/>
          <a:p>
            <a:r>
              <a:rPr lang="en-US" dirty="0" err="1" smtClean="0"/>
              <a:t>Atezo+Nabpakli</a:t>
            </a:r>
            <a:r>
              <a:rPr lang="en-US" dirty="0" smtClean="0"/>
              <a:t> PFS+ OS+</a:t>
            </a:r>
          </a:p>
          <a:p>
            <a:r>
              <a:rPr lang="en-US" dirty="0" err="1" smtClean="0"/>
              <a:t>Atezo+Pakli</a:t>
            </a:r>
            <a:r>
              <a:rPr lang="en-US" dirty="0" smtClean="0"/>
              <a:t> PFS-OS- </a:t>
            </a:r>
            <a:r>
              <a:rPr lang="en-US" dirty="0" err="1" smtClean="0"/>
              <a:t>Neden</a:t>
            </a:r>
            <a:r>
              <a:rPr lang="en-US" dirty="0" smtClean="0"/>
              <a:t>?</a:t>
            </a:r>
          </a:p>
          <a:p>
            <a:r>
              <a:rPr lang="en-US" dirty="0" err="1" smtClean="0"/>
              <a:t>Pembro+KT</a:t>
            </a:r>
            <a:r>
              <a:rPr lang="en-US" dirty="0" smtClean="0"/>
              <a:t> PFS+ OS? </a:t>
            </a:r>
            <a:r>
              <a:rPr lang="en-US" dirty="0" err="1" smtClean="0"/>
              <a:t>taksan</a:t>
            </a:r>
            <a:r>
              <a:rPr lang="en-US" dirty="0" smtClean="0"/>
              <a:t>&gt;gem-</a:t>
            </a:r>
            <a:r>
              <a:rPr lang="en-US" dirty="0" err="1" smtClean="0"/>
              <a:t>karbo</a:t>
            </a:r>
            <a:endParaRPr lang="en-US" dirty="0" smtClean="0"/>
          </a:p>
          <a:p>
            <a:r>
              <a:rPr lang="en-US" dirty="0" smtClean="0"/>
              <a:t>PDL1+ </a:t>
            </a:r>
            <a:r>
              <a:rPr lang="en-US" dirty="0" err="1" smtClean="0"/>
              <a:t>etkinlik</a:t>
            </a:r>
            <a:r>
              <a:rPr lang="en-US" dirty="0" smtClean="0"/>
              <a:t>+ (HR 0.6)</a:t>
            </a:r>
          </a:p>
          <a:p>
            <a:r>
              <a:rPr lang="en-US" dirty="0" err="1" smtClean="0"/>
              <a:t>Daha</a:t>
            </a:r>
            <a:r>
              <a:rPr lang="en-US" dirty="0" smtClean="0"/>
              <a:t> </a:t>
            </a:r>
            <a:r>
              <a:rPr lang="en-US" dirty="0" err="1" smtClean="0"/>
              <a:t>önce</a:t>
            </a:r>
            <a:r>
              <a:rPr lang="en-US" dirty="0" smtClean="0"/>
              <a:t> KT </a:t>
            </a:r>
            <a:r>
              <a:rPr lang="en-US" dirty="0" err="1" smtClean="0"/>
              <a:t>almamış</a:t>
            </a:r>
            <a:r>
              <a:rPr lang="en-US" dirty="0" smtClean="0"/>
              <a:t>, </a:t>
            </a:r>
            <a:r>
              <a:rPr lang="en-US" dirty="0" err="1" smtClean="0"/>
              <a:t>taksan</a:t>
            </a:r>
            <a:r>
              <a:rPr lang="en-US" dirty="0" smtClean="0"/>
              <a:t> </a:t>
            </a:r>
            <a:r>
              <a:rPr lang="en-US" dirty="0" err="1" smtClean="0"/>
              <a:t>almamış</a:t>
            </a:r>
            <a:r>
              <a:rPr lang="en-US" dirty="0" smtClean="0"/>
              <a:t> </a:t>
            </a:r>
            <a:r>
              <a:rPr lang="en-US" dirty="0" err="1" smtClean="0"/>
              <a:t>etkinlik</a:t>
            </a:r>
            <a:r>
              <a:rPr lang="en-US" dirty="0" smtClean="0"/>
              <a:t>+</a:t>
            </a:r>
          </a:p>
          <a:p>
            <a:r>
              <a:rPr lang="en-US" dirty="0" err="1" smtClean="0"/>
              <a:t>Tolerans</a:t>
            </a:r>
            <a:r>
              <a:rPr lang="en-US" dirty="0" smtClean="0"/>
              <a:t> </a:t>
            </a:r>
            <a:r>
              <a:rPr lang="en-US" dirty="0" err="1" smtClean="0"/>
              <a:t>iyi</a:t>
            </a:r>
            <a:r>
              <a:rPr lang="en-US" dirty="0" smtClean="0"/>
              <a:t> </a:t>
            </a:r>
            <a:endParaRPr lang="en-US" dirty="0"/>
          </a:p>
        </p:txBody>
      </p:sp>
      <p:sp>
        <p:nvSpPr>
          <p:cNvPr id="6" name="Slide Number Placeholder 5"/>
          <p:cNvSpPr>
            <a:spLocks noGrp="1"/>
          </p:cNvSpPr>
          <p:nvPr>
            <p:ph type="sldNum" sz="quarter" idx="12"/>
          </p:nvPr>
        </p:nvSpPr>
        <p:spPr/>
        <p:txBody>
          <a:bodyPr/>
          <a:lstStyle/>
          <a:p>
            <a:fld id="{A46B56E3-E63F-C94B-B5F1-645B608C74A3}" type="slidenum">
              <a:rPr lang="en-US" smtClean="0"/>
              <a:t>87</a:t>
            </a:fld>
            <a:endParaRPr lang="en-US"/>
          </a:p>
        </p:txBody>
      </p:sp>
    </p:spTree>
    <p:extLst>
      <p:ext uri="{BB962C8B-B14F-4D97-AF65-F5344CB8AC3E}">
        <p14:creationId xmlns:p14="http://schemas.microsoft.com/office/powerpoint/2010/main" val="3717196783"/>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677A9D7-72FB-4E20-ADA8-1A12828F2991}"/>
              </a:ext>
            </a:extLst>
          </p:cNvPr>
          <p:cNvSpPr>
            <a:spLocks noGrp="1"/>
          </p:cNvSpPr>
          <p:nvPr>
            <p:ph type="title"/>
          </p:nvPr>
        </p:nvSpPr>
        <p:spPr/>
        <p:txBody>
          <a:bodyPr>
            <a:normAutofit fontScale="90000"/>
          </a:bodyPr>
          <a:lstStyle/>
          <a:p>
            <a:r>
              <a:rPr lang="en-US" dirty="0"/>
              <a:t>TONIC: Induction Followed by Nivolumab Monotherapy in Metastatic TNBC</a:t>
            </a:r>
          </a:p>
        </p:txBody>
      </p:sp>
      <p:grpSp>
        <p:nvGrpSpPr>
          <p:cNvPr id="4" name="Group 7">
            <a:extLst>
              <a:ext uri="{FF2B5EF4-FFF2-40B4-BE49-F238E27FC236}">
                <a16:creationId xmlns="" xmlns:a16="http://schemas.microsoft.com/office/drawing/2014/main" id="{3FCF4612-C925-48CE-9196-F4E7F73811B8}"/>
              </a:ext>
            </a:extLst>
          </p:cNvPr>
          <p:cNvGrpSpPr>
            <a:grpSpLocks/>
          </p:cNvGrpSpPr>
          <p:nvPr/>
        </p:nvGrpSpPr>
        <p:grpSpPr bwMode="auto">
          <a:xfrm>
            <a:off x="7042177" y="6216652"/>
            <a:ext cx="2491813" cy="447822"/>
            <a:chOff x="9527309" y="3551529"/>
            <a:chExt cx="3322416" cy="448324"/>
          </a:xfrm>
        </p:grpSpPr>
        <p:pic>
          <p:nvPicPr>
            <p:cNvPr id="5" name="Picture 9">
              <a:extLst>
                <a:ext uri="{FF2B5EF4-FFF2-40B4-BE49-F238E27FC236}">
                  <a16:creationId xmlns="" xmlns:a16="http://schemas.microsoft.com/office/drawing/2014/main" id="{94D046FB-895B-4EA6-9E0F-9C64B602DEC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327791" y="3551529"/>
              <a:ext cx="551335" cy="179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 name="Rectangle 8">
              <a:extLst>
                <a:ext uri="{FF2B5EF4-FFF2-40B4-BE49-F238E27FC236}">
                  <a16:creationId xmlns="" xmlns:a16="http://schemas.microsoft.com/office/drawing/2014/main" id="{9FF71501-CF79-4F79-90DF-BC2802C805C2}"/>
                </a:ext>
              </a:extLst>
            </p:cNvPr>
            <p:cNvSpPr>
              <a:spLocks noChangeArrowheads="1"/>
            </p:cNvSpPr>
            <p:nvPr/>
          </p:nvSpPr>
          <p:spPr bwMode="auto">
            <a:xfrm>
              <a:off x="9527309" y="3691731"/>
              <a:ext cx="3322416" cy="308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eaLnBrk="0" hangingPunct="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eaLnBrk="0" hangingPunct="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eaLnBrk="0"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eaLnBrk="0"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4"/>
                </a:rPr>
                <a:t>clinicaloptions.com</a:t>
              </a:r>
              <a:endPar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
        <p:nvSpPr>
          <p:cNvPr id="35" name="Text Box 15">
            <a:extLst>
              <a:ext uri="{FF2B5EF4-FFF2-40B4-BE49-F238E27FC236}">
                <a16:creationId xmlns="" xmlns:a16="http://schemas.microsoft.com/office/drawing/2014/main" id="{0A040734-F548-41D2-B788-A2556748C1CE}"/>
              </a:ext>
            </a:extLst>
          </p:cNvPr>
          <p:cNvSpPr txBox="1">
            <a:spLocks noChangeArrowheads="1"/>
          </p:cNvSpPr>
          <p:nvPr/>
        </p:nvSpPr>
        <p:spPr bwMode="auto">
          <a:xfrm>
            <a:off x="309563" y="6359420"/>
            <a:ext cx="589002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1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Kok</a:t>
            </a:r>
            <a:r>
              <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ASCO 2018. Abstr 1012. </a:t>
            </a:r>
            <a:r>
              <a:rPr kumimoji="0" lang="en-US" altLang="en-US" sz="1200" b="0" i="0" u="none" strike="noStrike" kern="1200" cap="none" spc="-1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Voorwerk</a:t>
            </a:r>
            <a:r>
              <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Nat Med. 2019;25:920.</a:t>
            </a:r>
          </a:p>
        </p:txBody>
      </p:sp>
      <p:sp>
        <p:nvSpPr>
          <p:cNvPr id="88" name="Text Box 23">
            <a:extLst>
              <a:ext uri="{FF2B5EF4-FFF2-40B4-BE49-F238E27FC236}">
                <a16:creationId xmlns="" xmlns:a16="http://schemas.microsoft.com/office/drawing/2014/main" id="{86E43740-A18C-454D-99B4-761F25B21A51}"/>
              </a:ext>
            </a:extLst>
          </p:cNvPr>
          <p:cNvSpPr txBox="1">
            <a:spLocks noChangeArrowheads="1"/>
          </p:cNvSpPr>
          <p:nvPr/>
        </p:nvSpPr>
        <p:spPr bwMode="auto">
          <a:xfrm>
            <a:off x="208578" y="2916638"/>
            <a:ext cx="1708227" cy="17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Patients with stage IV TNBC who received ≤ 3 lines of palliative chemotherapy*</a:t>
            </a:r>
          </a:p>
        </p:txBody>
      </p:sp>
      <p:sp>
        <p:nvSpPr>
          <p:cNvPr id="90" name="Rectangle 24">
            <a:extLst>
              <a:ext uri="{FF2B5EF4-FFF2-40B4-BE49-F238E27FC236}">
                <a16:creationId xmlns="" xmlns:a16="http://schemas.microsoft.com/office/drawing/2014/main" id="{F4584ADC-2C4C-FC4C-99C8-2B60324E8C37}"/>
              </a:ext>
            </a:extLst>
          </p:cNvPr>
          <p:cNvSpPr>
            <a:spLocks noChangeArrowheads="1"/>
          </p:cNvSpPr>
          <p:nvPr/>
        </p:nvSpPr>
        <p:spPr bwMode="auto">
          <a:xfrm>
            <a:off x="2010027" y="1576487"/>
            <a:ext cx="1761880" cy="721651"/>
          </a:xfrm>
          <a:prstGeom prst="rect">
            <a:avLst/>
          </a:prstGeom>
          <a:solidFill>
            <a:schemeClr val="accent1"/>
          </a:solidFill>
          <a:ln w="9525">
            <a:noFill/>
            <a:miter lim="800000"/>
            <a:headEnd/>
            <a:tailEnd/>
          </a:ln>
        </p:spPr>
        <p:txBody>
          <a:bodyPr wrap="none"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Radiotherapy</a:t>
            </a:r>
            <a:br>
              <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b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3x 8 </a:t>
            </a:r>
            <a:r>
              <a:rPr kumimoji="0" lang="en-US" sz="18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Arial" charset="0"/>
              </a:rPr>
              <a:t>Gy</a:t>
            </a: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46" name="Rectangle 25">
            <a:extLst>
              <a:ext uri="{FF2B5EF4-FFF2-40B4-BE49-F238E27FC236}">
                <a16:creationId xmlns="" xmlns:a16="http://schemas.microsoft.com/office/drawing/2014/main" id="{1412236F-99F9-3048-9456-6D422587B3AF}"/>
              </a:ext>
            </a:extLst>
          </p:cNvPr>
          <p:cNvSpPr>
            <a:spLocks noChangeArrowheads="1"/>
          </p:cNvSpPr>
          <p:nvPr/>
        </p:nvSpPr>
        <p:spPr bwMode="auto">
          <a:xfrm>
            <a:off x="2010026" y="3226637"/>
            <a:ext cx="1761875" cy="749381"/>
          </a:xfrm>
          <a:prstGeom prst="rect">
            <a:avLst/>
          </a:prstGeom>
          <a:solidFill>
            <a:schemeClr val="accent4"/>
          </a:solidFill>
          <a:ln w="9525">
            <a:noFill/>
            <a:miter lim="800000"/>
            <a:headEnd/>
            <a:tailEnd/>
          </a:ln>
        </p:spPr>
        <p:txBody>
          <a:bodyPr wrap="none"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Cisplatin </a:t>
            </a:r>
            <a: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2 x 40 mg/kg IV</a:t>
            </a:r>
          </a:p>
        </p:txBody>
      </p:sp>
      <p:sp>
        <p:nvSpPr>
          <p:cNvPr id="147" name="Line 26">
            <a:extLst>
              <a:ext uri="{FF2B5EF4-FFF2-40B4-BE49-F238E27FC236}">
                <a16:creationId xmlns="" xmlns:a16="http://schemas.microsoft.com/office/drawing/2014/main" id="{F2E73782-5A64-CB41-B868-D17406D15180}"/>
              </a:ext>
            </a:extLst>
          </p:cNvPr>
          <p:cNvSpPr>
            <a:spLocks noChangeShapeType="1"/>
          </p:cNvSpPr>
          <p:nvPr/>
        </p:nvSpPr>
        <p:spPr bwMode="auto">
          <a:xfrm>
            <a:off x="1590817" y="3844346"/>
            <a:ext cx="325989" cy="276999"/>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48" name="Line 27">
            <a:extLst>
              <a:ext uri="{FF2B5EF4-FFF2-40B4-BE49-F238E27FC236}">
                <a16:creationId xmlns="" xmlns:a16="http://schemas.microsoft.com/office/drawing/2014/main" id="{D5E83259-FBEA-AC42-84FF-B1C9E837038B}"/>
              </a:ext>
            </a:extLst>
          </p:cNvPr>
          <p:cNvSpPr>
            <a:spLocks noChangeShapeType="1"/>
          </p:cNvSpPr>
          <p:nvPr/>
        </p:nvSpPr>
        <p:spPr bwMode="auto">
          <a:xfrm flipV="1">
            <a:off x="1652743" y="3150055"/>
            <a:ext cx="325988" cy="71514"/>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49" name="Rectangle 28">
            <a:extLst>
              <a:ext uri="{FF2B5EF4-FFF2-40B4-BE49-F238E27FC236}">
                <a16:creationId xmlns="" xmlns:a16="http://schemas.microsoft.com/office/drawing/2014/main" id="{E05E900F-E226-604A-8DED-522FCEE4478F}"/>
              </a:ext>
            </a:extLst>
          </p:cNvPr>
          <p:cNvSpPr>
            <a:spLocks noChangeArrowheads="1"/>
          </p:cNvSpPr>
          <p:nvPr/>
        </p:nvSpPr>
        <p:spPr bwMode="auto">
          <a:xfrm>
            <a:off x="2010027" y="2406920"/>
            <a:ext cx="1761876" cy="749382"/>
          </a:xfrm>
          <a:prstGeom prst="rect">
            <a:avLst/>
          </a:prstGeom>
          <a:solidFill>
            <a:schemeClr val="accent3"/>
          </a:solidFill>
          <a:ln w="9525">
            <a:noFill/>
            <a:miter lim="800000"/>
            <a:headEnd/>
            <a:tailEnd/>
          </a:ln>
        </p:spPr>
        <p:txBody>
          <a:bodyPr wrap="none"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Cyclophosphamide </a:t>
            </a:r>
            <a:b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b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50 mg QD </a:t>
            </a: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x 2 weeks</a:t>
            </a: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51" name="Rectangle 28">
            <a:extLst>
              <a:ext uri="{FF2B5EF4-FFF2-40B4-BE49-F238E27FC236}">
                <a16:creationId xmlns="" xmlns:a16="http://schemas.microsoft.com/office/drawing/2014/main" id="{D0754F13-E222-1047-A4F5-71FB36929A29}"/>
              </a:ext>
            </a:extLst>
          </p:cNvPr>
          <p:cNvSpPr>
            <a:spLocks noChangeArrowheads="1"/>
          </p:cNvSpPr>
          <p:nvPr/>
        </p:nvSpPr>
        <p:spPr bwMode="auto">
          <a:xfrm>
            <a:off x="2010027" y="4021931"/>
            <a:ext cx="1761873" cy="847160"/>
          </a:xfrm>
          <a:prstGeom prst="rect">
            <a:avLst/>
          </a:prstGeom>
          <a:solidFill>
            <a:schemeClr val="accent6"/>
          </a:solidFill>
          <a:ln w="9525">
            <a:noFill/>
            <a:miter lim="800000"/>
            <a:headEnd/>
            <a:tailEnd/>
          </a:ln>
        </p:spPr>
        <p:txBody>
          <a:bodyPr wrap="none"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Doxorubicin </a:t>
            </a:r>
            <a: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2x 15 mg IV</a:t>
            </a:r>
            <a:endPar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54" name="Line 51">
            <a:extLst>
              <a:ext uri="{FF2B5EF4-FFF2-40B4-BE49-F238E27FC236}">
                <a16:creationId xmlns="" xmlns:a16="http://schemas.microsoft.com/office/drawing/2014/main" id="{6178FFF0-83D7-9043-94C9-91910753C507}"/>
              </a:ext>
            </a:extLst>
          </p:cNvPr>
          <p:cNvSpPr>
            <a:spLocks noChangeShapeType="1"/>
          </p:cNvSpPr>
          <p:nvPr/>
        </p:nvSpPr>
        <p:spPr bwMode="auto">
          <a:xfrm rot="16200000">
            <a:off x="3772372" y="3867620"/>
            <a:ext cx="407120" cy="277277"/>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55" name="Line 52">
            <a:extLst>
              <a:ext uri="{FF2B5EF4-FFF2-40B4-BE49-F238E27FC236}">
                <a16:creationId xmlns="" xmlns:a16="http://schemas.microsoft.com/office/drawing/2014/main" id="{886FB586-0FE1-BD46-823C-CB149E7E9DAF}"/>
              </a:ext>
            </a:extLst>
          </p:cNvPr>
          <p:cNvSpPr>
            <a:spLocks noChangeShapeType="1"/>
          </p:cNvSpPr>
          <p:nvPr/>
        </p:nvSpPr>
        <p:spPr bwMode="auto">
          <a:xfrm>
            <a:off x="3819519" y="2781611"/>
            <a:ext cx="261939" cy="345946"/>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56" name="Rectangle 155">
            <a:extLst>
              <a:ext uri="{FF2B5EF4-FFF2-40B4-BE49-F238E27FC236}">
                <a16:creationId xmlns="" xmlns:a16="http://schemas.microsoft.com/office/drawing/2014/main" id="{F6F1A031-C72A-A747-867E-F8CC247FDA3B}"/>
              </a:ext>
            </a:extLst>
          </p:cNvPr>
          <p:cNvSpPr>
            <a:spLocks noChangeArrowheads="1"/>
          </p:cNvSpPr>
          <p:nvPr/>
        </p:nvSpPr>
        <p:spPr bwMode="auto">
          <a:xfrm>
            <a:off x="3629529" y="3003797"/>
            <a:ext cx="1864108" cy="847160"/>
          </a:xfrm>
          <a:prstGeom prst="rect">
            <a:avLst/>
          </a:prstGeom>
          <a:noFill/>
          <a:ln w="9525">
            <a:noFill/>
            <a:miter lim="800000"/>
            <a:headEnd/>
            <a:tailEnd/>
          </a:ln>
        </p:spPr>
        <p:txBody>
          <a:bodyPr wrap="non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charset="0"/>
              </a:rPr>
              <a:t>Nivolumab</a:t>
            </a:r>
          </a:p>
        </p:txBody>
      </p:sp>
      <p:sp>
        <p:nvSpPr>
          <p:cNvPr id="157" name="Line 32">
            <a:extLst>
              <a:ext uri="{FF2B5EF4-FFF2-40B4-BE49-F238E27FC236}">
                <a16:creationId xmlns="" xmlns:a16="http://schemas.microsoft.com/office/drawing/2014/main" id="{C3F6FFFC-949B-E642-ADE2-08E831150138}"/>
              </a:ext>
            </a:extLst>
          </p:cNvPr>
          <p:cNvSpPr>
            <a:spLocks noChangeShapeType="1"/>
          </p:cNvSpPr>
          <p:nvPr/>
        </p:nvSpPr>
        <p:spPr bwMode="auto">
          <a:xfrm rot="5400000">
            <a:off x="4305443" y="3870648"/>
            <a:ext cx="479425" cy="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58" name="Rectangle 157">
            <a:extLst>
              <a:ext uri="{FF2B5EF4-FFF2-40B4-BE49-F238E27FC236}">
                <a16:creationId xmlns="" xmlns:a16="http://schemas.microsoft.com/office/drawing/2014/main" id="{0CB3DFF4-7252-CC49-BB8E-E1F0919112FB}"/>
              </a:ext>
            </a:extLst>
          </p:cNvPr>
          <p:cNvSpPr>
            <a:spLocks noChangeArrowheads="1"/>
          </p:cNvSpPr>
          <p:nvPr/>
        </p:nvSpPr>
        <p:spPr bwMode="auto">
          <a:xfrm>
            <a:off x="4004200" y="4190458"/>
            <a:ext cx="1088482" cy="847160"/>
          </a:xfrm>
          <a:prstGeom prst="rect">
            <a:avLst/>
          </a:prstGeom>
          <a:noFill/>
          <a:ln w="9525">
            <a:noFill/>
            <a:miter lim="800000"/>
            <a:headEnd/>
            <a:tailEnd/>
          </a:ln>
        </p:spPr>
        <p:txBody>
          <a:bodyPr wrap="non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charset="0"/>
              </a:rPr>
              <a:t>Until RECIST </a:t>
            </a:r>
            <a:b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charset="0"/>
              </a:rPr>
            </a:b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charset="0"/>
              </a:rPr>
              <a:t>progression</a:t>
            </a:r>
          </a:p>
        </p:txBody>
      </p:sp>
      <p:sp>
        <p:nvSpPr>
          <p:cNvPr id="161" name="Rectangle 28">
            <a:extLst>
              <a:ext uri="{FF2B5EF4-FFF2-40B4-BE49-F238E27FC236}">
                <a16:creationId xmlns="" xmlns:a16="http://schemas.microsoft.com/office/drawing/2014/main" id="{801C3766-B81C-184E-8032-EA0A13C37279}"/>
              </a:ext>
            </a:extLst>
          </p:cNvPr>
          <p:cNvSpPr>
            <a:spLocks noChangeArrowheads="1"/>
          </p:cNvSpPr>
          <p:nvPr/>
        </p:nvSpPr>
        <p:spPr bwMode="auto">
          <a:xfrm>
            <a:off x="2010027" y="4931415"/>
            <a:ext cx="1761873" cy="780348"/>
          </a:xfrm>
          <a:prstGeom prst="rect">
            <a:avLst/>
          </a:prstGeom>
          <a:solidFill>
            <a:schemeClr val="accent5"/>
          </a:solidFill>
          <a:ln w="9525">
            <a:noFill/>
            <a:miter lim="800000"/>
            <a:headEnd/>
            <a:tailEnd/>
          </a:ln>
        </p:spPr>
        <p:txBody>
          <a:bodyPr wrap="none"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Control </a:t>
            </a:r>
            <a: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(no induction)</a:t>
            </a:r>
            <a:endPar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64" name="TextBox 56">
            <a:extLst>
              <a:ext uri="{FF2B5EF4-FFF2-40B4-BE49-F238E27FC236}">
                <a16:creationId xmlns="" xmlns:a16="http://schemas.microsoft.com/office/drawing/2014/main" id="{9C9FB0DC-9D84-CC4B-BDA8-5D717FECCFFB}"/>
              </a:ext>
            </a:extLst>
          </p:cNvPr>
          <p:cNvSpPr txBox="1">
            <a:spLocks noChangeArrowheads="1"/>
          </p:cNvSpPr>
          <p:nvPr/>
        </p:nvSpPr>
        <p:spPr bwMode="auto">
          <a:xfrm>
            <a:off x="8310893" y="3302912"/>
            <a:ext cx="3926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ヒラギノ角ゴ Pro W3" pitchFamily="127" charset="-128"/>
              </a:defRPr>
            </a:lvl1pPr>
            <a:lvl2pPr marL="742950" indent="-285750" eaLnBrk="0" hangingPunct="0">
              <a:defRPr sz="2400">
                <a:solidFill>
                  <a:schemeClr val="tx1"/>
                </a:solidFill>
                <a:latin typeface="Calibri" panose="020F0502020204030204" pitchFamily="34" charset="0"/>
                <a:ea typeface="ヒラギノ角ゴ Pro W3" pitchFamily="127" charset="-128"/>
              </a:defRPr>
            </a:lvl2pPr>
            <a:lvl3pPr marL="1143000" indent="-228600" eaLnBrk="0" hangingPunct="0">
              <a:defRPr sz="2400">
                <a:solidFill>
                  <a:schemeClr val="tx1"/>
                </a:solidFill>
                <a:latin typeface="Calibri" panose="020F0502020204030204" pitchFamily="34" charset="0"/>
                <a:ea typeface="ヒラギノ角ゴ Pro W3" pitchFamily="127" charset="-128"/>
              </a:defRPr>
            </a:lvl3pPr>
            <a:lvl4pPr marL="1600200" indent="-228600" eaLnBrk="0" hangingPunct="0">
              <a:defRPr sz="2400">
                <a:solidFill>
                  <a:schemeClr val="tx1"/>
                </a:solidFill>
                <a:latin typeface="Calibri" panose="020F0502020204030204" pitchFamily="34" charset="0"/>
                <a:ea typeface="ヒラギノ角ゴ Pro W3" pitchFamily="127" charset="-128"/>
              </a:defRPr>
            </a:lvl4pPr>
            <a:lvl5pPr marL="2057400" indent="-228600" eaLnBrk="0" hangingPunct="0">
              <a:defRPr sz="2400">
                <a:solidFill>
                  <a:schemeClr val="tx1"/>
                </a:solidFill>
                <a:latin typeface="Calibri" panose="020F0502020204030204" pitchFamily="34" charset="0"/>
                <a:ea typeface="ヒラギノ角ゴ Pro W3" pitchFamily="127"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ヒラギノ角ゴ Pro W3" pitchFamily="127" charset="-128"/>
                <a:cs typeface="Arial" charset="0"/>
              </a:rPr>
              <a:t>17</a:t>
            </a:r>
          </a:p>
        </p:txBody>
      </p:sp>
      <p:sp>
        <p:nvSpPr>
          <p:cNvPr id="165" name="TextBox 57">
            <a:extLst>
              <a:ext uri="{FF2B5EF4-FFF2-40B4-BE49-F238E27FC236}">
                <a16:creationId xmlns="" xmlns:a16="http://schemas.microsoft.com/office/drawing/2014/main" id="{D4BB8849-A0D3-554F-A736-C4387914D9D0}"/>
              </a:ext>
            </a:extLst>
          </p:cNvPr>
          <p:cNvSpPr txBox="1">
            <a:spLocks noChangeArrowheads="1"/>
          </p:cNvSpPr>
          <p:nvPr/>
        </p:nvSpPr>
        <p:spPr bwMode="auto">
          <a:xfrm>
            <a:off x="5960273" y="3878850"/>
            <a:ext cx="2886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ヒラギノ角ゴ Pro W3" pitchFamily="127" charset="-128"/>
              </a:defRPr>
            </a:lvl1pPr>
            <a:lvl2pPr marL="742950" indent="-285750" eaLnBrk="0" hangingPunct="0">
              <a:defRPr sz="2400">
                <a:solidFill>
                  <a:schemeClr val="tx1"/>
                </a:solidFill>
                <a:latin typeface="Calibri" panose="020F0502020204030204" pitchFamily="34" charset="0"/>
                <a:ea typeface="ヒラギノ角ゴ Pro W3" pitchFamily="127" charset="-128"/>
              </a:defRPr>
            </a:lvl2pPr>
            <a:lvl3pPr marL="1143000" indent="-228600" eaLnBrk="0" hangingPunct="0">
              <a:defRPr sz="2400">
                <a:solidFill>
                  <a:schemeClr val="tx1"/>
                </a:solidFill>
                <a:latin typeface="Calibri" panose="020F0502020204030204" pitchFamily="34" charset="0"/>
                <a:ea typeface="ヒラギノ角ゴ Pro W3" pitchFamily="127" charset="-128"/>
              </a:defRPr>
            </a:lvl3pPr>
            <a:lvl4pPr marL="1600200" indent="-228600" eaLnBrk="0" hangingPunct="0">
              <a:defRPr sz="2400">
                <a:solidFill>
                  <a:schemeClr val="tx1"/>
                </a:solidFill>
                <a:latin typeface="Calibri" panose="020F0502020204030204" pitchFamily="34" charset="0"/>
                <a:ea typeface="ヒラギノ角ゴ Pro W3" pitchFamily="127" charset="-128"/>
              </a:defRPr>
            </a:lvl4pPr>
            <a:lvl5pPr marL="2057400" indent="-228600" eaLnBrk="0" hangingPunct="0">
              <a:defRPr sz="2400">
                <a:solidFill>
                  <a:schemeClr val="tx1"/>
                </a:solidFill>
                <a:latin typeface="Calibri" panose="020F0502020204030204" pitchFamily="34" charset="0"/>
                <a:ea typeface="ヒラギノ角ゴ Pro W3" pitchFamily="127"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ヒラギノ角ゴ Pro W3" pitchFamily="127" charset="-128"/>
                <a:cs typeface="Arial" charset="0"/>
              </a:rPr>
              <a:t>8</a:t>
            </a:r>
          </a:p>
        </p:txBody>
      </p:sp>
      <p:cxnSp>
        <p:nvCxnSpPr>
          <p:cNvPr id="175" name="Straight Connector 174">
            <a:extLst>
              <a:ext uri="{FF2B5EF4-FFF2-40B4-BE49-F238E27FC236}">
                <a16:creationId xmlns="" xmlns:a16="http://schemas.microsoft.com/office/drawing/2014/main" id="{036E01BE-2B62-3341-99F5-4F73191874CA}"/>
              </a:ext>
            </a:extLst>
          </p:cNvPr>
          <p:cNvCxnSpPr/>
          <p:nvPr/>
        </p:nvCxnSpPr>
        <p:spPr>
          <a:xfrm flipV="1">
            <a:off x="5802494" y="2352719"/>
            <a:ext cx="0" cy="2395538"/>
          </a:xfrm>
          <a:prstGeom prst="line">
            <a:avLst/>
          </a:prstGeom>
          <a:ln w="285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sp>
        <p:nvSpPr>
          <p:cNvPr id="176" name="Title 2">
            <a:extLst>
              <a:ext uri="{FF2B5EF4-FFF2-40B4-BE49-F238E27FC236}">
                <a16:creationId xmlns="" xmlns:a16="http://schemas.microsoft.com/office/drawing/2014/main" id="{D546003A-C706-7849-B9D0-73C0DECF49BC}"/>
              </a:ext>
            </a:extLst>
          </p:cNvPr>
          <p:cNvSpPr txBox="1">
            <a:spLocks/>
          </p:cNvSpPr>
          <p:nvPr/>
        </p:nvSpPr>
        <p:spPr>
          <a:xfrm rot="16200000">
            <a:off x="4110491" y="3475551"/>
            <a:ext cx="2525141" cy="261938"/>
          </a:xfrm>
          <a:prstGeom prst="rect">
            <a:avLst/>
          </a:prstGeom>
          <a:noFill/>
          <a:ln>
            <a:solidFill>
              <a:srgbClr val="000000"/>
            </a:solidFill>
          </a:ln>
        </p:spPr>
        <p:txBody>
          <a:bodyPr lIns="0" rIns="27000"/>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1F497D">
                    <a:lumMod val="50000"/>
                  </a:srgbClr>
                </a:solidFill>
                <a:effectLst/>
                <a:uLnTx/>
                <a:uFillTx/>
                <a:latin typeface="Arial" panose="020B0604020202020204" pitchFamily="34" charset="0"/>
                <a:ea typeface="+mj-ea"/>
                <a:cs typeface="Arial" panose="020B0604020202020204" pitchFamily="34" charset="0"/>
              </a:rPr>
              <a:t>ORR (%)</a:t>
            </a:r>
          </a:p>
        </p:txBody>
      </p:sp>
      <p:cxnSp>
        <p:nvCxnSpPr>
          <p:cNvPr id="178" name="Straight Connector 177">
            <a:extLst>
              <a:ext uri="{FF2B5EF4-FFF2-40B4-BE49-F238E27FC236}">
                <a16:creationId xmlns="" xmlns:a16="http://schemas.microsoft.com/office/drawing/2014/main" id="{25D5087B-14F6-B947-9EBC-D8C02844BBB5}"/>
              </a:ext>
            </a:extLst>
          </p:cNvPr>
          <p:cNvCxnSpPr>
            <a:cxnSpLocks/>
          </p:cNvCxnSpPr>
          <p:nvPr/>
        </p:nvCxnSpPr>
        <p:spPr>
          <a:xfrm flipV="1">
            <a:off x="5756578" y="4103049"/>
            <a:ext cx="4800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81" name="Title 2">
            <a:extLst>
              <a:ext uri="{FF2B5EF4-FFF2-40B4-BE49-F238E27FC236}">
                <a16:creationId xmlns="" xmlns:a16="http://schemas.microsoft.com/office/drawing/2014/main" id="{3B032B60-7743-F14C-B3D3-A1A536374665}"/>
              </a:ext>
            </a:extLst>
          </p:cNvPr>
          <p:cNvSpPr txBox="1">
            <a:spLocks/>
          </p:cNvSpPr>
          <p:nvPr/>
        </p:nvSpPr>
        <p:spPr>
          <a:xfrm>
            <a:off x="5455952" y="4043133"/>
            <a:ext cx="296465" cy="166687"/>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10</a:t>
            </a:r>
          </a:p>
        </p:txBody>
      </p:sp>
      <p:grpSp>
        <p:nvGrpSpPr>
          <p:cNvPr id="7" name="Group 6">
            <a:extLst>
              <a:ext uri="{FF2B5EF4-FFF2-40B4-BE49-F238E27FC236}">
                <a16:creationId xmlns="" xmlns:a16="http://schemas.microsoft.com/office/drawing/2014/main" id="{EB6E9C55-B10A-9B49-9020-C2961DE82ED7}"/>
              </a:ext>
            </a:extLst>
          </p:cNvPr>
          <p:cNvGrpSpPr/>
          <p:nvPr/>
        </p:nvGrpSpPr>
        <p:grpSpPr>
          <a:xfrm>
            <a:off x="8021368" y="3630128"/>
            <a:ext cx="930650" cy="1710162"/>
            <a:chOff x="9350339" y="1205005"/>
            <a:chExt cx="1240867" cy="1710162"/>
          </a:xfrm>
        </p:grpSpPr>
        <p:sp>
          <p:nvSpPr>
            <p:cNvPr id="166" name="TextBox 58">
              <a:extLst>
                <a:ext uri="{FF2B5EF4-FFF2-40B4-BE49-F238E27FC236}">
                  <a16:creationId xmlns="" xmlns:a16="http://schemas.microsoft.com/office/drawing/2014/main" id="{E8F92998-157F-A841-AE73-B43311A1D770}"/>
                </a:ext>
              </a:extLst>
            </p:cNvPr>
            <p:cNvSpPr txBox="1">
              <a:spLocks noChangeArrowheads="1"/>
            </p:cNvSpPr>
            <p:nvPr/>
          </p:nvSpPr>
          <p:spPr bwMode="auto">
            <a:xfrm>
              <a:off x="9350339" y="2347319"/>
              <a:ext cx="1240867" cy="56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ヒラギノ角ゴ Pro W3" pitchFamily="127" charset="-128"/>
                </a:defRPr>
              </a:lvl1pPr>
              <a:lvl2pPr marL="742950" indent="-285750" eaLnBrk="0" hangingPunct="0">
                <a:defRPr sz="2400">
                  <a:solidFill>
                    <a:schemeClr val="tx1"/>
                  </a:solidFill>
                  <a:latin typeface="Calibri" panose="020F0502020204030204" pitchFamily="34" charset="0"/>
                  <a:ea typeface="ヒラギノ角ゴ Pro W3" pitchFamily="127" charset="-128"/>
                </a:defRPr>
              </a:lvl2pPr>
              <a:lvl3pPr marL="1143000" indent="-228600" eaLnBrk="0" hangingPunct="0">
                <a:defRPr sz="2400">
                  <a:solidFill>
                    <a:schemeClr val="tx1"/>
                  </a:solidFill>
                  <a:latin typeface="Calibri" panose="020F0502020204030204" pitchFamily="34" charset="0"/>
                  <a:ea typeface="ヒラギノ角ゴ Pro W3" pitchFamily="127" charset="-128"/>
                </a:defRPr>
              </a:lvl3pPr>
              <a:lvl4pPr marL="1600200" indent="-228600" eaLnBrk="0" hangingPunct="0">
                <a:defRPr sz="2400">
                  <a:solidFill>
                    <a:schemeClr val="tx1"/>
                  </a:solidFill>
                  <a:latin typeface="Calibri" panose="020F0502020204030204" pitchFamily="34" charset="0"/>
                  <a:ea typeface="ヒラギノ角ゴ Pro W3" pitchFamily="127" charset="-128"/>
                </a:defRPr>
              </a:lvl4pPr>
              <a:lvl5pPr marL="2057400" indent="-228600" eaLnBrk="0" hangingPunct="0">
                <a:defRPr sz="2400">
                  <a:solidFill>
                    <a:schemeClr val="tx1"/>
                  </a:solidFill>
                  <a:latin typeface="Calibri" panose="020F0502020204030204" pitchFamily="34" charset="0"/>
                  <a:ea typeface="ヒラギノ角ゴ Pro W3" pitchFamily="127"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9p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ヒラギノ角ゴ Pro W3" pitchFamily="127" charset="-128"/>
                  <a:cs typeface="Calibri" panose="020F0502020204030204" pitchFamily="34" charset="0"/>
                </a:rPr>
                <a:t>No induction </a:t>
              </a:r>
              <a:b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ヒラギノ角ゴ Pro W3" pitchFamily="127" charset="-128"/>
                  <a:cs typeface="Calibri" panose="020F0502020204030204" pitchFamily="34" charset="0"/>
                </a:rPr>
              </a:b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ヒラギノ角ゴ Pro W3" pitchFamily="127" charset="-128"/>
                  <a:cs typeface="Calibri" panose="020F0502020204030204" pitchFamily="34" charset="0"/>
                </a:rPr>
                <a:t>(n = 12)</a:t>
              </a:r>
            </a:p>
          </p:txBody>
        </p:sp>
        <p:sp>
          <p:nvSpPr>
            <p:cNvPr id="184" name="Rectangle 7">
              <a:extLst>
                <a:ext uri="{FF2B5EF4-FFF2-40B4-BE49-F238E27FC236}">
                  <a16:creationId xmlns="" xmlns:a16="http://schemas.microsoft.com/office/drawing/2014/main" id="{C9D3E151-FF25-4540-A1CA-6A4AE5B1A361}"/>
                </a:ext>
              </a:extLst>
            </p:cNvPr>
            <p:cNvSpPr>
              <a:spLocks noChangeArrowheads="1"/>
            </p:cNvSpPr>
            <p:nvPr/>
          </p:nvSpPr>
          <p:spPr bwMode="auto">
            <a:xfrm>
              <a:off x="9675973" y="1205005"/>
              <a:ext cx="565150" cy="1107116"/>
            </a:xfrm>
            <a:prstGeom prst="rect">
              <a:avLst/>
            </a:prstGeom>
            <a:solidFill>
              <a:schemeClr val="accent5"/>
            </a:solidFill>
            <a:ln w="0">
              <a:solidFill>
                <a:schemeClr val="bg1"/>
              </a:solidFill>
              <a:miter lim="800000"/>
              <a:headEnd/>
              <a:tailEnd/>
            </a:ln>
          </p:spPr>
          <p:txBody>
            <a:bodyPr anchor="b"/>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base" latinLnBrk="0" hangingPunct="1">
                <a:lnSpc>
                  <a:spcPct val="90000"/>
                </a:lnSpc>
                <a:spcBef>
                  <a:spcPct val="35000"/>
                </a:spcBef>
                <a:spcAft>
                  <a:spcPct val="25000"/>
                </a:spcAft>
                <a:buClr>
                  <a:srgbClr val="015873"/>
                </a:buClr>
                <a:buSzTx/>
                <a:buFont typeface="Wingdings" panose="05000000000000000000" pitchFamily="2" charset="2"/>
                <a:buNone/>
                <a:tabLst/>
                <a:defRPr/>
              </a:pPr>
              <a:endParaRPr kumimoji="0" lang="en-US" alt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sp>
        <p:nvSpPr>
          <p:cNvPr id="187" name="Title 2">
            <a:extLst>
              <a:ext uri="{FF2B5EF4-FFF2-40B4-BE49-F238E27FC236}">
                <a16:creationId xmlns="" xmlns:a16="http://schemas.microsoft.com/office/drawing/2014/main" id="{0C49D674-24F2-DF43-ADE7-BA0092349FA8}"/>
              </a:ext>
            </a:extLst>
          </p:cNvPr>
          <p:cNvSpPr txBox="1">
            <a:spLocks/>
          </p:cNvSpPr>
          <p:nvPr/>
        </p:nvSpPr>
        <p:spPr>
          <a:xfrm>
            <a:off x="5373277" y="2640530"/>
            <a:ext cx="375047" cy="330427"/>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30</a:t>
            </a:r>
          </a:p>
        </p:txBody>
      </p:sp>
      <p:cxnSp>
        <p:nvCxnSpPr>
          <p:cNvPr id="188" name="Straight Connector 187">
            <a:extLst>
              <a:ext uri="{FF2B5EF4-FFF2-40B4-BE49-F238E27FC236}">
                <a16:creationId xmlns="" xmlns:a16="http://schemas.microsoft.com/office/drawing/2014/main" id="{9C89FD63-2EBA-B24E-A478-AA176AE1082D}"/>
              </a:ext>
            </a:extLst>
          </p:cNvPr>
          <p:cNvCxnSpPr>
            <a:cxnSpLocks/>
          </p:cNvCxnSpPr>
          <p:nvPr/>
        </p:nvCxnSpPr>
        <p:spPr>
          <a:xfrm flipV="1">
            <a:off x="5756578" y="2809465"/>
            <a:ext cx="4800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 xmlns:a16="http://schemas.microsoft.com/office/drawing/2014/main" id="{7618A1C6-F554-B946-8832-FBA62D9E6256}"/>
              </a:ext>
            </a:extLst>
          </p:cNvPr>
          <p:cNvCxnSpPr>
            <a:cxnSpLocks/>
          </p:cNvCxnSpPr>
          <p:nvPr/>
        </p:nvCxnSpPr>
        <p:spPr>
          <a:xfrm flipV="1">
            <a:off x="5756578" y="3456257"/>
            <a:ext cx="4800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94" name="Title 2">
            <a:extLst>
              <a:ext uri="{FF2B5EF4-FFF2-40B4-BE49-F238E27FC236}">
                <a16:creationId xmlns="" xmlns:a16="http://schemas.microsoft.com/office/drawing/2014/main" id="{18A07291-6BA3-284D-A341-294A49727C43}"/>
              </a:ext>
            </a:extLst>
          </p:cNvPr>
          <p:cNvSpPr txBox="1">
            <a:spLocks/>
          </p:cNvSpPr>
          <p:nvPr/>
        </p:nvSpPr>
        <p:spPr>
          <a:xfrm>
            <a:off x="5445915" y="3367624"/>
            <a:ext cx="296465" cy="166688"/>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20</a:t>
            </a:r>
          </a:p>
        </p:txBody>
      </p:sp>
      <p:grpSp>
        <p:nvGrpSpPr>
          <p:cNvPr id="9" name="Group 8">
            <a:extLst>
              <a:ext uri="{FF2B5EF4-FFF2-40B4-BE49-F238E27FC236}">
                <a16:creationId xmlns="" xmlns:a16="http://schemas.microsoft.com/office/drawing/2014/main" id="{5C81D6B1-8C9F-2846-B754-D8A4E2026746}"/>
              </a:ext>
            </a:extLst>
          </p:cNvPr>
          <p:cNvGrpSpPr/>
          <p:nvPr/>
        </p:nvGrpSpPr>
        <p:grpSpPr>
          <a:xfrm>
            <a:off x="5620901" y="4198715"/>
            <a:ext cx="930650" cy="1165432"/>
            <a:chOff x="8312448" y="4199065"/>
            <a:chExt cx="1240867" cy="1165432"/>
          </a:xfrm>
        </p:grpSpPr>
        <p:sp>
          <p:nvSpPr>
            <p:cNvPr id="185" name="Rectangle 7">
              <a:extLst>
                <a:ext uri="{FF2B5EF4-FFF2-40B4-BE49-F238E27FC236}">
                  <a16:creationId xmlns="" xmlns:a16="http://schemas.microsoft.com/office/drawing/2014/main" id="{D3480ED7-9D3F-0D4E-828A-3CFC16E66620}"/>
                </a:ext>
              </a:extLst>
            </p:cNvPr>
            <p:cNvSpPr>
              <a:spLocks noChangeArrowheads="1"/>
            </p:cNvSpPr>
            <p:nvPr/>
          </p:nvSpPr>
          <p:spPr bwMode="auto">
            <a:xfrm>
              <a:off x="8636265" y="4199065"/>
              <a:ext cx="565150" cy="549191"/>
            </a:xfrm>
            <a:prstGeom prst="rect">
              <a:avLst/>
            </a:prstGeom>
            <a:solidFill>
              <a:schemeClr val="accent1"/>
            </a:solidFill>
            <a:ln w="0">
              <a:solidFill>
                <a:schemeClr val="bg1"/>
              </a:solidFill>
              <a:miter lim="800000"/>
              <a:headEnd/>
              <a:tailEnd/>
            </a:ln>
          </p:spPr>
          <p:txBody>
            <a:bodyPr anchor="b"/>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base" latinLnBrk="0" hangingPunct="1">
                <a:lnSpc>
                  <a:spcPct val="90000"/>
                </a:lnSpc>
                <a:spcBef>
                  <a:spcPct val="35000"/>
                </a:spcBef>
                <a:spcAft>
                  <a:spcPct val="25000"/>
                </a:spcAft>
                <a:buClr>
                  <a:srgbClr val="015873"/>
                </a:buClr>
                <a:buSzTx/>
                <a:buFont typeface="Wingdings" panose="05000000000000000000" pitchFamily="2" charset="2"/>
                <a:buNone/>
                <a:tabLst/>
                <a:defRPr/>
              </a:pPr>
              <a:endParaRPr kumimoji="0" lang="en-US" alt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03" name="TextBox 58">
              <a:extLst>
                <a:ext uri="{FF2B5EF4-FFF2-40B4-BE49-F238E27FC236}">
                  <a16:creationId xmlns="" xmlns:a16="http://schemas.microsoft.com/office/drawing/2014/main" id="{01EF7082-5F36-374A-95A6-0A8533B14024}"/>
                </a:ext>
              </a:extLst>
            </p:cNvPr>
            <p:cNvSpPr txBox="1">
              <a:spLocks noChangeArrowheads="1"/>
            </p:cNvSpPr>
            <p:nvPr/>
          </p:nvSpPr>
          <p:spPr bwMode="auto">
            <a:xfrm>
              <a:off x="8312448" y="4796649"/>
              <a:ext cx="1240867" cy="56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ヒラギノ角ゴ Pro W3" pitchFamily="127" charset="-128"/>
                </a:defRPr>
              </a:lvl1pPr>
              <a:lvl2pPr marL="742950" indent="-285750" eaLnBrk="0" hangingPunct="0">
                <a:defRPr sz="2400">
                  <a:solidFill>
                    <a:schemeClr val="tx1"/>
                  </a:solidFill>
                  <a:latin typeface="Calibri" panose="020F0502020204030204" pitchFamily="34" charset="0"/>
                  <a:ea typeface="ヒラギノ角ゴ Pro W3" pitchFamily="127" charset="-128"/>
                </a:defRPr>
              </a:lvl2pPr>
              <a:lvl3pPr marL="1143000" indent="-228600" eaLnBrk="0" hangingPunct="0">
                <a:defRPr sz="2400">
                  <a:solidFill>
                    <a:schemeClr val="tx1"/>
                  </a:solidFill>
                  <a:latin typeface="Calibri" panose="020F0502020204030204" pitchFamily="34" charset="0"/>
                  <a:ea typeface="ヒラギノ角ゴ Pro W3" pitchFamily="127" charset="-128"/>
                </a:defRPr>
              </a:lvl3pPr>
              <a:lvl4pPr marL="1600200" indent="-228600" eaLnBrk="0" hangingPunct="0">
                <a:defRPr sz="2400">
                  <a:solidFill>
                    <a:schemeClr val="tx1"/>
                  </a:solidFill>
                  <a:latin typeface="Calibri" panose="020F0502020204030204" pitchFamily="34" charset="0"/>
                  <a:ea typeface="ヒラギノ角ゴ Pro W3" pitchFamily="127" charset="-128"/>
                </a:defRPr>
              </a:lvl4pPr>
              <a:lvl5pPr marL="2057400" indent="-228600" eaLnBrk="0" hangingPunct="0">
                <a:defRPr sz="2400">
                  <a:solidFill>
                    <a:schemeClr val="tx1"/>
                  </a:solidFill>
                  <a:latin typeface="Calibri" panose="020F0502020204030204" pitchFamily="34" charset="0"/>
                  <a:ea typeface="ヒラギノ角ゴ Pro W3" pitchFamily="127"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9p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ヒラギノ角ゴ Pro W3" pitchFamily="127" charset="-128"/>
                  <a:cs typeface="Calibri" panose="020F0502020204030204" pitchFamily="34" charset="0"/>
                </a:rPr>
                <a:t>Radiotherapy</a:t>
              </a:r>
              <a:b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ヒラギノ角ゴ Pro W3" pitchFamily="127" charset="-128"/>
                  <a:cs typeface="Calibri" panose="020F0502020204030204" pitchFamily="34" charset="0"/>
                </a:rPr>
              </a:b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ヒラギノ角ゴ Pro W3" pitchFamily="127" charset="-128"/>
                  <a:cs typeface="Calibri" panose="020F0502020204030204" pitchFamily="34" charset="0"/>
                </a:rPr>
                <a:t>(n = 12)</a:t>
              </a:r>
            </a:p>
          </p:txBody>
        </p:sp>
      </p:grpSp>
      <p:grpSp>
        <p:nvGrpSpPr>
          <p:cNvPr id="8" name="Group 7">
            <a:extLst>
              <a:ext uri="{FF2B5EF4-FFF2-40B4-BE49-F238E27FC236}">
                <a16:creationId xmlns="" xmlns:a16="http://schemas.microsoft.com/office/drawing/2014/main" id="{D8A5ECF4-13D9-D64A-B07F-60905441C803}"/>
              </a:ext>
            </a:extLst>
          </p:cNvPr>
          <p:cNvGrpSpPr/>
          <p:nvPr/>
        </p:nvGrpSpPr>
        <p:grpSpPr>
          <a:xfrm>
            <a:off x="6208123" y="4198716"/>
            <a:ext cx="930650" cy="1306544"/>
            <a:chOff x="9171644" y="4175281"/>
            <a:chExt cx="1240867" cy="1306544"/>
          </a:xfrm>
        </p:grpSpPr>
        <p:sp>
          <p:nvSpPr>
            <p:cNvPr id="204" name="Rectangle 7">
              <a:extLst>
                <a:ext uri="{FF2B5EF4-FFF2-40B4-BE49-F238E27FC236}">
                  <a16:creationId xmlns="" xmlns:a16="http://schemas.microsoft.com/office/drawing/2014/main" id="{05FDA887-F9B3-BE45-9983-4C6216F09A2A}"/>
                </a:ext>
              </a:extLst>
            </p:cNvPr>
            <p:cNvSpPr>
              <a:spLocks noChangeArrowheads="1"/>
            </p:cNvSpPr>
            <p:nvPr/>
          </p:nvSpPr>
          <p:spPr bwMode="auto">
            <a:xfrm>
              <a:off x="9450437" y="4175281"/>
              <a:ext cx="565150" cy="542610"/>
            </a:xfrm>
            <a:prstGeom prst="rect">
              <a:avLst/>
            </a:prstGeom>
            <a:solidFill>
              <a:schemeClr val="accent3"/>
            </a:solidFill>
            <a:ln w="0">
              <a:solidFill>
                <a:schemeClr val="bg1"/>
              </a:solidFill>
              <a:miter lim="800000"/>
              <a:headEnd/>
              <a:tailEnd/>
            </a:ln>
          </p:spPr>
          <p:txBody>
            <a:bodyPr anchor="b"/>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base" latinLnBrk="0" hangingPunct="1">
                <a:lnSpc>
                  <a:spcPct val="90000"/>
                </a:lnSpc>
                <a:spcBef>
                  <a:spcPct val="35000"/>
                </a:spcBef>
                <a:spcAft>
                  <a:spcPct val="25000"/>
                </a:spcAft>
                <a:buClr>
                  <a:srgbClr val="015873"/>
                </a:buClr>
                <a:buSzTx/>
                <a:buFont typeface="Wingdings" panose="05000000000000000000" pitchFamily="2" charset="2"/>
                <a:buNone/>
                <a:tabLst/>
                <a:defRPr/>
              </a:pPr>
              <a:endParaRPr kumimoji="0" lang="en-US" alt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07" name="TextBox 58">
              <a:extLst>
                <a:ext uri="{FF2B5EF4-FFF2-40B4-BE49-F238E27FC236}">
                  <a16:creationId xmlns="" xmlns:a16="http://schemas.microsoft.com/office/drawing/2014/main" id="{E9478660-68B7-1845-9664-83E735EFA053}"/>
                </a:ext>
              </a:extLst>
            </p:cNvPr>
            <p:cNvSpPr txBox="1">
              <a:spLocks noChangeArrowheads="1"/>
            </p:cNvSpPr>
            <p:nvPr/>
          </p:nvSpPr>
          <p:spPr bwMode="auto">
            <a:xfrm>
              <a:off x="9171644" y="4757011"/>
              <a:ext cx="1240867" cy="724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ヒラギノ角ゴ Pro W3" pitchFamily="127" charset="-128"/>
                </a:defRPr>
              </a:lvl1pPr>
              <a:lvl2pPr marL="742950" indent="-285750" eaLnBrk="0" hangingPunct="0">
                <a:defRPr sz="2400">
                  <a:solidFill>
                    <a:schemeClr val="tx1"/>
                  </a:solidFill>
                  <a:latin typeface="Calibri" panose="020F0502020204030204" pitchFamily="34" charset="0"/>
                  <a:ea typeface="ヒラギノ角ゴ Pro W3" pitchFamily="127" charset="-128"/>
                </a:defRPr>
              </a:lvl2pPr>
              <a:lvl3pPr marL="1143000" indent="-228600" eaLnBrk="0" hangingPunct="0">
                <a:defRPr sz="2400">
                  <a:solidFill>
                    <a:schemeClr val="tx1"/>
                  </a:solidFill>
                  <a:latin typeface="Calibri" panose="020F0502020204030204" pitchFamily="34" charset="0"/>
                  <a:ea typeface="ヒラギノ角ゴ Pro W3" pitchFamily="127" charset="-128"/>
                </a:defRPr>
              </a:lvl3pPr>
              <a:lvl4pPr marL="1600200" indent="-228600" eaLnBrk="0" hangingPunct="0">
                <a:defRPr sz="2400">
                  <a:solidFill>
                    <a:schemeClr val="tx1"/>
                  </a:solidFill>
                  <a:latin typeface="Calibri" panose="020F0502020204030204" pitchFamily="34" charset="0"/>
                  <a:ea typeface="ヒラギノ角ゴ Pro W3" pitchFamily="127" charset="-128"/>
                </a:defRPr>
              </a:lvl4pPr>
              <a:lvl5pPr marL="2057400" indent="-228600" eaLnBrk="0" hangingPunct="0">
                <a:defRPr sz="2400">
                  <a:solidFill>
                    <a:schemeClr val="tx1"/>
                  </a:solidFill>
                  <a:latin typeface="Calibri" panose="020F0502020204030204" pitchFamily="34" charset="0"/>
                  <a:ea typeface="ヒラギノ角ゴ Pro W3" pitchFamily="127"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9p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ヒラギノ角ゴ Pro W3" pitchFamily="127" charset="-128"/>
                  <a:cs typeface="Calibri" panose="020F0502020204030204" pitchFamily="34" charset="0"/>
                </a:rPr>
                <a:t>Cyclo-</a:t>
              </a:r>
              <a:b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ヒラギノ角ゴ Pro W3" pitchFamily="127" charset="-128"/>
                  <a:cs typeface="Calibri" panose="020F0502020204030204" pitchFamily="34" charset="0"/>
                </a:rPr>
              </a:b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ヒラギノ角ゴ Pro W3" pitchFamily="127" charset="-128"/>
                  <a:cs typeface="Calibri" panose="020F0502020204030204" pitchFamily="34" charset="0"/>
                </a:rPr>
                <a:t>phosphamide</a:t>
              </a:r>
              <a:b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ヒラギノ角ゴ Pro W3" pitchFamily="127" charset="-128"/>
                  <a:cs typeface="Calibri" panose="020F0502020204030204" pitchFamily="34" charset="0"/>
                </a:rPr>
              </a:b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ヒラギノ角ゴ Pro W3" pitchFamily="127" charset="-128"/>
                  <a:cs typeface="Calibri" panose="020F0502020204030204" pitchFamily="34" charset="0"/>
                </a:rPr>
                <a:t>(n = 12)</a:t>
              </a:r>
            </a:p>
          </p:txBody>
        </p:sp>
      </p:grpSp>
      <p:grpSp>
        <p:nvGrpSpPr>
          <p:cNvPr id="10" name="Group 9">
            <a:extLst>
              <a:ext uri="{FF2B5EF4-FFF2-40B4-BE49-F238E27FC236}">
                <a16:creationId xmlns="" xmlns:a16="http://schemas.microsoft.com/office/drawing/2014/main" id="{B9FFFAA6-EDF8-2642-8A41-C834A8872CD8}"/>
              </a:ext>
            </a:extLst>
          </p:cNvPr>
          <p:cNvGrpSpPr/>
          <p:nvPr/>
        </p:nvGrpSpPr>
        <p:grpSpPr>
          <a:xfrm>
            <a:off x="6783084" y="3397922"/>
            <a:ext cx="1006570" cy="1956958"/>
            <a:chOff x="9920474" y="3377827"/>
            <a:chExt cx="1342093" cy="1956958"/>
          </a:xfrm>
        </p:grpSpPr>
        <p:sp>
          <p:nvSpPr>
            <p:cNvPr id="205" name="Rectangle 7">
              <a:extLst>
                <a:ext uri="{FF2B5EF4-FFF2-40B4-BE49-F238E27FC236}">
                  <a16:creationId xmlns="" xmlns:a16="http://schemas.microsoft.com/office/drawing/2014/main" id="{26A00F1C-81A5-DD4C-8923-FD75BA566D4B}"/>
                </a:ext>
              </a:extLst>
            </p:cNvPr>
            <p:cNvSpPr>
              <a:spLocks noChangeArrowheads="1"/>
            </p:cNvSpPr>
            <p:nvPr/>
          </p:nvSpPr>
          <p:spPr bwMode="auto">
            <a:xfrm>
              <a:off x="10241123" y="3377827"/>
              <a:ext cx="565150" cy="1360222"/>
            </a:xfrm>
            <a:prstGeom prst="rect">
              <a:avLst/>
            </a:prstGeom>
            <a:solidFill>
              <a:schemeClr val="accent4"/>
            </a:solidFill>
            <a:ln w="0">
              <a:solidFill>
                <a:schemeClr val="bg1"/>
              </a:solidFill>
              <a:miter lim="800000"/>
              <a:headEnd/>
              <a:tailEnd/>
            </a:ln>
          </p:spPr>
          <p:txBody>
            <a:bodyPr anchor="b"/>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base" latinLnBrk="0" hangingPunct="1">
                <a:lnSpc>
                  <a:spcPct val="90000"/>
                </a:lnSpc>
                <a:spcBef>
                  <a:spcPct val="35000"/>
                </a:spcBef>
                <a:spcAft>
                  <a:spcPct val="25000"/>
                </a:spcAft>
                <a:buClr>
                  <a:srgbClr val="015873"/>
                </a:buClr>
                <a:buSzTx/>
                <a:buFont typeface="Wingdings" panose="05000000000000000000" pitchFamily="2" charset="2"/>
                <a:buNone/>
                <a:tabLst/>
                <a:defRPr/>
              </a:pPr>
              <a:endParaRPr kumimoji="0" lang="en-US" alt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08" name="TextBox 58">
              <a:extLst>
                <a:ext uri="{FF2B5EF4-FFF2-40B4-BE49-F238E27FC236}">
                  <a16:creationId xmlns="" xmlns:a16="http://schemas.microsoft.com/office/drawing/2014/main" id="{A13FF08F-7026-F641-A1D4-9735A121FA66}"/>
                </a:ext>
              </a:extLst>
            </p:cNvPr>
            <p:cNvSpPr txBox="1">
              <a:spLocks noChangeArrowheads="1"/>
            </p:cNvSpPr>
            <p:nvPr/>
          </p:nvSpPr>
          <p:spPr bwMode="auto">
            <a:xfrm>
              <a:off x="9920474" y="4770207"/>
              <a:ext cx="1342093" cy="564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ヒラギノ角ゴ Pro W3" pitchFamily="127" charset="-128"/>
                </a:defRPr>
              </a:lvl1pPr>
              <a:lvl2pPr marL="742950" indent="-285750" eaLnBrk="0" hangingPunct="0">
                <a:defRPr sz="2400">
                  <a:solidFill>
                    <a:schemeClr val="tx1"/>
                  </a:solidFill>
                  <a:latin typeface="Calibri" panose="020F0502020204030204" pitchFamily="34" charset="0"/>
                  <a:ea typeface="ヒラギノ角ゴ Pro W3" pitchFamily="127" charset="-128"/>
                </a:defRPr>
              </a:lvl2pPr>
              <a:lvl3pPr marL="1143000" indent="-228600" eaLnBrk="0" hangingPunct="0">
                <a:defRPr sz="2400">
                  <a:solidFill>
                    <a:schemeClr val="tx1"/>
                  </a:solidFill>
                  <a:latin typeface="Calibri" panose="020F0502020204030204" pitchFamily="34" charset="0"/>
                  <a:ea typeface="ヒラギノ角ゴ Pro W3" pitchFamily="127" charset="-128"/>
                </a:defRPr>
              </a:lvl3pPr>
              <a:lvl4pPr marL="1600200" indent="-228600" eaLnBrk="0" hangingPunct="0">
                <a:defRPr sz="2400">
                  <a:solidFill>
                    <a:schemeClr val="tx1"/>
                  </a:solidFill>
                  <a:latin typeface="Calibri" panose="020F0502020204030204" pitchFamily="34" charset="0"/>
                  <a:ea typeface="ヒラギノ角ゴ Pro W3" pitchFamily="127" charset="-128"/>
                </a:defRPr>
              </a:lvl4pPr>
              <a:lvl5pPr marL="2057400" indent="-228600" eaLnBrk="0" hangingPunct="0">
                <a:defRPr sz="2400">
                  <a:solidFill>
                    <a:schemeClr val="tx1"/>
                  </a:solidFill>
                  <a:latin typeface="Calibri" panose="020F0502020204030204" pitchFamily="34" charset="0"/>
                  <a:ea typeface="ヒラギノ角ゴ Pro W3" pitchFamily="127"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9p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ヒラギノ角ゴ Pro W3" pitchFamily="127" charset="-128"/>
                  <a:cs typeface="Calibri" panose="020F0502020204030204" pitchFamily="34" charset="0"/>
                </a:rPr>
                <a:t>Cis-</a:t>
              </a:r>
              <a:b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ヒラギノ角ゴ Pro W3" pitchFamily="127" charset="-128"/>
                  <a:cs typeface="Calibri" panose="020F0502020204030204" pitchFamily="34" charset="0"/>
                </a:rPr>
              </a:b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ヒラギノ角ゴ Pro W3" pitchFamily="127" charset="-128"/>
                  <a:cs typeface="Calibri" panose="020F0502020204030204" pitchFamily="34" charset="0"/>
                </a:rPr>
                <a:t>platin</a:t>
              </a:r>
              <a:b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ヒラギノ角ゴ Pro W3" pitchFamily="127" charset="-128"/>
                  <a:cs typeface="Calibri" panose="020F0502020204030204" pitchFamily="34" charset="0"/>
                </a:rPr>
              </a:b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ヒラギノ角ゴ Pro W3" pitchFamily="127" charset="-128"/>
                  <a:cs typeface="Calibri" panose="020F0502020204030204" pitchFamily="34" charset="0"/>
                </a:rPr>
                <a:t>(n = 13)</a:t>
              </a:r>
            </a:p>
          </p:txBody>
        </p:sp>
      </p:grpSp>
      <p:grpSp>
        <p:nvGrpSpPr>
          <p:cNvPr id="11" name="Group 10">
            <a:extLst>
              <a:ext uri="{FF2B5EF4-FFF2-40B4-BE49-F238E27FC236}">
                <a16:creationId xmlns="" xmlns:a16="http://schemas.microsoft.com/office/drawing/2014/main" id="{B0628D20-D749-1546-B71A-38733272CE8D}"/>
              </a:ext>
            </a:extLst>
          </p:cNvPr>
          <p:cNvGrpSpPr/>
          <p:nvPr/>
        </p:nvGrpSpPr>
        <p:grpSpPr>
          <a:xfrm>
            <a:off x="7420568" y="2633441"/>
            <a:ext cx="930650" cy="2708279"/>
            <a:chOff x="10800164" y="2642007"/>
            <a:chExt cx="1240867" cy="2708279"/>
          </a:xfrm>
        </p:grpSpPr>
        <p:sp>
          <p:nvSpPr>
            <p:cNvPr id="206" name="Rectangle 7">
              <a:extLst>
                <a:ext uri="{FF2B5EF4-FFF2-40B4-BE49-F238E27FC236}">
                  <a16:creationId xmlns="" xmlns:a16="http://schemas.microsoft.com/office/drawing/2014/main" id="{CFBDBCB8-ED23-9F4A-9BDD-EACF251B95FB}"/>
                </a:ext>
              </a:extLst>
            </p:cNvPr>
            <p:cNvSpPr>
              <a:spLocks noChangeArrowheads="1"/>
            </p:cNvSpPr>
            <p:nvPr/>
          </p:nvSpPr>
          <p:spPr bwMode="auto">
            <a:xfrm>
              <a:off x="11103429" y="2642007"/>
              <a:ext cx="565150" cy="2111544"/>
            </a:xfrm>
            <a:prstGeom prst="rect">
              <a:avLst/>
            </a:prstGeom>
            <a:solidFill>
              <a:schemeClr val="accent6"/>
            </a:solidFill>
            <a:ln w="0">
              <a:solidFill>
                <a:schemeClr val="bg1"/>
              </a:solidFill>
              <a:miter lim="800000"/>
              <a:headEnd/>
              <a:tailEnd/>
            </a:ln>
          </p:spPr>
          <p:txBody>
            <a:bodyPr anchor="b"/>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base" latinLnBrk="0" hangingPunct="1">
                <a:lnSpc>
                  <a:spcPct val="90000"/>
                </a:lnSpc>
                <a:spcBef>
                  <a:spcPct val="35000"/>
                </a:spcBef>
                <a:spcAft>
                  <a:spcPct val="25000"/>
                </a:spcAft>
                <a:buClr>
                  <a:srgbClr val="015873"/>
                </a:buClr>
                <a:buSzTx/>
                <a:buFont typeface="Wingdings" panose="05000000000000000000" pitchFamily="2" charset="2"/>
                <a:buNone/>
                <a:tabLst/>
                <a:defRPr/>
              </a:pPr>
              <a:endParaRPr kumimoji="0" lang="en-US" alt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09" name="TextBox 58">
              <a:extLst>
                <a:ext uri="{FF2B5EF4-FFF2-40B4-BE49-F238E27FC236}">
                  <a16:creationId xmlns="" xmlns:a16="http://schemas.microsoft.com/office/drawing/2014/main" id="{61CDD117-9997-AD46-A949-41C9AA2A44D9}"/>
                </a:ext>
              </a:extLst>
            </p:cNvPr>
            <p:cNvSpPr txBox="1">
              <a:spLocks noChangeArrowheads="1"/>
            </p:cNvSpPr>
            <p:nvPr/>
          </p:nvSpPr>
          <p:spPr bwMode="auto">
            <a:xfrm>
              <a:off x="10800164" y="4785708"/>
              <a:ext cx="1240867" cy="564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ヒラギノ角ゴ Pro W3" pitchFamily="127" charset="-128"/>
                </a:defRPr>
              </a:lvl1pPr>
              <a:lvl2pPr marL="742950" indent="-285750" eaLnBrk="0" hangingPunct="0">
                <a:defRPr sz="2400">
                  <a:solidFill>
                    <a:schemeClr val="tx1"/>
                  </a:solidFill>
                  <a:latin typeface="Calibri" panose="020F0502020204030204" pitchFamily="34" charset="0"/>
                  <a:ea typeface="ヒラギノ角ゴ Pro W3" pitchFamily="127" charset="-128"/>
                </a:defRPr>
              </a:lvl2pPr>
              <a:lvl3pPr marL="1143000" indent="-228600" eaLnBrk="0" hangingPunct="0">
                <a:defRPr sz="2400">
                  <a:solidFill>
                    <a:schemeClr val="tx1"/>
                  </a:solidFill>
                  <a:latin typeface="Calibri" panose="020F0502020204030204" pitchFamily="34" charset="0"/>
                  <a:ea typeface="ヒラギノ角ゴ Pro W3" pitchFamily="127" charset="-128"/>
                </a:defRPr>
              </a:lvl3pPr>
              <a:lvl4pPr marL="1600200" indent="-228600" eaLnBrk="0" hangingPunct="0">
                <a:defRPr sz="2400">
                  <a:solidFill>
                    <a:schemeClr val="tx1"/>
                  </a:solidFill>
                  <a:latin typeface="Calibri" panose="020F0502020204030204" pitchFamily="34" charset="0"/>
                  <a:ea typeface="ヒラギノ角ゴ Pro W3" pitchFamily="127" charset="-128"/>
                </a:defRPr>
              </a:lvl4pPr>
              <a:lvl5pPr marL="2057400" indent="-228600" eaLnBrk="0" hangingPunct="0">
                <a:defRPr sz="2400">
                  <a:solidFill>
                    <a:schemeClr val="tx1"/>
                  </a:solidFill>
                  <a:latin typeface="Calibri" panose="020F0502020204030204" pitchFamily="34" charset="0"/>
                  <a:ea typeface="ヒラギノ角ゴ Pro W3" pitchFamily="127"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9p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ヒラギノ角ゴ Pro W3" pitchFamily="127" charset="-128"/>
                  <a:cs typeface="Calibri" panose="020F0502020204030204" pitchFamily="34" charset="0"/>
                </a:rPr>
                <a:t>Doxo-</a:t>
              </a:r>
              <a:b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ヒラギノ角ゴ Pro W3" pitchFamily="127" charset="-128"/>
                  <a:cs typeface="Calibri" panose="020F0502020204030204" pitchFamily="34" charset="0"/>
                </a:rPr>
              </a:br>
              <a:r>
                <a:rPr kumimoji="0" lang="en-US" altLang="en-US" sz="1200" b="1" i="0" u="none" strike="noStrike" kern="1200" cap="none" spc="0" normalizeH="0" baseline="0" noProof="0" dirty="0" err="1">
                  <a:ln>
                    <a:noFill/>
                  </a:ln>
                  <a:solidFill>
                    <a:prstClr val="black"/>
                  </a:solidFill>
                  <a:effectLst/>
                  <a:uLnTx/>
                  <a:uFillTx/>
                  <a:latin typeface="Calibri" panose="020F0502020204030204" pitchFamily="34" charset="0"/>
                  <a:ea typeface="ヒラギノ角ゴ Pro W3" pitchFamily="127" charset="-128"/>
                  <a:cs typeface="Calibri" panose="020F0502020204030204" pitchFamily="34" charset="0"/>
                </a:rPr>
                <a:t>rubicin</a:t>
              </a: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ヒラギノ角ゴ Pro W3" pitchFamily="127" charset="-128"/>
                  <a:cs typeface="Calibri" panose="020F0502020204030204" pitchFamily="34" charset="0"/>
                </a:rPr>
                <a:t/>
              </a:r>
              <a:b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ヒラギノ角ゴ Pro W3" pitchFamily="127" charset="-128"/>
                  <a:cs typeface="Calibri" panose="020F0502020204030204" pitchFamily="34" charset="0"/>
                </a:rPr>
              </a:b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ヒラギノ角ゴ Pro W3" pitchFamily="127" charset="-128"/>
                  <a:cs typeface="Calibri" panose="020F0502020204030204" pitchFamily="34" charset="0"/>
                </a:rPr>
                <a:t>(n = 17)</a:t>
              </a:r>
            </a:p>
          </p:txBody>
        </p:sp>
      </p:grpSp>
      <p:sp>
        <p:nvSpPr>
          <p:cNvPr id="210" name="TextBox 57">
            <a:extLst>
              <a:ext uri="{FF2B5EF4-FFF2-40B4-BE49-F238E27FC236}">
                <a16:creationId xmlns="" xmlns:a16="http://schemas.microsoft.com/office/drawing/2014/main" id="{F44BE4B6-4FBC-9D46-A5F1-69FBCE394B13}"/>
              </a:ext>
            </a:extLst>
          </p:cNvPr>
          <p:cNvSpPr txBox="1">
            <a:spLocks noChangeArrowheads="1"/>
          </p:cNvSpPr>
          <p:nvPr/>
        </p:nvSpPr>
        <p:spPr bwMode="auto">
          <a:xfrm>
            <a:off x="6510356" y="3864889"/>
            <a:ext cx="2886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ヒラギノ角ゴ Pro W3" pitchFamily="127" charset="-128"/>
              </a:defRPr>
            </a:lvl1pPr>
            <a:lvl2pPr marL="742950" indent="-285750" eaLnBrk="0" hangingPunct="0">
              <a:defRPr sz="2400">
                <a:solidFill>
                  <a:schemeClr val="tx1"/>
                </a:solidFill>
                <a:latin typeface="Calibri" panose="020F0502020204030204" pitchFamily="34" charset="0"/>
                <a:ea typeface="ヒラギノ角ゴ Pro W3" pitchFamily="127" charset="-128"/>
              </a:defRPr>
            </a:lvl2pPr>
            <a:lvl3pPr marL="1143000" indent="-228600" eaLnBrk="0" hangingPunct="0">
              <a:defRPr sz="2400">
                <a:solidFill>
                  <a:schemeClr val="tx1"/>
                </a:solidFill>
                <a:latin typeface="Calibri" panose="020F0502020204030204" pitchFamily="34" charset="0"/>
                <a:ea typeface="ヒラギノ角ゴ Pro W3" pitchFamily="127" charset="-128"/>
              </a:defRPr>
            </a:lvl3pPr>
            <a:lvl4pPr marL="1600200" indent="-228600" eaLnBrk="0" hangingPunct="0">
              <a:defRPr sz="2400">
                <a:solidFill>
                  <a:schemeClr val="tx1"/>
                </a:solidFill>
                <a:latin typeface="Calibri" panose="020F0502020204030204" pitchFamily="34" charset="0"/>
                <a:ea typeface="ヒラギノ角ゴ Pro W3" pitchFamily="127" charset="-128"/>
              </a:defRPr>
            </a:lvl4pPr>
            <a:lvl5pPr marL="2057400" indent="-228600" eaLnBrk="0" hangingPunct="0">
              <a:defRPr sz="2400">
                <a:solidFill>
                  <a:schemeClr val="tx1"/>
                </a:solidFill>
                <a:latin typeface="Calibri" panose="020F0502020204030204" pitchFamily="34" charset="0"/>
                <a:ea typeface="ヒラギノ角ゴ Pro W3" pitchFamily="127"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ヒラギノ角ゴ Pro W3" pitchFamily="127" charset="-128"/>
                <a:cs typeface="Arial" charset="0"/>
              </a:rPr>
              <a:t>8</a:t>
            </a:r>
          </a:p>
        </p:txBody>
      </p:sp>
      <p:sp>
        <p:nvSpPr>
          <p:cNvPr id="211" name="TextBox 57">
            <a:extLst>
              <a:ext uri="{FF2B5EF4-FFF2-40B4-BE49-F238E27FC236}">
                <a16:creationId xmlns="" xmlns:a16="http://schemas.microsoft.com/office/drawing/2014/main" id="{8AE0E700-5575-734E-A3B0-34B93A2D9638}"/>
              </a:ext>
            </a:extLst>
          </p:cNvPr>
          <p:cNvSpPr txBox="1">
            <a:spLocks noChangeArrowheads="1"/>
          </p:cNvSpPr>
          <p:nvPr/>
        </p:nvSpPr>
        <p:spPr bwMode="auto">
          <a:xfrm>
            <a:off x="7068869" y="3033681"/>
            <a:ext cx="3926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ヒラギノ角ゴ Pro W3" pitchFamily="127" charset="-128"/>
              </a:defRPr>
            </a:lvl1pPr>
            <a:lvl2pPr marL="742950" indent="-285750" eaLnBrk="0" hangingPunct="0">
              <a:defRPr sz="2400">
                <a:solidFill>
                  <a:schemeClr val="tx1"/>
                </a:solidFill>
                <a:latin typeface="Calibri" panose="020F0502020204030204" pitchFamily="34" charset="0"/>
                <a:ea typeface="ヒラギノ角ゴ Pro W3" pitchFamily="127" charset="-128"/>
              </a:defRPr>
            </a:lvl2pPr>
            <a:lvl3pPr marL="1143000" indent="-228600" eaLnBrk="0" hangingPunct="0">
              <a:defRPr sz="2400">
                <a:solidFill>
                  <a:schemeClr val="tx1"/>
                </a:solidFill>
                <a:latin typeface="Calibri" panose="020F0502020204030204" pitchFamily="34" charset="0"/>
                <a:ea typeface="ヒラギノ角ゴ Pro W3" pitchFamily="127" charset="-128"/>
              </a:defRPr>
            </a:lvl3pPr>
            <a:lvl4pPr marL="1600200" indent="-228600" eaLnBrk="0" hangingPunct="0">
              <a:defRPr sz="2400">
                <a:solidFill>
                  <a:schemeClr val="tx1"/>
                </a:solidFill>
                <a:latin typeface="Calibri" panose="020F0502020204030204" pitchFamily="34" charset="0"/>
                <a:ea typeface="ヒラギノ角ゴ Pro W3" pitchFamily="127" charset="-128"/>
              </a:defRPr>
            </a:lvl4pPr>
            <a:lvl5pPr marL="2057400" indent="-228600" eaLnBrk="0" hangingPunct="0">
              <a:defRPr sz="2400">
                <a:solidFill>
                  <a:schemeClr val="tx1"/>
                </a:solidFill>
                <a:latin typeface="Calibri" panose="020F0502020204030204" pitchFamily="34" charset="0"/>
                <a:ea typeface="ヒラギノ角ゴ Pro W3" pitchFamily="127"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ヒラギノ角ゴ Pro W3" pitchFamily="127" charset="-128"/>
                <a:cs typeface="Arial" charset="0"/>
              </a:rPr>
              <a:t>23</a:t>
            </a:r>
          </a:p>
        </p:txBody>
      </p:sp>
      <p:sp>
        <p:nvSpPr>
          <p:cNvPr id="212" name="TextBox 57">
            <a:extLst>
              <a:ext uri="{FF2B5EF4-FFF2-40B4-BE49-F238E27FC236}">
                <a16:creationId xmlns="" xmlns:a16="http://schemas.microsoft.com/office/drawing/2014/main" id="{2119D81E-7431-5E41-91C2-C2C239CC5E72}"/>
              </a:ext>
            </a:extLst>
          </p:cNvPr>
          <p:cNvSpPr txBox="1">
            <a:spLocks noChangeArrowheads="1"/>
          </p:cNvSpPr>
          <p:nvPr/>
        </p:nvSpPr>
        <p:spPr bwMode="auto">
          <a:xfrm>
            <a:off x="7688104" y="2265882"/>
            <a:ext cx="3926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ヒラギノ角ゴ Pro W3" pitchFamily="127" charset="-128"/>
              </a:defRPr>
            </a:lvl1pPr>
            <a:lvl2pPr marL="742950" indent="-285750" eaLnBrk="0" hangingPunct="0">
              <a:defRPr sz="2400">
                <a:solidFill>
                  <a:schemeClr val="tx1"/>
                </a:solidFill>
                <a:latin typeface="Calibri" panose="020F0502020204030204" pitchFamily="34" charset="0"/>
                <a:ea typeface="ヒラギノ角ゴ Pro W3" pitchFamily="127" charset="-128"/>
              </a:defRPr>
            </a:lvl2pPr>
            <a:lvl3pPr marL="1143000" indent="-228600" eaLnBrk="0" hangingPunct="0">
              <a:defRPr sz="2400">
                <a:solidFill>
                  <a:schemeClr val="tx1"/>
                </a:solidFill>
                <a:latin typeface="Calibri" panose="020F0502020204030204" pitchFamily="34" charset="0"/>
                <a:ea typeface="ヒラギノ角ゴ Pro W3" pitchFamily="127" charset="-128"/>
              </a:defRPr>
            </a:lvl3pPr>
            <a:lvl4pPr marL="1600200" indent="-228600" eaLnBrk="0" hangingPunct="0">
              <a:defRPr sz="2400">
                <a:solidFill>
                  <a:schemeClr val="tx1"/>
                </a:solidFill>
                <a:latin typeface="Calibri" panose="020F0502020204030204" pitchFamily="34" charset="0"/>
                <a:ea typeface="ヒラギノ角ゴ Pro W3" pitchFamily="127" charset="-128"/>
              </a:defRPr>
            </a:lvl4pPr>
            <a:lvl5pPr marL="2057400" indent="-228600" eaLnBrk="0" hangingPunct="0">
              <a:defRPr sz="2400">
                <a:solidFill>
                  <a:schemeClr val="tx1"/>
                </a:solidFill>
                <a:latin typeface="Calibri" panose="020F0502020204030204" pitchFamily="34" charset="0"/>
                <a:ea typeface="ヒラギノ角ゴ Pro W3" pitchFamily="127"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ヒラギノ角ゴ Pro W3" pitchFamily="127" charset="-128"/>
                <a:cs typeface="Arial" charset="0"/>
              </a:rPr>
              <a:t>35</a:t>
            </a:r>
          </a:p>
        </p:txBody>
      </p:sp>
      <p:sp>
        <p:nvSpPr>
          <p:cNvPr id="12" name="TextBox 11">
            <a:extLst>
              <a:ext uri="{FF2B5EF4-FFF2-40B4-BE49-F238E27FC236}">
                <a16:creationId xmlns="" xmlns:a16="http://schemas.microsoft.com/office/drawing/2014/main" id="{495D8243-C55A-E94D-A4C2-1869D39FDD40}"/>
              </a:ext>
            </a:extLst>
          </p:cNvPr>
          <p:cNvSpPr txBox="1"/>
          <p:nvPr/>
        </p:nvSpPr>
        <p:spPr bwMode="auto">
          <a:xfrm>
            <a:off x="457320" y="5926853"/>
            <a:ext cx="50948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*Biopsy and blood taken at baseline, 2 weeks and 8 weeks.</a:t>
            </a:r>
          </a:p>
        </p:txBody>
      </p:sp>
      <p:cxnSp>
        <p:nvCxnSpPr>
          <p:cNvPr id="174" name="Straight Connector 173">
            <a:extLst>
              <a:ext uri="{FF2B5EF4-FFF2-40B4-BE49-F238E27FC236}">
                <a16:creationId xmlns="" xmlns:a16="http://schemas.microsoft.com/office/drawing/2014/main" id="{F77EAD72-290F-754B-815E-1FA15EB37949}"/>
              </a:ext>
            </a:extLst>
          </p:cNvPr>
          <p:cNvCxnSpPr/>
          <p:nvPr/>
        </p:nvCxnSpPr>
        <p:spPr>
          <a:xfrm flipV="1">
            <a:off x="5802494" y="4756883"/>
            <a:ext cx="294894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183" name="Title 2">
            <a:extLst>
              <a:ext uri="{FF2B5EF4-FFF2-40B4-BE49-F238E27FC236}">
                <a16:creationId xmlns="" xmlns:a16="http://schemas.microsoft.com/office/drawing/2014/main" id="{86E05962-C43F-284E-A1BD-BAD87E3C5763}"/>
              </a:ext>
            </a:extLst>
          </p:cNvPr>
          <p:cNvSpPr txBox="1">
            <a:spLocks/>
          </p:cNvSpPr>
          <p:nvPr/>
        </p:nvSpPr>
        <p:spPr>
          <a:xfrm>
            <a:off x="5450544" y="4675504"/>
            <a:ext cx="296465" cy="168275"/>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0</a:t>
            </a:r>
          </a:p>
        </p:txBody>
      </p:sp>
      <p:cxnSp>
        <p:nvCxnSpPr>
          <p:cNvPr id="192" name="Straight Connector 191">
            <a:extLst>
              <a:ext uri="{FF2B5EF4-FFF2-40B4-BE49-F238E27FC236}">
                <a16:creationId xmlns="" xmlns:a16="http://schemas.microsoft.com/office/drawing/2014/main" id="{E3484594-3EE4-6D46-A3A6-9E0350D6D160}"/>
              </a:ext>
            </a:extLst>
          </p:cNvPr>
          <p:cNvCxnSpPr>
            <a:cxnSpLocks/>
          </p:cNvCxnSpPr>
          <p:nvPr/>
        </p:nvCxnSpPr>
        <p:spPr>
          <a:xfrm flipV="1">
            <a:off x="5756578" y="4749844"/>
            <a:ext cx="4800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Date Placeholder 12"/>
          <p:cNvSpPr>
            <a:spLocks noGrp="1"/>
          </p:cNvSpPr>
          <p:nvPr>
            <p:ph type="dt" sz="half" idx="10"/>
          </p:nvPr>
        </p:nvSpPr>
        <p:spPr/>
        <p:txBody>
          <a:bodyPr/>
          <a:lstStyle/>
          <a:p>
            <a:fld id="{DEFFCEF5-D602-D441-AFD2-8F7A53CBB44C}" type="datetime1">
              <a:rPr lang="en-US" smtClean="0"/>
              <a:t>14.11.20</a:t>
            </a:fld>
            <a:endParaRPr lang="en-US"/>
          </a:p>
        </p:txBody>
      </p:sp>
      <p:sp>
        <p:nvSpPr>
          <p:cNvPr id="14" name="Slide Number Placeholder 13"/>
          <p:cNvSpPr>
            <a:spLocks noGrp="1"/>
          </p:cNvSpPr>
          <p:nvPr>
            <p:ph type="sldNum" sz="quarter" idx="12"/>
          </p:nvPr>
        </p:nvSpPr>
        <p:spPr/>
        <p:txBody>
          <a:bodyPr/>
          <a:lstStyle/>
          <a:p>
            <a:fld id="{A46B56E3-E63F-C94B-B5F1-645B608C74A3}" type="slidenum">
              <a:rPr lang="en-US" smtClean="0"/>
              <a:t>88</a:t>
            </a:fld>
            <a:endParaRPr lang="en-US"/>
          </a:p>
        </p:txBody>
      </p:sp>
    </p:spTree>
    <p:extLst>
      <p:ext uri="{BB962C8B-B14F-4D97-AF65-F5344CB8AC3E}">
        <p14:creationId xmlns:p14="http://schemas.microsoft.com/office/powerpoint/2010/main" val="1720715121"/>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677A9D7-72FB-4E20-ADA8-1A12828F2991}"/>
              </a:ext>
            </a:extLst>
          </p:cNvPr>
          <p:cNvSpPr>
            <a:spLocks noGrp="1"/>
          </p:cNvSpPr>
          <p:nvPr>
            <p:ph type="title"/>
          </p:nvPr>
        </p:nvSpPr>
        <p:spPr/>
        <p:txBody>
          <a:bodyPr>
            <a:noAutofit/>
          </a:bodyPr>
          <a:lstStyle/>
          <a:p>
            <a:r>
              <a:rPr lang="en-US" sz="2800" dirty="0"/>
              <a:t>First- or Second-line Pembrolizumab With Paclitaxel or Capecitabine</a:t>
            </a:r>
          </a:p>
        </p:txBody>
      </p:sp>
      <p:sp>
        <p:nvSpPr>
          <p:cNvPr id="3" name="Content Placeholder 2">
            <a:extLst>
              <a:ext uri="{FF2B5EF4-FFF2-40B4-BE49-F238E27FC236}">
                <a16:creationId xmlns="" xmlns:a16="http://schemas.microsoft.com/office/drawing/2014/main" id="{1B27EE1B-486A-724D-B0CE-412F36B08101}"/>
              </a:ext>
            </a:extLst>
          </p:cNvPr>
          <p:cNvSpPr>
            <a:spLocks noGrp="1"/>
          </p:cNvSpPr>
          <p:nvPr>
            <p:ph idx="1"/>
          </p:nvPr>
        </p:nvSpPr>
        <p:spPr>
          <a:xfrm>
            <a:off x="453507" y="1305957"/>
            <a:ext cx="8158147" cy="574092"/>
          </a:xfrm>
        </p:spPr>
        <p:txBody>
          <a:bodyPr>
            <a:normAutofit/>
          </a:bodyPr>
          <a:lstStyle/>
          <a:p>
            <a:r>
              <a:rPr lang="en-US" sz="1800" dirty="0"/>
              <a:t>Wk 12 ORR (primary efficacy endpoint): 43% (capecitabine) and 23% (paclitaxel)</a:t>
            </a:r>
          </a:p>
        </p:txBody>
      </p:sp>
      <p:grpSp>
        <p:nvGrpSpPr>
          <p:cNvPr id="4" name="Group 7">
            <a:extLst>
              <a:ext uri="{FF2B5EF4-FFF2-40B4-BE49-F238E27FC236}">
                <a16:creationId xmlns="" xmlns:a16="http://schemas.microsoft.com/office/drawing/2014/main" id="{3FCF4612-C925-48CE-9196-F4E7F73811B8}"/>
              </a:ext>
            </a:extLst>
          </p:cNvPr>
          <p:cNvGrpSpPr>
            <a:grpSpLocks/>
          </p:cNvGrpSpPr>
          <p:nvPr/>
        </p:nvGrpSpPr>
        <p:grpSpPr bwMode="auto">
          <a:xfrm>
            <a:off x="7042177" y="6216652"/>
            <a:ext cx="2491813" cy="447822"/>
            <a:chOff x="9527309" y="3551529"/>
            <a:chExt cx="3322416" cy="448324"/>
          </a:xfrm>
        </p:grpSpPr>
        <p:pic>
          <p:nvPicPr>
            <p:cNvPr id="5" name="Picture 9">
              <a:extLst>
                <a:ext uri="{FF2B5EF4-FFF2-40B4-BE49-F238E27FC236}">
                  <a16:creationId xmlns="" xmlns:a16="http://schemas.microsoft.com/office/drawing/2014/main" id="{94D046FB-895B-4EA6-9E0F-9C64B602DEC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327791" y="3551529"/>
              <a:ext cx="551335" cy="179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 name="Rectangle 8">
              <a:extLst>
                <a:ext uri="{FF2B5EF4-FFF2-40B4-BE49-F238E27FC236}">
                  <a16:creationId xmlns="" xmlns:a16="http://schemas.microsoft.com/office/drawing/2014/main" id="{9FF71501-CF79-4F79-90DF-BC2802C805C2}"/>
                </a:ext>
              </a:extLst>
            </p:cNvPr>
            <p:cNvSpPr>
              <a:spLocks noChangeArrowheads="1"/>
            </p:cNvSpPr>
            <p:nvPr/>
          </p:nvSpPr>
          <p:spPr bwMode="auto">
            <a:xfrm>
              <a:off x="9527309" y="3691731"/>
              <a:ext cx="3322416" cy="308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eaLnBrk="0" hangingPunct="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eaLnBrk="0" hangingPunct="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eaLnBrk="0"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eaLnBrk="0"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4"/>
                </a:rPr>
                <a:t>clinicaloptions.com</a:t>
              </a:r>
              <a:endPar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
        <p:nvSpPr>
          <p:cNvPr id="35" name="Text Box 15">
            <a:extLst>
              <a:ext uri="{FF2B5EF4-FFF2-40B4-BE49-F238E27FC236}">
                <a16:creationId xmlns="" xmlns:a16="http://schemas.microsoft.com/office/drawing/2014/main" id="{0A040734-F548-41D2-B788-A2556748C1CE}"/>
              </a:ext>
            </a:extLst>
          </p:cNvPr>
          <p:cNvSpPr txBox="1">
            <a:spLocks noChangeArrowheads="1"/>
          </p:cNvSpPr>
          <p:nvPr/>
        </p:nvSpPr>
        <p:spPr bwMode="auto">
          <a:xfrm>
            <a:off x="309563" y="6359420"/>
            <a:ext cx="589002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Page. ASCO 2019. Abstr 1015.</a:t>
            </a:r>
          </a:p>
        </p:txBody>
      </p:sp>
      <p:sp>
        <p:nvSpPr>
          <p:cNvPr id="7" name="Freeform: Shape 6">
            <a:extLst>
              <a:ext uri="{FF2B5EF4-FFF2-40B4-BE49-F238E27FC236}">
                <a16:creationId xmlns="" xmlns:a16="http://schemas.microsoft.com/office/drawing/2014/main" id="{9ACD1B46-D8E2-458B-BED9-72ECF3C12120}"/>
              </a:ext>
            </a:extLst>
          </p:cNvPr>
          <p:cNvSpPr/>
          <p:nvPr/>
        </p:nvSpPr>
        <p:spPr bwMode="auto">
          <a:xfrm>
            <a:off x="1791122" y="2358899"/>
            <a:ext cx="1621631" cy="1381125"/>
          </a:xfrm>
          <a:custGeom>
            <a:avLst/>
            <a:gdLst>
              <a:gd name="connsiteX0" fmla="*/ 0 w 2162175"/>
              <a:gd name="connsiteY0" fmla="*/ 0 h 1381125"/>
              <a:gd name="connsiteX1" fmla="*/ 0 w 2162175"/>
              <a:gd name="connsiteY1" fmla="*/ 1381125 h 1381125"/>
              <a:gd name="connsiteX2" fmla="*/ 2162175 w 2162175"/>
              <a:gd name="connsiteY2" fmla="*/ 1381125 h 1381125"/>
            </a:gdLst>
            <a:ahLst/>
            <a:cxnLst>
              <a:cxn ang="0">
                <a:pos x="connsiteX0" y="connsiteY0"/>
              </a:cxn>
              <a:cxn ang="0">
                <a:pos x="connsiteX1" y="connsiteY1"/>
              </a:cxn>
              <a:cxn ang="0">
                <a:pos x="connsiteX2" y="connsiteY2"/>
              </a:cxn>
            </a:cxnLst>
            <a:rect l="l" t="t" r="r" b="b"/>
            <a:pathLst>
              <a:path w="2162175" h="1381125">
                <a:moveTo>
                  <a:pt x="0" y="0"/>
                </a:moveTo>
                <a:lnTo>
                  <a:pt x="0" y="1381125"/>
                </a:lnTo>
                <a:lnTo>
                  <a:pt x="2162175" y="1381125"/>
                </a:lnTo>
              </a:path>
            </a:pathLst>
          </a:custGeom>
          <a:noFill/>
          <a:ln w="28575">
            <a:solidFill>
              <a:srgbClr val="000000"/>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grpSp>
        <p:nvGrpSpPr>
          <p:cNvPr id="12" name="Group 11">
            <a:extLst>
              <a:ext uri="{FF2B5EF4-FFF2-40B4-BE49-F238E27FC236}">
                <a16:creationId xmlns="" xmlns:a16="http://schemas.microsoft.com/office/drawing/2014/main" id="{48BAB301-046F-47C8-BBEC-CC7FC1E79BFA}"/>
              </a:ext>
            </a:extLst>
          </p:cNvPr>
          <p:cNvGrpSpPr/>
          <p:nvPr/>
        </p:nvGrpSpPr>
        <p:grpSpPr>
          <a:xfrm>
            <a:off x="1739100" y="2370721"/>
            <a:ext cx="52022" cy="1369302"/>
            <a:chOff x="2788138" y="2435081"/>
            <a:chExt cx="74246" cy="1362075"/>
          </a:xfrm>
        </p:grpSpPr>
        <p:cxnSp>
          <p:nvCxnSpPr>
            <p:cNvPr id="11" name="Straight Connector 10">
              <a:extLst>
                <a:ext uri="{FF2B5EF4-FFF2-40B4-BE49-F238E27FC236}">
                  <a16:creationId xmlns="" xmlns:a16="http://schemas.microsoft.com/office/drawing/2014/main" id="{3DCDA662-1E32-43B6-B779-A12813FEB3D2}"/>
                </a:ext>
              </a:extLst>
            </p:cNvPr>
            <p:cNvCxnSpPr>
              <a:cxnSpLocks/>
            </p:cNvCxnSpPr>
            <p:nvPr/>
          </p:nvCxnSpPr>
          <p:spPr bwMode="auto">
            <a:xfrm>
              <a:off x="2788138" y="2435081"/>
              <a:ext cx="74246" cy="0"/>
            </a:xfrm>
            <a:prstGeom prst="line">
              <a:avLst/>
            </a:prstGeom>
            <a:noFill/>
            <a:ln w="28575" cap="flat" cmpd="sng" algn="ctr">
              <a:solidFill>
                <a:schemeClr val="bg1"/>
              </a:solidFill>
              <a:prstDash val="solid"/>
              <a:round/>
              <a:headEnd type="none" w="med" len="med"/>
              <a:tailEnd type="none" w="med" len="med"/>
            </a:ln>
            <a:effectLst/>
          </p:spPr>
        </p:cxnSp>
        <p:cxnSp>
          <p:nvCxnSpPr>
            <p:cNvPr id="13" name="Straight Connector 12">
              <a:extLst>
                <a:ext uri="{FF2B5EF4-FFF2-40B4-BE49-F238E27FC236}">
                  <a16:creationId xmlns="" xmlns:a16="http://schemas.microsoft.com/office/drawing/2014/main" id="{21AF390F-9140-4DB8-BAF5-B4411662C220}"/>
                </a:ext>
              </a:extLst>
            </p:cNvPr>
            <p:cNvCxnSpPr>
              <a:cxnSpLocks/>
            </p:cNvCxnSpPr>
            <p:nvPr/>
          </p:nvCxnSpPr>
          <p:spPr bwMode="auto">
            <a:xfrm>
              <a:off x="2788138" y="2775600"/>
              <a:ext cx="74246" cy="0"/>
            </a:xfrm>
            <a:prstGeom prst="line">
              <a:avLst/>
            </a:prstGeom>
            <a:noFill/>
            <a:ln w="28575" cap="flat" cmpd="sng" algn="ctr">
              <a:solidFill>
                <a:schemeClr val="bg1"/>
              </a:solidFill>
              <a:prstDash val="solid"/>
              <a:round/>
              <a:headEnd type="none" w="med" len="med"/>
              <a:tailEnd type="none" w="med" len="med"/>
            </a:ln>
            <a:effectLst/>
          </p:spPr>
        </p:cxnSp>
        <p:cxnSp>
          <p:nvCxnSpPr>
            <p:cNvPr id="14" name="Straight Connector 13">
              <a:extLst>
                <a:ext uri="{FF2B5EF4-FFF2-40B4-BE49-F238E27FC236}">
                  <a16:creationId xmlns="" xmlns:a16="http://schemas.microsoft.com/office/drawing/2014/main" id="{EA80462E-E0EF-4767-B4B5-C2A4F8A08108}"/>
                </a:ext>
              </a:extLst>
            </p:cNvPr>
            <p:cNvCxnSpPr>
              <a:cxnSpLocks/>
            </p:cNvCxnSpPr>
            <p:nvPr/>
          </p:nvCxnSpPr>
          <p:spPr bwMode="auto">
            <a:xfrm>
              <a:off x="2788138" y="3116119"/>
              <a:ext cx="74246" cy="0"/>
            </a:xfrm>
            <a:prstGeom prst="line">
              <a:avLst/>
            </a:prstGeom>
            <a:noFill/>
            <a:ln w="28575" cap="flat" cmpd="sng" algn="ctr">
              <a:solidFill>
                <a:schemeClr val="bg1"/>
              </a:solidFill>
              <a:prstDash val="solid"/>
              <a:round/>
              <a:headEnd type="none" w="med" len="med"/>
              <a:tailEnd type="none" w="med" len="med"/>
            </a:ln>
            <a:effectLst/>
          </p:spPr>
        </p:cxnSp>
        <p:cxnSp>
          <p:nvCxnSpPr>
            <p:cNvPr id="15" name="Straight Connector 14">
              <a:extLst>
                <a:ext uri="{FF2B5EF4-FFF2-40B4-BE49-F238E27FC236}">
                  <a16:creationId xmlns="" xmlns:a16="http://schemas.microsoft.com/office/drawing/2014/main" id="{F6E63155-0B27-45B0-99C5-95AA86F5D33D}"/>
                </a:ext>
              </a:extLst>
            </p:cNvPr>
            <p:cNvCxnSpPr>
              <a:cxnSpLocks/>
            </p:cNvCxnSpPr>
            <p:nvPr/>
          </p:nvCxnSpPr>
          <p:spPr bwMode="auto">
            <a:xfrm>
              <a:off x="2788138" y="3456638"/>
              <a:ext cx="74246" cy="0"/>
            </a:xfrm>
            <a:prstGeom prst="line">
              <a:avLst/>
            </a:prstGeom>
            <a:noFill/>
            <a:ln w="28575" cap="flat" cmpd="sng" algn="ctr">
              <a:solidFill>
                <a:schemeClr val="bg1"/>
              </a:solidFill>
              <a:prstDash val="solid"/>
              <a:round/>
              <a:headEnd type="none" w="med" len="med"/>
              <a:tailEnd type="none" w="med" len="med"/>
            </a:ln>
            <a:effectLst/>
          </p:spPr>
        </p:cxnSp>
        <p:cxnSp>
          <p:nvCxnSpPr>
            <p:cNvPr id="16" name="Straight Connector 15">
              <a:extLst>
                <a:ext uri="{FF2B5EF4-FFF2-40B4-BE49-F238E27FC236}">
                  <a16:creationId xmlns="" xmlns:a16="http://schemas.microsoft.com/office/drawing/2014/main" id="{959E1EA0-C864-4348-96C2-038A1BB6546B}"/>
                </a:ext>
              </a:extLst>
            </p:cNvPr>
            <p:cNvCxnSpPr>
              <a:cxnSpLocks/>
            </p:cNvCxnSpPr>
            <p:nvPr/>
          </p:nvCxnSpPr>
          <p:spPr bwMode="auto">
            <a:xfrm>
              <a:off x="2788138" y="3797156"/>
              <a:ext cx="74246" cy="0"/>
            </a:xfrm>
            <a:prstGeom prst="line">
              <a:avLst/>
            </a:prstGeom>
            <a:noFill/>
            <a:ln w="28575" cap="flat" cmpd="sng" algn="ctr">
              <a:solidFill>
                <a:schemeClr val="bg1"/>
              </a:solidFill>
              <a:prstDash val="solid"/>
              <a:round/>
              <a:headEnd type="none" w="med" len="med"/>
              <a:tailEnd type="none" w="med" len="med"/>
            </a:ln>
            <a:effectLst/>
          </p:spPr>
        </p:cxnSp>
      </p:grpSp>
      <p:grpSp>
        <p:nvGrpSpPr>
          <p:cNvPr id="17" name="Group 16">
            <a:extLst>
              <a:ext uri="{FF2B5EF4-FFF2-40B4-BE49-F238E27FC236}">
                <a16:creationId xmlns="" xmlns:a16="http://schemas.microsoft.com/office/drawing/2014/main" id="{C9E619D6-8CD1-40EC-8C9E-BDD356571F15}"/>
              </a:ext>
            </a:extLst>
          </p:cNvPr>
          <p:cNvGrpSpPr/>
          <p:nvPr/>
        </p:nvGrpSpPr>
        <p:grpSpPr>
          <a:xfrm>
            <a:off x="1820191" y="3732205"/>
            <a:ext cx="1589631" cy="79852"/>
            <a:chOff x="2896259" y="3792657"/>
            <a:chExt cx="2119508" cy="79852"/>
          </a:xfrm>
        </p:grpSpPr>
        <p:grpSp>
          <p:nvGrpSpPr>
            <p:cNvPr id="18" name="Group 17">
              <a:extLst>
                <a:ext uri="{FF2B5EF4-FFF2-40B4-BE49-F238E27FC236}">
                  <a16:creationId xmlns="" xmlns:a16="http://schemas.microsoft.com/office/drawing/2014/main" id="{30E14034-23C6-42A7-87BE-7F5CC886B061}"/>
                </a:ext>
              </a:extLst>
            </p:cNvPr>
            <p:cNvGrpSpPr/>
            <p:nvPr/>
          </p:nvGrpSpPr>
          <p:grpSpPr>
            <a:xfrm rot="5400000">
              <a:off x="3702019" y="2990806"/>
              <a:ext cx="75943" cy="1687463"/>
              <a:chOff x="2788138" y="2435081"/>
              <a:chExt cx="74246" cy="1362075"/>
            </a:xfrm>
          </p:grpSpPr>
          <p:cxnSp>
            <p:nvCxnSpPr>
              <p:cNvPr id="19" name="Straight Connector 18">
                <a:extLst>
                  <a:ext uri="{FF2B5EF4-FFF2-40B4-BE49-F238E27FC236}">
                    <a16:creationId xmlns="" xmlns:a16="http://schemas.microsoft.com/office/drawing/2014/main" id="{F2B52E9F-ED9B-4F5F-AF98-CEBF8E028810}"/>
                  </a:ext>
                </a:extLst>
              </p:cNvPr>
              <p:cNvCxnSpPr>
                <a:cxnSpLocks/>
              </p:cNvCxnSpPr>
              <p:nvPr/>
            </p:nvCxnSpPr>
            <p:spPr bwMode="auto">
              <a:xfrm>
                <a:off x="2788138" y="2435081"/>
                <a:ext cx="74246" cy="0"/>
              </a:xfrm>
              <a:prstGeom prst="line">
                <a:avLst/>
              </a:prstGeom>
              <a:noFill/>
              <a:ln w="28575" cap="flat" cmpd="sng" algn="ctr">
                <a:solidFill>
                  <a:schemeClr val="bg1"/>
                </a:solidFill>
                <a:prstDash val="solid"/>
                <a:round/>
                <a:headEnd type="none" w="med" len="med"/>
                <a:tailEnd type="none" w="med" len="med"/>
              </a:ln>
              <a:effectLst/>
            </p:spPr>
          </p:cxnSp>
          <p:cxnSp>
            <p:nvCxnSpPr>
              <p:cNvPr id="20" name="Straight Connector 19">
                <a:extLst>
                  <a:ext uri="{FF2B5EF4-FFF2-40B4-BE49-F238E27FC236}">
                    <a16:creationId xmlns="" xmlns:a16="http://schemas.microsoft.com/office/drawing/2014/main" id="{BB524B78-74E9-4085-8CC6-0899648F1058}"/>
                  </a:ext>
                </a:extLst>
              </p:cNvPr>
              <p:cNvCxnSpPr>
                <a:cxnSpLocks/>
              </p:cNvCxnSpPr>
              <p:nvPr/>
            </p:nvCxnSpPr>
            <p:spPr bwMode="auto">
              <a:xfrm>
                <a:off x="2788138" y="2775600"/>
                <a:ext cx="74246" cy="0"/>
              </a:xfrm>
              <a:prstGeom prst="line">
                <a:avLst/>
              </a:prstGeom>
              <a:noFill/>
              <a:ln w="28575" cap="flat" cmpd="sng" algn="ctr">
                <a:solidFill>
                  <a:schemeClr val="bg1"/>
                </a:solidFill>
                <a:prstDash val="solid"/>
                <a:round/>
                <a:headEnd type="none" w="med" len="med"/>
                <a:tailEnd type="none" w="med" len="med"/>
              </a:ln>
              <a:effectLst/>
            </p:spPr>
          </p:cxnSp>
          <p:cxnSp>
            <p:nvCxnSpPr>
              <p:cNvPr id="21" name="Straight Connector 20">
                <a:extLst>
                  <a:ext uri="{FF2B5EF4-FFF2-40B4-BE49-F238E27FC236}">
                    <a16:creationId xmlns="" xmlns:a16="http://schemas.microsoft.com/office/drawing/2014/main" id="{9A1892F8-562E-4711-AC17-29F7B158A43E}"/>
                  </a:ext>
                </a:extLst>
              </p:cNvPr>
              <p:cNvCxnSpPr>
                <a:cxnSpLocks/>
              </p:cNvCxnSpPr>
              <p:nvPr/>
            </p:nvCxnSpPr>
            <p:spPr bwMode="auto">
              <a:xfrm>
                <a:off x="2788138" y="3116119"/>
                <a:ext cx="74246" cy="0"/>
              </a:xfrm>
              <a:prstGeom prst="line">
                <a:avLst/>
              </a:prstGeom>
              <a:noFill/>
              <a:ln w="28575" cap="flat" cmpd="sng" algn="ctr">
                <a:solidFill>
                  <a:schemeClr val="bg1"/>
                </a:solidFill>
                <a:prstDash val="solid"/>
                <a:round/>
                <a:headEnd type="none" w="med" len="med"/>
                <a:tailEnd type="none" w="med" len="med"/>
              </a:ln>
              <a:effectLst/>
            </p:spPr>
          </p:cxnSp>
          <p:cxnSp>
            <p:nvCxnSpPr>
              <p:cNvPr id="22" name="Straight Connector 21">
                <a:extLst>
                  <a:ext uri="{FF2B5EF4-FFF2-40B4-BE49-F238E27FC236}">
                    <a16:creationId xmlns="" xmlns:a16="http://schemas.microsoft.com/office/drawing/2014/main" id="{352C6018-1787-4B80-879D-1B1662E177AF}"/>
                  </a:ext>
                </a:extLst>
              </p:cNvPr>
              <p:cNvCxnSpPr>
                <a:cxnSpLocks/>
              </p:cNvCxnSpPr>
              <p:nvPr/>
            </p:nvCxnSpPr>
            <p:spPr bwMode="auto">
              <a:xfrm>
                <a:off x="2788138" y="3456638"/>
                <a:ext cx="74246" cy="0"/>
              </a:xfrm>
              <a:prstGeom prst="line">
                <a:avLst/>
              </a:prstGeom>
              <a:noFill/>
              <a:ln w="28575" cap="flat" cmpd="sng" algn="ctr">
                <a:solidFill>
                  <a:schemeClr val="bg1"/>
                </a:solidFill>
                <a:prstDash val="solid"/>
                <a:round/>
                <a:headEnd type="none" w="med" len="med"/>
                <a:tailEnd type="none" w="med" len="med"/>
              </a:ln>
              <a:effectLst/>
            </p:spPr>
          </p:cxnSp>
          <p:cxnSp>
            <p:nvCxnSpPr>
              <p:cNvPr id="23" name="Straight Connector 22">
                <a:extLst>
                  <a:ext uri="{FF2B5EF4-FFF2-40B4-BE49-F238E27FC236}">
                    <a16:creationId xmlns="" xmlns:a16="http://schemas.microsoft.com/office/drawing/2014/main" id="{7359DAA9-39FA-4A35-8C71-10102BDD2724}"/>
                  </a:ext>
                </a:extLst>
              </p:cNvPr>
              <p:cNvCxnSpPr>
                <a:cxnSpLocks/>
              </p:cNvCxnSpPr>
              <p:nvPr/>
            </p:nvCxnSpPr>
            <p:spPr bwMode="auto">
              <a:xfrm>
                <a:off x="2788138" y="3797156"/>
                <a:ext cx="74246" cy="0"/>
              </a:xfrm>
              <a:prstGeom prst="line">
                <a:avLst/>
              </a:prstGeom>
              <a:noFill/>
              <a:ln w="28575" cap="flat" cmpd="sng" algn="ctr">
                <a:solidFill>
                  <a:schemeClr val="bg1"/>
                </a:solidFill>
                <a:prstDash val="solid"/>
                <a:round/>
                <a:headEnd type="none" w="med" len="med"/>
                <a:tailEnd type="none" w="med" len="med"/>
              </a:ln>
              <a:effectLst/>
            </p:spPr>
          </p:cxnSp>
        </p:grpSp>
        <p:cxnSp>
          <p:nvCxnSpPr>
            <p:cNvPr id="24" name="Straight Connector 23">
              <a:extLst>
                <a:ext uri="{FF2B5EF4-FFF2-40B4-BE49-F238E27FC236}">
                  <a16:creationId xmlns="" xmlns:a16="http://schemas.microsoft.com/office/drawing/2014/main" id="{4E7A1B62-738C-4385-B2E3-26EBE37049D9}"/>
                </a:ext>
              </a:extLst>
            </p:cNvPr>
            <p:cNvCxnSpPr>
              <a:cxnSpLocks/>
            </p:cNvCxnSpPr>
            <p:nvPr/>
          </p:nvCxnSpPr>
          <p:spPr bwMode="auto">
            <a:xfrm rot="5400000">
              <a:off x="4977795" y="3830629"/>
              <a:ext cx="75943" cy="0"/>
            </a:xfrm>
            <a:prstGeom prst="line">
              <a:avLst/>
            </a:prstGeom>
            <a:noFill/>
            <a:ln w="28575" cap="flat" cmpd="sng" algn="ctr">
              <a:solidFill>
                <a:schemeClr val="bg1"/>
              </a:solidFill>
              <a:prstDash val="solid"/>
              <a:round/>
              <a:headEnd type="none" w="med" len="med"/>
              <a:tailEnd type="none" w="med" len="med"/>
            </a:ln>
            <a:effectLst/>
          </p:spPr>
        </p:cxnSp>
      </p:grpSp>
      <p:sp>
        <p:nvSpPr>
          <p:cNvPr id="25" name="TextBox 24">
            <a:extLst>
              <a:ext uri="{FF2B5EF4-FFF2-40B4-BE49-F238E27FC236}">
                <a16:creationId xmlns="" xmlns:a16="http://schemas.microsoft.com/office/drawing/2014/main" id="{D089511F-2972-4EDD-9BD4-1624204AAC08}"/>
              </a:ext>
            </a:extLst>
          </p:cNvPr>
          <p:cNvSpPr txBox="1"/>
          <p:nvPr/>
        </p:nvSpPr>
        <p:spPr bwMode="auto">
          <a:xfrm>
            <a:off x="1268425" y="2207201"/>
            <a:ext cx="5052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1.00</a:t>
            </a:r>
          </a:p>
        </p:txBody>
      </p:sp>
      <p:sp>
        <p:nvSpPr>
          <p:cNvPr id="27" name="TextBox 26">
            <a:extLst>
              <a:ext uri="{FF2B5EF4-FFF2-40B4-BE49-F238E27FC236}">
                <a16:creationId xmlns="" xmlns:a16="http://schemas.microsoft.com/office/drawing/2014/main" id="{65CA02CA-3785-458D-867F-97223CCF568B}"/>
              </a:ext>
            </a:extLst>
          </p:cNvPr>
          <p:cNvSpPr txBox="1"/>
          <p:nvPr/>
        </p:nvSpPr>
        <p:spPr bwMode="auto">
          <a:xfrm>
            <a:off x="1270717" y="2555913"/>
            <a:ext cx="5029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0.75</a:t>
            </a:r>
          </a:p>
        </p:txBody>
      </p:sp>
      <p:sp>
        <p:nvSpPr>
          <p:cNvPr id="28" name="TextBox 27">
            <a:extLst>
              <a:ext uri="{FF2B5EF4-FFF2-40B4-BE49-F238E27FC236}">
                <a16:creationId xmlns="" xmlns:a16="http://schemas.microsoft.com/office/drawing/2014/main" id="{F923845D-145F-414E-B783-B0540FE0865E}"/>
              </a:ext>
            </a:extLst>
          </p:cNvPr>
          <p:cNvSpPr txBox="1"/>
          <p:nvPr/>
        </p:nvSpPr>
        <p:spPr bwMode="auto">
          <a:xfrm>
            <a:off x="1268425" y="2897220"/>
            <a:ext cx="5052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0.50</a:t>
            </a:r>
          </a:p>
        </p:txBody>
      </p:sp>
      <p:sp>
        <p:nvSpPr>
          <p:cNvPr id="29" name="TextBox 28">
            <a:extLst>
              <a:ext uri="{FF2B5EF4-FFF2-40B4-BE49-F238E27FC236}">
                <a16:creationId xmlns="" xmlns:a16="http://schemas.microsoft.com/office/drawing/2014/main" id="{340364CB-9103-4A37-952F-08CE2DCD08C0}"/>
              </a:ext>
            </a:extLst>
          </p:cNvPr>
          <p:cNvSpPr txBox="1"/>
          <p:nvPr/>
        </p:nvSpPr>
        <p:spPr bwMode="auto">
          <a:xfrm>
            <a:off x="1279432" y="3245993"/>
            <a:ext cx="5029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0.25</a:t>
            </a:r>
          </a:p>
        </p:txBody>
      </p:sp>
      <p:sp>
        <p:nvSpPr>
          <p:cNvPr id="30" name="TextBox 29">
            <a:extLst>
              <a:ext uri="{FF2B5EF4-FFF2-40B4-BE49-F238E27FC236}">
                <a16:creationId xmlns="" xmlns:a16="http://schemas.microsoft.com/office/drawing/2014/main" id="{3E87D6BC-A5A8-44D9-947E-95D2CE37F2C2}"/>
              </a:ext>
            </a:extLst>
          </p:cNvPr>
          <p:cNvSpPr txBox="1"/>
          <p:nvPr/>
        </p:nvSpPr>
        <p:spPr bwMode="auto">
          <a:xfrm>
            <a:off x="1509755" y="3594766"/>
            <a:ext cx="2756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p>
        </p:txBody>
      </p:sp>
      <p:sp>
        <p:nvSpPr>
          <p:cNvPr id="31" name="TextBox 30">
            <a:extLst>
              <a:ext uri="{FF2B5EF4-FFF2-40B4-BE49-F238E27FC236}">
                <a16:creationId xmlns="" xmlns:a16="http://schemas.microsoft.com/office/drawing/2014/main" id="{0441085C-1882-44CC-9599-511BA3FE8DB0}"/>
              </a:ext>
            </a:extLst>
          </p:cNvPr>
          <p:cNvSpPr txBox="1"/>
          <p:nvPr/>
        </p:nvSpPr>
        <p:spPr bwMode="auto">
          <a:xfrm>
            <a:off x="1682177" y="3753896"/>
            <a:ext cx="2756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p>
        </p:txBody>
      </p:sp>
      <p:sp>
        <p:nvSpPr>
          <p:cNvPr id="32" name="TextBox 31">
            <a:extLst>
              <a:ext uri="{FF2B5EF4-FFF2-40B4-BE49-F238E27FC236}">
                <a16:creationId xmlns="" xmlns:a16="http://schemas.microsoft.com/office/drawing/2014/main" id="{84E3DEE2-259E-4DCB-8B47-C2740887D8A5}"/>
              </a:ext>
            </a:extLst>
          </p:cNvPr>
          <p:cNvSpPr txBox="1"/>
          <p:nvPr/>
        </p:nvSpPr>
        <p:spPr bwMode="auto">
          <a:xfrm>
            <a:off x="1907763" y="3764458"/>
            <a:ext cx="4576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200</a:t>
            </a:r>
          </a:p>
        </p:txBody>
      </p:sp>
      <p:sp>
        <p:nvSpPr>
          <p:cNvPr id="33" name="TextBox 32">
            <a:extLst>
              <a:ext uri="{FF2B5EF4-FFF2-40B4-BE49-F238E27FC236}">
                <a16:creationId xmlns="" xmlns:a16="http://schemas.microsoft.com/office/drawing/2014/main" id="{373771DA-1674-4932-92A3-D545927A30F9}"/>
              </a:ext>
            </a:extLst>
          </p:cNvPr>
          <p:cNvSpPr txBox="1"/>
          <p:nvPr/>
        </p:nvSpPr>
        <p:spPr bwMode="auto">
          <a:xfrm>
            <a:off x="2231796" y="3764458"/>
            <a:ext cx="4576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400</a:t>
            </a:r>
          </a:p>
        </p:txBody>
      </p:sp>
      <p:sp>
        <p:nvSpPr>
          <p:cNvPr id="34" name="TextBox 33">
            <a:extLst>
              <a:ext uri="{FF2B5EF4-FFF2-40B4-BE49-F238E27FC236}">
                <a16:creationId xmlns="" xmlns:a16="http://schemas.microsoft.com/office/drawing/2014/main" id="{E0283629-1710-4F64-9286-5D0BDDD4C7C2}"/>
              </a:ext>
            </a:extLst>
          </p:cNvPr>
          <p:cNvSpPr txBox="1"/>
          <p:nvPr/>
        </p:nvSpPr>
        <p:spPr bwMode="auto">
          <a:xfrm>
            <a:off x="2540382" y="3757807"/>
            <a:ext cx="4576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600</a:t>
            </a:r>
          </a:p>
        </p:txBody>
      </p:sp>
      <p:sp>
        <p:nvSpPr>
          <p:cNvPr id="36" name="TextBox 35">
            <a:extLst>
              <a:ext uri="{FF2B5EF4-FFF2-40B4-BE49-F238E27FC236}">
                <a16:creationId xmlns="" xmlns:a16="http://schemas.microsoft.com/office/drawing/2014/main" id="{2C82CC7E-46B4-4A5D-B730-1E037DAB7335}"/>
              </a:ext>
            </a:extLst>
          </p:cNvPr>
          <p:cNvSpPr txBox="1"/>
          <p:nvPr/>
        </p:nvSpPr>
        <p:spPr bwMode="auto">
          <a:xfrm>
            <a:off x="2856963" y="3756646"/>
            <a:ext cx="4576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800</a:t>
            </a:r>
          </a:p>
        </p:txBody>
      </p:sp>
      <p:sp>
        <p:nvSpPr>
          <p:cNvPr id="37" name="TextBox 36">
            <a:extLst>
              <a:ext uri="{FF2B5EF4-FFF2-40B4-BE49-F238E27FC236}">
                <a16:creationId xmlns="" xmlns:a16="http://schemas.microsoft.com/office/drawing/2014/main" id="{E73A24CC-7031-4865-962C-E86C7C345A61}"/>
              </a:ext>
            </a:extLst>
          </p:cNvPr>
          <p:cNvSpPr txBox="1"/>
          <p:nvPr/>
        </p:nvSpPr>
        <p:spPr bwMode="auto">
          <a:xfrm>
            <a:off x="3112304" y="3756646"/>
            <a:ext cx="5950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1,000</a:t>
            </a:r>
          </a:p>
        </p:txBody>
      </p:sp>
      <p:sp>
        <p:nvSpPr>
          <p:cNvPr id="38" name="TextBox 37">
            <a:extLst>
              <a:ext uri="{FF2B5EF4-FFF2-40B4-BE49-F238E27FC236}">
                <a16:creationId xmlns="" xmlns:a16="http://schemas.microsoft.com/office/drawing/2014/main" id="{3633B715-5BBD-40D7-946B-F27EBAD7CA0E}"/>
              </a:ext>
            </a:extLst>
          </p:cNvPr>
          <p:cNvSpPr txBox="1"/>
          <p:nvPr/>
        </p:nvSpPr>
        <p:spPr bwMode="auto">
          <a:xfrm rot="16200000">
            <a:off x="993743" y="2890314"/>
            <a:ext cx="6742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OS (%)</a:t>
            </a:r>
          </a:p>
        </p:txBody>
      </p:sp>
      <p:sp>
        <p:nvSpPr>
          <p:cNvPr id="39" name="TextBox 38">
            <a:extLst>
              <a:ext uri="{FF2B5EF4-FFF2-40B4-BE49-F238E27FC236}">
                <a16:creationId xmlns="" xmlns:a16="http://schemas.microsoft.com/office/drawing/2014/main" id="{A15ABA05-BBAE-4E65-A05C-6AB870A8F216}"/>
              </a:ext>
            </a:extLst>
          </p:cNvPr>
          <p:cNvSpPr txBox="1"/>
          <p:nvPr/>
        </p:nvSpPr>
        <p:spPr bwMode="auto">
          <a:xfrm>
            <a:off x="1875081" y="3971499"/>
            <a:ext cx="15363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Days Since Cycle 1</a:t>
            </a:r>
          </a:p>
        </p:txBody>
      </p:sp>
      <p:sp>
        <p:nvSpPr>
          <p:cNvPr id="40" name="TextBox 39">
            <a:extLst>
              <a:ext uri="{FF2B5EF4-FFF2-40B4-BE49-F238E27FC236}">
                <a16:creationId xmlns="" xmlns:a16="http://schemas.microsoft.com/office/drawing/2014/main" id="{CCD15ED3-9609-4E88-9D33-0206E4B27A74}"/>
              </a:ext>
            </a:extLst>
          </p:cNvPr>
          <p:cNvSpPr txBox="1"/>
          <p:nvPr/>
        </p:nvSpPr>
        <p:spPr bwMode="auto">
          <a:xfrm>
            <a:off x="1463688" y="1803745"/>
            <a:ext cx="22669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OS Estimate by Arm (n = 29)</a:t>
            </a:r>
          </a:p>
        </p:txBody>
      </p:sp>
      <p:grpSp>
        <p:nvGrpSpPr>
          <p:cNvPr id="43" name="Group 42">
            <a:extLst>
              <a:ext uri="{FF2B5EF4-FFF2-40B4-BE49-F238E27FC236}">
                <a16:creationId xmlns="" xmlns:a16="http://schemas.microsoft.com/office/drawing/2014/main" id="{AA0985F9-A30E-4506-A223-26799C70FED5}"/>
              </a:ext>
            </a:extLst>
          </p:cNvPr>
          <p:cNvGrpSpPr/>
          <p:nvPr/>
        </p:nvGrpSpPr>
        <p:grpSpPr>
          <a:xfrm>
            <a:off x="2211153" y="2062115"/>
            <a:ext cx="2338487" cy="461665"/>
            <a:chOff x="3417542" y="2122566"/>
            <a:chExt cx="3117983" cy="461665"/>
          </a:xfrm>
        </p:grpSpPr>
        <p:sp>
          <p:nvSpPr>
            <p:cNvPr id="41" name="TextBox 40">
              <a:extLst>
                <a:ext uri="{FF2B5EF4-FFF2-40B4-BE49-F238E27FC236}">
                  <a16:creationId xmlns="" xmlns:a16="http://schemas.microsoft.com/office/drawing/2014/main" id="{960EBB0D-4AF7-47CE-9A2D-A335BBC6A133}"/>
                </a:ext>
              </a:extLst>
            </p:cNvPr>
            <p:cNvSpPr txBox="1"/>
            <p:nvPr/>
          </p:nvSpPr>
          <p:spPr bwMode="auto">
            <a:xfrm>
              <a:off x="3569409" y="2122566"/>
              <a:ext cx="29661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Capecitabine (median: 421 days)</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Paclitaxel (median: 243 days)</a:t>
              </a:r>
            </a:p>
          </p:txBody>
        </p:sp>
        <p:cxnSp>
          <p:nvCxnSpPr>
            <p:cNvPr id="26" name="Straight Connector 25">
              <a:extLst>
                <a:ext uri="{FF2B5EF4-FFF2-40B4-BE49-F238E27FC236}">
                  <a16:creationId xmlns="" xmlns:a16="http://schemas.microsoft.com/office/drawing/2014/main" id="{8DBFAB4D-BC2D-4916-9084-6A59C636EB9D}"/>
                </a:ext>
              </a:extLst>
            </p:cNvPr>
            <p:cNvCxnSpPr/>
            <p:nvPr/>
          </p:nvCxnSpPr>
          <p:spPr bwMode="auto">
            <a:xfrm flipH="1">
              <a:off x="3417543" y="2267652"/>
              <a:ext cx="186539" cy="0"/>
            </a:xfrm>
            <a:prstGeom prst="line">
              <a:avLst/>
            </a:prstGeom>
            <a:noFill/>
            <a:ln w="28575" cap="flat" cmpd="sng" algn="ctr">
              <a:solidFill>
                <a:schemeClr val="accent1"/>
              </a:solidFill>
              <a:prstDash val="solid"/>
              <a:round/>
              <a:headEnd type="none" w="med" len="med"/>
              <a:tailEnd type="none" w="med" len="med"/>
            </a:ln>
            <a:effectLst/>
          </p:spPr>
        </p:cxnSp>
        <p:cxnSp>
          <p:nvCxnSpPr>
            <p:cNvPr id="42" name="Straight Connector 41">
              <a:extLst>
                <a:ext uri="{FF2B5EF4-FFF2-40B4-BE49-F238E27FC236}">
                  <a16:creationId xmlns="" xmlns:a16="http://schemas.microsoft.com/office/drawing/2014/main" id="{DB6DCF9E-F29A-43C5-8527-3078452E8331}"/>
                </a:ext>
              </a:extLst>
            </p:cNvPr>
            <p:cNvCxnSpPr/>
            <p:nvPr/>
          </p:nvCxnSpPr>
          <p:spPr bwMode="auto">
            <a:xfrm flipH="1">
              <a:off x="3417542" y="2441716"/>
              <a:ext cx="186539" cy="0"/>
            </a:xfrm>
            <a:prstGeom prst="line">
              <a:avLst/>
            </a:prstGeom>
            <a:noFill/>
            <a:ln w="28575" cap="flat" cmpd="sng" algn="ctr">
              <a:solidFill>
                <a:schemeClr val="accent3"/>
              </a:solidFill>
              <a:prstDash val="solid"/>
              <a:round/>
              <a:headEnd type="none" w="med" len="med"/>
              <a:tailEnd type="none" w="med" len="med"/>
            </a:ln>
            <a:effectLst/>
          </p:spPr>
        </p:cxnSp>
      </p:grpSp>
      <p:sp>
        <p:nvSpPr>
          <p:cNvPr id="44" name="Freeform: Shape 43">
            <a:extLst>
              <a:ext uri="{FF2B5EF4-FFF2-40B4-BE49-F238E27FC236}">
                <a16:creationId xmlns="" xmlns:a16="http://schemas.microsoft.com/office/drawing/2014/main" id="{FCFD2449-4237-4547-AE22-F8E7FCC3AB33}"/>
              </a:ext>
            </a:extLst>
          </p:cNvPr>
          <p:cNvSpPr/>
          <p:nvPr/>
        </p:nvSpPr>
        <p:spPr bwMode="auto">
          <a:xfrm>
            <a:off x="1812654" y="2357724"/>
            <a:ext cx="1465857" cy="676050"/>
          </a:xfrm>
          <a:custGeom>
            <a:avLst/>
            <a:gdLst>
              <a:gd name="connsiteX0" fmla="*/ 0 w 1954476"/>
              <a:gd name="connsiteY0" fmla="*/ 0 h 676050"/>
              <a:gd name="connsiteX1" fmla="*/ 138677 w 1954476"/>
              <a:gd name="connsiteY1" fmla="*/ 0 h 676050"/>
              <a:gd name="connsiteX2" fmla="*/ 138677 w 1954476"/>
              <a:gd name="connsiteY2" fmla="*/ 86673 h 676050"/>
              <a:gd name="connsiteX3" fmla="*/ 203682 w 1954476"/>
              <a:gd name="connsiteY3" fmla="*/ 86673 h 676050"/>
              <a:gd name="connsiteX4" fmla="*/ 203682 w 1954476"/>
              <a:gd name="connsiteY4" fmla="*/ 182014 h 676050"/>
              <a:gd name="connsiteX5" fmla="*/ 290355 w 1954476"/>
              <a:gd name="connsiteY5" fmla="*/ 182014 h 676050"/>
              <a:gd name="connsiteX6" fmla="*/ 303356 w 1954476"/>
              <a:gd name="connsiteY6" fmla="*/ 182014 h 676050"/>
              <a:gd name="connsiteX7" fmla="*/ 303356 w 1954476"/>
              <a:gd name="connsiteY7" fmla="*/ 277354 h 676050"/>
              <a:gd name="connsiteX8" fmla="*/ 364027 w 1954476"/>
              <a:gd name="connsiteY8" fmla="*/ 277354 h 676050"/>
              <a:gd name="connsiteX9" fmla="*/ 364027 w 1954476"/>
              <a:gd name="connsiteY9" fmla="*/ 377028 h 676050"/>
              <a:gd name="connsiteX10" fmla="*/ 632713 w 1954476"/>
              <a:gd name="connsiteY10" fmla="*/ 377028 h 676050"/>
              <a:gd name="connsiteX11" fmla="*/ 632713 w 1954476"/>
              <a:gd name="connsiteY11" fmla="*/ 476702 h 676050"/>
              <a:gd name="connsiteX12" fmla="*/ 671716 w 1954476"/>
              <a:gd name="connsiteY12" fmla="*/ 476702 h 676050"/>
              <a:gd name="connsiteX13" fmla="*/ 671716 w 1954476"/>
              <a:gd name="connsiteY13" fmla="*/ 572042 h 676050"/>
              <a:gd name="connsiteX14" fmla="*/ 892732 w 1954476"/>
              <a:gd name="connsiteY14" fmla="*/ 572042 h 676050"/>
              <a:gd name="connsiteX15" fmla="*/ 892732 w 1954476"/>
              <a:gd name="connsiteY15" fmla="*/ 676050 h 676050"/>
              <a:gd name="connsiteX16" fmla="*/ 1954476 w 1954476"/>
              <a:gd name="connsiteY16" fmla="*/ 676050 h 67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4476" h="676050">
                <a:moveTo>
                  <a:pt x="0" y="0"/>
                </a:moveTo>
                <a:lnTo>
                  <a:pt x="138677" y="0"/>
                </a:lnTo>
                <a:lnTo>
                  <a:pt x="138677" y="86673"/>
                </a:lnTo>
                <a:lnTo>
                  <a:pt x="203682" y="86673"/>
                </a:lnTo>
                <a:lnTo>
                  <a:pt x="203682" y="182014"/>
                </a:lnTo>
                <a:lnTo>
                  <a:pt x="290355" y="182014"/>
                </a:lnTo>
                <a:lnTo>
                  <a:pt x="303356" y="182014"/>
                </a:lnTo>
                <a:lnTo>
                  <a:pt x="303356" y="277354"/>
                </a:lnTo>
                <a:lnTo>
                  <a:pt x="364027" y="277354"/>
                </a:lnTo>
                <a:lnTo>
                  <a:pt x="364027" y="377028"/>
                </a:lnTo>
                <a:lnTo>
                  <a:pt x="632713" y="377028"/>
                </a:lnTo>
                <a:lnTo>
                  <a:pt x="632713" y="476702"/>
                </a:lnTo>
                <a:lnTo>
                  <a:pt x="671716" y="476702"/>
                </a:lnTo>
                <a:lnTo>
                  <a:pt x="671716" y="572042"/>
                </a:lnTo>
                <a:lnTo>
                  <a:pt x="892732" y="572042"/>
                </a:lnTo>
                <a:lnTo>
                  <a:pt x="892732" y="676050"/>
                </a:lnTo>
                <a:lnTo>
                  <a:pt x="1954476" y="676050"/>
                </a:lnTo>
              </a:path>
            </a:pathLst>
          </a:custGeom>
          <a:noFill/>
          <a:ln w="28575">
            <a:solidFill>
              <a:schemeClr val="accent1"/>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5" name="Freeform: Shape 44">
            <a:extLst>
              <a:ext uri="{FF2B5EF4-FFF2-40B4-BE49-F238E27FC236}">
                <a16:creationId xmlns="" xmlns:a16="http://schemas.microsoft.com/office/drawing/2014/main" id="{85A5A341-58EA-43C6-B289-61B5CE4B575F}"/>
              </a:ext>
            </a:extLst>
          </p:cNvPr>
          <p:cNvSpPr/>
          <p:nvPr/>
        </p:nvSpPr>
        <p:spPr bwMode="auto">
          <a:xfrm>
            <a:off x="1809404" y="2366392"/>
            <a:ext cx="796308" cy="979404"/>
          </a:xfrm>
          <a:custGeom>
            <a:avLst/>
            <a:gdLst>
              <a:gd name="connsiteX0" fmla="*/ 0 w 1061744"/>
              <a:gd name="connsiteY0" fmla="*/ 0 h 979404"/>
              <a:gd name="connsiteX1" fmla="*/ 95340 w 1061744"/>
              <a:gd name="connsiteY1" fmla="*/ 0 h 979404"/>
              <a:gd name="connsiteX2" fmla="*/ 95340 w 1061744"/>
              <a:gd name="connsiteY2" fmla="*/ 91006 h 979404"/>
              <a:gd name="connsiteX3" fmla="*/ 169012 w 1061744"/>
              <a:gd name="connsiteY3" fmla="*/ 91006 h 979404"/>
              <a:gd name="connsiteX4" fmla="*/ 182013 w 1061744"/>
              <a:gd name="connsiteY4" fmla="*/ 91006 h 979404"/>
              <a:gd name="connsiteX5" fmla="*/ 182013 w 1061744"/>
              <a:gd name="connsiteY5" fmla="*/ 186347 h 979404"/>
              <a:gd name="connsiteX6" fmla="*/ 242684 w 1061744"/>
              <a:gd name="connsiteY6" fmla="*/ 186347 h 979404"/>
              <a:gd name="connsiteX7" fmla="*/ 242684 w 1061744"/>
              <a:gd name="connsiteY7" fmla="*/ 368360 h 979404"/>
              <a:gd name="connsiteX8" fmla="*/ 320690 w 1061744"/>
              <a:gd name="connsiteY8" fmla="*/ 368360 h 979404"/>
              <a:gd name="connsiteX9" fmla="*/ 320690 w 1061744"/>
              <a:gd name="connsiteY9" fmla="*/ 494036 h 979404"/>
              <a:gd name="connsiteX10" fmla="*/ 342358 w 1061744"/>
              <a:gd name="connsiteY10" fmla="*/ 494036 h 979404"/>
              <a:gd name="connsiteX11" fmla="*/ 342358 w 1061744"/>
              <a:gd name="connsiteY11" fmla="*/ 615378 h 979404"/>
              <a:gd name="connsiteX12" fmla="*/ 546040 w 1061744"/>
              <a:gd name="connsiteY12" fmla="*/ 615378 h 979404"/>
              <a:gd name="connsiteX13" fmla="*/ 546040 w 1061744"/>
              <a:gd name="connsiteY13" fmla="*/ 793057 h 979404"/>
              <a:gd name="connsiteX14" fmla="*/ 884064 w 1061744"/>
              <a:gd name="connsiteY14" fmla="*/ 793057 h 979404"/>
              <a:gd name="connsiteX15" fmla="*/ 884064 w 1061744"/>
              <a:gd name="connsiteY15" fmla="*/ 979404 h 979404"/>
              <a:gd name="connsiteX16" fmla="*/ 1061744 w 1061744"/>
              <a:gd name="connsiteY16" fmla="*/ 979404 h 979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61744" h="979404">
                <a:moveTo>
                  <a:pt x="0" y="0"/>
                </a:moveTo>
                <a:lnTo>
                  <a:pt x="95340" y="0"/>
                </a:lnTo>
                <a:lnTo>
                  <a:pt x="95340" y="91006"/>
                </a:lnTo>
                <a:lnTo>
                  <a:pt x="169012" y="91006"/>
                </a:lnTo>
                <a:lnTo>
                  <a:pt x="182013" y="91006"/>
                </a:lnTo>
                <a:lnTo>
                  <a:pt x="182013" y="186347"/>
                </a:lnTo>
                <a:lnTo>
                  <a:pt x="242684" y="186347"/>
                </a:lnTo>
                <a:lnTo>
                  <a:pt x="242684" y="368360"/>
                </a:lnTo>
                <a:lnTo>
                  <a:pt x="320690" y="368360"/>
                </a:lnTo>
                <a:lnTo>
                  <a:pt x="320690" y="494036"/>
                </a:lnTo>
                <a:lnTo>
                  <a:pt x="342358" y="494036"/>
                </a:lnTo>
                <a:lnTo>
                  <a:pt x="342358" y="615378"/>
                </a:lnTo>
                <a:lnTo>
                  <a:pt x="546040" y="615378"/>
                </a:lnTo>
                <a:lnTo>
                  <a:pt x="546040" y="793057"/>
                </a:lnTo>
                <a:lnTo>
                  <a:pt x="884064" y="793057"/>
                </a:lnTo>
                <a:lnTo>
                  <a:pt x="884064" y="979404"/>
                </a:lnTo>
                <a:lnTo>
                  <a:pt x="1061744" y="979404"/>
                </a:lnTo>
              </a:path>
            </a:pathLst>
          </a:custGeom>
          <a:noFill/>
          <a:ln w="28575">
            <a:solidFill>
              <a:schemeClr val="accent3"/>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cxnSp>
        <p:nvCxnSpPr>
          <p:cNvPr id="47" name="Straight Connector 46">
            <a:extLst>
              <a:ext uri="{FF2B5EF4-FFF2-40B4-BE49-F238E27FC236}">
                <a16:creationId xmlns="" xmlns:a16="http://schemas.microsoft.com/office/drawing/2014/main" id="{F7B15CB7-4A25-477F-925B-4BF5DD340C38}"/>
              </a:ext>
            </a:extLst>
          </p:cNvPr>
          <p:cNvCxnSpPr/>
          <p:nvPr/>
        </p:nvCxnSpPr>
        <p:spPr bwMode="auto">
          <a:xfrm>
            <a:off x="2426097" y="2824827"/>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48" name="Straight Connector 47">
            <a:extLst>
              <a:ext uri="{FF2B5EF4-FFF2-40B4-BE49-F238E27FC236}">
                <a16:creationId xmlns="" xmlns:a16="http://schemas.microsoft.com/office/drawing/2014/main" id="{08EF7C84-8423-4B5C-87B5-39B911EEDF85}"/>
              </a:ext>
            </a:extLst>
          </p:cNvPr>
          <p:cNvCxnSpPr/>
          <p:nvPr/>
        </p:nvCxnSpPr>
        <p:spPr bwMode="auto">
          <a:xfrm>
            <a:off x="2501394" y="2926281"/>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49" name="Straight Connector 48">
            <a:extLst>
              <a:ext uri="{FF2B5EF4-FFF2-40B4-BE49-F238E27FC236}">
                <a16:creationId xmlns="" xmlns:a16="http://schemas.microsoft.com/office/drawing/2014/main" id="{88B3132D-BBB6-468A-B602-046AB35E5E75}"/>
              </a:ext>
            </a:extLst>
          </p:cNvPr>
          <p:cNvCxnSpPr/>
          <p:nvPr/>
        </p:nvCxnSpPr>
        <p:spPr bwMode="auto">
          <a:xfrm>
            <a:off x="2542332" y="2925083"/>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50" name="Straight Connector 49">
            <a:extLst>
              <a:ext uri="{FF2B5EF4-FFF2-40B4-BE49-F238E27FC236}">
                <a16:creationId xmlns="" xmlns:a16="http://schemas.microsoft.com/office/drawing/2014/main" id="{EDFF0D66-1027-46AA-8DC0-4C7F0646A41A}"/>
              </a:ext>
            </a:extLst>
          </p:cNvPr>
          <p:cNvCxnSpPr/>
          <p:nvPr/>
        </p:nvCxnSpPr>
        <p:spPr bwMode="auto">
          <a:xfrm>
            <a:off x="2584162" y="2925083"/>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51" name="Straight Connector 50">
            <a:extLst>
              <a:ext uri="{FF2B5EF4-FFF2-40B4-BE49-F238E27FC236}">
                <a16:creationId xmlns="" xmlns:a16="http://schemas.microsoft.com/office/drawing/2014/main" id="{A892D7EC-E93E-4767-A7C9-522E5D5DBF8B}"/>
              </a:ext>
            </a:extLst>
          </p:cNvPr>
          <p:cNvCxnSpPr/>
          <p:nvPr/>
        </p:nvCxnSpPr>
        <p:spPr bwMode="auto">
          <a:xfrm>
            <a:off x="2711034" y="2931540"/>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52" name="Straight Connector 51">
            <a:extLst>
              <a:ext uri="{FF2B5EF4-FFF2-40B4-BE49-F238E27FC236}">
                <a16:creationId xmlns="" xmlns:a16="http://schemas.microsoft.com/office/drawing/2014/main" id="{454251E8-B7F3-40FB-832E-4437AB65F4D8}"/>
              </a:ext>
            </a:extLst>
          </p:cNvPr>
          <p:cNvCxnSpPr/>
          <p:nvPr/>
        </p:nvCxnSpPr>
        <p:spPr bwMode="auto">
          <a:xfrm>
            <a:off x="3072353" y="2925083"/>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53" name="Straight Connector 52">
            <a:extLst>
              <a:ext uri="{FF2B5EF4-FFF2-40B4-BE49-F238E27FC236}">
                <a16:creationId xmlns="" xmlns:a16="http://schemas.microsoft.com/office/drawing/2014/main" id="{8FA44C5B-C92B-40D3-A724-F4F60D38FC3E}"/>
              </a:ext>
            </a:extLst>
          </p:cNvPr>
          <p:cNvCxnSpPr/>
          <p:nvPr/>
        </p:nvCxnSpPr>
        <p:spPr bwMode="auto">
          <a:xfrm>
            <a:off x="3269981" y="2924380"/>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54" name="Straight Connector 53">
            <a:extLst>
              <a:ext uri="{FF2B5EF4-FFF2-40B4-BE49-F238E27FC236}">
                <a16:creationId xmlns="" xmlns:a16="http://schemas.microsoft.com/office/drawing/2014/main" id="{AEA606EB-8550-4635-A976-0C57E922DE16}"/>
              </a:ext>
            </a:extLst>
          </p:cNvPr>
          <p:cNvCxnSpPr/>
          <p:nvPr/>
        </p:nvCxnSpPr>
        <p:spPr bwMode="auto">
          <a:xfrm>
            <a:off x="2019585" y="2626747"/>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55" name="Straight Connector 54">
            <a:extLst>
              <a:ext uri="{FF2B5EF4-FFF2-40B4-BE49-F238E27FC236}">
                <a16:creationId xmlns="" xmlns:a16="http://schemas.microsoft.com/office/drawing/2014/main" id="{7AA23D91-DD0B-49A0-BDEF-C7AFACF9FAF8}"/>
              </a:ext>
            </a:extLst>
          </p:cNvPr>
          <p:cNvCxnSpPr/>
          <p:nvPr/>
        </p:nvCxnSpPr>
        <p:spPr bwMode="auto">
          <a:xfrm>
            <a:off x="2136589" y="2872580"/>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56" name="Straight Connector 55">
            <a:extLst>
              <a:ext uri="{FF2B5EF4-FFF2-40B4-BE49-F238E27FC236}">
                <a16:creationId xmlns="" xmlns:a16="http://schemas.microsoft.com/office/drawing/2014/main" id="{B6C5E2E3-28C0-42CE-956B-2C3E67F44480}"/>
              </a:ext>
            </a:extLst>
          </p:cNvPr>
          <p:cNvCxnSpPr/>
          <p:nvPr/>
        </p:nvCxnSpPr>
        <p:spPr bwMode="auto">
          <a:xfrm>
            <a:off x="2176680" y="2876914"/>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57" name="Straight Connector 56">
            <a:extLst>
              <a:ext uri="{FF2B5EF4-FFF2-40B4-BE49-F238E27FC236}">
                <a16:creationId xmlns="" xmlns:a16="http://schemas.microsoft.com/office/drawing/2014/main" id="{AC9D252A-7583-4D69-A04C-1EA39F832D26}"/>
              </a:ext>
            </a:extLst>
          </p:cNvPr>
          <p:cNvCxnSpPr/>
          <p:nvPr/>
        </p:nvCxnSpPr>
        <p:spPr bwMode="auto">
          <a:xfrm>
            <a:off x="2612229" y="3241658"/>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58" name="Straight Connector 57">
            <a:extLst>
              <a:ext uri="{FF2B5EF4-FFF2-40B4-BE49-F238E27FC236}">
                <a16:creationId xmlns="" xmlns:a16="http://schemas.microsoft.com/office/drawing/2014/main" id="{492800C5-0F89-4244-8651-CF4A86D2D0F0}"/>
              </a:ext>
            </a:extLst>
          </p:cNvPr>
          <p:cNvCxnSpPr/>
          <p:nvPr/>
        </p:nvCxnSpPr>
        <p:spPr bwMode="auto">
          <a:xfrm>
            <a:off x="2501394" y="3241658"/>
            <a:ext cx="0" cy="117920"/>
          </a:xfrm>
          <a:prstGeom prst="line">
            <a:avLst/>
          </a:prstGeom>
          <a:noFill/>
          <a:ln w="28575" cap="flat" cmpd="sng" algn="ctr">
            <a:solidFill>
              <a:schemeClr val="accent3"/>
            </a:solidFill>
            <a:prstDash val="solid"/>
            <a:round/>
            <a:headEnd type="none" w="med" len="med"/>
            <a:tailEnd type="none" w="med" len="med"/>
          </a:ln>
          <a:effectLst/>
        </p:spPr>
      </p:cxnSp>
      <p:sp>
        <p:nvSpPr>
          <p:cNvPr id="59" name="Freeform: Shape 58">
            <a:extLst>
              <a:ext uri="{FF2B5EF4-FFF2-40B4-BE49-F238E27FC236}">
                <a16:creationId xmlns="" xmlns:a16="http://schemas.microsoft.com/office/drawing/2014/main" id="{A15506FD-B9BB-43E0-A04F-0506F5D388B2}"/>
              </a:ext>
            </a:extLst>
          </p:cNvPr>
          <p:cNvSpPr/>
          <p:nvPr/>
        </p:nvSpPr>
        <p:spPr bwMode="auto">
          <a:xfrm>
            <a:off x="4672871" y="2358899"/>
            <a:ext cx="1516629" cy="1381125"/>
          </a:xfrm>
          <a:custGeom>
            <a:avLst/>
            <a:gdLst>
              <a:gd name="connsiteX0" fmla="*/ 0 w 2162175"/>
              <a:gd name="connsiteY0" fmla="*/ 0 h 1381125"/>
              <a:gd name="connsiteX1" fmla="*/ 0 w 2162175"/>
              <a:gd name="connsiteY1" fmla="*/ 1381125 h 1381125"/>
              <a:gd name="connsiteX2" fmla="*/ 2162175 w 2162175"/>
              <a:gd name="connsiteY2" fmla="*/ 1381125 h 1381125"/>
            </a:gdLst>
            <a:ahLst/>
            <a:cxnLst>
              <a:cxn ang="0">
                <a:pos x="connsiteX0" y="connsiteY0"/>
              </a:cxn>
              <a:cxn ang="0">
                <a:pos x="connsiteX1" y="connsiteY1"/>
              </a:cxn>
              <a:cxn ang="0">
                <a:pos x="connsiteX2" y="connsiteY2"/>
              </a:cxn>
            </a:cxnLst>
            <a:rect l="l" t="t" r="r" b="b"/>
            <a:pathLst>
              <a:path w="2162175" h="1381125">
                <a:moveTo>
                  <a:pt x="0" y="0"/>
                </a:moveTo>
                <a:lnTo>
                  <a:pt x="0" y="1381125"/>
                </a:lnTo>
                <a:lnTo>
                  <a:pt x="2162175" y="1381125"/>
                </a:lnTo>
              </a:path>
            </a:pathLst>
          </a:custGeom>
          <a:noFill/>
          <a:ln w="28575">
            <a:solidFill>
              <a:srgbClr val="000000"/>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grpSp>
        <p:nvGrpSpPr>
          <p:cNvPr id="60" name="Group 59">
            <a:extLst>
              <a:ext uri="{FF2B5EF4-FFF2-40B4-BE49-F238E27FC236}">
                <a16:creationId xmlns="" xmlns:a16="http://schemas.microsoft.com/office/drawing/2014/main" id="{2D9F00F1-9C82-499F-B556-837508FA3BA3}"/>
              </a:ext>
            </a:extLst>
          </p:cNvPr>
          <p:cNvGrpSpPr/>
          <p:nvPr/>
        </p:nvGrpSpPr>
        <p:grpSpPr>
          <a:xfrm>
            <a:off x="4620849" y="2370721"/>
            <a:ext cx="52022" cy="1369302"/>
            <a:chOff x="2788138" y="2435081"/>
            <a:chExt cx="74246" cy="1362075"/>
          </a:xfrm>
        </p:grpSpPr>
        <p:cxnSp>
          <p:nvCxnSpPr>
            <p:cNvPr id="61" name="Straight Connector 60">
              <a:extLst>
                <a:ext uri="{FF2B5EF4-FFF2-40B4-BE49-F238E27FC236}">
                  <a16:creationId xmlns="" xmlns:a16="http://schemas.microsoft.com/office/drawing/2014/main" id="{44738C7A-2EA7-4543-B94F-B284ECC078C8}"/>
                </a:ext>
              </a:extLst>
            </p:cNvPr>
            <p:cNvCxnSpPr>
              <a:cxnSpLocks/>
            </p:cNvCxnSpPr>
            <p:nvPr/>
          </p:nvCxnSpPr>
          <p:spPr bwMode="auto">
            <a:xfrm>
              <a:off x="2788138" y="2435081"/>
              <a:ext cx="74246" cy="0"/>
            </a:xfrm>
            <a:prstGeom prst="line">
              <a:avLst/>
            </a:prstGeom>
            <a:noFill/>
            <a:ln w="28575" cap="flat" cmpd="sng" algn="ctr">
              <a:solidFill>
                <a:schemeClr val="bg1"/>
              </a:solidFill>
              <a:prstDash val="solid"/>
              <a:round/>
              <a:headEnd type="none" w="med" len="med"/>
              <a:tailEnd type="none" w="med" len="med"/>
            </a:ln>
            <a:effectLst/>
          </p:spPr>
        </p:cxnSp>
        <p:cxnSp>
          <p:nvCxnSpPr>
            <p:cNvPr id="62" name="Straight Connector 61">
              <a:extLst>
                <a:ext uri="{FF2B5EF4-FFF2-40B4-BE49-F238E27FC236}">
                  <a16:creationId xmlns="" xmlns:a16="http://schemas.microsoft.com/office/drawing/2014/main" id="{37E48B2A-CB2F-49F0-AD7F-CF9517C8FF55}"/>
                </a:ext>
              </a:extLst>
            </p:cNvPr>
            <p:cNvCxnSpPr>
              <a:cxnSpLocks/>
            </p:cNvCxnSpPr>
            <p:nvPr/>
          </p:nvCxnSpPr>
          <p:spPr bwMode="auto">
            <a:xfrm>
              <a:off x="2788138" y="2775600"/>
              <a:ext cx="74246" cy="0"/>
            </a:xfrm>
            <a:prstGeom prst="line">
              <a:avLst/>
            </a:prstGeom>
            <a:noFill/>
            <a:ln w="28575" cap="flat" cmpd="sng" algn="ctr">
              <a:solidFill>
                <a:schemeClr val="bg1"/>
              </a:solidFill>
              <a:prstDash val="solid"/>
              <a:round/>
              <a:headEnd type="none" w="med" len="med"/>
              <a:tailEnd type="none" w="med" len="med"/>
            </a:ln>
            <a:effectLst/>
          </p:spPr>
        </p:cxnSp>
        <p:cxnSp>
          <p:nvCxnSpPr>
            <p:cNvPr id="63" name="Straight Connector 62">
              <a:extLst>
                <a:ext uri="{FF2B5EF4-FFF2-40B4-BE49-F238E27FC236}">
                  <a16:creationId xmlns="" xmlns:a16="http://schemas.microsoft.com/office/drawing/2014/main" id="{D3249299-8D29-4F70-B885-5D110AB82E77}"/>
                </a:ext>
              </a:extLst>
            </p:cNvPr>
            <p:cNvCxnSpPr>
              <a:cxnSpLocks/>
            </p:cNvCxnSpPr>
            <p:nvPr/>
          </p:nvCxnSpPr>
          <p:spPr bwMode="auto">
            <a:xfrm>
              <a:off x="2788138" y="3116119"/>
              <a:ext cx="74246" cy="0"/>
            </a:xfrm>
            <a:prstGeom prst="line">
              <a:avLst/>
            </a:prstGeom>
            <a:noFill/>
            <a:ln w="28575" cap="flat" cmpd="sng" algn="ctr">
              <a:solidFill>
                <a:schemeClr val="bg1"/>
              </a:solidFill>
              <a:prstDash val="solid"/>
              <a:round/>
              <a:headEnd type="none" w="med" len="med"/>
              <a:tailEnd type="none" w="med" len="med"/>
            </a:ln>
            <a:effectLst/>
          </p:spPr>
        </p:cxnSp>
        <p:cxnSp>
          <p:nvCxnSpPr>
            <p:cNvPr id="64" name="Straight Connector 63">
              <a:extLst>
                <a:ext uri="{FF2B5EF4-FFF2-40B4-BE49-F238E27FC236}">
                  <a16:creationId xmlns="" xmlns:a16="http://schemas.microsoft.com/office/drawing/2014/main" id="{B546E839-4C0D-4A48-B3F8-413000CDFE2C}"/>
                </a:ext>
              </a:extLst>
            </p:cNvPr>
            <p:cNvCxnSpPr>
              <a:cxnSpLocks/>
            </p:cNvCxnSpPr>
            <p:nvPr/>
          </p:nvCxnSpPr>
          <p:spPr bwMode="auto">
            <a:xfrm>
              <a:off x="2788138" y="3456638"/>
              <a:ext cx="74246" cy="0"/>
            </a:xfrm>
            <a:prstGeom prst="line">
              <a:avLst/>
            </a:prstGeom>
            <a:noFill/>
            <a:ln w="28575" cap="flat" cmpd="sng" algn="ctr">
              <a:solidFill>
                <a:schemeClr val="bg1"/>
              </a:solidFill>
              <a:prstDash val="solid"/>
              <a:round/>
              <a:headEnd type="none" w="med" len="med"/>
              <a:tailEnd type="none" w="med" len="med"/>
            </a:ln>
            <a:effectLst/>
          </p:spPr>
        </p:cxnSp>
        <p:cxnSp>
          <p:nvCxnSpPr>
            <p:cNvPr id="65" name="Straight Connector 64">
              <a:extLst>
                <a:ext uri="{FF2B5EF4-FFF2-40B4-BE49-F238E27FC236}">
                  <a16:creationId xmlns="" xmlns:a16="http://schemas.microsoft.com/office/drawing/2014/main" id="{86254197-91B6-4CF7-8D25-1B327CB4F888}"/>
                </a:ext>
              </a:extLst>
            </p:cNvPr>
            <p:cNvCxnSpPr>
              <a:cxnSpLocks/>
            </p:cNvCxnSpPr>
            <p:nvPr/>
          </p:nvCxnSpPr>
          <p:spPr bwMode="auto">
            <a:xfrm>
              <a:off x="2788138" y="3797156"/>
              <a:ext cx="74246" cy="0"/>
            </a:xfrm>
            <a:prstGeom prst="line">
              <a:avLst/>
            </a:prstGeom>
            <a:noFill/>
            <a:ln w="28575" cap="flat" cmpd="sng" algn="ctr">
              <a:solidFill>
                <a:schemeClr val="bg1"/>
              </a:solidFill>
              <a:prstDash val="solid"/>
              <a:round/>
              <a:headEnd type="none" w="med" len="med"/>
              <a:tailEnd type="none" w="med" len="med"/>
            </a:ln>
            <a:effectLst/>
          </p:spPr>
        </p:cxnSp>
      </p:grpSp>
      <p:grpSp>
        <p:nvGrpSpPr>
          <p:cNvPr id="67" name="Group 66">
            <a:extLst>
              <a:ext uri="{FF2B5EF4-FFF2-40B4-BE49-F238E27FC236}">
                <a16:creationId xmlns="" xmlns:a16="http://schemas.microsoft.com/office/drawing/2014/main" id="{488BE69E-7FF9-4714-AA7E-C8C117817830}"/>
              </a:ext>
            </a:extLst>
          </p:cNvPr>
          <p:cNvGrpSpPr/>
          <p:nvPr/>
        </p:nvGrpSpPr>
        <p:grpSpPr>
          <a:xfrm rot="5400000">
            <a:off x="5411995" y="3025387"/>
            <a:ext cx="62876" cy="1482986"/>
            <a:chOff x="2788138" y="2435081"/>
            <a:chExt cx="74246" cy="1362075"/>
          </a:xfrm>
        </p:grpSpPr>
        <p:cxnSp>
          <p:nvCxnSpPr>
            <p:cNvPr id="69" name="Straight Connector 68">
              <a:extLst>
                <a:ext uri="{FF2B5EF4-FFF2-40B4-BE49-F238E27FC236}">
                  <a16:creationId xmlns="" xmlns:a16="http://schemas.microsoft.com/office/drawing/2014/main" id="{DC03D331-6048-4F34-BBE0-0E59431299FC}"/>
                </a:ext>
              </a:extLst>
            </p:cNvPr>
            <p:cNvCxnSpPr>
              <a:cxnSpLocks/>
            </p:cNvCxnSpPr>
            <p:nvPr/>
          </p:nvCxnSpPr>
          <p:spPr bwMode="auto">
            <a:xfrm>
              <a:off x="2788138" y="2435081"/>
              <a:ext cx="74246" cy="0"/>
            </a:xfrm>
            <a:prstGeom prst="line">
              <a:avLst/>
            </a:prstGeom>
            <a:noFill/>
            <a:ln w="28575" cap="flat" cmpd="sng" algn="ctr">
              <a:solidFill>
                <a:schemeClr val="bg1"/>
              </a:solidFill>
              <a:prstDash val="solid"/>
              <a:round/>
              <a:headEnd type="none" w="med" len="med"/>
              <a:tailEnd type="none" w="med" len="med"/>
            </a:ln>
            <a:effectLst/>
          </p:spPr>
        </p:cxnSp>
        <p:cxnSp>
          <p:nvCxnSpPr>
            <p:cNvPr id="70" name="Straight Connector 69">
              <a:extLst>
                <a:ext uri="{FF2B5EF4-FFF2-40B4-BE49-F238E27FC236}">
                  <a16:creationId xmlns="" xmlns:a16="http://schemas.microsoft.com/office/drawing/2014/main" id="{D77387E1-87F7-4B04-9CC9-C37FE358A1DD}"/>
                </a:ext>
              </a:extLst>
            </p:cNvPr>
            <p:cNvCxnSpPr>
              <a:cxnSpLocks/>
            </p:cNvCxnSpPr>
            <p:nvPr/>
          </p:nvCxnSpPr>
          <p:spPr bwMode="auto">
            <a:xfrm>
              <a:off x="2788138" y="2775600"/>
              <a:ext cx="74246" cy="0"/>
            </a:xfrm>
            <a:prstGeom prst="line">
              <a:avLst/>
            </a:prstGeom>
            <a:noFill/>
            <a:ln w="28575" cap="flat" cmpd="sng" algn="ctr">
              <a:solidFill>
                <a:schemeClr val="bg1"/>
              </a:solidFill>
              <a:prstDash val="solid"/>
              <a:round/>
              <a:headEnd type="none" w="med" len="med"/>
              <a:tailEnd type="none" w="med" len="med"/>
            </a:ln>
            <a:effectLst/>
          </p:spPr>
        </p:cxnSp>
        <p:cxnSp>
          <p:nvCxnSpPr>
            <p:cNvPr id="71" name="Straight Connector 70">
              <a:extLst>
                <a:ext uri="{FF2B5EF4-FFF2-40B4-BE49-F238E27FC236}">
                  <a16:creationId xmlns="" xmlns:a16="http://schemas.microsoft.com/office/drawing/2014/main" id="{726DAC07-35A7-45BF-8D2E-4A80D1F5ECBB}"/>
                </a:ext>
              </a:extLst>
            </p:cNvPr>
            <p:cNvCxnSpPr>
              <a:cxnSpLocks/>
            </p:cNvCxnSpPr>
            <p:nvPr/>
          </p:nvCxnSpPr>
          <p:spPr bwMode="auto">
            <a:xfrm>
              <a:off x="2788138" y="3116119"/>
              <a:ext cx="74246" cy="0"/>
            </a:xfrm>
            <a:prstGeom prst="line">
              <a:avLst/>
            </a:prstGeom>
            <a:noFill/>
            <a:ln w="28575" cap="flat" cmpd="sng" algn="ctr">
              <a:solidFill>
                <a:schemeClr val="bg1"/>
              </a:solidFill>
              <a:prstDash val="solid"/>
              <a:round/>
              <a:headEnd type="none" w="med" len="med"/>
              <a:tailEnd type="none" w="med" len="med"/>
            </a:ln>
            <a:effectLst/>
          </p:spPr>
        </p:cxnSp>
        <p:cxnSp>
          <p:nvCxnSpPr>
            <p:cNvPr id="72" name="Straight Connector 71">
              <a:extLst>
                <a:ext uri="{FF2B5EF4-FFF2-40B4-BE49-F238E27FC236}">
                  <a16:creationId xmlns="" xmlns:a16="http://schemas.microsoft.com/office/drawing/2014/main" id="{8653B9E0-B334-4827-824C-3558EC739AF0}"/>
                </a:ext>
              </a:extLst>
            </p:cNvPr>
            <p:cNvCxnSpPr>
              <a:cxnSpLocks/>
            </p:cNvCxnSpPr>
            <p:nvPr/>
          </p:nvCxnSpPr>
          <p:spPr bwMode="auto">
            <a:xfrm>
              <a:off x="2788138" y="3456638"/>
              <a:ext cx="74246" cy="0"/>
            </a:xfrm>
            <a:prstGeom prst="line">
              <a:avLst/>
            </a:prstGeom>
            <a:noFill/>
            <a:ln w="28575" cap="flat" cmpd="sng" algn="ctr">
              <a:solidFill>
                <a:schemeClr val="bg1"/>
              </a:solidFill>
              <a:prstDash val="solid"/>
              <a:round/>
              <a:headEnd type="none" w="med" len="med"/>
              <a:tailEnd type="none" w="med" len="med"/>
            </a:ln>
            <a:effectLst/>
          </p:spPr>
        </p:cxnSp>
        <p:cxnSp>
          <p:nvCxnSpPr>
            <p:cNvPr id="73" name="Straight Connector 72">
              <a:extLst>
                <a:ext uri="{FF2B5EF4-FFF2-40B4-BE49-F238E27FC236}">
                  <a16:creationId xmlns="" xmlns:a16="http://schemas.microsoft.com/office/drawing/2014/main" id="{CA369810-8CEA-410A-B3F5-5C715AF6B21A}"/>
                </a:ext>
              </a:extLst>
            </p:cNvPr>
            <p:cNvCxnSpPr>
              <a:cxnSpLocks/>
            </p:cNvCxnSpPr>
            <p:nvPr/>
          </p:nvCxnSpPr>
          <p:spPr bwMode="auto">
            <a:xfrm>
              <a:off x="2788138" y="3797156"/>
              <a:ext cx="74246" cy="0"/>
            </a:xfrm>
            <a:prstGeom prst="line">
              <a:avLst/>
            </a:prstGeom>
            <a:noFill/>
            <a:ln w="28575" cap="flat" cmpd="sng" algn="ctr">
              <a:solidFill>
                <a:schemeClr val="bg1"/>
              </a:solidFill>
              <a:prstDash val="solid"/>
              <a:round/>
              <a:headEnd type="none" w="med" len="med"/>
              <a:tailEnd type="none" w="med" len="med"/>
            </a:ln>
            <a:effectLst/>
          </p:spPr>
        </p:cxnSp>
      </p:grpSp>
      <p:sp>
        <p:nvSpPr>
          <p:cNvPr id="74" name="TextBox 73">
            <a:extLst>
              <a:ext uri="{FF2B5EF4-FFF2-40B4-BE49-F238E27FC236}">
                <a16:creationId xmlns="" xmlns:a16="http://schemas.microsoft.com/office/drawing/2014/main" id="{72C38E0B-F24E-4D64-BEA5-BC298550FC29}"/>
              </a:ext>
            </a:extLst>
          </p:cNvPr>
          <p:cNvSpPr txBox="1"/>
          <p:nvPr/>
        </p:nvSpPr>
        <p:spPr bwMode="auto">
          <a:xfrm>
            <a:off x="4150174" y="2207201"/>
            <a:ext cx="5052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1.00</a:t>
            </a:r>
          </a:p>
        </p:txBody>
      </p:sp>
      <p:sp>
        <p:nvSpPr>
          <p:cNvPr id="75" name="TextBox 74">
            <a:extLst>
              <a:ext uri="{FF2B5EF4-FFF2-40B4-BE49-F238E27FC236}">
                <a16:creationId xmlns="" xmlns:a16="http://schemas.microsoft.com/office/drawing/2014/main" id="{37793587-A0D9-4C3E-8311-EAD5F024E23F}"/>
              </a:ext>
            </a:extLst>
          </p:cNvPr>
          <p:cNvSpPr txBox="1"/>
          <p:nvPr/>
        </p:nvSpPr>
        <p:spPr bwMode="auto">
          <a:xfrm>
            <a:off x="4152466" y="2555913"/>
            <a:ext cx="5029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0.75</a:t>
            </a:r>
          </a:p>
        </p:txBody>
      </p:sp>
      <p:sp>
        <p:nvSpPr>
          <p:cNvPr id="76" name="TextBox 75">
            <a:extLst>
              <a:ext uri="{FF2B5EF4-FFF2-40B4-BE49-F238E27FC236}">
                <a16:creationId xmlns="" xmlns:a16="http://schemas.microsoft.com/office/drawing/2014/main" id="{AE6A97E3-EC41-4FC1-AFA6-5E9105927476}"/>
              </a:ext>
            </a:extLst>
          </p:cNvPr>
          <p:cNvSpPr txBox="1"/>
          <p:nvPr/>
        </p:nvSpPr>
        <p:spPr bwMode="auto">
          <a:xfrm>
            <a:off x="4150174" y="2897220"/>
            <a:ext cx="5052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0.50</a:t>
            </a:r>
          </a:p>
        </p:txBody>
      </p:sp>
      <p:sp>
        <p:nvSpPr>
          <p:cNvPr id="77" name="TextBox 76">
            <a:extLst>
              <a:ext uri="{FF2B5EF4-FFF2-40B4-BE49-F238E27FC236}">
                <a16:creationId xmlns="" xmlns:a16="http://schemas.microsoft.com/office/drawing/2014/main" id="{0514F198-7013-47EF-B995-93C0AFA5E97C}"/>
              </a:ext>
            </a:extLst>
          </p:cNvPr>
          <p:cNvSpPr txBox="1"/>
          <p:nvPr/>
        </p:nvSpPr>
        <p:spPr bwMode="auto">
          <a:xfrm>
            <a:off x="4161181" y="3245993"/>
            <a:ext cx="5029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0.25</a:t>
            </a:r>
          </a:p>
        </p:txBody>
      </p:sp>
      <p:sp>
        <p:nvSpPr>
          <p:cNvPr id="78" name="TextBox 77">
            <a:extLst>
              <a:ext uri="{FF2B5EF4-FFF2-40B4-BE49-F238E27FC236}">
                <a16:creationId xmlns="" xmlns:a16="http://schemas.microsoft.com/office/drawing/2014/main" id="{654B17D4-4AA3-4184-B36B-E2B3A4E3E598}"/>
              </a:ext>
            </a:extLst>
          </p:cNvPr>
          <p:cNvSpPr txBox="1"/>
          <p:nvPr/>
        </p:nvSpPr>
        <p:spPr bwMode="auto">
          <a:xfrm>
            <a:off x="4391504" y="3594766"/>
            <a:ext cx="2756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p>
        </p:txBody>
      </p:sp>
      <p:sp>
        <p:nvSpPr>
          <p:cNvPr id="79" name="TextBox 78">
            <a:extLst>
              <a:ext uri="{FF2B5EF4-FFF2-40B4-BE49-F238E27FC236}">
                <a16:creationId xmlns="" xmlns:a16="http://schemas.microsoft.com/office/drawing/2014/main" id="{706EEBBC-0D3F-49CC-A78D-4CFEC755D200}"/>
              </a:ext>
            </a:extLst>
          </p:cNvPr>
          <p:cNvSpPr txBox="1"/>
          <p:nvPr/>
        </p:nvSpPr>
        <p:spPr bwMode="auto">
          <a:xfrm>
            <a:off x="4563926" y="3753896"/>
            <a:ext cx="2756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p>
        </p:txBody>
      </p:sp>
      <p:sp>
        <p:nvSpPr>
          <p:cNvPr id="80" name="TextBox 79">
            <a:extLst>
              <a:ext uri="{FF2B5EF4-FFF2-40B4-BE49-F238E27FC236}">
                <a16:creationId xmlns="" xmlns:a16="http://schemas.microsoft.com/office/drawing/2014/main" id="{FF94C577-8AF0-49F6-94AD-84354B208631}"/>
              </a:ext>
            </a:extLst>
          </p:cNvPr>
          <p:cNvSpPr txBox="1"/>
          <p:nvPr/>
        </p:nvSpPr>
        <p:spPr bwMode="auto">
          <a:xfrm>
            <a:off x="4838303" y="3764458"/>
            <a:ext cx="4576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100</a:t>
            </a:r>
          </a:p>
        </p:txBody>
      </p:sp>
      <p:sp>
        <p:nvSpPr>
          <p:cNvPr id="82" name="TextBox 81">
            <a:extLst>
              <a:ext uri="{FF2B5EF4-FFF2-40B4-BE49-F238E27FC236}">
                <a16:creationId xmlns="" xmlns:a16="http://schemas.microsoft.com/office/drawing/2014/main" id="{270DC6ED-B83C-4B0C-B0AE-C8B9C240B403}"/>
              </a:ext>
            </a:extLst>
          </p:cNvPr>
          <p:cNvSpPr txBox="1"/>
          <p:nvPr/>
        </p:nvSpPr>
        <p:spPr bwMode="auto">
          <a:xfrm>
            <a:off x="5220467" y="3757807"/>
            <a:ext cx="4576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200</a:t>
            </a:r>
          </a:p>
        </p:txBody>
      </p:sp>
      <p:sp>
        <p:nvSpPr>
          <p:cNvPr id="83" name="TextBox 82">
            <a:extLst>
              <a:ext uri="{FF2B5EF4-FFF2-40B4-BE49-F238E27FC236}">
                <a16:creationId xmlns="" xmlns:a16="http://schemas.microsoft.com/office/drawing/2014/main" id="{59C61846-28CD-4635-92F1-0D1C35F88C64}"/>
              </a:ext>
            </a:extLst>
          </p:cNvPr>
          <p:cNvSpPr txBox="1"/>
          <p:nvPr/>
        </p:nvSpPr>
        <p:spPr bwMode="auto">
          <a:xfrm>
            <a:off x="5582426" y="3756646"/>
            <a:ext cx="4576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300</a:t>
            </a:r>
          </a:p>
        </p:txBody>
      </p:sp>
      <p:sp>
        <p:nvSpPr>
          <p:cNvPr id="84" name="TextBox 83">
            <a:extLst>
              <a:ext uri="{FF2B5EF4-FFF2-40B4-BE49-F238E27FC236}">
                <a16:creationId xmlns="" xmlns:a16="http://schemas.microsoft.com/office/drawing/2014/main" id="{2463DBD7-0542-4E8F-B57B-50D71372CCDF}"/>
              </a:ext>
            </a:extLst>
          </p:cNvPr>
          <p:cNvSpPr txBox="1"/>
          <p:nvPr/>
        </p:nvSpPr>
        <p:spPr bwMode="auto">
          <a:xfrm>
            <a:off x="5954624" y="3756646"/>
            <a:ext cx="4576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400</a:t>
            </a:r>
          </a:p>
        </p:txBody>
      </p:sp>
      <p:sp>
        <p:nvSpPr>
          <p:cNvPr id="85" name="TextBox 84">
            <a:extLst>
              <a:ext uri="{FF2B5EF4-FFF2-40B4-BE49-F238E27FC236}">
                <a16:creationId xmlns="" xmlns:a16="http://schemas.microsoft.com/office/drawing/2014/main" id="{76A4C40B-ABA0-4A59-8834-8BDF39B8705A}"/>
              </a:ext>
            </a:extLst>
          </p:cNvPr>
          <p:cNvSpPr txBox="1"/>
          <p:nvPr/>
        </p:nvSpPr>
        <p:spPr bwMode="auto">
          <a:xfrm rot="16200000">
            <a:off x="3847221" y="2890314"/>
            <a:ext cx="73081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PFS (%)</a:t>
            </a:r>
          </a:p>
        </p:txBody>
      </p:sp>
      <p:sp>
        <p:nvSpPr>
          <p:cNvPr id="86" name="TextBox 85">
            <a:extLst>
              <a:ext uri="{FF2B5EF4-FFF2-40B4-BE49-F238E27FC236}">
                <a16:creationId xmlns="" xmlns:a16="http://schemas.microsoft.com/office/drawing/2014/main" id="{4B420CDE-516D-40F6-8CBE-FD1F90AAF896}"/>
              </a:ext>
            </a:extLst>
          </p:cNvPr>
          <p:cNvSpPr txBox="1"/>
          <p:nvPr/>
        </p:nvSpPr>
        <p:spPr bwMode="auto">
          <a:xfrm>
            <a:off x="4756830" y="3971499"/>
            <a:ext cx="15363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Days Since Cycle 1</a:t>
            </a:r>
          </a:p>
        </p:txBody>
      </p:sp>
      <p:sp>
        <p:nvSpPr>
          <p:cNvPr id="87" name="TextBox 86">
            <a:extLst>
              <a:ext uri="{FF2B5EF4-FFF2-40B4-BE49-F238E27FC236}">
                <a16:creationId xmlns="" xmlns:a16="http://schemas.microsoft.com/office/drawing/2014/main" id="{923942D5-05E7-4EAB-889B-CC0AF1F57D3B}"/>
              </a:ext>
            </a:extLst>
          </p:cNvPr>
          <p:cNvSpPr txBox="1"/>
          <p:nvPr/>
        </p:nvSpPr>
        <p:spPr bwMode="auto">
          <a:xfrm>
            <a:off x="4317166" y="1803745"/>
            <a:ext cx="23234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PFS Estimate by Arm (n = 29)</a:t>
            </a:r>
          </a:p>
        </p:txBody>
      </p:sp>
      <p:grpSp>
        <p:nvGrpSpPr>
          <p:cNvPr id="88" name="Group 87">
            <a:extLst>
              <a:ext uri="{FF2B5EF4-FFF2-40B4-BE49-F238E27FC236}">
                <a16:creationId xmlns="" xmlns:a16="http://schemas.microsoft.com/office/drawing/2014/main" id="{372E7FF1-D254-4990-9D19-00EE7DFA82C5}"/>
              </a:ext>
            </a:extLst>
          </p:cNvPr>
          <p:cNvGrpSpPr/>
          <p:nvPr/>
        </p:nvGrpSpPr>
        <p:grpSpPr>
          <a:xfrm>
            <a:off x="5092902" y="2062115"/>
            <a:ext cx="2338487" cy="461665"/>
            <a:chOff x="3417542" y="2122566"/>
            <a:chExt cx="3117982" cy="461665"/>
          </a:xfrm>
        </p:grpSpPr>
        <p:sp>
          <p:nvSpPr>
            <p:cNvPr id="89" name="TextBox 88">
              <a:extLst>
                <a:ext uri="{FF2B5EF4-FFF2-40B4-BE49-F238E27FC236}">
                  <a16:creationId xmlns="" xmlns:a16="http://schemas.microsoft.com/office/drawing/2014/main" id="{DDD858BB-7576-417A-B822-5E666C16D6A5}"/>
                </a:ext>
              </a:extLst>
            </p:cNvPr>
            <p:cNvSpPr txBox="1"/>
            <p:nvPr/>
          </p:nvSpPr>
          <p:spPr bwMode="auto">
            <a:xfrm>
              <a:off x="3569409" y="2122566"/>
              <a:ext cx="29661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Capecitabine (median: 146 days)</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Paclitaxel (median: 83 days)</a:t>
              </a:r>
            </a:p>
          </p:txBody>
        </p:sp>
        <p:cxnSp>
          <p:nvCxnSpPr>
            <p:cNvPr id="90" name="Straight Connector 89">
              <a:extLst>
                <a:ext uri="{FF2B5EF4-FFF2-40B4-BE49-F238E27FC236}">
                  <a16:creationId xmlns="" xmlns:a16="http://schemas.microsoft.com/office/drawing/2014/main" id="{DCC5C484-8D36-4703-AD39-73ED16D481A2}"/>
                </a:ext>
              </a:extLst>
            </p:cNvPr>
            <p:cNvCxnSpPr/>
            <p:nvPr/>
          </p:nvCxnSpPr>
          <p:spPr bwMode="auto">
            <a:xfrm flipH="1">
              <a:off x="3417543" y="2267652"/>
              <a:ext cx="186539" cy="0"/>
            </a:xfrm>
            <a:prstGeom prst="line">
              <a:avLst/>
            </a:prstGeom>
            <a:noFill/>
            <a:ln w="28575" cap="flat" cmpd="sng" algn="ctr">
              <a:solidFill>
                <a:schemeClr val="accent1"/>
              </a:solidFill>
              <a:prstDash val="solid"/>
              <a:round/>
              <a:headEnd type="none" w="med" len="med"/>
              <a:tailEnd type="none" w="med" len="med"/>
            </a:ln>
            <a:effectLst/>
          </p:spPr>
        </p:cxnSp>
        <p:cxnSp>
          <p:nvCxnSpPr>
            <p:cNvPr id="91" name="Straight Connector 90">
              <a:extLst>
                <a:ext uri="{FF2B5EF4-FFF2-40B4-BE49-F238E27FC236}">
                  <a16:creationId xmlns="" xmlns:a16="http://schemas.microsoft.com/office/drawing/2014/main" id="{EB11B879-B8BE-4AAB-AD77-DAF1DADED51A}"/>
                </a:ext>
              </a:extLst>
            </p:cNvPr>
            <p:cNvCxnSpPr/>
            <p:nvPr/>
          </p:nvCxnSpPr>
          <p:spPr bwMode="auto">
            <a:xfrm flipH="1">
              <a:off x="3417542" y="2441716"/>
              <a:ext cx="186539" cy="0"/>
            </a:xfrm>
            <a:prstGeom prst="line">
              <a:avLst/>
            </a:prstGeom>
            <a:noFill/>
            <a:ln w="28575" cap="flat" cmpd="sng" algn="ctr">
              <a:solidFill>
                <a:schemeClr val="accent3"/>
              </a:solidFill>
              <a:prstDash val="solid"/>
              <a:round/>
              <a:headEnd type="none" w="med" len="med"/>
              <a:tailEnd type="none" w="med" len="med"/>
            </a:ln>
            <a:effectLst/>
          </p:spPr>
        </p:cxnSp>
      </p:grpSp>
      <p:cxnSp>
        <p:nvCxnSpPr>
          <p:cNvPr id="104" name="Straight Connector 103">
            <a:extLst>
              <a:ext uri="{FF2B5EF4-FFF2-40B4-BE49-F238E27FC236}">
                <a16:creationId xmlns="" xmlns:a16="http://schemas.microsoft.com/office/drawing/2014/main" id="{682E8019-C580-44DA-91D4-A17DC3C0E317}"/>
              </a:ext>
            </a:extLst>
          </p:cNvPr>
          <p:cNvCxnSpPr/>
          <p:nvPr/>
        </p:nvCxnSpPr>
        <p:spPr bwMode="auto">
          <a:xfrm>
            <a:off x="5553808" y="3476845"/>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105" name="Straight Connector 104">
            <a:extLst>
              <a:ext uri="{FF2B5EF4-FFF2-40B4-BE49-F238E27FC236}">
                <a16:creationId xmlns="" xmlns:a16="http://schemas.microsoft.com/office/drawing/2014/main" id="{631E8906-BF54-44AB-AAFB-0837A0011A86}"/>
              </a:ext>
            </a:extLst>
          </p:cNvPr>
          <p:cNvCxnSpPr/>
          <p:nvPr/>
        </p:nvCxnSpPr>
        <p:spPr bwMode="auto">
          <a:xfrm>
            <a:off x="5425324" y="3310959"/>
            <a:ext cx="0" cy="117920"/>
          </a:xfrm>
          <a:prstGeom prst="line">
            <a:avLst/>
          </a:prstGeom>
          <a:noFill/>
          <a:ln w="28575" cap="flat" cmpd="sng" algn="ctr">
            <a:solidFill>
              <a:schemeClr val="accent3"/>
            </a:solidFill>
            <a:prstDash val="solid"/>
            <a:round/>
            <a:headEnd type="none" w="med" len="med"/>
            <a:tailEnd type="none" w="med" len="med"/>
          </a:ln>
          <a:effectLst/>
        </p:spPr>
      </p:cxnSp>
      <p:sp>
        <p:nvSpPr>
          <p:cNvPr id="106" name="Freeform: Shape 105">
            <a:extLst>
              <a:ext uri="{FF2B5EF4-FFF2-40B4-BE49-F238E27FC236}">
                <a16:creationId xmlns="" xmlns:a16="http://schemas.microsoft.com/office/drawing/2014/main" id="{419A2F43-DEDC-439F-8DAA-58061525E1E4}"/>
              </a:ext>
            </a:extLst>
          </p:cNvPr>
          <p:cNvSpPr/>
          <p:nvPr/>
        </p:nvSpPr>
        <p:spPr bwMode="auto">
          <a:xfrm>
            <a:off x="4700954" y="2364154"/>
            <a:ext cx="1251439" cy="1375508"/>
          </a:xfrm>
          <a:custGeom>
            <a:avLst/>
            <a:gdLst>
              <a:gd name="connsiteX0" fmla="*/ 0 w 1668585"/>
              <a:gd name="connsiteY0" fmla="*/ 0 h 1375508"/>
              <a:gd name="connsiteX1" fmla="*/ 191477 w 1668585"/>
              <a:gd name="connsiteY1" fmla="*/ 0 h 1375508"/>
              <a:gd name="connsiteX2" fmla="*/ 191477 w 1668585"/>
              <a:gd name="connsiteY2" fmla="*/ 85969 h 1375508"/>
              <a:gd name="connsiteX3" fmla="*/ 230554 w 1668585"/>
              <a:gd name="connsiteY3" fmla="*/ 85969 h 1375508"/>
              <a:gd name="connsiteX4" fmla="*/ 230554 w 1668585"/>
              <a:gd name="connsiteY4" fmla="*/ 195384 h 1375508"/>
              <a:gd name="connsiteX5" fmla="*/ 257908 w 1668585"/>
              <a:gd name="connsiteY5" fmla="*/ 195384 h 1375508"/>
              <a:gd name="connsiteX6" fmla="*/ 257908 w 1668585"/>
              <a:gd name="connsiteY6" fmla="*/ 281354 h 1375508"/>
              <a:gd name="connsiteX7" fmla="*/ 269631 w 1668585"/>
              <a:gd name="connsiteY7" fmla="*/ 281354 h 1375508"/>
              <a:gd name="connsiteX8" fmla="*/ 269631 w 1668585"/>
              <a:gd name="connsiteY8" fmla="*/ 390769 h 1375508"/>
              <a:gd name="connsiteX9" fmla="*/ 394677 w 1668585"/>
              <a:gd name="connsiteY9" fmla="*/ 390769 h 1375508"/>
              <a:gd name="connsiteX10" fmla="*/ 394677 w 1668585"/>
              <a:gd name="connsiteY10" fmla="*/ 508000 h 1375508"/>
              <a:gd name="connsiteX11" fmla="*/ 394677 w 1668585"/>
              <a:gd name="connsiteY11" fmla="*/ 508000 h 1375508"/>
              <a:gd name="connsiteX12" fmla="*/ 422031 w 1668585"/>
              <a:gd name="connsiteY12" fmla="*/ 508000 h 1375508"/>
              <a:gd name="connsiteX13" fmla="*/ 422031 w 1668585"/>
              <a:gd name="connsiteY13" fmla="*/ 586154 h 1375508"/>
              <a:gd name="connsiteX14" fmla="*/ 715108 w 1668585"/>
              <a:gd name="connsiteY14" fmla="*/ 586154 h 1375508"/>
              <a:gd name="connsiteX15" fmla="*/ 715108 w 1668585"/>
              <a:gd name="connsiteY15" fmla="*/ 687754 h 1375508"/>
              <a:gd name="connsiteX16" fmla="*/ 797170 w 1668585"/>
              <a:gd name="connsiteY16" fmla="*/ 687754 h 1375508"/>
              <a:gd name="connsiteX17" fmla="*/ 797170 w 1668585"/>
              <a:gd name="connsiteY17" fmla="*/ 777631 h 1375508"/>
              <a:gd name="connsiteX18" fmla="*/ 859693 w 1668585"/>
              <a:gd name="connsiteY18" fmla="*/ 777631 h 1375508"/>
              <a:gd name="connsiteX19" fmla="*/ 859693 w 1668585"/>
              <a:gd name="connsiteY19" fmla="*/ 871415 h 1375508"/>
              <a:gd name="connsiteX20" fmla="*/ 1230924 w 1668585"/>
              <a:gd name="connsiteY20" fmla="*/ 871415 h 1375508"/>
              <a:gd name="connsiteX21" fmla="*/ 1230924 w 1668585"/>
              <a:gd name="connsiteY21" fmla="*/ 976923 h 1375508"/>
              <a:gd name="connsiteX22" fmla="*/ 1289539 w 1668585"/>
              <a:gd name="connsiteY22" fmla="*/ 976923 h 1375508"/>
              <a:gd name="connsiteX23" fmla="*/ 1289539 w 1668585"/>
              <a:gd name="connsiteY23" fmla="*/ 1074615 h 1375508"/>
              <a:gd name="connsiteX24" fmla="*/ 1590431 w 1668585"/>
              <a:gd name="connsiteY24" fmla="*/ 1074615 h 1375508"/>
              <a:gd name="connsiteX25" fmla="*/ 1590431 w 1668585"/>
              <a:gd name="connsiteY25" fmla="*/ 1176215 h 1375508"/>
              <a:gd name="connsiteX26" fmla="*/ 1629508 w 1668585"/>
              <a:gd name="connsiteY26" fmla="*/ 1176215 h 1375508"/>
              <a:gd name="connsiteX27" fmla="*/ 1629508 w 1668585"/>
              <a:gd name="connsiteY27" fmla="*/ 1266092 h 1375508"/>
              <a:gd name="connsiteX28" fmla="*/ 1668585 w 1668585"/>
              <a:gd name="connsiteY28" fmla="*/ 1266092 h 1375508"/>
              <a:gd name="connsiteX29" fmla="*/ 1668585 w 1668585"/>
              <a:gd name="connsiteY29" fmla="*/ 1375508 h 137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68585" h="1375508">
                <a:moveTo>
                  <a:pt x="0" y="0"/>
                </a:moveTo>
                <a:lnTo>
                  <a:pt x="191477" y="0"/>
                </a:lnTo>
                <a:lnTo>
                  <a:pt x="191477" y="85969"/>
                </a:lnTo>
                <a:lnTo>
                  <a:pt x="230554" y="85969"/>
                </a:lnTo>
                <a:lnTo>
                  <a:pt x="230554" y="195384"/>
                </a:lnTo>
                <a:lnTo>
                  <a:pt x="257908" y="195384"/>
                </a:lnTo>
                <a:lnTo>
                  <a:pt x="257908" y="281354"/>
                </a:lnTo>
                <a:lnTo>
                  <a:pt x="269631" y="281354"/>
                </a:lnTo>
                <a:lnTo>
                  <a:pt x="269631" y="390769"/>
                </a:lnTo>
                <a:lnTo>
                  <a:pt x="394677" y="390769"/>
                </a:lnTo>
                <a:lnTo>
                  <a:pt x="394677" y="508000"/>
                </a:lnTo>
                <a:lnTo>
                  <a:pt x="394677" y="508000"/>
                </a:lnTo>
                <a:lnTo>
                  <a:pt x="422031" y="508000"/>
                </a:lnTo>
                <a:lnTo>
                  <a:pt x="422031" y="586154"/>
                </a:lnTo>
                <a:lnTo>
                  <a:pt x="715108" y="586154"/>
                </a:lnTo>
                <a:lnTo>
                  <a:pt x="715108" y="687754"/>
                </a:lnTo>
                <a:lnTo>
                  <a:pt x="797170" y="687754"/>
                </a:lnTo>
                <a:lnTo>
                  <a:pt x="797170" y="777631"/>
                </a:lnTo>
                <a:lnTo>
                  <a:pt x="859693" y="777631"/>
                </a:lnTo>
                <a:lnTo>
                  <a:pt x="859693" y="871415"/>
                </a:lnTo>
                <a:lnTo>
                  <a:pt x="1230924" y="871415"/>
                </a:lnTo>
                <a:lnTo>
                  <a:pt x="1230924" y="976923"/>
                </a:lnTo>
                <a:lnTo>
                  <a:pt x="1289539" y="976923"/>
                </a:lnTo>
                <a:lnTo>
                  <a:pt x="1289539" y="1074615"/>
                </a:lnTo>
                <a:lnTo>
                  <a:pt x="1590431" y="1074615"/>
                </a:lnTo>
                <a:lnTo>
                  <a:pt x="1590431" y="1176215"/>
                </a:lnTo>
                <a:lnTo>
                  <a:pt x="1629508" y="1176215"/>
                </a:lnTo>
                <a:lnTo>
                  <a:pt x="1629508" y="1266092"/>
                </a:lnTo>
                <a:lnTo>
                  <a:pt x="1668585" y="1266092"/>
                </a:lnTo>
                <a:lnTo>
                  <a:pt x="1668585" y="1375508"/>
                </a:lnTo>
              </a:path>
            </a:pathLst>
          </a:custGeom>
          <a:noFill/>
          <a:ln w="28575">
            <a:solidFill>
              <a:srgbClr val="000000"/>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07" name="Freeform: Shape 106">
            <a:extLst>
              <a:ext uri="{FF2B5EF4-FFF2-40B4-BE49-F238E27FC236}">
                <a16:creationId xmlns="" xmlns:a16="http://schemas.microsoft.com/office/drawing/2014/main" id="{6213C99A-B1CB-4107-8311-6707BB40BB42}"/>
              </a:ext>
            </a:extLst>
          </p:cNvPr>
          <p:cNvSpPr/>
          <p:nvPr/>
        </p:nvSpPr>
        <p:spPr bwMode="auto">
          <a:xfrm>
            <a:off x="4698023" y="2368062"/>
            <a:ext cx="855785" cy="1215292"/>
          </a:xfrm>
          <a:custGeom>
            <a:avLst/>
            <a:gdLst>
              <a:gd name="connsiteX0" fmla="*/ 0 w 1141046"/>
              <a:gd name="connsiteY0" fmla="*/ 0 h 1215292"/>
              <a:gd name="connsiteX1" fmla="*/ 97692 w 1141046"/>
              <a:gd name="connsiteY1" fmla="*/ 0 h 1215292"/>
              <a:gd name="connsiteX2" fmla="*/ 97692 w 1141046"/>
              <a:gd name="connsiteY2" fmla="*/ 101600 h 1215292"/>
              <a:gd name="connsiteX3" fmla="*/ 156307 w 1141046"/>
              <a:gd name="connsiteY3" fmla="*/ 101600 h 1215292"/>
              <a:gd name="connsiteX4" fmla="*/ 156307 w 1141046"/>
              <a:gd name="connsiteY4" fmla="*/ 175846 h 1215292"/>
              <a:gd name="connsiteX5" fmla="*/ 191477 w 1141046"/>
              <a:gd name="connsiteY5" fmla="*/ 175846 h 1215292"/>
              <a:gd name="connsiteX6" fmla="*/ 191477 w 1141046"/>
              <a:gd name="connsiteY6" fmla="*/ 269630 h 1215292"/>
              <a:gd name="connsiteX7" fmla="*/ 269631 w 1141046"/>
              <a:gd name="connsiteY7" fmla="*/ 269630 h 1215292"/>
              <a:gd name="connsiteX8" fmla="*/ 269631 w 1141046"/>
              <a:gd name="connsiteY8" fmla="*/ 367323 h 1215292"/>
              <a:gd name="connsiteX9" fmla="*/ 296984 w 1141046"/>
              <a:gd name="connsiteY9" fmla="*/ 367323 h 1215292"/>
              <a:gd name="connsiteX10" fmla="*/ 296984 w 1141046"/>
              <a:gd name="connsiteY10" fmla="*/ 472830 h 1215292"/>
              <a:gd name="connsiteX11" fmla="*/ 355600 w 1141046"/>
              <a:gd name="connsiteY11" fmla="*/ 472830 h 1215292"/>
              <a:gd name="connsiteX12" fmla="*/ 355600 w 1141046"/>
              <a:gd name="connsiteY12" fmla="*/ 570523 h 1215292"/>
              <a:gd name="connsiteX13" fmla="*/ 410307 w 1141046"/>
              <a:gd name="connsiteY13" fmla="*/ 570523 h 1215292"/>
              <a:gd name="connsiteX14" fmla="*/ 410307 w 1141046"/>
              <a:gd name="connsiteY14" fmla="*/ 762000 h 1215292"/>
              <a:gd name="connsiteX15" fmla="*/ 457200 w 1141046"/>
              <a:gd name="connsiteY15" fmla="*/ 762000 h 1215292"/>
              <a:gd name="connsiteX16" fmla="*/ 457200 w 1141046"/>
              <a:gd name="connsiteY16" fmla="*/ 879230 h 1215292"/>
              <a:gd name="connsiteX17" fmla="*/ 562707 w 1141046"/>
              <a:gd name="connsiteY17" fmla="*/ 879230 h 1215292"/>
              <a:gd name="connsiteX18" fmla="*/ 562707 w 1141046"/>
              <a:gd name="connsiteY18" fmla="*/ 969107 h 1215292"/>
              <a:gd name="connsiteX19" fmla="*/ 679938 w 1141046"/>
              <a:gd name="connsiteY19" fmla="*/ 969107 h 1215292"/>
              <a:gd name="connsiteX20" fmla="*/ 679938 w 1141046"/>
              <a:gd name="connsiteY20" fmla="*/ 1062892 h 1215292"/>
              <a:gd name="connsiteX21" fmla="*/ 1074615 w 1141046"/>
              <a:gd name="connsiteY21" fmla="*/ 1062892 h 1215292"/>
              <a:gd name="connsiteX22" fmla="*/ 1074615 w 1141046"/>
              <a:gd name="connsiteY22" fmla="*/ 1215292 h 1215292"/>
              <a:gd name="connsiteX23" fmla="*/ 1141046 w 1141046"/>
              <a:gd name="connsiteY23" fmla="*/ 1215292 h 121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41046" h="1215292">
                <a:moveTo>
                  <a:pt x="0" y="0"/>
                </a:moveTo>
                <a:lnTo>
                  <a:pt x="97692" y="0"/>
                </a:lnTo>
                <a:lnTo>
                  <a:pt x="97692" y="101600"/>
                </a:lnTo>
                <a:lnTo>
                  <a:pt x="156307" y="101600"/>
                </a:lnTo>
                <a:lnTo>
                  <a:pt x="156307" y="175846"/>
                </a:lnTo>
                <a:lnTo>
                  <a:pt x="191477" y="175846"/>
                </a:lnTo>
                <a:lnTo>
                  <a:pt x="191477" y="269630"/>
                </a:lnTo>
                <a:lnTo>
                  <a:pt x="269631" y="269630"/>
                </a:lnTo>
                <a:lnTo>
                  <a:pt x="269631" y="367323"/>
                </a:lnTo>
                <a:lnTo>
                  <a:pt x="296984" y="367323"/>
                </a:lnTo>
                <a:lnTo>
                  <a:pt x="296984" y="472830"/>
                </a:lnTo>
                <a:lnTo>
                  <a:pt x="355600" y="472830"/>
                </a:lnTo>
                <a:lnTo>
                  <a:pt x="355600" y="570523"/>
                </a:lnTo>
                <a:lnTo>
                  <a:pt x="410307" y="570523"/>
                </a:lnTo>
                <a:lnTo>
                  <a:pt x="410307" y="762000"/>
                </a:lnTo>
                <a:lnTo>
                  <a:pt x="457200" y="762000"/>
                </a:lnTo>
                <a:lnTo>
                  <a:pt x="457200" y="879230"/>
                </a:lnTo>
                <a:lnTo>
                  <a:pt x="562707" y="879230"/>
                </a:lnTo>
                <a:lnTo>
                  <a:pt x="562707" y="969107"/>
                </a:lnTo>
                <a:lnTo>
                  <a:pt x="679938" y="969107"/>
                </a:lnTo>
                <a:lnTo>
                  <a:pt x="679938" y="1062892"/>
                </a:lnTo>
                <a:lnTo>
                  <a:pt x="1074615" y="1062892"/>
                </a:lnTo>
                <a:lnTo>
                  <a:pt x="1074615" y="1215292"/>
                </a:lnTo>
                <a:lnTo>
                  <a:pt x="1141046" y="1215292"/>
                </a:lnTo>
              </a:path>
            </a:pathLst>
          </a:custGeom>
          <a:noFill/>
          <a:ln w="28575">
            <a:solidFill>
              <a:schemeClr val="accent3"/>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9" name="Date Placeholder 8"/>
          <p:cNvSpPr>
            <a:spLocks noGrp="1"/>
          </p:cNvSpPr>
          <p:nvPr>
            <p:ph type="dt" sz="half" idx="10"/>
          </p:nvPr>
        </p:nvSpPr>
        <p:spPr/>
        <p:txBody>
          <a:bodyPr/>
          <a:lstStyle/>
          <a:p>
            <a:fld id="{61634C2E-C3AD-9345-8BB3-C0F29F226365}" type="datetime1">
              <a:rPr lang="en-US" smtClean="0"/>
              <a:t>14.11.20</a:t>
            </a:fld>
            <a:endParaRPr lang="en-US"/>
          </a:p>
        </p:txBody>
      </p:sp>
      <p:sp>
        <p:nvSpPr>
          <p:cNvPr id="46" name="Slide Number Placeholder 45"/>
          <p:cNvSpPr>
            <a:spLocks noGrp="1"/>
          </p:cNvSpPr>
          <p:nvPr>
            <p:ph type="sldNum" sz="quarter" idx="12"/>
          </p:nvPr>
        </p:nvSpPr>
        <p:spPr/>
        <p:txBody>
          <a:bodyPr/>
          <a:lstStyle/>
          <a:p>
            <a:fld id="{A46B56E3-E63F-C94B-B5F1-645B608C74A3}" type="slidenum">
              <a:rPr lang="en-US" smtClean="0"/>
              <a:t>89</a:t>
            </a:fld>
            <a:endParaRPr lang="en-US"/>
          </a:p>
        </p:txBody>
      </p:sp>
    </p:spTree>
    <p:extLst>
      <p:ext uri="{BB962C8B-B14F-4D97-AF65-F5344CB8AC3E}">
        <p14:creationId xmlns:p14="http://schemas.microsoft.com/office/powerpoint/2010/main" val="23305335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r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5000"/>
            <a:ext cx="9144000" cy="5577385"/>
          </a:xfrm>
          <a:prstGeom prst="rect">
            <a:avLst/>
          </a:prstGeom>
        </p:spPr>
      </p:pic>
      <p:sp>
        <p:nvSpPr>
          <p:cNvPr id="4" name="Date Placeholder 3"/>
          <p:cNvSpPr>
            <a:spLocks noGrp="1"/>
          </p:cNvSpPr>
          <p:nvPr>
            <p:ph type="dt" sz="half" idx="10"/>
          </p:nvPr>
        </p:nvSpPr>
        <p:spPr/>
        <p:txBody>
          <a:bodyPr/>
          <a:lstStyle/>
          <a:p>
            <a:fld id="{363D23B3-2341-4441-8518-958969923CFF}" type="datetime1">
              <a:rPr lang="en-US" smtClean="0"/>
              <a:t>14.11.20</a:t>
            </a:fld>
            <a:endParaRPr lang="en-US"/>
          </a:p>
        </p:txBody>
      </p:sp>
      <p:sp>
        <p:nvSpPr>
          <p:cNvPr id="5" name="Slide Number Placeholder 4"/>
          <p:cNvSpPr>
            <a:spLocks noGrp="1"/>
          </p:cNvSpPr>
          <p:nvPr>
            <p:ph type="sldNum" sz="quarter" idx="12"/>
          </p:nvPr>
        </p:nvSpPr>
        <p:spPr/>
        <p:txBody>
          <a:bodyPr/>
          <a:lstStyle/>
          <a:p>
            <a:fld id="{A46B56E3-E63F-C94B-B5F1-645B608C74A3}" type="slidenum">
              <a:rPr lang="en-US" smtClean="0"/>
              <a:t>9</a:t>
            </a:fld>
            <a:endParaRPr lang="en-US"/>
          </a:p>
        </p:txBody>
      </p:sp>
    </p:spTree>
    <p:extLst>
      <p:ext uri="{BB962C8B-B14F-4D97-AF65-F5344CB8AC3E}">
        <p14:creationId xmlns:p14="http://schemas.microsoft.com/office/powerpoint/2010/main" val="606267681"/>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4" name="Group 32">
            <a:extLst>
              <a:ext uri="{FF2B5EF4-FFF2-40B4-BE49-F238E27FC236}">
                <a16:creationId xmlns="" xmlns:a16="http://schemas.microsoft.com/office/drawing/2014/main" id="{18733CDF-7522-D14C-8259-FCD7A0E5BD52}"/>
              </a:ext>
            </a:extLst>
          </p:cNvPr>
          <p:cNvGraphicFramePr>
            <a:graphicFrameLocks noGrp="1"/>
          </p:cNvGraphicFramePr>
          <p:nvPr>
            <p:extLst>
              <p:ext uri="{D42A27DB-BD31-4B8C-83A1-F6EECF244321}">
                <p14:modId xmlns:p14="http://schemas.microsoft.com/office/powerpoint/2010/main" val="818644545"/>
              </p:ext>
            </p:extLst>
          </p:nvPr>
        </p:nvGraphicFramePr>
        <p:xfrm>
          <a:off x="1035365" y="3006557"/>
          <a:ext cx="7012873" cy="2777890"/>
        </p:xfrm>
        <a:graphic>
          <a:graphicData uri="http://schemas.openxmlformats.org/drawingml/2006/table">
            <a:tbl>
              <a:tblPr/>
              <a:tblGrid>
                <a:gridCol w="1719075">
                  <a:extLst>
                    <a:ext uri="{9D8B030D-6E8A-4147-A177-3AD203B41FA5}">
                      <a16:colId xmlns="" xmlns:a16="http://schemas.microsoft.com/office/drawing/2014/main" val="20000"/>
                    </a:ext>
                  </a:extLst>
                </a:gridCol>
                <a:gridCol w="822685">
                  <a:extLst>
                    <a:ext uri="{9D8B030D-6E8A-4147-A177-3AD203B41FA5}">
                      <a16:colId xmlns="" xmlns:a16="http://schemas.microsoft.com/office/drawing/2014/main" val="1848156933"/>
                    </a:ext>
                  </a:extLst>
                </a:gridCol>
                <a:gridCol w="1633447">
                  <a:extLst>
                    <a:ext uri="{9D8B030D-6E8A-4147-A177-3AD203B41FA5}">
                      <a16:colId xmlns="" xmlns:a16="http://schemas.microsoft.com/office/drawing/2014/main" val="20001"/>
                    </a:ext>
                  </a:extLst>
                </a:gridCol>
                <a:gridCol w="1740754">
                  <a:extLst>
                    <a:ext uri="{9D8B030D-6E8A-4147-A177-3AD203B41FA5}">
                      <a16:colId xmlns="" xmlns:a16="http://schemas.microsoft.com/office/drawing/2014/main" val="2929188745"/>
                    </a:ext>
                  </a:extLst>
                </a:gridCol>
                <a:gridCol w="1096912">
                  <a:extLst>
                    <a:ext uri="{9D8B030D-6E8A-4147-A177-3AD203B41FA5}">
                      <a16:colId xmlns="" xmlns:a16="http://schemas.microsoft.com/office/drawing/2014/main" val="4190551651"/>
                    </a:ext>
                  </a:extLst>
                </a:gridCol>
              </a:tblGrid>
              <a:tr h="429761">
                <a:tc>
                  <a:txBody>
                    <a:bodyPr/>
                    <a:lstStyle/>
                    <a:p>
                      <a:pPr marL="0" marR="0" lvl="0" indent="0" algn="l"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endParaRPr kumimoji="0" lang="en-US" sz="1200" b="1" i="0" u="none" strike="noStrike" cap="none" normalizeH="0" baseline="0" dirty="0">
                        <a:ln>
                          <a:noFill/>
                        </a:ln>
                        <a:solidFill>
                          <a:schemeClr val="bg1"/>
                        </a:solidFill>
                        <a:effectLst/>
                        <a:latin typeface="Calibri" panose="020F0502020204030204" pitchFamily="34" charset="0"/>
                      </a:endParaRP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tc>
                  <a:txBody>
                    <a:bodyPr/>
                    <a:lstStyle/>
                    <a:p>
                      <a:pPr marL="0" marR="0" lvl="0" indent="0" algn="l"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endParaRPr kumimoji="0" lang="en-US" sz="1200" b="1" i="0" u="none" strike="noStrike" cap="none" normalizeH="0" baseline="0" dirty="0">
                        <a:ln>
                          <a:noFill/>
                        </a:ln>
                        <a:solidFill>
                          <a:schemeClr val="bg1"/>
                        </a:solidFill>
                        <a:effectLst/>
                        <a:latin typeface="Calibri" panose="020F0502020204030204" pitchFamily="34" charset="0"/>
                      </a:endParaRP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200" b="1" i="0" u="none" strike="noStrike" cap="none" normalizeH="0" baseline="0" dirty="0">
                          <a:ln>
                            <a:noFill/>
                          </a:ln>
                          <a:solidFill>
                            <a:schemeClr val="bg1"/>
                          </a:solidFill>
                          <a:effectLst/>
                          <a:latin typeface="Calibri" panose="020F0502020204030204" pitchFamily="34" charset="0"/>
                        </a:rPr>
                        <a:t>&lt; 12 Mos From </a:t>
                      </a:r>
                      <a:br>
                        <a:rPr kumimoji="0" lang="en-US" sz="1200" b="1" i="0" u="none" strike="noStrike" cap="none" normalizeH="0" baseline="0" dirty="0">
                          <a:ln>
                            <a:noFill/>
                          </a:ln>
                          <a:solidFill>
                            <a:schemeClr val="bg1"/>
                          </a:solidFill>
                          <a:effectLst/>
                          <a:latin typeface="Calibri" panose="020F0502020204030204" pitchFamily="34" charset="0"/>
                        </a:rPr>
                      </a:br>
                      <a:r>
                        <a:rPr kumimoji="0" lang="en-US" sz="1200" b="1" i="0" u="none" strike="noStrike" cap="none" normalizeH="0" baseline="0" dirty="0">
                          <a:ln>
                            <a:noFill/>
                          </a:ln>
                          <a:solidFill>
                            <a:schemeClr val="bg1"/>
                          </a:solidFill>
                          <a:effectLst/>
                          <a:latin typeface="Calibri" panose="020F0502020204030204" pitchFamily="34" charset="0"/>
                        </a:rPr>
                        <a:t>Last Chemo</a:t>
                      </a: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defRPr/>
                      </a:pPr>
                      <a:r>
                        <a:rPr kumimoji="0" lang="en-US" sz="1200" b="1" i="0" u="none" strike="noStrike" cap="none" normalizeH="0" baseline="0" dirty="0">
                          <a:ln>
                            <a:noFill/>
                          </a:ln>
                          <a:solidFill>
                            <a:schemeClr val="bg1"/>
                          </a:solidFill>
                          <a:effectLst/>
                          <a:latin typeface="Calibri" panose="020F0502020204030204" pitchFamily="34" charset="0"/>
                        </a:rPr>
                        <a:t>&gt; 12 Mos From </a:t>
                      </a:r>
                      <a:br>
                        <a:rPr kumimoji="0" lang="en-US" sz="1200" b="1" i="0" u="none" strike="noStrike" cap="none" normalizeH="0" baseline="0" dirty="0">
                          <a:ln>
                            <a:noFill/>
                          </a:ln>
                          <a:solidFill>
                            <a:schemeClr val="bg1"/>
                          </a:solidFill>
                          <a:effectLst/>
                          <a:latin typeface="Calibri" panose="020F0502020204030204" pitchFamily="34" charset="0"/>
                        </a:rPr>
                      </a:br>
                      <a:r>
                        <a:rPr kumimoji="0" lang="en-US" sz="1200" b="1" i="0" u="none" strike="noStrike" cap="none" normalizeH="0" baseline="0" dirty="0">
                          <a:ln>
                            <a:noFill/>
                          </a:ln>
                          <a:solidFill>
                            <a:schemeClr val="bg1"/>
                          </a:solidFill>
                          <a:effectLst/>
                          <a:latin typeface="Calibri" panose="020F0502020204030204" pitchFamily="34" charset="0"/>
                        </a:rPr>
                        <a:t>Last Chemo</a:t>
                      </a: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defRPr/>
                      </a:pPr>
                      <a:r>
                        <a:rPr kumimoji="0" lang="en-US" sz="1200" b="1" i="0" u="none" strike="noStrike" cap="none" normalizeH="0" baseline="0" dirty="0">
                          <a:ln>
                            <a:noFill/>
                          </a:ln>
                          <a:solidFill>
                            <a:schemeClr val="bg1"/>
                          </a:solidFill>
                          <a:effectLst/>
                          <a:latin typeface="Calibri" panose="020F0502020204030204" pitchFamily="34" charset="0"/>
                        </a:rPr>
                        <a:t>All</a:t>
                      </a: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extLst>
                  <a:ext uri="{0D108BD9-81ED-4DB2-BD59-A6C34878D82A}">
                    <a16:rowId xmlns="" xmlns:a16="http://schemas.microsoft.com/office/drawing/2014/main" val="1312237233"/>
                  </a:ext>
                </a:extLst>
              </a:tr>
              <a:tr h="773558">
                <a:tc>
                  <a:txBody>
                    <a:bodyPr/>
                    <a:lstStyle/>
                    <a:p>
                      <a:pPr marL="0" marR="0" lvl="0" indent="0" algn="l"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200" b="0" i="0" u="none" strike="noStrike" cap="none" normalizeH="0" baseline="0" dirty="0">
                          <a:ln>
                            <a:noFill/>
                          </a:ln>
                          <a:solidFill>
                            <a:schemeClr val="bg1"/>
                          </a:solidFill>
                          <a:effectLst/>
                          <a:latin typeface="Calibri" panose="020F0502020204030204" pitchFamily="34" charset="0"/>
                        </a:rPr>
                        <a:t>Paclitaxel, % (n/N)</a:t>
                      </a:r>
                    </a:p>
                  </a:txBody>
                  <a:tcPr marL="91411" marR="9141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284163" marR="0" lvl="0" indent="-171450" algn="l" defTabSz="914400" rtl="0" eaLnBrk="1" fontAlgn="base" latinLnBrk="0" hangingPunct="1">
                        <a:lnSpc>
                          <a:spcPct val="100000"/>
                        </a:lnSpc>
                        <a:spcBef>
                          <a:spcPts val="0"/>
                        </a:spcBef>
                        <a:spcAft>
                          <a:spcPts val="0"/>
                        </a:spcAft>
                        <a:buClr>
                          <a:srgbClr val="000000"/>
                        </a:buClr>
                        <a:buSzTx/>
                        <a:buFont typeface="Wingdings" pitchFamily="2" charset="2"/>
                        <a:buChar char="§"/>
                        <a:tabLst/>
                      </a:pPr>
                      <a:r>
                        <a:rPr kumimoji="0" lang="en-US" sz="1200" b="0" i="0" u="none" strike="noStrike" cap="none" normalizeH="0" baseline="0" dirty="0">
                          <a:ln>
                            <a:noFill/>
                          </a:ln>
                          <a:solidFill>
                            <a:schemeClr val="bg1"/>
                          </a:solidFill>
                          <a:effectLst/>
                          <a:latin typeface="Calibri" panose="020F0502020204030204" pitchFamily="34" charset="0"/>
                        </a:rPr>
                        <a:t>ORR</a:t>
                      </a:r>
                    </a:p>
                    <a:p>
                      <a:pPr marL="284163" marR="0" lvl="0" indent="-171450" algn="l" defTabSz="914400" rtl="0" eaLnBrk="1" fontAlgn="base" latinLnBrk="0" hangingPunct="1">
                        <a:lnSpc>
                          <a:spcPct val="100000"/>
                        </a:lnSpc>
                        <a:spcBef>
                          <a:spcPts val="0"/>
                        </a:spcBef>
                        <a:spcAft>
                          <a:spcPts val="0"/>
                        </a:spcAft>
                        <a:buClr>
                          <a:srgbClr val="000000"/>
                        </a:buClr>
                        <a:buSzTx/>
                        <a:buFont typeface="Wingdings" pitchFamily="2" charset="2"/>
                        <a:buChar char="§"/>
                        <a:tabLst/>
                      </a:pPr>
                      <a:r>
                        <a:rPr kumimoji="0" lang="en-US" sz="1200" b="0" i="0" u="none" strike="noStrike" cap="none" normalizeH="0" baseline="0" dirty="0">
                          <a:ln>
                            <a:noFill/>
                          </a:ln>
                          <a:solidFill>
                            <a:schemeClr val="bg1"/>
                          </a:solidFill>
                          <a:effectLst/>
                          <a:latin typeface="Calibri" panose="020F0502020204030204" pitchFamily="34" charset="0"/>
                        </a:rPr>
                        <a:t>CBR</a:t>
                      </a:r>
                    </a:p>
                  </a:txBody>
                  <a:tcPr marL="91411" marR="9141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200" b="0" i="0" u="none" strike="noStrike" cap="none" normalizeH="0" baseline="0" dirty="0">
                          <a:ln>
                            <a:noFill/>
                          </a:ln>
                          <a:solidFill>
                            <a:schemeClr val="bg1"/>
                          </a:solidFill>
                          <a:effectLst/>
                          <a:latin typeface="Calibri" panose="020F0502020204030204" pitchFamily="34" charset="0"/>
                        </a:rPr>
                        <a:t>0 (0/5)</a:t>
                      </a:r>
                      <a:br>
                        <a:rPr kumimoji="0" lang="en-US" sz="1200" b="0" i="0" u="none" strike="noStrike" cap="none" normalizeH="0" baseline="0" dirty="0">
                          <a:ln>
                            <a:noFill/>
                          </a:ln>
                          <a:solidFill>
                            <a:schemeClr val="bg1"/>
                          </a:solidFill>
                          <a:effectLst/>
                          <a:latin typeface="Calibri" panose="020F0502020204030204" pitchFamily="34" charset="0"/>
                        </a:rPr>
                      </a:br>
                      <a:r>
                        <a:rPr kumimoji="0" lang="en-US" sz="1200" b="0" i="0" u="none" strike="noStrike" cap="none" normalizeH="0" baseline="0" dirty="0">
                          <a:ln>
                            <a:noFill/>
                          </a:ln>
                          <a:solidFill>
                            <a:schemeClr val="bg1"/>
                          </a:solidFill>
                          <a:effectLst/>
                          <a:latin typeface="Calibri" panose="020F0502020204030204" pitchFamily="34" charset="0"/>
                        </a:rPr>
                        <a:t>0 (0/5)</a:t>
                      </a: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200" b="0" i="0" u="none" strike="noStrike" cap="none" normalizeH="0" baseline="0" dirty="0">
                          <a:ln>
                            <a:noFill/>
                          </a:ln>
                          <a:solidFill>
                            <a:schemeClr val="bg1"/>
                          </a:solidFill>
                          <a:effectLst/>
                          <a:latin typeface="Calibri" panose="020F0502020204030204" pitchFamily="34" charset="0"/>
                        </a:rPr>
                        <a:t>38 (3/8)</a:t>
                      </a:r>
                      <a:endParaRPr kumimoji="0" lang="en-US" sz="1200" b="0" i="0" u="none" strike="noStrike" cap="none" normalizeH="0" baseline="30000" dirty="0">
                        <a:ln>
                          <a:noFill/>
                        </a:ln>
                        <a:solidFill>
                          <a:schemeClr val="bg1"/>
                        </a:solidFill>
                        <a:effectLst/>
                        <a:latin typeface="Calibri" panose="020F0502020204030204" pitchFamily="34" charset="0"/>
                      </a:endParaRP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200" b="0" i="0" u="none" strike="noStrike" cap="none" normalizeH="0" baseline="0" dirty="0">
                          <a:ln>
                            <a:noFill/>
                          </a:ln>
                          <a:solidFill>
                            <a:schemeClr val="bg1"/>
                          </a:solidFill>
                          <a:effectLst/>
                          <a:latin typeface="Calibri" panose="020F0502020204030204" pitchFamily="34" charset="0"/>
                        </a:rPr>
                        <a:t>50 (4/8)</a:t>
                      </a: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200" b="0" i="0" u="none" strike="noStrike" cap="none" normalizeH="0" baseline="0" dirty="0">
                          <a:ln>
                            <a:noFill/>
                          </a:ln>
                          <a:solidFill>
                            <a:schemeClr val="bg1"/>
                          </a:solidFill>
                          <a:effectLst/>
                          <a:latin typeface="Calibri" panose="020F0502020204030204" pitchFamily="34" charset="0"/>
                        </a:rPr>
                        <a:t>23 (3/13)</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200" b="0" i="0" u="none" strike="noStrike" cap="none" normalizeH="0" baseline="0" dirty="0">
                          <a:ln>
                            <a:noFill/>
                          </a:ln>
                          <a:solidFill>
                            <a:schemeClr val="bg1"/>
                          </a:solidFill>
                          <a:effectLst/>
                          <a:latin typeface="Calibri" panose="020F0502020204030204" pitchFamily="34" charset="0"/>
                        </a:rPr>
                        <a:t>31 (4/13)</a:t>
                      </a: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 xmlns:a16="http://schemas.microsoft.com/office/drawing/2014/main" val="10001"/>
                  </a:ext>
                </a:extLst>
              </a:tr>
              <a:tr h="773558">
                <a:tc>
                  <a:txBody>
                    <a:bodyPr/>
                    <a:lstStyle/>
                    <a:p>
                      <a:pPr marL="0" marR="0" lvl="0" indent="0" algn="l"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200" b="0" i="0" u="none" strike="noStrike" cap="none" normalizeH="0" baseline="0" dirty="0">
                          <a:ln>
                            <a:noFill/>
                          </a:ln>
                          <a:solidFill>
                            <a:schemeClr val="bg1"/>
                          </a:solidFill>
                          <a:effectLst/>
                          <a:latin typeface="Calibri" panose="020F0502020204030204" pitchFamily="34" charset="0"/>
                        </a:rPr>
                        <a:t>Capecitabine, % (n/N)</a:t>
                      </a:r>
                    </a:p>
                  </a:txBody>
                  <a:tcPr marL="91411" marR="9141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284163" marR="0" lvl="0" indent="-171450" algn="l" defTabSz="914400" rtl="0" eaLnBrk="1" fontAlgn="base" latinLnBrk="0" hangingPunct="1">
                        <a:lnSpc>
                          <a:spcPct val="100000"/>
                        </a:lnSpc>
                        <a:spcBef>
                          <a:spcPts val="0"/>
                        </a:spcBef>
                        <a:spcAft>
                          <a:spcPts val="0"/>
                        </a:spcAft>
                        <a:buClr>
                          <a:srgbClr val="000000"/>
                        </a:buClr>
                        <a:buSzTx/>
                        <a:buFont typeface="Wingdings" pitchFamily="2" charset="2"/>
                        <a:buChar char="§"/>
                        <a:tabLst/>
                      </a:pPr>
                      <a:r>
                        <a:rPr kumimoji="0" lang="en-US" sz="1200" b="0" i="0" u="none" strike="noStrike" cap="none" normalizeH="0" baseline="0" dirty="0">
                          <a:ln>
                            <a:noFill/>
                          </a:ln>
                          <a:solidFill>
                            <a:schemeClr val="bg1"/>
                          </a:solidFill>
                          <a:effectLst/>
                          <a:latin typeface="Calibri" panose="020F0502020204030204" pitchFamily="34" charset="0"/>
                        </a:rPr>
                        <a:t>ORR</a:t>
                      </a:r>
                    </a:p>
                    <a:p>
                      <a:pPr marL="284163" marR="0" lvl="0" indent="-171450" algn="l" defTabSz="914400" rtl="0" eaLnBrk="1" fontAlgn="base" latinLnBrk="0" hangingPunct="1">
                        <a:lnSpc>
                          <a:spcPct val="100000"/>
                        </a:lnSpc>
                        <a:spcBef>
                          <a:spcPts val="0"/>
                        </a:spcBef>
                        <a:spcAft>
                          <a:spcPts val="0"/>
                        </a:spcAft>
                        <a:buClr>
                          <a:srgbClr val="000000"/>
                        </a:buClr>
                        <a:buSzTx/>
                        <a:buFont typeface="Wingdings" pitchFamily="2" charset="2"/>
                        <a:buChar char="§"/>
                        <a:tabLst/>
                      </a:pPr>
                      <a:r>
                        <a:rPr kumimoji="0" lang="en-US" sz="1200" b="0" i="0" u="none" strike="noStrike" cap="none" normalizeH="0" baseline="0" dirty="0">
                          <a:ln>
                            <a:noFill/>
                          </a:ln>
                          <a:solidFill>
                            <a:schemeClr val="bg1"/>
                          </a:solidFill>
                          <a:effectLst/>
                          <a:latin typeface="Calibri" panose="020F0502020204030204" pitchFamily="34" charset="0"/>
                        </a:rPr>
                        <a:t>CBR</a:t>
                      </a:r>
                    </a:p>
                  </a:txBody>
                  <a:tcPr marL="91411" marR="9141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200" b="0" i="0" u="none" strike="noStrike" cap="none" normalizeH="0" baseline="0" dirty="0">
                          <a:ln>
                            <a:noFill/>
                          </a:ln>
                          <a:solidFill>
                            <a:schemeClr val="bg1"/>
                          </a:solidFill>
                          <a:effectLst/>
                          <a:latin typeface="Calibri" panose="020F0502020204030204" pitchFamily="34" charset="0"/>
                        </a:rPr>
                        <a:t>38 (3/8)</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200" b="0" i="0" u="none" strike="noStrike" cap="none" normalizeH="0" baseline="0" dirty="0">
                          <a:ln>
                            <a:noFill/>
                          </a:ln>
                          <a:solidFill>
                            <a:schemeClr val="bg1"/>
                          </a:solidFill>
                          <a:effectLst/>
                          <a:latin typeface="Calibri" panose="020F0502020204030204" pitchFamily="34" charset="0"/>
                        </a:rPr>
                        <a:t>50 (4/8)</a:t>
                      </a: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200" b="0" i="0" u="none" strike="noStrike" cap="none" normalizeH="0" baseline="0" dirty="0">
                          <a:ln>
                            <a:noFill/>
                          </a:ln>
                          <a:solidFill>
                            <a:schemeClr val="bg1"/>
                          </a:solidFill>
                          <a:effectLst/>
                          <a:latin typeface="Calibri" panose="020F0502020204030204" pitchFamily="34" charset="0"/>
                        </a:rPr>
                        <a:t>50 (3/6)</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200" b="0" i="0" u="none" strike="noStrike" cap="none" normalizeH="0" baseline="0" dirty="0">
                          <a:ln>
                            <a:noFill/>
                          </a:ln>
                          <a:solidFill>
                            <a:schemeClr val="bg1"/>
                          </a:solidFill>
                          <a:effectLst/>
                          <a:latin typeface="Calibri" panose="020F0502020204030204" pitchFamily="34" charset="0"/>
                        </a:rPr>
                        <a:t>67 (4/6)</a:t>
                      </a: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200" b="0" i="0" u="none" strike="noStrike" cap="none" normalizeH="0" baseline="0" dirty="0">
                          <a:ln>
                            <a:noFill/>
                          </a:ln>
                          <a:solidFill>
                            <a:schemeClr val="bg1"/>
                          </a:solidFill>
                          <a:effectLst/>
                          <a:latin typeface="Calibri" panose="020F0502020204030204" pitchFamily="34" charset="0"/>
                        </a:rPr>
                        <a:t>43 (6/14)</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200" b="0" i="0" u="none" strike="noStrike" cap="none" normalizeH="0" baseline="0" dirty="0">
                          <a:ln>
                            <a:noFill/>
                          </a:ln>
                          <a:solidFill>
                            <a:schemeClr val="bg1"/>
                          </a:solidFill>
                          <a:effectLst/>
                          <a:latin typeface="Calibri" panose="020F0502020204030204" pitchFamily="34" charset="0"/>
                        </a:rPr>
                        <a:t>57 (8/14)</a:t>
                      </a: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 xmlns:a16="http://schemas.microsoft.com/office/drawing/2014/main" val="3294103820"/>
                  </a:ext>
                </a:extLst>
              </a:tr>
              <a:tr h="773558">
                <a:tc>
                  <a:txBody>
                    <a:bodyPr/>
                    <a:lstStyle/>
                    <a:p>
                      <a:pPr marL="0" marR="0" lvl="0" indent="0" algn="l"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200" b="0" i="0" u="none" strike="noStrike" cap="none" normalizeH="0" baseline="0" dirty="0">
                          <a:ln>
                            <a:noFill/>
                          </a:ln>
                          <a:solidFill>
                            <a:schemeClr val="bg1"/>
                          </a:solidFill>
                          <a:effectLst/>
                          <a:latin typeface="Calibri" panose="020F0502020204030204" pitchFamily="34" charset="0"/>
                        </a:rPr>
                        <a:t>All, % (n/N)</a:t>
                      </a:r>
                    </a:p>
                  </a:txBody>
                  <a:tcPr marL="91411" marR="9141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284163" marR="0" lvl="0" indent="-171450" algn="l" defTabSz="914400" rtl="0" eaLnBrk="1" fontAlgn="base" latinLnBrk="0" hangingPunct="1">
                        <a:lnSpc>
                          <a:spcPct val="100000"/>
                        </a:lnSpc>
                        <a:spcBef>
                          <a:spcPts val="0"/>
                        </a:spcBef>
                        <a:spcAft>
                          <a:spcPts val="0"/>
                        </a:spcAft>
                        <a:buClr>
                          <a:srgbClr val="000000"/>
                        </a:buClr>
                        <a:buSzTx/>
                        <a:buFont typeface="Wingdings" pitchFamily="2" charset="2"/>
                        <a:buChar char="§"/>
                        <a:tabLst/>
                      </a:pPr>
                      <a:r>
                        <a:rPr kumimoji="0" lang="en-US" sz="1200" b="0" i="0" u="none" strike="noStrike" cap="none" normalizeH="0" baseline="0" dirty="0">
                          <a:ln>
                            <a:noFill/>
                          </a:ln>
                          <a:solidFill>
                            <a:schemeClr val="bg1"/>
                          </a:solidFill>
                          <a:effectLst/>
                          <a:latin typeface="Calibri" panose="020F0502020204030204" pitchFamily="34" charset="0"/>
                        </a:rPr>
                        <a:t>ORR</a:t>
                      </a:r>
                    </a:p>
                    <a:p>
                      <a:pPr marL="284163" marR="0" lvl="0" indent="-171450" algn="l" defTabSz="914400" rtl="0" eaLnBrk="1" fontAlgn="base" latinLnBrk="0" hangingPunct="1">
                        <a:lnSpc>
                          <a:spcPct val="100000"/>
                        </a:lnSpc>
                        <a:spcBef>
                          <a:spcPts val="0"/>
                        </a:spcBef>
                        <a:spcAft>
                          <a:spcPts val="0"/>
                        </a:spcAft>
                        <a:buClr>
                          <a:srgbClr val="000000"/>
                        </a:buClr>
                        <a:buSzTx/>
                        <a:buFont typeface="Wingdings" pitchFamily="2" charset="2"/>
                        <a:buChar char="§"/>
                        <a:tabLst/>
                      </a:pPr>
                      <a:r>
                        <a:rPr kumimoji="0" lang="en-US" sz="1200" b="0" i="0" u="none" strike="noStrike" cap="none" normalizeH="0" baseline="0" dirty="0">
                          <a:ln>
                            <a:noFill/>
                          </a:ln>
                          <a:solidFill>
                            <a:schemeClr val="bg1"/>
                          </a:solidFill>
                          <a:effectLst/>
                          <a:latin typeface="Calibri" panose="020F0502020204030204" pitchFamily="34" charset="0"/>
                        </a:rPr>
                        <a:t>CBR</a:t>
                      </a:r>
                    </a:p>
                  </a:txBody>
                  <a:tcPr marL="91411" marR="9141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200" b="0" i="0" u="none" strike="noStrike" cap="none" normalizeH="0" baseline="0" dirty="0">
                          <a:ln>
                            <a:noFill/>
                          </a:ln>
                          <a:solidFill>
                            <a:schemeClr val="bg1"/>
                          </a:solidFill>
                          <a:effectLst/>
                          <a:latin typeface="Calibri" panose="020F0502020204030204" pitchFamily="34" charset="0"/>
                        </a:rPr>
                        <a:t>23 (3/13)</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200" b="0" i="0" u="none" strike="noStrike" cap="none" normalizeH="0" baseline="0" dirty="0">
                          <a:ln>
                            <a:noFill/>
                          </a:ln>
                          <a:solidFill>
                            <a:schemeClr val="bg1"/>
                          </a:solidFill>
                          <a:effectLst/>
                          <a:latin typeface="Calibri" panose="020F0502020204030204" pitchFamily="34" charset="0"/>
                        </a:rPr>
                        <a:t>31 (4/13)</a:t>
                      </a: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200" b="0" i="0" u="none" strike="noStrike" cap="none" normalizeH="0" baseline="0" dirty="0">
                          <a:ln>
                            <a:noFill/>
                          </a:ln>
                          <a:solidFill>
                            <a:schemeClr val="bg1"/>
                          </a:solidFill>
                          <a:effectLst/>
                          <a:latin typeface="Calibri" panose="020F0502020204030204" pitchFamily="34" charset="0"/>
                        </a:rPr>
                        <a:t>43 (6/14)</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200" b="0" i="0" u="none" strike="noStrike" cap="none" normalizeH="0" baseline="0" dirty="0">
                          <a:ln>
                            <a:noFill/>
                          </a:ln>
                          <a:solidFill>
                            <a:schemeClr val="bg1"/>
                          </a:solidFill>
                          <a:effectLst/>
                          <a:latin typeface="Calibri" panose="020F0502020204030204" pitchFamily="34" charset="0"/>
                        </a:rPr>
                        <a:t>57 (8/14)</a:t>
                      </a: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200" b="0" i="0" u="none" strike="noStrike" cap="none" normalizeH="0" baseline="0" dirty="0">
                          <a:ln>
                            <a:noFill/>
                          </a:ln>
                          <a:solidFill>
                            <a:schemeClr val="bg1"/>
                          </a:solidFill>
                          <a:effectLst/>
                          <a:latin typeface="Calibri" panose="020F0502020204030204" pitchFamily="34" charset="0"/>
                        </a:rPr>
                        <a:t>33 (9/27)</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200" b="0" i="0" u="none" strike="noStrike" cap="none" normalizeH="0" baseline="0" dirty="0">
                          <a:ln>
                            <a:noFill/>
                          </a:ln>
                          <a:solidFill>
                            <a:schemeClr val="bg1"/>
                          </a:solidFill>
                          <a:effectLst/>
                          <a:latin typeface="Calibri" panose="020F0502020204030204" pitchFamily="34" charset="0"/>
                        </a:rPr>
                        <a:t>44 (12/27)</a:t>
                      </a:r>
                    </a:p>
                  </a:txBody>
                  <a:tcPr marL="91411" marR="9141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 xmlns:a16="http://schemas.microsoft.com/office/drawing/2014/main" val="4200519421"/>
                  </a:ext>
                </a:extLst>
              </a:tr>
            </a:tbl>
          </a:graphicData>
        </a:graphic>
      </p:graphicFrame>
      <p:sp>
        <p:nvSpPr>
          <p:cNvPr id="6" name="Date Placeholder 5"/>
          <p:cNvSpPr>
            <a:spLocks noGrp="1"/>
          </p:cNvSpPr>
          <p:nvPr>
            <p:ph type="dt" sz="half" idx="10"/>
          </p:nvPr>
        </p:nvSpPr>
        <p:spPr/>
        <p:txBody>
          <a:bodyPr/>
          <a:lstStyle/>
          <a:p>
            <a:fld id="{0BCEBDB1-87C6-344E-902A-D57CD7B81363}" type="datetime1">
              <a:rPr lang="en-US" smtClean="0"/>
              <a:t>14.11.20</a:t>
            </a:fld>
            <a:endParaRPr lang="en-US"/>
          </a:p>
        </p:txBody>
      </p:sp>
      <p:sp>
        <p:nvSpPr>
          <p:cNvPr id="7" name="Slide Number Placeholder 6"/>
          <p:cNvSpPr>
            <a:spLocks noGrp="1"/>
          </p:cNvSpPr>
          <p:nvPr>
            <p:ph type="sldNum" sz="quarter" idx="12"/>
          </p:nvPr>
        </p:nvSpPr>
        <p:spPr/>
        <p:txBody>
          <a:bodyPr/>
          <a:lstStyle/>
          <a:p>
            <a:fld id="{A46B56E3-E63F-C94B-B5F1-645B608C74A3}" type="slidenum">
              <a:rPr lang="en-US" smtClean="0"/>
              <a:t>90</a:t>
            </a:fld>
            <a:endParaRPr lang="en-US"/>
          </a:p>
        </p:txBody>
      </p:sp>
    </p:spTree>
    <p:extLst>
      <p:ext uri="{BB962C8B-B14F-4D97-AF65-F5344CB8AC3E}">
        <p14:creationId xmlns:p14="http://schemas.microsoft.com/office/powerpoint/2010/main" val="18284384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2" name="Freeform: Shape 481">
            <a:extLst>
              <a:ext uri="{FF2B5EF4-FFF2-40B4-BE49-F238E27FC236}">
                <a16:creationId xmlns="" xmlns:a16="http://schemas.microsoft.com/office/drawing/2014/main" id="{E96B9FDA-654F-4BFA-A979-AE7CC703AC4E}"/>
              </a:ext>
            </a:extLst>
          </p:cNvPr>
          <p:cNvSpPr/>
          <p:nvPr/>
        </p:nvSpPr>
        <p:spPr bwMode="auto">
          <a:xfrm>
            <a:off x="5441614" y="1937036"/>
            <a:ext cx="2365310" cy="2597643"/>
          </a:xfrm>
          <a:custGeom>
            <a:avLst/>
            <a:gdLst>
              <a:gd name="connsiteX0" fmla="*/ 0 w 3153747"/>
              <a:gd name="connsiteY0" fmla="*/ 0 h 2597643"/>
              <a:gd name="connsiteX1" fmla="*/ 93306 w 3153747"/>
              <a:gd name="connsiteY1" fmla="*/ 0 h 2597643"/>
              <a:gd name="connsiteX2" fmla="*/ 93306 w 3153747"/>
              <a:gd name="connsiteY2" fmla="*/ 59716 h 2597643"/>
              <a:gd name="connsiteX3" fmla="*/ 104503 w 3153747"/>
              <a:gd name="connsiteY3" fmla="*/ 59716 h 2597643"/>
              <a:gd name="connsiteX4" fmla="*/ 104503 w 3153747"/>
              <a:gd name="connsiteY4" fmla="*/ 123164 h 2597643"/>
              <a:gd name="connsiteX5" fmla="*/ 179148 w 3153747"/>
              <a:gd name="connsiteY5" fmla="*/ 123164 h 2597643"/>
              <a:gd name="connsiteX6" fmla="*/ 179148 w 3153747"/>
              <a:gd name="connsiteY6" fmla="*/ 294847 h 2597643"/>
              <a:gd name="connsiteX7" fmla="*/ 235132 w 3153747"/>
              <a:gd name="connsiteY7" fmla="*/ 294847 h 2597643"/>
              <a:gd name="connsiteX8" fmla="*/ 235132 w 3153747"/>
              <a:gd name="connsiteY8" fmla="*/ 347099 h 2597643"/>
              <a:gd name="connsiteX9" fmla="*/ 264989 w 3153747"/>
              <a:gd name="connsiteY9" fmla="*/ 347099 h 2597643"/>
              <a:gd name="connsiteX10" fmla="*/ 264989 w 3153747"/>
              <a:gd name="connsiteY10" fmla="*/ 585963 h 2597643"/>
              <a:gd name="connsiteX11" fmla="*/ 283651 w 3153747"/>
              <a:gd name="connsiteY11" fmla="*/ 585963 h 2597643"/>
              <a:gd name="connsiteX12" fmla="*/ 283651 w 3153747"/>
              <a:gd name="connsiteY12" fmla="*/ 750181 h 2597643"/>
              <a:gd name="connsiteX13" fmla="*/ 287384 w 3153747"/>
              <a:gd name="connsiteY13" fmla="*/ 753914 h 2597643"/>
              <a:gd name="connsiteX14" fmla="*/ 287384 w 3153747"/>
              <a:gd name="connsiteY14" fmla="*/ 940526 h 2597643"/>
              <a:gd name="connsiteX15" fmla="*/ 298580 w 3153747"/>
              <a:gd name="connsiteY15" fmla="*/ 940526 h 2597643"/>
              <a:gd name="connsiteX16" fmla="*/ 298580 w 3153747"/>
              <a:gd name="connsiteY16" fmla="*/ 1108477 h 2597643"/>
              <a:gd name="connsiteX17" fmla="*/ 347099 w 3153747"/>
              <a:gd name="connsiteY17" fmla="*/ 1108477 h 2597643"/>
              <a:gd name="connsiteX18" fmla="*/ 347099 w 3153747"/>
              <a:gd name="connsiteY18" fmla="*/ 1175657 h 2597643"/>
              <a:gd name="connsiteX19" fmla="*/ 362028 w 3153747"/>
              <a:gd name="connsiteY19" fmla="*/ 1175657 h 2597643"/>
              <a:gd name="connsiteX20" fmla="*/ 362028 w 3153747"/>
              <a:gd name="connsiteY20" fmla="*/ 1231641 h 2597643"/>
              <a:gd name="connsiteX21" fmla="*/ 522514 w 3153747"/>
              <a:gd name="connsiteY21" fmla="*/ 1231641 h 2597643"/>
              <a:gd name="connsiteX22" fmla="*/ 522514 w 3153747"/>
              <a:gd name="connsiteY22" fmla="*/ 1421985 h 2597643"/>
              <a:gd name="connsiteX23" fmla="*/ 529979 w 3153747"/>
              <a:gd name="connsiteY23" fmla="*/ 1421985 h 2597643"/>
              <a:gd name="connsiteX24" fmla="*/ 529979 w 3153747"/>
              <a:gd name="connsiteY24" fmla="*/ 1537685 h 2597643"/>
              <a:gd name="connsiteX25" fmla="*/ 541176 w 3153747"/>
              <a:gd name="connsiteY25" fmla="*/ 1537685 h 2597643"/>
              <a:gd name="connsiteX26" fmla="*/ 541176 w 3153747"/>
              <a:gd name="connsiteY26" fmla="*/ 1608598 h 2597643"/>
              <a:gd name="connsiteX27" fmla="*/ 604624 w 3153747"/>
              <a:gd name="connsiteY27" fmla="*/ 1608598 h 2597643"/>
              <a:gd name="connsiteX28" fmla="*/ 604624 w 3153747"/>
              <a:gd name="connsiteY28" fmla="*/ 1672046 h 2597643"/>
              <a:gd name="connsiteX29" fmla="*/ 683001 w 3153747"/>
              <a:gd name="connsiteY29" fmla="*/ 1672046 h 2597643"/>
              <a:gd name="connsiteX30" fmla="*/ 683001 w 3153747"/>
              <a:gd name="connsiteY30" fmla="*/ 1735494 h 2597643"/>
              <a:gd name="connsiteX31" fmla="*/ 753914 w 3153747"/>
              <a:gd name="connsiteY31" fmla="*/ 1735494 h 2597643"/>
              <a:gd name="connsiteX32" fmla="*/ 753914 w 3153747"/>
              <a:gd name="connsiteY32" fmla="*/ 1813871 h 2597643"/>
              <a:gd name="connsiteX33" fmla="*/ 798700 w 3153747"/>
              <a:gd name="connsiteY33" fmla="*/ 1813871 h 2597643"/>
              <a:gd name="connsiteX34" fmla="*/ 798700 w 3153747"/>
              <a:gd name="connsiteY34" fmla="*/ 1873587 h 2597643"/>
              <a:gd name="connsiteX35" fmla="*/ 862149 w 3153747"/>
              <a:gd name="connsiteY35" fmla="*/ 1873587 h 2597643"/>
              <a:gd name="connsiteX36" fmla="*/ 862149 w 3153747"/>
              <a:gd name="connsiteY36" fmla="*/ 2019145 h 2597643"/>
              <a:gd name="connsiteX37" fmla="*/ 985313 w 3153747"/>
              <a:gd name="connsiteY37" fmla="*/ 2019145 h 2597643"/>
              <a:gd name="connsiteX38" fmla="*/ 985313 w 3153747"/>
              <a:gd name="connsiteY38" fmla="*/ 2104986 h 2597643"/>
              <a:gd name="connsiteX39" fmla="*/ 1000242 w 3153747"/>
              <a:gd name="connsiteY39" fmla="*/ 2104986 h 2597643"/>
              <a:gd name="connsiteX40" fmla="*/ 1000242 w 3153747"/>
              <a:gd name="connsiteY40" fmla="*/ 2190828 h 2597643"/>
              <a:gd name="connsiteX41" fmla="*/ 1224176 w 3153747"/>
              <a:gd name="connsiteY41" fmla="*/ 2190828 h 2597643"/>
              <a:gd name="connsiteX42" fmla="*/ 1224176 w 3153747"/>
              <a:gd name="connsiteY42" fmla="*/ 2343850 h 2597643"/>
              <a:gd name="connsiteX43" fmla="*/ 3153747 w 3153747"/>
              <a:gd name="connsiteY43" fmla="*/ 2343850 h 2597643"/>
              <a:gd name="connsiteX44" fmla="*/ 3153747 w 3153747"/>
              <a:gd name="connsiteY44" fmla="*/ 2597643 h 259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153747" h="2597643">
                <a:moveTo>
                  <a:pt x="0" y="0"/>
                </a:moveTo>
                <a:lnTo>
                  <a:pt x="93306" y="0"/>
                </a:lnTo>
                <a:lnTo>
                  <a:pt x="93306" y="59716"/>
                </a:lnTo>
                <a:lnTo>
                  <a:pt x="104503" y="59716"/>
                </a:lnTo>
                <a:lnTo>
                  <a:pt x="104503" y="123164"/>
                </a:lnTo>
                <a:lnTo>
                  <a:pt x="179148" y="123164"/>
                </a:lnTo>
                <a:lnTo>
                  <a:pt x="179148" y="294847"/>
                </a:lnTo>
                <a:lnTo>
                  <a:pt x="235132" y="294847"/>
                </a:lnTo>
                <a:lnTo>
                  <a:pt x="235132" y="347099"/>
                </a:lnTo>
                <a:lnTo>
                  <a:pt x="264989" y="347099"/>
                </a:lnTo>
                <a:lnTo>
                  <a:pt x="264989" y="585963"/>
                </a:lnTo>
                <a:lnTo>
                  <a:pt x="283651" y="585963"/>
                </a:lnTo>
                <a:lnTo>
                  <a:pt x="283651" y="750181"/>
                </a:lnTo>
                <a:lnTo>
                  <a:pt x="287384" y="753914"/>
                </a:lnTo>
                <a:lnTo>
                  <a:pt x="287384" y="940526"/>
                </a:lnTo>
                <a:lnTo>
                  <a:pt x="298580" y="940526"/>
                </a:lnTo>
                <a:lnTo>
                  <a:pt x="298580" y="1108477"/>
                </a:lnTo>
                <a:lnTo>
                  <a:pt x="347099" y="1108477"/>
                </a:lnTo>
                <a:lnTo>
                  <a:pt x="347099" y="1175657"/>
                </a:lnTo>
                <a:lnTo>
                  <a:pt x="362028" y="1175657"/>
                </a:lnTo>
                <a:lnTo>
                  <a:pt x="362028" y="1231641"/>
                </a:lnTo>
                <a:lnTo>
                  <a:pt x="522514" y="1231641"/>
                </a:lnTo>
                <a:lnTo>
                  <a:pt x="522514" y="1421985"/>
                </a:lnTo>
                <a:lnTo>
                  <a:pt x="529979" y="1421985"/>
                </a:lnTo>
                <a:lnTo>
                  <a:pt x="529979" y="1537685"/>
                </a:lnTo>
                <a:lnTo>
                  <a:pt x="541176" y="1537685"/>
                </a:lnTo>
                <a:lnTo>
                  <a:pt x="541176" y="1608598"/>
                </a:lnTo>
                <a:lnTo>
                  <a:pt x="604624" y="1608598"/>
                </a:lnTo>
                <a:lnTo>
                  <a:pt x="604624" y="1672046"/>
                </a:lnTo>
                <a:lnTo>
                  <a:pt x="683001" y="1672046"/>
                </a:lnTo>
                <a:lnTo>
                  <a:pt x="683001" y="1735494"/>
                </a:lnTo>
                <a:lnTo>
                  <a:pt x="753914" y="1735494"/>
                </a:lnTo>
                <a:lnTo>
                  <a:pt x="753914" y="1813871"/>
                </a:lnTo>
                <a:lnTo>
                  <a:pt x="798700" y="1813871"/>
                </a:lnTo>
                <a:lnTo>
                  <a:pt x="798700" y="1873587"/>
                </a:lnTo>
                <a:lnTo>
                  <a:pt x="862149" y="1873587"/>
                </a:lnTo>
                <a:lnTo>
                  <a:pt x="862149" y="2019145"/>
                </a:lnTo>
                <a:lnTo>
                  <a:pt x="985313" y="2019145"/>
                </a:lnTo>
                <a:lnTo>
                  <a:pt x="985313" y="2104986"/>
                </a:lnTo>
                <a:lnTo>
                  <a:pt x="1000242" y="2104986"/>
                </a:lnTo>
                <a:lnTo>
                  <a:pt x="1000242" y="2190828"/>
                </a:lnTo>
                <a:lnTo>
                  <a:pt x="1224176" y="2190828"/>
                </a:lnTo>
                <a:lnTo>
                  <a:pt x="1224176" y="2343850"/>
                </a:lnTo>
                <a:lnTo>
                  <a:pt x="3153747" y="2343850"/>
                </a:lnTo>
                <a:lnTo>
                  <a:pt x="3153747" y="2597643"/>
                </a:lnTo>
              </a:path>
            </a:pathLst>
          </a:custGeom>
          <a:noFill/>
          <a:ln w="28575">
            <a:solidFill>
              <a:schemeClr val="accent1"/>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369" name="Freeform: Shape 368">
            <a:extLst>
              <a:ext uri="{FF2B5EF4-FFF2-40B4-BE49-F238E27FC236}">
                <a16:creationId xmlns="" xmlns:a16="http://schemas.microsoft.com/office/drawing/2014/main" id="{0701F616-0E2F-4505-8433-8A2ECAD584C1}"/>
              </a:ext>
            </a:extLst>
          </p:cNvPr>
          <p:cNvSpPr/>
          <p:nvPr/>
        </p:nvSpPr>
        <p:spPr bwMode="auto">
          <a:xfrm>
            <a:off x="1061439" y="1943675"/>
            <a:ext cx="3184318" cy="2159639"/>
          </a:xfrm>
          <a:custGeom>
            <a:avLst/>
            <a:gdLst>
              <a:gd name="connsiteX0" fmla="*/ 0 w 4245757"/>
              <a:gd name="connsiteY0" fmla="*/ 0 h 2159639"/>
              <a:gd name="connsiteX1" fmla="*/ 160824 w 4245757"/>
              <a:gd name="connsiteY1" fmla="*/ 0 h 2159639"/>
              <a:gd name="connsiteX2" fmla="*/ 160824 w 4245757"/>
              <a:gd name="connsiteY2" fmla="*/ 96495 h 2159639"/>
              <a:gd name="connsiteX3" fmla="*/ 206774 w 4245757"/>
              <a:gd name="connsiteY3" fmla="*/ 96495 h 2159639"/>
              <a:gd name="connsiteX4" fmla="*/ 206774 w 4245757"/>
              <a:gd name="connsiteY4" fmla="*/ 188394 h 2159639"/>
              <a:gd name="connsiteX5" fmla="*/ 252724 w 4245757"/>
              <a:gd name="connsiteY5" fmla="*/ 188394 h 2159639"/>
              <a:gd name="connsiteX6" fmla="*/ 252724 w 4245757"/>
              <a:gd name="connsiteY6" fmla="*/ 372193 h 2159639"/>
              <a:gd name="connsiteX7" fmla="*/ 275699 w 4245757"/>
              <a:gd name="connsiteY7" fmla="*/ 372193 h 2159639"/>
              <a:gd name="connsiteX8" fmla="*/ 275699 w 4245757"/>
              <a:gd name="connsiteY8" fmla="*/ 482473 h 2159639"/>
              <a:gd name="connsiteX9" fmla="*/ 294079 w 4245757"/>
              <a:gd name="connsiteY9" fmla="*/ 482473 h 2159639"/>
              <a:gd name="connsiteX10" fmla="*/ 294079 w 4245757"/>
              <a:gd name="connsiteY10" fmla="*/ 565182 h 2159639"/>
              <a:gd name="connsiteX11" fmla="*/ 431928 w 4245757"/>
              <a:gd name="connsiteY11" fmla="*/ 565182 h 2159639"/>
              <a:gd name="connsiteX12" fmla="*/ 431928 w 4245757"/>
              <a:gd name="connsiteY12" fmla="*/ 652487 h 2159639"/>
              <a:gd name="connsiteX13" fmla="*/ 500853 w 4245757"/>
              <a:gd name="connsiteY13" fmla="*/ 652487 h 2159639"/>
              <a:gd name="connsiteX14" fmla="*/ 500853 w 4245757"/>
              <a:gd name="connsiteY14" fmla="*/ 854666 h 2159639"/>
              <a:gd name="connsiteX15" fmla="*/ 519232 w 4245757"/>
              <a:gd name="connsiteY15" fmla="*/ 854666 h 2159639"/>
              <a:gd name="connsiteX16" fmla="*/ 519232 w 4245757"/>
              <a:gd name="connsiteY16" fmla="*/ 1190099 h 2159639"/>
              <a:gd name="connsiteX17" fmla="*/ 657082 w 4245757"/>
              <a:gd name="connsiteY17" fmla="*/ 1190099 h 2159639"/>
              <a:gd name="connsiteX18" fmla="*/ 657082 w 4245757"/>
              <a:gd name="connsiteY18" fmla="*/ 1286593 h 2159639"/>
              <a:gd name="connsiteX19" fmla="*/ 744386 w 4245757"/>
              <a:gd name="connsiteY19" fmla="*/ 1286593 h 2159639"/>
              <a:gd name="connsiteX20" fmla="*/ 744386 w 4245757"/>
              <a:gd name="connsiteY20" fmla="*/ 1406063 h 2159639"/>
              <a:gd name="connsiteX21" fmla="*/ 753576 w 4245757"/>
              <a:gd name="connsiteY21" fmla="*/ 1406063 h 2159639"/>
              <a:gd name="connsiteX22" fmla="*/ 753576 w 4245757"/>
              <a:gd name="connsiteY22" fmla="*/ 1502557 h 2159639"/>
              <a:gd name="connsiteX23" fmla="*/ 960350 w 4245757"/>
              <a:gd name="connsiteY23" fmla="*/ 1502557 h 2159639"/>
              <a:gd name="connsiteX24" fmla="*/ 960350 w 4245757"/>
              <a:gd name="connsiteY24" fmla="*/ 1617432 h 2159639"/>
              <a:gd name="connsiteX25" fmla="*/ 974135 w 4245757"/>
              <a:gd name="connsiteY25" fmla="*/ 1617432 h 2159639"/>
              <a:gd name="connsiteX26" fmla="*/ 974135 w 4245757"/>
              <a:gd name="connsiteY26" fmla="*/ 1727711 h 2159639"/>
              <a:gd name="connsiteX27" fmla="*/ 1213074 w 4245757"/>
              <a:gd name="connsiteY27" fmla="*/ 1727711 h 2159639"/>
              <a:gd name="connsiteX28" fmla="*/ 1213074 w 4245757"/>
              <a:gd name="connsiteY28" fmla="*/ 1824205 h 2159639"/>
              <a:gd name="connsiteX29" fmla="*/ 1571482 w 4245757"/>
              <a:gd name="connsiteY29" fmla="*/ 1824205 h 2159639"/>
              <a:gd name="connsiteX30" fmla="*/ 1571482 w 4245757"/>
              <a:gd name="connsiteY30" fmla="*/ 1939080 h 2159639"/>
              <a:gd name="connsiteX31" fmla="*/ 1741496 w 4245757"/>
              <a:gd name="connsiteY31" fmla="*/ 1939080 h 2159639"/>
              <a:gd name="connsiteX32" fmla="*/ 1741496 w 4245757"/>
              <a:gd name="connsiteY32" fmla="*/ 2044764 h 2159639"/>
              <a:gd name="connsiteX33" fmla="*/ 2357222 w 4245757"/>
              <a:gd name="connsiteY33" fmla="*/ 2044764 h 2159639"/>
              <a:gd name="connsiteX34" fmla="*/ 2357222 w 4245757"/>
              <a:gd name="connsiteY34" fmla="*/ 2159639 h 2159639"/>
              <a:gd name="connsiteX35" fmla="*/ 4245757 w 4245757"/>
              <a:gd name="connsiteY35" fmla="*/ 2159639 h 215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245757" h="2159639">
                <a:moveTo>
                  <a:pt x="0" y="0"/>
                </a:moveTo>
                <a:lnTo>
                  <a:pt x="160824" y="0"/>
                </a:lnTo>
                <a:lnTo>
                  <a:pt x="160824" y="96495"/>
                </a:lnTo>
                <a:lnTo>
                  <a:pt x="206774" y="96495"/>
                </a:lnTo>
                <a:lnTo>
                  <a:pt x="206774" y="188394"/>
                </a:lnTo>
                <a:lnTo>
                  <a:pt x="252724" y="188394"/>
                </a:lnTo>
                <a:lnTo>
                  <a:pt x="252724" y="372193"/>
                </a:lnTo>
                <a:lnTo>
                  <a:pt x="275699" y="372193"/>
                </a:lnTo>
                <a:lnTo>
                  <a:pt x="275699" y="482473"/>
                </a:lnTo>
                <a:lnTo>
                  <a:pt x="294079" y="482473"/>
                </a:lnTo>
                <a:lnTo>
                  <a:pt x="294079" y="565182"/>
                </a:lnTo>
                <a:lnTo>
                  <a:pt x="431928" y="565182"/>
                </a:lnTo>
                <a:lnTo>
                  <a:pt x="431928" y="652487"/>
                </a:lnTo>
                <a:lnTo>
                  <a:pt x="500853" y="652487"/>
                </a:lnTo>
                <a:lnTo>
                  <a:pt x="500853" y="854666"/>
                </a:lnTo>
                <a:lnTo>
                  <a:pt x="519232" y="854666"/>
                </a:lnTo>
                <a:lnTo>
                  <a:pt x="519232" y="1190099"/>
                </a:lnTo>
                <a:lnTo>
                  <a:pt x="657082" y="1190099"/>
                </a:lnTo>
                <a:lnTo>
                  <a:pt x="657082" y="1286593"/>
                </a:lnTo>
                <a:lnTo>
                  <a:pt x="744386" y="1286593"/>
                </a:lnTo>
                <a:lnTo>
                  <a:pt x="744386" y="1406063"/>
                </a:lnTo>
                <a:lnTo>
                  <a:pt x="753576" y="1406063"/>
                </a:lnTo>
                <a:lnTo>
                  <a:pt x="753576" y="1502557"/>
                </a:lnTo>
                <a:lnTo>
                  <a:pt x="960350" y="1502557"/>
                </a:lnTo>
                <a:lnTo>
                  <a:pt x="960350" y="1617432"/>
                </a:lnTo>
                <a:lnTo>
                  <a:pt x="974135" y="1617432"/>
                </a:lnTo>
                <a:lnTo>
                  <a:pt x="974135" y="1727711"/>
                </a:lnTo>
                <a:lnTo>
                  <a:pt x="1213074" y="1727711"/>
                </a:lnTo>
                <a:lnTo>
                  <a:pt x="1213074" y="1824205"/>
                </a:lnTo>
                <a:lnTo>
                  <a:pt x="1571482" y="1824205"/>
                </a:lnTo>
                <a:lnTo>
                  <a:pt x="1571482" y="1939080"/>
                </a:lnTo>
                <a:lnTo>
                  <a:pt x="1741496" y="1939080"/>
                </a:lnTo>
                <a:lnTo>
                  <a:pt x="1741496" y="2044764"/>
                </a:lnTo>
                <a:lnTo>
                  <a:pt x="2357222" y="2044764"/>
                </a:lnTo>
                <a:lnTo>
                  <a:pt x="2357222" y="2159639"/>
                </a:lnTo>
                <a:lnTo>
                  <a:pt x="4245757" y="2159639"/>
                </a:lnTo>
              </a:path>
            </a:pathLst>
          </a:custGeom>
          <a:noFill/>
          <a:ln w="28575">
            <a:solidFill>
              <a:schemeClr val="accent1"/>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grpSp>
        <p:nvGrpSpPr>
          <p:cNvPr id="381" name="Group 380">
            <a:extLst>
              <a:ext uri="{FF2B5EF4-FFF2-40B4-BE49-F238E27FC236}">
                <a16:creationId xmlns="" xmlns:a16="http://schemas.microsoft.com/office/drawing/2014/main" id="{2CE03B34-0533-4E9C-B00F-E0F18185B702}"/>
              </a:ext>
            </a:extLst>
          </p:cNvPr>
          <p:cNvGrpSpPr/>
          <p:nvPr/>
        </p:nvGrpSpPr>
        <p:grpSpPr>
          <a:xfrm>
            <a:off x="1088350" y="1883243"/>
            <a:ext cx="3159568" cy="2278983"/>
            <a:chOff x="1451133" y="1883242"/>
            <a:chExt cx="4212757" cy="2278983"/>
          </a:xfrm>
        </p:grpSpPr>
        <p:cxnSp>
          <p:nvCxnSpPr>
            <p:cNvPr id="371" name="Straight Connector 370">
              <a:extLst>
                <a:ext uri="{FF2B5EF4-FFF2-40B4-BE49-F238E27FC236}">
                  <a16:creationId xmlns="" xmlns:a16="http://schemas.microsoft.com/office/drawing/2014/main" id="{84820895-3E87-4722-8AE6-CE258898409A}"/>
                </a:ext>
              </a:extLst>
            </p:cNvPr>
            <p:cNvCxnSpPr/>
            <p:nvPr/>
          </p:nvCxnSpPr>
          <p:spPr bwMode="auto">
            <a:xfrm>
              <a:off x="1451133" y="1883242"/>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374" name="Straight Connector 373">
              <a:extLst>
                <a:ext uri="{FF2B5EF4-FFF2-40B4-BE49-F238E27FC236}">
                  <a16:creationId xmlns="" xmlns:a16="http://schemas.microsoft.com/office/drawing/2014/main" id="{0524F68C-0ABB-4987-96F8-6DBE9B0CA733}"/>
                </a:ext>
              </a:extLst>
            </p:cNvPr>
            <p:cNvCxnSpPr/>
            <p:nvPr/>
          </p:nvCxnSpPr>
          <p:spPr bwMode="auto">
            <a:xfrm>
              <a:off x="1862704" y="2533591"/>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375" name="Straight Connector 374">
              <a:extLst>
                <a:ext uri="{FF2B5EF4-FFF2-40B4-BE49-F238E27FC236}">
                  <a16:creationId xmlns="" xmlns:a16="http://schemas.microsoft.com/office/drawing/2014/main" id="{C941659B-5668-42D6-A194-D8AEE299B5DA}"/>
                </a:ext>
              </a:extLst>
            </p:cNvPr>
            <p:cNvCxnSpPr/>
            <p:nvPr/>
          </p:nvCxnSpPr>
          <p:spPr bwMode="auto">
            <a:xfrm>
              <a:off x="1941710" y="2713344"/>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376" name="Straight Connector 375">
              <a:extLst>
                <a:ext uri="{FF2B5EF4-FFF2-40B4-BE49-F238E27FC236}">
                  <a16:creationId xmlns="" xmlns:a16="http://schemas.microsoft.com/office/drawing/2014/main" id="{0E243871-6499-47E5-8FD6-1286AFF1E1B0}"/>
                </a:ext>
              </a:extLst>
            </p:cNvPr>
            <p:cNvCxnSpPr/>
            <p:nvPr/>
          </p:nvCxnSpPr>
          <p:spPr bwMode="auto">
            <a:xfrm>
              <a:off x="4191201" y="4039710"/>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377" name="Straight Connector 376">
              <a:extLst>
                <a:ext uri="{FF2B5EF4-FFF2-40B4-BE49-F238E27FC236}">
                  <a16:creationId xmlns="" xmlns:a16="http://schemas.microsoft.com/office/drawing/2014/main" id="{10BC8AD4-26A0-4581-B09B-56B16851A04A}"/>
                </a:ext>
              </a:extLst>
            </p:cNvPr>
            <p:cNvCxnSpPr/>
            <p:nvPr/>
          </p:nvCxnSpPr>
          <p:spPr bwMode="auto">
            <a:xfrm>
              <a:off x="4227127" y="4039710"/>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378" name="Straight Connector 377">
              <a:extLst>
                <a:ext uri="{FF2B5EF4-FFF2-40B4-BE49-F238E27FC236}">
                  <a16:creationId xmlns="" xmlns:a16="http://schemas.microsoft.com/office/drawing/2014/main" id="{31DC791F-3AE9-4740-B022-D2533E35FA0C}"/>
                </a:ext>
              </a:extLst>
            </p:cNvPr>
            <p:cNvCxnSpPr/>
            <p:nvPr/>
          </p:nvCxnSpPr>
          <p:spPr bwMode="auto">
            <a:xfrm>
              <a:off x="4302991" y="4039710"/>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379" name="Straight Connector 378">
              <a:extLst>
                <a:ext uri="{FF2B5EF4-FFF2-40B4-BE49-F238E27FC236}">
                  <a16:creationId xmlns="" xmlns:a16="http://schemas.microsoft.com/office/drawing/2014/main" id="{967F6646-5890-42FF-A6AB-52E3E08C5EE0}"/>
                </a:ext>
              </a:extLst>
            </p:cNvPr>
            <p:cNvCxnSpPr/>
            <p:nvPr/>
          </p:nvCxnSpPr>
          <p:spPr bwMode="auto">
            <a:xfrm>
              <a:off x="5663890" y="4044305"/>
              <a:ext cx="0" cy="117920"/>
            </a:xfrm>
            <a:prstGeom prst="line">
              <a:avLst/>
            </a:prstGeom>
            <a:noFill/>
            <a:ln w="28575" cap="flat" cmpd="sng" algn="ctr">
              <a:solidFill>
                <a:schemeClr val="accent1"/>
              </a:solidFill>
              <a:prstDash val="solid"/>
              <a:round/>
              <a:headEnd type="none" w="med" len="med"/>
              <a:tailEnd type="none" w="med" len="med"/>
            </a:ln>
            <a:effectLst/>
          </p:spPr>
        </p:cxnSp>
      </p:grpSp>
      <p:sp>
        <p:nvSpPr>
          <p:cNvPr id="2" name="Title 1">
            <a:extLst>
              <a:ext uri="{FF2B5EF4-FFF2-40B4-BE49-F238E27FC236}">
                <a16:creationId xmlns="" xmlns:a16="http://schemas.microsoft.com/office/drawing/2014/main" id="{5677A9D7-72FB-4E20-ADA8-1A12828F2991}"/>
              </a:ext>
            </a:extLst>
          </p:cNvPr>
          <p:cNvSpPr>
            <a:spLocks noGrp="1"/>
          </p:cNvSpPr>
          <p:nvPr>
            <p:ph type="title"/>
          </p:nvPr>
        </p:nvSpPr>
        <p:spPr/>
        <p:txBody>
          <a:bodyPr>
            <a:noAutofit/>
          </a:bodyPr>
          <a:lstStyle/>
          <a:p>
            <a:r>
              <a:rPr lang="en-US" sz="3200" dirty="0"/>
              <a:t>ENHANCE 1: A Phase 1b/2 Study of Eribulin Plus Pembrolizumab in Metastatic TNBC</a:t>
            </a:r>
          </a:p>
        </p:txBody>
      </p:sp>
      <p:grpSp>
        <p:nvGrpSpPr>
          <p:cNvPr id="4" name="Group 7">
            <a:extLst>
              <a:ext uri="{FF2B5EF4-FFF2-40B4-BE49-F238E27FC236}">
                <a16:creationId xmlns="" xmlns:a16="http://schemas.microsoft.com/office/drawing/2014/main" id="{3FCF4612-C925-48CE-9196-F4E7F73811B8}"/>
              </a:ext>
            </a:extLst>
          </p:cNvPr>
          <p:cNvGrpSpPr>
            <a:grpSpLocks/>
          </p:cNvGrpSpPr>
          <p:nvPr/>
        </p:nvGrpSpPr>
        <p:grpSpPr bwMode="auto">
          <a:xfrm>
            <a:off x="7042177" y="6216652"/>
            <a:ext cx="2491813" cy="447822"/>
            <a:chOff x="9527309" y="3551529"/>
            <a:chExt cx="3322416" cy="448324"/>
          </a:xfrm>
        </p:grpSpPr>
        <p:pic>
          <p:nvPicPr>
            <p:cNvPr id="5" name="Picture 9">
              <a:extLst>
                <a:ext uri="{FF2B5EF4-FFF2-40B4-BE49-F238E27FC236}">
                  <a16:creationId xmlns="" xmlns:a16="http://schemas.microsoft.com/office/drawing/2014/main" id="{94D046FB-895B-4EA6-9E0F-9C64B602DEC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327791" y="3551529"/>
              <a:ext cx="551335" cy="179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 name="Rectangle 8">
              <a:extLst>
                <a:ext uri="{FF2B5EF4-FFF2-40B4-BE49-F238E27FC236}">
                  <a16:creationId xmlns="" xmlns:a16="http://schemas.microsoft.com/office/drawing/2014/main" id="{9FF71501-CF79-4F79-90DF-BC2802C805C2}"/>
                </a:ext>
              </a:extLst>
            </p:cNvPr>
            <p:cNvSpPr>
              <a:spLocks noChangeArrowheads="1"/>
            </p:cNvSpPr>
            <p:nvPr/>
          </p:nvSpPr>
          <p:spPr bwMode="auto">
            <a:xfrm>
              <a:off x="9527309" y="3691731"/>
              <a:ext cx="3322416" cy="308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eaLnBrk="0" hangingPunct="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eaLnBrk="0" hangingPunct="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eaLnBrk="0"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eaLnBrk="0"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4"/>
                </a:rPr>
                <a:t>clinicaloptions.com</a:t>
              </a:r>
              <a:endPar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
        <p:nvSpPr>
          <p:cNvPr id="35" name="Text Box 15">
            <a:extLst>
              <a:ext uri="{FF2B5EF4-FFF2-40B4-BE49-F238E27FC236}">
                <a16:creationId xmlns="" xmlns:a16="http://schemas.microsoft.com/office/drawing/2014/main" id="{0A040734-F548-41D2-B788-A2556748C1CE}"/>
              </a:ext>
            </a:extLst>
          </p:cNvPr>
          <p:cNvSpPr txBox="1">
            <a:spLocks noChangeArrowheads="1"/>
          </p:cNvSpPr>
          <p:nvPr/>
        </p:nvSpPr>
        <p:spPr bwMode="auto">
          <a:xfrm>
            <a:off x="309563" y="6359420"/>
            <a:ext cx="589002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Tolaney.. ASCO 2020. Abstr 1015.</a:t>
            </a:r>
          </a:p>
        </p:txBody>
      </p:sp>
      <p:sp>
        <p:nvSpPr>
          <p:cNvPr id="7" name="Content Placeholder 9">
            <a:extLst>
              <a:ext uri="{FF2B5EF4-FFF2-40B4-BE49-F238E27FC236}">
                <a16:creationId xmlns="" xmlns:a16="http://schemas.microsoft.com/office/drawing/2014/main" id="{3EA4CE50-7354-A441-91EC-2C805595E57D}"/>
              </a:ext>
            </a:extLst>
          </p:cNvPr>
          <p:cNvSpPr txBox="1">
            <a:spLocks/>
          </p:cNvSpPr>
          <p:nvPr/>
        </p:nvSpPr>
        <p:spPr>
          <a:xfrm>
            <a:off x="812375" y="1398323"/>
            <a:ext cx="3721092" cy="417696"/>
          </a:xfrm>
          <a:prstGeom prst="rect">
            <a:avLst/>
          </a:prstGeom>
        </p:spPr>
        <p:txBody>
          <a:bodyPr>
            <a:normAutofit/>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0" marR="0" lvl="0" indent="0" algn="ctr"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None/>
              <a:tabLst/>
              <a:defRPr/>
            </a:pP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Stratum 1 (0 priors)</a:t>
            </a:r>
          </a:p>
        </p:txBody>
      </p:sp>
      <p:sp>
        <p:nvSpPr>
          <p:cNvPr id="8" name="Content Placeholder 10">
            <a:extLst>
              <a:ext uri="{FF2B5EF4-FFF2-40B4-BE49-F238E27FC236}">
                <a16:creationId xmlns="" xmlns:a16="http://schemas.microsoft.com/office/drawing/2014/main" id="{F53D9143-E2AB-2745-99ED-88D6839EFFE6}"/>
              </a:ext>
            </a:extLst>
          </p:cNvPr>
          <p:cNvSpPr txBox="1">
            <a:spLocks/>
          </p:cNvSpPr>
          <p:nvPr/>
        </p:nvSpPr>
        <p:spPr>
          <a:xfrm>
            <a:off x="4827223" y="1398324"/>
            <a:ext cx="4044449" cy="373269"/>
          </a:xfrm>
          <a:prstGeom prst="rect">
            <a:avLst/>
          </a:prstGeom>
        </p:spPr>
        <p:txBody>
          <a:bodyPr>
            <a:normAutofit/>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0" marR="0" lvl="0" indent="0" algn="ctr"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None/>
              <a:tabLst/>
              <a:defRPr/>
            </a:pP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Stratum 2 (1-2 priors)</a:t>
            </a:r>
          </a:p>
        </p:txBody>
      </p:sp>
      <p:sp>
        <p:nvSpPr>
          <p:cNvPr id="11" name="TextBox 10">
            <a:extLst>
              <a:ext uri="{FF2B5EF4-FFF2-40B4-BE49-F238E27FC236}">
                <a16:creationId xmlns="" xmlns:a16="http://schemas.microsoft.com/office/drawing/2014/main" id="{A7138864-A97F-D54E-B4B1-405B7719D612}"/>
              </a:ext>
            </a:extLst>
          </p:cNvPr>
          <p:cNvSpPr txBox="1"/>
          <p:nvPr/>
        </p:nvSpPr>
        <p:spPr>
          <a:xfrm>
            <a:off x="2545065" y="2673033"/>
            <a:ext cx="1717964"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ORR: 34.5 vs </a:t>
            </a:r>
            <a:r>
              <a:rPr kumimoji="0" lang="en-US" sz="1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16.1%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OS: 21.0 vs </a:t>
            </a:r>
            <a:r>
              <a:rPr kumimoji="0" lang="en-US" sz="1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15.2 mos</a:t>
            </a:r>
          </a:p>
        </p:txBody>
      </p:sp>
      <p:sp>
        <p:nvSpPr>
          <p:cNvPr id="12" name="TextBox 11">
            <a:extLst>
              <a:ext uri="{FF2B5EF4-FFF2-40B4-BE49-F238E27FC236}">
                <a16:creationId xmlns="" xmlns:a16="http://schemas.microsoft.com/office/drawing/2014/main" id="{8324EC6B-DAA8-9A46-BF7F-A935A0760161}"/>
              </a:ext>
            </a:extLst>
          </p:cNvPr>
          <p:cNvSpPr txBox="1"/>
          <p:nvPr/>
        </p:nvSpPr>
        <p:spPr>
          <a:xfrm>
            <a:off x="6928624" y="2650028"/>
            <a:ext cx="1717964"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ORR: 24.4 vs </a:t>
            </a:r>
            <a:r>
              <a:rPr kumimoji="0" lang="en-US" sz="1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18.2%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OS: 14.0 vs </a:t>
            </a:r>
            <a:r>
              <a:rPr kumimoji="0" lang="en-US" sz="1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15.5 mos</a:t>
            </a:r>
          </a:p>
        </p:txBody>
      </p:sp>
      <p:sp>
        <p:nvSpPr>
          <p:cNvPr id="3" name="Rectangle 2">
            <a:extLst>
              <a:ext uri="{FF2B5EF4-FFF2-40B4-BE49-F238E27FC236}">
                <a16:creationId xmlns="" xmlns:a16="http://schemas.microsoft.com/office/drawing/2014/main" id="{AA2B1067-26F2-E042-9D6B-216FC0645980}"/>
              </a:ext>
            </a:extLst>
          </p:cNvPr>
          <p:cNvSpPr/>
          <p:nvPr/>
        </p:nvSpPr>
        <p:spPr bwMode="auto">
          <a:xfrm>
            <a:off x="647268" y="1751850"/>
            <a:ext cx="147863" cy="288985"/>
          </a:xfrm>
          <a:prstGeom prst="rect">
            <a:avLst/>
          </a:prstGeom>
          <a:solidFill>
            <a:schemeClr val="tx1"/>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 name="Rectangle 12">
            <a:extLst>
              <a:ext uri="{FF2B5EF4-FFF2-40B4-BE49-F238E27FC236}">
                <a16:creationId xmlns="" xmlns:a16="http://schemas.microsoft.com/office/drawing/2014/main" id="{A4D2B017-425B-CC4B-A37F-E284A6ECDEFF}"/>
              </a:ext>
            </a:extLst>
          </p:cNvPr>
          <p:cNvSpPr/>
          <p:nvPr/>
        </p:nvSpPr>
        <p:spPr bwMode="auto">
          <a:xfrm>
            <a:off x="4989443" y="1609082"/>
            <a:ext cx="198783" cy="445004"/>
          </a:xfrm>
          <a:prstGeom prst="rect">
            <a:avLst/>
          </a:prstGeom>
          <a:solidFill>
            <a:schemeClr val="tx1"/>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5" name="Rectangle 14">
            <a:extLst>
              <a:ext uri="{FF2B5EF4-FFF2-40B4-BE49-F238E27FC236}">
                <a16:creationId xmlns="" xmlns:a16="http://schemas.microsoft.com/office/drawing/2014/main" id="{F0C7279A-A448-D548-8E06-0BC3BE42C82C}"/>
              </a:ext>
            </a:extLst>
          </p:cNvPr>
          <p:cNvSpPr/>
          <p:nvPr/>
        </p:nvSpPr>
        <p:spPr>
          <a:xfrm>
            <a:off x="2384908" y="6073174"/>
            <a:ext cx="4572000" cy="646331"/>
          </a:xfrm>
          <a:prstGeom prst="rect">
            <a:avLst/>
          </a:prstGeom>
        </p:spPr>
        <p:txBody>
          <a:bodyPr>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Nonrandomized trial</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Promising efficacy compared with historical controls</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Role for chemoimmunotherapy beyond frontline </a:t>
            </a:r>
          </a:p>
        </p:txBody>
      </p:sp>
      <p:sp>
        <p:nvSpPr>
          <p:cNvPr id="14" name="TextBox 13">
            <a:extLst>
              <a:ext uri="{FF2B5EF4-FFF2-40B4-BE49-F238E27FC236}">
                <a16:creationId xmlns="" xmlns:a16="http://schemas.microsoft.com/office/drawing/2014/main" id="{9B4BFDC0-C6FC-4227-B151-CB5002D1F6C7}"/>
              </a:ext>
            </a:extLst>
          </p:cNvPr>
          <p:cNvSpPr txBox="1"/>
          <p:nvPr/>
        </p:nvSpPr>
        <p:spPr bwMode="auto">
          <a:xfrm>
            <a:off x="1671999" y="1599735"/>
            <a:ext cx="1999505" cy="114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PD-L1 Positive</a:t>
            </a: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Median PFS: 6.1 mos (95% CI: 4.1-10.2)</a:t>
            </a:r>
          </a:p>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PD-L1 Negative</a:t>
            </a: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Median PFS: 3.5 mos (95% CI: 2.0-4.2)</a:t>
            </a:r>
          </a:p>
        </p:txBody>
      </p:sp>
      <p:sp>
        <p:nvSpPr>
          <p:cNvPr id="17" name="TextBox 16">
            <a:extLst>
              <a:ext uri="{FF2B5EF4-FFF2-40B4-BE49-F238E27FC236}">
                <a16:creationId xmlns="" xmlns:a16="http://schemas.microsoft.com/office/drawing/2014/main" id="{265DD843-E1F4-472C-8A3E-91A5C6D8D918}"/>
              </a:ext>
            </a:extLst>
          </p:cNvPr>
          <p:cNvSpPr txBox="1"/>
          <p:nvPr/>
        </p:nvSpPr>
        <p:spPr bwMode="auto">
          <a:xfrm>
            <a:off x="6033748" y="1680558"/>
            <a:ext cx="1999505"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PD-L1 Positive</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Median PFS: 4.1 mos (95% CI: 2.1-4.8)</a:t>
            </a:r>
          </a:p>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PD-L1 Negative</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Median PFS: 3.9 mos (95% CI: 2.3-6.3)</a:t>
            </a:r>
          </a:p>
        </p:txBody>
      </p:sp>
      <p:sp>
        <p:nvSpPr>
          <p:cNvPr id="19" name="TextBox 18">
            <a:extLst>
              <a:ext uri="{FF2B5EF4-FFF2-40B4-BE49-F238E27FC236}">
                <a16:creationId xmlns="" xmlns:a16="http://schemas.microsoft.com/office/drawing/2014/main" id="{FE986F9C-A7B5-489B-9F09-BF0CF6B5C474}"/>
              </a:ext>
            </a:extLst>
          </p:cNvPr>
          <p:cNvSpPr txBox="1"/>
          <p:nvPr/>
        </p:nvSpPr>
        <p:spPr bwMode="auto">
          <a:xfrm rot="16200000">
            <a:off x="-666048" y="3112691"/>
            <a:ext cx="26660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Probability of PFS</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 name="TextBox 19">
            <a:extLst>
              <a:ext uri="{FF2B5EF4-FFF2-40B4-BE49-F238E27FC236}">
                <a16:creationId xmlns="" xmlns:a16="http://schemas.microsoft.com/office/drawing/2014/main" id="{C8A7143D-939B-4C18-AC67-6FBA69647A4A}"/>
              </a:ext>
            </a:extLst>
          </p:cNvPr>
          <p:cNvSpPr txBox="1"/>
          <p:nvPr/>
        </p:nvSpPr>
        <p:spPr bwMode="auto">
          <a:xfrm>
            <a:off x="1738499" y="4834803"/>
            <a:ext cx="19995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Survival Time (Mos)</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6" name="TextBox 15">
            <a:extLst>
              <a:ext uri="{FF2B5EF4-FFF2-40B4-BE49-F238E27FC236}">
                <a16:creationId xmlns="" xmlns:a16="http://schemas.microsoft.com/office/drawing/2014/main" id="{50B466BE-DE80-4F38-9C64-D6FEC6B583B7}"/>
              </a:ext>
            </a:extLst>
          </p:cNvPr>
          <p:cNvSpPr txBox="1"/>
          <p:nvPr/>
        </p:nvSpPr>
        <p:spPr bwMode="auto">
          <a:xfrm>
            <a:off x="241201" y="4921578"/>
            <a:ext cx="433820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Patients at Risk, n</a:t>
            </a:r>
            <a:b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PD-L1 positive  29   24  19  12  10   8    7    6     5    5    5     4    3     1    1     1    1    1    1     0</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PD-L1 negative 31   21  13   8    7    4    2     2    2    1    1     1    1     0    0     0    0    0    0     0</a:t>
            </a:r>
          </a:p>
        </p:txBody>
      </p:sp>
      <p:sp>
        <p:nvSpPr>
          <p:cNvPr id="23" name="TextBox 22">
            <a:extLst>
              <a:ext uri="{FF2B5EF4-FFF2-40B4-BE49-F238E27FC236}">
                <a16:creationId xmlns="" xmlns:a16="http://schemas.microsoft.com/office/drawing/2014/main" id="{ED1E23F1-DB04-4380-8988-5427C631F9C1}"/>
              </a:ext>
            </a:extLst>
          </p:cNvPr>
          <p:cNvSpPr txBox="1"/>
          <p:nvPr/>
        </p:nvSpPr>
        <p:spPr bwMode="auto">
          <a:xfrm>
            <a:off x="4635214" y="4919093"/>
            <a:ext cx="433820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Patients at Risk, n</a:t>
            </a:r>
            <a:b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PD-L1 positive  45   32  22  13   7    5    3    3    3     1    1     1    1     1    0     0    0    0     0    0</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PD-L1 negative 44  35  19   14   8    5    3    1    0     0    0    0     0     0    0     0    0    0     0    0</a:t>
            </a:r>
          </a:p>
        </p:txBody>
      </p:sp>
      <p:sp>
        <p:nvSpPr>
          <p:cNvPr id="65" name="Rectangle 189">
            <a:extLst>
              <a:ext uri="{FF2B5EF4-FFF2-40B4-BE49-F238E27FC236}">
                <a16:creationId xmlns="" xmlns:a16="http://schemas.microsoft.com/office/drawing/2014/main" id="{EFCAA7CE-4EDE-4257-9CD8-9CF1EC0935F1}"/>
              </a:ext>
            </a:extLst>
          </p:cNvPr>
          <p:cNvSpPr>
            <a:spLocks noChangeArrowheads="1"/>
          </p:cNvSpPr>
          <p:nvPr/>
        </p:nvSpPr>
        <p:spPr bwMode="auto">
          <a:xfrm>
            <a:off x="883153" y="4428385"/>
            <a:ext cx="909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67" name="Rectangle 191">
            <a:extLst>
              <a:ext uri="{FF2B5EF4-FFF2-40B4-BE49-F238E27FC236}">
                <a16:creationId xmlns="" xmlns:a16="http://schemas.microsoft.com/office/drawing/2014/main" id="{022700C9-E552-43DA-9ACF-4B923474C8B8}"/>
              </a:ext>
            </a:extLst>
          </p:cNvPr>
          <p:cNvSpPr>
            <a:spLocks noChangeArrowheads="1"/>
          </p:cNvSpPr>
          <p:nvPr/>
        </p:nvSpPr>
        <p:spPr bwMode="auto">
          <a:xfrm>
            <a:off x="743316" y="3379397"/>
            <a:ext cx="2308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0.4</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69" name="Rectangle 193">
            <a:extLst>
              <a:ext uri="{FF2B5EF4-FFF2-40B4-BE49-F238E27FC236}">
                <a16:creationId xmlns="" xmlns:a16="http://schemas.microsoft.com/office/drawing/2014/main" id="{6BD6DF6B-D248-4925-AA1F-DDE1AD8EEBA5}"/>
              </a:ext>
            </a:extLst>
          </p:cNvPr>
          <p:cNvSpPr>
            <a:spLocks noChangeArrowheads="1"/>
          </p:cNvSpPr>
          <p:nvPr/>
        </p:nvSpPr>
        <p:spPr bwMode="auto">
          <a:xfrm>
            <a:off x="743316" y="2868169"/>
            <a:ext cx="2308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0.6</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71" name="Rectangle 195">
            <a:extLst>
              <a:ext uri="{FF2B5EF4-FFF2-40B4-BE49-F238E27FC236}">
                <a16:creationId xmlns="" xmlns:a16="http://schemas.microsoft.com/office/drawing/2014/main" id="{5583E9AF-2433-4D46-885F-19D1ADFA6B06}"/>
              </a:ext>
            </a:extLst>
          </p:cNvPr>
          <p:cNvSpPr>
            <a:spLocks noChangeArrowheads="1"/>
          </p:cNvSpPr>
          <p:nvPr/>
        </p:nvSpPr>
        <p:spPr bwMode="auto">
          <a:xfrm>
            <a:off x="743316" y="2354073"/>
            <a:ext cx="2308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0.8</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73" name="Rectangle 197">
            <a:extLst>
              <a:ext uri="{FF2B5EF4-FFF2-40B4-BE49-F238E27FC236}">
                <a16:creationId xmlns="" xmlns:a16="http://schemas.microsoft.com/office/drawing/2014/main" id="{39BDFBC5-8B62-4505-9788-CABF19311AE4}"/>
              </a:ext>
            </a:extLst>
          </p:cNvPr>
          <p:cNvSpPr>
            <a:spLocks noChangeArrowheads="1"/>
          </p:cNvSpPr>
          <p:nvPr/>
        </p:nvSpPr>
        <p:spPr bwMode="auto">
          <a:xfrm>
            <a:off x="743316" y="1840345"/>
            <a:ext cx="2308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1.0</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75" name="Rectangle 199">
            <a:extLst>
              <a:ext uri="{FF2B5EF4-FFF2-40B4-BE49-F238E27FC236}">
                <a16:creationId xmlns="" xmlns:a16="http://schemas.microsoft.com/office/drawing/2014/main" id="{39BFFE48-928C-4239-B94A-A7971C1AD307}"/>
              </a:ext>
            </a:extLst>
          </p:cNvPr>
          <p:cNvSpPr>
            <a:spLocks noChangeArrowheads="1"/>
          </p:cNvSpPr>
          <p:nvPr/>
        </p:nvSpPr>
        <p:spPr bwMode="auto">
          <a:xfrm rot="16200000">
            <a:off x="-2940771" y="2724422"/>
            <a:ext cx="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1" name="Rectangle 248">
            <a:extLst>
              <a:ext uri="{FF2B5EF4-FFF2-40B4-BE49-F238E27FC236}">
                <a16:creationId xmlns="" xmlns:a16="http://schemas.microsoft.com/office/drawing/2014/main" id="{40DC3062-00BE-4D85-A58B-9071792F131A}"/>
              </a:ext>
            </a:extLst>
          </p:cNvPr>
          <p:cNvSpPr>
            <a:spLocks noChangeArrowheads="1"/>
          </p:cNvSpPr>
          <p:nvPr/>
        </p:nvSpPr>
        <p:spPr bwMode="auto">
          <a:xfrm>
            <a:off x="1041264" y="4633893"/>
            <a:ext cx="909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93" name="Rectangle 250">
            <a:extLst>
              <a:ext uri="{FF2B5EF4-FFF2-40B4-BE49-F238E27FC236}">
                <a16:creationId xmlns="" xmlns:a16="http://schemas.microsoft.com/office/drawing/2014/main" id="{AAE69B55-EBC6-4498-BE4F-79A3CC025278}"/>
              </a:ext>
            </a:extLst>
          </p:cNvPr>
          <p:cNvSpPr>
            <a:spLocks noChangeArrowheads="1"/>
          </p:cNvSpPr>
          <p:nvPr/>
        </p:nvSpPr>
        <p:spPr bwMode="auto">
          <a:xfrm>
            <a:off x="1213009" y="4633893"/>
            <a:ext cx="909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95" name="Rectangle 252">
            <a:extLst>
              <a:ext uri="{FF2B5EF4-FFF2-40B4-BE49-F238E27FC236}">
                <a16:creationId xmlns="" xmlns:a16="http://schemas.microsoft.com/office/drawing/2014/main" id="{AD2685FE-2313-40C4-BCA8-9921E0953287}"/>
              </a:ext>
            </a:extLst>
          </p:cNvPr>
          <p:cNvSpPr>
            <a:spLocks noChangeArrowheads="1"/>
          </p:cNvSpPr>
          <p:nvPr/>
        </p:nvSpPr>
        <p:spPr bwMode="auto">
          <a:xfrm>
            <a:off x="1385795" y="4633893"/>
            <a:ext cx="909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4</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97" name="Rectangle 254">
            <a:extLst>
              <a:ext uri="{FF2B5EF4-FFF2-40B4-BE49-F238E27FC236}">
                <a16:creationId xmlns="" xmlns:a16="http://schemas.microsoft.com/office/drawing/2014/main" id="{AE10C796-311E-4546-8A99-28BD5C8D41E8}"/>
              </a:ext>
            </a:extLst>
          </p:cNvPr>
          <p:cNvSpPr>
            <a:spLocks noChangeArrowheads="1"/>
          </p:cNvSpPr>
          <p:nvPr/>
        </p:nvSpPr>
        <p:spPr bwMode="auto">
          <a:xfrm>
            <a:off x="1557541" y="4633893"/>
            <a:ext cx="909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6</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99" name="Rectangle 256">
            <a:extLst>
              <a:ext uri="{FF2B5EF4-FFF2-40B4-BE49-F238E27FC236}">
                <a16:creationId xmlns="" xmlns:a16="http://schemas.microsoft.com/office/drawing/2014/main" id="{7AAE7863-FADC-430B-B998-5431FFF2E889}"/>
              </a:ext>
            </a:extLst>
          </p:cNvPr>
          <p:cNvSpPr>
            <a:spLocks noChangeArrowheads="1"/>
          </p:cNvSpPr>
          <p:nvPr/>
        </p:nvSpPr>
        <p:spPr bwMode="auto">
          <a:xfrm>
            <a:off x="1732138" y="4633893"/>
            <a:ext cx="909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8</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1" name="Rectangle 258">
            <a:extLst>
              <a:ext uri="{FF2B5EF4-FFF2-40B4-BE49-F238E27FC236}">
                <a16:creationId xmlns="" xmlns:a16="http://schemas.microsoft.com/office/drawing/2014/main" id="{9576AB77-27F5-413F-81A1-A92C209BE0F7}"/>
              </a:ext>
            </a:extLst>
          </p:cNvPr>
          <p:cNvSpPr>
            <a:spLocks noChangeArrowheads="1"/>
          </p:cNvSpPr>
          <p:nvPr/>
        </p:nvSpPr>
        <p:spPr bwMode="auto">
          <a:xfrm>
            <a:off x="1858385" y="4633893"/>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10</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3" name="Rectangle 260">
            <a:extLst>
              <a:ext uri="{FF2B5EF4-FFF2-40B4-BE49-F238E27FC236}">
                <a16:creationId xmlns="" xmlns:a16="http://schemas.microsoft.com/office/drawing/2014/main" id="{EF8B18C0-8974-45B3-9685-011CC1F0634C}"/>
              </a:ext>
            </a:extLst>
          </p:cNvPr>
          <p:cNvSpPr>
            <a:spLocks noChangeArrowheads="1"/>
          </p:cNvSpPr>
          <p:nvPr/>
        </p:nvSpPr>
        <p:spPr bwMode="auto">
          <a:xfrm>
            <a:off x="2030131" y="4633893"/>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12</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5" name="Rectangle 262">
            <a:extLst>
              <a:ext uri="{FF2B5EF4-FFF2-40B4-BE49-F238E27FC236}">
                <a16:creationId xmlns="" xmlns:a16="http://schemas.microsoft.com/office/drawing/2014/main" id="{FB012926-F418-4323-ACF7-79A9223E840F}"/>
              </a:ext>
            </a:extLst>
          </p:cNvPr>
          <p:cNvSpPr>
            <a:spLocks noChangeArrowheads="1"/>
          </p:cNvSpPr>
          <p:nvPr/>
        </p:nvSpPr>
        <p:spPr bwMode="auto">
          <a:xfrm>
            <a:off x="2202917" y="4633893"/>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14</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7" name="Rectangle 264">
            <a:extLst>
              <a:ext uri="{FF2B5EF4-FFF2-40B4-BE49-F238E27FC236}">
                <a16:creationId xmlns="" xmlns:a16="http://schemas.microsoft.com/office/drawing/2014/main" id="{86C9F3F0-3704-4309-8467-F315D8B72069}"/>
              </a:ext>
            </a:extLst>
          </p:cNvPr>
          <p:cNvSpPr>
            <a:spLocks noChangeArrowheads="1"/>
          </p:cNvSpPr>
          <p:nvPr/>
        </p:nvSpPr>
        <p:spPr bwMode="auto">
          <a:xfrm>
            <a:off x="2374663" y="4633893"/>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16</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9" name="Rectangle 266">
            <a:extLst>
              <a:ext uri="{FF2B5EF4-FFF2-40B4-BE49-F238E27FC236}">
                <a16:creationId xmlns="" xmlns:a16="http://schemas.microsoft.com/office/drawing/2014/main" id="{97E7752D-38E7-423E-8E92-ADBFA4F6ED3B}"/>
              </a:ext>
            </a:extLst>
          </p:cNvPr>
          <p:cNvSpPr>
            <a:spLocks noChangeArrowheads="1"/>
          </p:cNvSpPr>
          <p:nvPr/>
        </p:nvSpPr>
        <p:spPr bwMode="auto">
          <a:xfrm>
            <a:off x="2546408" y="4633893"/>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18</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1" name="Rectangle 268">
            <a:extLst>
              <a:ext uri="{FF2B5EF4-FFF2-40B4-BE49-F238E27FC236}">
                <a16:creationId xmlns="" xmlns:a16="http://schemas.microsoft.com/office/drawing/2014/main" id="{D96FC376-6865-41AA-9166-AB292A162BE2}"/>
              </a:ext>
            </a:extLst>
          </p:cNvPr>
          <p:cNvSpPr>
            <a:spLocks noChangeArrowheads="1"/>
          </p:cNvSpPr>
          <p:nvPr/>
        </p:nvSpPr>
        <p:spPr bwMode="auto">
          <a:xfrm>
            <a:off x="2718154" y="4633893"/>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3" name="Rectangle 270">
            <a:extLst>
              <a:ext uri="{FF2B5EF4-FFF2-40B4-BE49-F238E27FC236}">
                <a16:creationId xmlns="" xmlns:a16="http://schemas.microsoft.com/office/drawing/2014/main" id="{3A117227-B000-4697-B831-DA01ECB0C576}"/>
              </a:ext>
            </a:extLst>
          </p:cNvPr>
          <p:cNvSpPr>
            <a:spLocks noChangeArrowheads="1"/>
          </p:cNvSpPr>
          <p:nvPr/>
        </p:nvSpPr>
        <p:spPr bwMode="auto">
          <a:xfrm>
            <a:off x="2889900" y="4633893"/>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22</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5" name="Rectangle 272">
            <a:extLst>
              <a:ext uri="{FF2B5EF4-FFF2-40B4-BE49-F238E27FC236}">
                <a16:creationId xmlns="" xmlns:a16="http://schemas.microsoft.com/office/drawing/2014/main" id="{F7178CD6-FF67-4990-BDBF-7327E56846E0}"/>
              </a:ext>
            </a:extLst>
          </p:cNvPr>
          <p:cNvSpPr>
            <a:spLocks noChangeArrowheads="1"/>
          </p:cNvSpPr>
          <p:nvPr/>
        </p:nvSpPr>
        <p:spPr bwMode="auto">
          <a:xfrm>
            <a:off x="3062686" y="4633893"/>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24</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7" name="Rectangle 274">
            <a:extLst>
              <a:ext uri="{FF2B5EF4-FFF2-40B4-BE49-F238E27FC236}">
                <a16:creationId xmlns="" xmlns:a16="http://schemas.microsoft.com/office/drawing/2014/main" id="{679753A9-4CF5-4501-B09C-6F6F12D6C20F}"/>
              </a:ext>
            </a:extLst>
          </p:cNvPr>
          <p:cNvSpPr>
            <a:spLocks noChangeArrowheads="1"/>
          </p:cNvSpPr>
          <p:nvPr/>
        </p:nvSpPr>
        <p:spPr bwMode="auto">
          <a:xfrm>
            <a:off x="3234432" y="4633893"/>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26</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9" name="Rectangle 276">
            <a:extLst>
              <a:ext uri="{FF2B5EF4-FFF2-40B4-BE49-F238E27FC236}">
                <a16:creationId xmlns="" xmlns:a16="http://schemas.microsoft.com/office/drawing/2014/main" id="{55328FAD-F4B5-4D0A-B364-66B32A748815}"/>
              </a:ext>
            </a:extLst>
          </p:cNvPr>
          <p:cNvSpPr>
            <a:spLocks noChangeArrowheads="1"/>
          </p:cNvSpPr>
          <p:nvPr/>
        </p:nvSpPr>
        <p:spPr bwMode="auto">
          <a:xfrm>
            <a:off x="3406177" y="4633893"/>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28</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nvGrpSpPr>
          <p:cNvPr id="326" name="Group 325">
            <a:extLst>
              <a:ext uri="{FF2B5EF4-FFF2-40B4-BE49-F238E27FC236}">
                <a16:creationId xmlns="" xmlns:a16="http://schemas.microsoft.com/office/drawing/2014/main" id="{FBE62A78-F231-402E-8689-D452DC0F2F41}"/>
              </a:ext>
            </a:extLst>
          </p:cNvPr>
          <p:cNvGrpSpPr/>
          <p:nvPr/>
        </p:nvGrpSpPr>
        <p:grpSpPr>
          <a:xfrm>
            <a:off x="1088350" y="4593132"/>
            <a:ext cx="2409662" cy="58737"/>
            <a:chOff x="-3477425" y="4005150"/>
            <a:chExt cx="3686116" cy="58737"/>
          </a:xfrm>
        </p:grpSpPr>
        <p:sp>
          <p:nvSpPr>
            <p:cNvPr id="77" name="Line 233">
              <a:extLst>
                <a:ext uri="{FF2B5EF4-FFF2-40B4-BE49-F238E27FC236}">
                  <a16:creationId xmlns="" xmlns:a16="http://schemas.microsoft.com/office/drawing/2014/main" id="{AD0781E5-A6FB-453C-BBCF-48AE82DD7FA7}"/>
                </a:ext>
              </a:extLst>
            </p:cNvPr>
            <p:cNvSpPr>
              <a:spLocks noChangeShapeType="1"/>
            </p:cNvSpPr>
            <p:nvPr/>
          </p:nvSpPr>
          <p:spPr bwMode="auto">
            <a:xfrm>
              <a:off x="-3199671" y="4005150"/>
              <a:ext cx="0" cy="30162"/>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78" name="Line 234">
              <a:extLst>
                <a:ext uri="{FF2B5EF4-FFF2-40B4-BE49-F238E27FC236}">
                  <a16:creationId xmlns="" xmlns:a16="http://schemas.microsoft.com/office/drawing/2014/main" id="{3241151B-648E-4D9C-9CC0-A1453C19DA14}"/>
                </a:ext>
              </a:extLst>
            </p:cNvPr>
            <p:cNvSpPr>
              <a:spLocks noChangeShapeType="1"/>
            </p:cNvSpPr>
            <p:nvPr/>
          </p:nvSpPr>
          <p:spPr bwMode="auto">
            <a:xfrm>
              <a:off x="-2937734" y="4005150"/>
              <a:ext cx="0" cy="30162"/>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79" name="Line 235">
              <a:extLst>
                <a:ext uri="{FF2B5EF4-FFF2-40B4-BE49-F238E27FC236}">
                  <a16:creationId xmlns="" xmlns:a16="http://schemas.microsoft.com/office/drawing/2014/main" id="{32CCEE4A-3732-42F5-AD16-9AC357F17EE6}"/>
                </a:ext>
              </a:extLst>
            </p:cNvPr>
            <p:cNvSpPr>
              <a:spLocks noChangeShapeType="1"/>
            </p:cNvSpPr>
            <p:nvPr/>
          </p:nvSpPr>
          <p:spPr bwMode="auto">
            <a:xfrm>
              <a:off x="-2675796" y="4005150"/>
              <a:ext cx="0" cy="30162"/>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80" name="Line 236">
              <a:extLst>
                <a:ext uri="{FF2B5EF4-FFF2-40B4-BE49-F238E27FC236}">
                  <a16:creationId xmlns="" xmlns:a16="http://schemas.microsoft.com/office/drawing/2014/main" id="{0B01CE76-D014-44A1-B4B4-1A095F8F267F}"/>
                </a:ext>
              </a:extLst>
            </p:cNvPr>
            <p:cNvSpPr>
              <a:spLocks noChangeShapeType="1"/>
            </p:cNvSpPr>
            <p:nvPr/>
          </p:nvSpPr>
          <p:spPr bwMode="auto">
            <a:xfrm>
              <a:off x="-2413859" y="4005150"/>
              <a:ext cx="0" cy="30162"/>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81" name="Line 237">
              <a:extLst>
                <a:ext uri="{FF2B5EF4-FFF2-40B4-BE49-F238E27FC236}">
                  <a16:creationId xmlns="" xmlns:a16="http://schemas.microsoft.com/office/drawing/2014/main" id="{7B09F631-975C-47CB-8F3E-921CB1913B69}"/>
                </a:ext>
              </a:extLst>
            </p:cNvPr>
            <p:cNvSpPr>
              <a:spLocks noChangeShapeType="1"/>
            </p:cNvSpPr>
            <p:nvPr/>
          </p:nvSpPr>
          <p:spPr bwMode="auto">
            <a:xfrm>
              <a:off x="-2151921" y="4005150"/>
              <a:ext cx="0" cy="30162"/>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82" name="Line 238">
              <a:extLst>
                <a:ext uri="{FF2B5EF4-FFF2-40B4-BE49-F238E27FC236}">
                  <a16:creationId xmlns="" xmlns:a16="http://schemas.microsoft.com/office/drawing/2014/main" id="{ED837813-D42A-4086-9F83-332E5BA8671F}"/>
                </a:ext>
              </a:extLst>
            </p:cNvPr>
            <p:cNvSpPr>
              <a:spLocks noChangeShapeType="1"/>
            </p:cNvSpPr>
            <p:nvPr/>
          </p:nvSpPr>
          <p:spPr bwMode="auto">
            <a:xfrm>
              <a:off x="-1888396" y="4005150"/>
              <a:ext cx="0" cy="30162"/>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83" name="Line 239">
              <a:extLst>
                <a:ext uri="{FF2B5EF4-FFF2-40B4-BE49-F238E27FC236}">
                  <a16:creationId xmlns="" xmlns:a16="http://schemas.microsoft.com/office/drawing/2014/main" id="{1D5A14F4-673C-41B0-966F-AE9463455FD0}"/>
                </a:ext>
              </a:extLst>
            </p:cNvPr>
            <p:cNvSpPr>
              <a:spLocks noChangeShapeType="1"/>
            </p:cNvSpPr>
            <p:nvPr/>
          </p:nvSpPr>
          <p:spPr bwMode="auto">
            <a:xfrm>
              <a:off x="-1626459" y="4005150"/>
              <a:ext cx="0" cy="30162"/>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84" name="Line 240">
              <a:extLst>
                <a:ext uri="{FF2B5EF4-FFF2-40B4-BE49-F238E27FC236}">
                  <a16:creationId xmlns="" xmlns:a16="http://schemas.microsoft.com/office/drawing/2014/main" id="{B96F022A-C149-47ED-A454-DE795D4413F9}"/>
                </a:ext>
              </a:extLst>
            </p:cNvPr>
            <p:cNvSpPr>
              <a:spLocks noChangeShapeType="1"/>
            </p:cNvSpPr>
            <p:nvPr/>
          </p:nvSpPr>
          <p:spPr bwMode="auto">
            <a:xfrm>
              <a:off x="-1364521" y="4005150"/>
              <a:ext cx="0" cy="30162"/>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85" name="Line 241">
              <a:extLst>
                <a:ext uri="{FF2B5EF4-FFF2-40B4-BE49-F238E27FC236}">
                  <a16:creationId xmlns="" xmlns:a16="http://schemas.microsoft.com/office/drawing/2014/main" id="{4752F26E-D221-45FB-B9E7-632D38526253}"/>
                </a:ext>
              </a:extLst>
            </p:cNvPr>
            <p:cNvSpPr>
              <a:spLocks noChangeShapeType="1"/>
            </p:cNvSpPr>
            <p:nvPr/>
          </p:nvSpPr>
          <p:spPr bwMode="auto">
            <a:xfrm>
              <a:off x="-1102584" y="4005150"/>
              <a:ext cx="0" cy="30162"/>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86" name="Line 242">
              <a:extLst>
                <a:ext uri="{FF2B5EF4-FFF2-40B4-BE49-F238E27FC236}">
                  <a16:creationId xmlns="" xmlns:a16="http://schemas.microsoft.com/office/drawing/2014/main" id="{D80C287E-77E1-4B6D-B6C3-D146D5E6B44D}"/>
                </a:ext>
              </a:extLst>
            </p:cNvPr>
            <p:cNvSpPr>
              <a:spLocks noChangeShapeType="1"/>
            </p:cNvSpPr>
            <p:nvPr/>
          </p:nvSpPr>
          <p:spPr bwMode="auto">
            <a:xfrm>
              <a:off x="-840646" y="4005150"/>
              <a:ext cx="0" cy="30162"/>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87" name="Line 243">
              <a:extLst>
                <a:ext uri="{FF2B5EF4-FFF2-40B4-BE49-F238E27FC236}">
                  <a16:creationId xmlns="" xmlns:a16="http://schemas.microsoft.com/office/drawing/2014/main" id="{4F92CE4B-C297-407F-B1BD-C217DAD1B3C0}"/>
                </a:ext>
              </a:extLst>
            </p:cNvPr>
            <p:cNvSpPr>
              <a:spLocks noChangeShapeType="1"/>
            </p:cNvSpPr>
            <p:nvPr/>
          </p:nvSpPr>
          <p:spPr bwMode="auto">
            <a:xfrm>
              <a:off x="-577121" y="4005150"/>
              <a:ext cx="0" cy="30162"/>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88" name="Line 244">
              <a:extLst>
                <a:ext uri="{FF2B5EF4-FFF2-40B4-BE49-F238E27FC236}">
                  <a16:creationId xmlns="" xmlns:a16="http://schemas.microsoft.com/office/drawing/2014/main" id="{BE91C9C1-91D7-4DF4-B72D-7C4171001EE1}"/>
                </a:ext>
              </a:extLst>
            </p:cNvPr>
            <p:cNvSpPr>
              <a:spLocks noChangeShapeType="1"/>
            </p:cNvSpPr>
            <p:nvPr/>
          </p:nvSpPr>
          <p:spPr bwMode="auto">
            <a:xfrm>
              <a:off x="-315184" y="4005150"/>
              <a:ext cx="0" cy="30162"/>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89" name="Line 245">
              <a:extLst>
                <a:ext uri="{FF2B5EF4-FFF2-40B4-BE49-F238E27FC236}">
                  <a16:creationId xmlns="" xmlns:a16="http://schemas.microsoft.com/office/drawing/2014/main" id="{B2FCA67D-C4F3-4DE2-BD21-800ED8D97168}"/>
                </a:ext>
              </a:extLst>
            </p:cNvPr>
            <p:cNvSpPr>
              <a:spLocks noChangeShapeType="1"/>
            </p:cNvSpPr>
            <p:nvPr/>
          </p:nvSpPr>
          <p:spPr bwMode="auto">
            <a:xfrm>
              <a:off x="-53246" y="4005150"/>
              <a:ext cx="0" cy="30162"/>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90" name="Line 246">
              <a:extLst>
                <a:ext uri="{FF2B5EF4-FFF2-40B4-BE49-F238E27FC236}">
                  <a16:creationId xmlns="" xmlns:a16="http://schemas.microsoft.com/office/drawing/2014/main" id="{D314BCB7-4FAD-4D12-B55D-AF48A9DED060}"/>
                </a:ext>
              </a:extLst>
            </p:cNvPr>
            <p:cNvSpPr>
              <a:spLocks noChangeShapeType="1"/>
            </p:cNvSpPr>
            <p:nvPr/>
          </p:nvSpPr>
          <p:spPr bwMode="auto">
            <a:xfrm>
              <a:off x="208691" y="4005150"/>
              <a:ext cx="0" cy="30162"/>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92" name="Line 249">
              <a:extLst>
                <a:ext uri="{FF2B5EF4-FFF2-40B4-BE49-F238E27FC236}">
                  <a16:creationId xmlns="" xmlns:a16="http://schemas.microsoft.com/office/drawing/2014/main" id="{90F80B9F-30A0-4C26-AE62-73F9C29D29EB}"/>
                </a:ext>
              </a:extLst>
            </p:cNvPr>
            <p:cNvSpPr>
              <a:spLocks noChangeShapeType="1"/>
            </p:cNvSpPr>
            <p:nvPr/>
          </p:nvSpPr>
          <p:spPr bwMode="auto">
            <a:xfrm>
              <a:off x="-3199671" y="4005150"/>
              <a:ext cx="0" cy="58737"/>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94" name="Line 251">
              <a:extLst>
                <a:ext uri="{FF2B5EF4-FFF2-40B4-BE49-F238E27FC236}">
                  <a16:creationId xmlns="" xmlns:a16="http://schemas.microsoft.com/office/drawing/2014/main" id="{0FADCE66-2D79-420C-BC32-2BD144CCA328}"/>
                </a:ext>
              </a:extLst>
            </p:cNvPr>
            <p:cNvSpPr>
              <a:spLocks noChangeShapeType="1"/>
            </p:cNvSpPr>
            <p:nvPr/>
          </p:nvSpPr>
          <p:spPr bwMode="auto">
            <a:xfrm>
              <a:off x="-2937734" y="4005150"/>
              <a:ext cx="0" cy="58737"/>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96" name="Line 253">
              <a:extLst>
                <a:ext uri="{FF2B5EF4-FFF2-40B4-BE49-F238E27FC236}">
                  <a16:creationId xmlns="" xmlns:a16="http://schemas.microsoft.com/office/drawing/2014/main" id="{756738E8-A3BA-46B3-8D27-65E0F8B36A27}"/>
                </a:ext>
              </a:extLst>
            </p:cNvPr>
            <p:cNvSpPr>
              <a:spLocks noChangeShapeType="1"/>
            </p:cNvSpPr>
            <p:nvPr/>
          </p:nvSpPr>
          <p:spPr bwMode="auto">
            <a:xfrm>
              <a:off x="-2675796" y="4005150"/>
              <a:ext cx="0" cy="58737"/>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98" name="Line 255">
              <a:extLst>
                <a:ext uri="{FF2B5EF4-FFF2-40B4-BE49-F238E27FC236}">
                  <a16:creationId xmlns="" xmlns:a16="http://schemas.microsoft.com/office/drawing/2014/main" id="{84178A24-6E2D-4D44-A330-D52FB7BFAFC9}"/>
                </a:ext>
              </a:extLst>
            </p:cNvPr>
            <p:cNvSpPr>
              <a:spLocks noChangeShapeType="1"/>
            </p:cNvSpPr>
            <p:nvPr/>
          </p:nvSpPr>
          <p:spPr bwMode="auto">
            <a:xfrm>
              <a:off x="-2413859" y="4005150"/>
              <a:ext cx="0" cy="58737"/>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00" name="Line 257">
              <a:extLst>
                <a:ext uri="{FF2B5EF4-FFF2-40B4-BE49-F238E27FC236}">
                  <a16:creationId xmlns="" xmlns:a16="http://schemas.microsoft.com/office/drawing/2014/main" id="{AA930157-A04B-4928-BA92-0B3B649E76AD}"/>
                </a:ext>
              </a:extLst>
            </p:cNvPr>
            <p:cNvSpPr>
              <a:spLocks noChangeShapeType="1"/>
            </p:cNvSpPr>
            <p:nvPr/>
          </p:nvSpPr>
          <p:spPr bwMode="auto">
            <a:xfrm>
              <a:off x="-2151921" y="4005150"/>
              <a:ext cx="0" cy="58737"/>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02" name="Line 259">
              <a:extLst>
                <a:ext uri="{FF2B5EF4-FFF2-40B4-BE49-F238E27FC236}">
                  <a16:creationId xmlns="" xmlns:a16="http://schemas.microsoft.com/office/drawing/2014/main" id="{834271AD-7BBE-4B34-B1AB-4ED1C632CE25}"/>
                </a:ext>
              </a:extLst>
            </p:cNvPr>
            <p:cNvSpPr>
              <a:spLocks noChangeShapeType="1"/>
            </p:cNvSpPr>
            <p:nvPr/>
          </p:nvSpPr>
          <p:spPr bwMode="auto">
            <a:xfrm>
              <a:off x="-1888396" y="4005150"/>
              <a:ext cx="0" cy="58737"/>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04" name="Line 261">
              <a:extLst>
                <a:ext uri="{FF2B5EF4-FFF2-40B4-BE49-F238E27FC236}">
                  <a16:creationId xmlns="" xmlns:a16="http://schemas.microsoft.com/office/drawing/2014/main" id="{C4F3803F-8ABA-49C4-8C37-A1C9ACE75DDF}"/>
                </a:ext>
              </a:extLst>
            </p:cNvPr>
            <p:cNvSpPr>
              <a:spLocks noChangeShapeType="1"/>
            </p:cNvSpPr>
            <p:nvPr/>
          </p:nvSpPr>
          <p:spPr bwMode="auto">
            <a:xfrm>
              <a:off x="-1626459" y="4005150"/>
              <a:ext cx="0" cy="58737"/>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06" name="Line 263">
              <a:extLst>
                <a:ext uri="{FF2B5EF4-FFF2-40B4-BE49-F238E27FC236}">
                  <a16:creationId xmlns="" xmlns:a16="http://schemas.microsoft.com/office/drawing/2014/main" id="{8F53B07D-3FB3-496F-9301-69E390D3EF74}"/>
                </a:ext>
              </a:extLst>
            </p:cNvPr>
            <p:cNvSpPr>
              <a:spLocks noChangeShapeType="1"/>
            </p:cNvSpPr>
            <p:nvPr/>
          </p:nvSpPr>
          <p:spPr bwMode="auto">
            <a:xfrm>
              <a:off x="-1364521" y="4005150"/>
              <a:ext cx="0" cy="58737"/>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08" name="Line 265">
              <a:extLst>
                <a:ext uri="{FF2B5EF4-FFF2-40B4-BE49-F238E27FC236}">
                  <a16:creationId xmlns="" xmlns:a16="http://schemas.microsoft.com/office/drawing/2014/main" id="{E4787034-38F9-4858-80FD-5845EB84032C}"/>
                </a:ext>
              </a:extLst>
            </p:cNvPr>
            <p:cNvSpPr>
              <a:spLocks noChangeShapeType="1"/>
            </p:cNvSpPr>
            <p:nvPr/>
          </p:nvSpPr>
          <p:spPr bwMode="auto">
            <a:xfrm>
              <a:off x="-1102584" y="4005150"/>
              <a:ext cx="0" cy="58737"/>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10" name="Line 267">
              <a:extLst>
                <a:ext uri="{FF2B5EF4-FFF2-40B4-BE49-F238E27FC236}">
                  <a16:creationId xmlns="" xmlns:a16="http://schemas.microsoft.com/office/drawing/2014/main" id="{8258F750-6305-49A6-A0B0-B8123925DC9D}"/>
                </a:ext>
              </a:extLst>
            </p:cNvPr>
            <p:cNvSpPr>
              <a:spLocks noChangeShapeType="1"/>
            </p:cNvSpPr>
            <p:nvPr/>
          </p:nvSpPr>
          <p:spPr bwMode="auto">
            <a:xfrm>
              <a:off x="-840646" y="4005150"/>
              <a:ext cx="0" cy="58737"/>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12" name="Line 269">
              <a:extLst>
                <a:ext uri="{FF2B5EF4-FFF2-40B4-BE49-F238E27FC236}">
                  <a16:creationId xmlns="" xmlns:a16="http://schemas.microsoft.com/office/drawing/2014/main" id="{256DB1D7-CA81-4255-AF58-A7F5DF43187D}"/>
                </a:ext>
              </a:extLst>
            </p:cNvPr>
            <p:cNvSpPr>
              <a:spLocks noChangeShapeType="1"/>
            </p:cNvSpPr>
            <p:nvPr/>
          </p:nvSpPr>
          <p:spPr bwMode="auto">
            <a:xfrm>
              <a:off x="-577121" y="4005150"/>
              <a:ext cx="0" cy="58737"/>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14" name="Line 271">
              <a:extLst>
                <a:ext uri="{FF2B5EF4-FFF2-40B4-BE49-F238E27FC236}">
                  <a16:creationId xmlns="" xmlns:a16="http://schemas.microsoft.com/office/drawing/2014/main" id="{9E682C8D-4055-4B58-A3C0-F98A7ED26104}"/>
                </a:ext>
              </a:extLst>
            </p:cNvPr>
            <p:cNvSpPr>
              <a:spLocks noChangeShapeType="1"/>
            </p:cNvSpPr>
            <p:nvPr/>
          </p:nvSpPr>
          <p:spPr bwMode="auto">
            <a:xfrm>
              <a:off x="-315184" y="4005150"/>
              <a:ext cx="0" cy="58737"/>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16" name="Line 273">
              <a:extLst>
                <a:ext uri="{FF2B5EF4-FFF2-40B4-BE49-F238E27FC236}">
                  <a16:creationId xmlns="" xmlns:a16="http://schemas.microsoft.com/office/drawing/2014/main" id="{263FE77B-D500-4F4F-B9C1-FB050AB7D0B9}"/>
                </a:ext>
              </a:extLst>
            </p:cNvPr>
            <p:cNvSpPr>
              <a:spLocks noChangeShapeType="1"/>
            </p:cNvSpPr>
            <p:nvPr/>
          </p:nvSpPr>
          <p:spPr bwMode="auto">
            <a:xfrm>
              <a:off x="-53246" y="4005150"/>
              <a:ext cx="0" cy="58737"/>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18" name="Line 275">
              <a:extLst>
                <a:ext uri="{FF2B5EF4-FFF2-40B4-BE49-F238E27FC236}">
                  <a16:creationId xmlns="" xmlns:a16="http://schemas.microsoft.com/office/drawing/2014/main" id="{2AADCEDF-5FB5-47BA-9214-DC2811E9524D}"/>
                </a:ext>
              </a:extLst>
            </p:cNvPr>
            <p:cNvSpPr>
              <a:spLocks noChangeShapeType="1"/>
            </p:cNvSpPr>
            <p:nvPr/>
          </p:nvSpPr>
          <p:spPr bwMode="auto">
            <a:xfrm>
              <a:off x="208691" y="4005150"/>
              <a:ext cx="0" cy="58737"/>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23" name="Line 249">
              <a:extLst>
                <a:ext uri="{FF2B5EF4-FFF2-40B4-BE49-F238E27FC236}">
                  <a16:creationId xmlns="" xmlns:a16="http://schemas.microsoft.com/office/drawing/2014/main" id="{ACC45D76-4508-46F6-8182-12DAC448EE1A}"/>
                </a:ext>
              </a:extLst>
            </p:cNvPr>
            <p:cNvSpPr>
              <a:spLocks noChangeShapeType="1"/>
            </p:cNvSpPr>
            <p:nvPr/>
          </p:nvSpPr>
          <p:spPr bwMode="auto">
            <a:xfrm>
              <a:off x="-3477425" y="4005150"/>
              <a:ext cx="0" cy="58737"/>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grpSp>
      <p:sp>
        <p:nvSpPr>
          <p:cNvPr id="124" name="Freeform: Shape 123">
            <a:extLst>
              <a:ext uri="{FF2B5EF4-FFF2-40B4-BE49-F238E27FC236}">
                <a16:creationId xmlns="" xmlns:a16="http://schemas.microsoft.com/office/drawing/2014/main" id="{BAF0B581-9B40-496A-BFDD-9F98D28EECB5}"/>
              </a:ext>
            </a:extLst>
          </p:cNvPr>
          <p:cNvSpPr/>
          <p:nvPr/>
        </p:nvSpPr>
        <p:spPr bwMode="auto">
          <a:xfrm>
            <a:off x="1064419" y="1933575"/>
            <a:ext cx="3307556" cy="2647950"/>
          </a:xfrm>
          <a:custGeom>
            <a:avLst/>
            <a:gdLst>
              <a:gd name="connsiteX0" fmla="*/ 0 w 4410075"/>
              <a:gd name="connsiteY0" fmla="*/ 0 h 2647950"/>
              <a:gd name="connsiteX1" fmla="*/ 0 w 4410075"/>
              <a:gd name="connsiteY1" fmla="*/ 2647950 h 2647950"/>
              <a:gd name="connsiteX2" fmla="*/ 4410075 w 4410075"/>
              <a:gd name="connsiteY2" fmla="*/ 2647950 h 2647950"/>
              <a:gd name="connsiteX3" fmla="*/ 4410075 w 4410075"/>
              <a:gd name="connsiteY3" fmla="*/ 2647950 h 2647950"/>
              <a:gd name="connsiteX4" fmla="*/ 4410075 w 4410075"/>
              <a:gd name="connsiteY4" fmla="*/ 2647950 h 2647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075" h="2647950">
                <a:moveTo>
                  <a:pt x="0" y="0"/>
                </a:moveTo>
                <a:lnTo>
                  <a:pt x="0" y="2647950"/>
                </a:lnTo>
                <a:lnTo>
                  <a:pt x="4410075" y="2647950"/>
                </a:lnTo>
                <a:lnTo>
                  <a:pt x="4410075" y="2647950"/>
                </a:lnTo>
                <a:lnTo>
                  <a:pt x="4410075" y="2647950"/>
                </a:lnTo>
              </a:path>
            </a:pathLst>
          </a:custGeom>
          <a:noFill/>
          <a:ln w="28575">
            <a:solidFill>
              <a:srgbClr val="000000"/>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grpSp>
        <p:nvGrpSpPr>
          <p:cNvPr id="325" name="Group 324">
            <a:extLst>
              <a:ext uri="{FF2B5EF4-FFF2-40B4-BE49-F238E27FC236}">
                <a16:creationId xmlns="" xmlns:a16="http://schemas.microsoft.com/office/drawing/2014/main" id="{BBA1A5A9-2CB7-4AA0-8ACA-CD05B23F5D41}"/>
              </a:ext>
            </a:extLst>
          </p:cNvPr>
          <p:cNvGrpSpPr/>
          <p:nvPr/>
        </p:nvGrpSpPr>
        <p:grpSpPr>
          <a:xfrm>
            <a:off x="1007617" y="1942203"/>
            <a:ext cx="53123" cy="2583619"/>
            <a:chOff x="1343488" y="1942202"/>
            <a:chExt cx="70831" cy="2583619"/>
          </a:xfrm>
        </p:grpSpPr>
        <p:grpSp>
          <p:nvGrpSpPr>
            <p:cNvPr id="125" name="Group 124">
              <a:extLst>
                <a:ext uri="{FF2B5EF4-FFF2-40B4-BE49-F238E27FC236}">
                  <a16:creationId xmlns="" xmlns:a16="http://schemas.microsoft.com/office/drawing/2014/main" id="{618787A7-C676-4B69-8B29-C5D13C43CB51}"/>
                </a:ext>
              </a:extLst>
            </p:cNvPr>
            <p:cNvGrpSpPr/>
            <p:nvPr/>
          </p:nvGrpSpPr>
          <p:grpSpPr>
            <a:xfrm>
              <a:off x="1343488" y="2461404"/>
              <a:ext cx="70831" cy="2064417"/>
              <a:chOff x="-3545479" y="1690423"/>
              <a:chExt cx="64008" cy="2310501"/>
            </a:xfrm>
          </p:grpSpPr>
          <p:sp>
            <p:nvSpPr>
              <p:cNvPr id="64" name="Line 188">
                <a:extLst>
                  <a:ext uri="{FF2B5EF4-FFF2-40B4-BE49-F238E27FC236}">
                    <a16:creationId xmlns="" xmlns:a16="http://schemas.microsoft.com/office/drawing/2014/main" id="{A0A74618-BFF5-4795-A7DC-DB2D0ECE7D58}"/>
                  </a:ext>
                </a:extLst>
              </p:cNvPr>
              <p:cNvSpPr>
                <a:spLocks noChangeShapeType="1"/>
              </p:cNvSpPr>
              <p:nvPr/>
            </p:nvSpPr>
            <p:spPr bwMode="auto">
              <a:xfrm flipH="1">
                <a:off x="-3545479" y="4000924"/>
                <a:ext cx="64008" cy="0"/>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66" name="Line 190">
                <a:extLst>
                  <a:ext uri="{FF2B5EF4-FFF2-40B4-BE49-F238E27FC236}">
                    <a16:creationId xmlns="" xmlns:a16="http://schemas.microsoft.com/office/drawing/2014/main" id="{616E3E12-2499-4E2A-AFCB-A6544AAE0591}"/>
                  </a:ext>
                </a:extLst>
              </p:cNvPr>
              <p:cNvSpPr>
                <a:spLocks noChangeShapeType="1"/>
              </p:cNvSpPr>
              <p:nvPr/>
            </p:nvSpPr>
            <p:spPr bwMode="auto">
              <a:xfrm flipH="1">
                <a:off x="-3545479" y="3416036"/>
                <a:ext cx="64008" cy="0"/>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68" name="Line 192">
                <a:extLst>
                  <a:ext uri="{FF2B5EF4-FFF2-40B4-BE49-F238E27FC236}">
                    <a16:creationId xmlns="" xmlns:a16="http://schemas.microsoft.com/office/drawing/2014/main" id="{3C60F1FA-6636-4D0E-88B2-66608773C464}"/>
                  </a:ext>
                </a:extLst>
              </p:cNvPr>
              <p:cNvSpPr>
                <a:spLocks noChangeShapeType="1"/>
              </p:cNvSpPr>
              <p:nvPr/>
            </p:nvSpPr>
            <p:spPr bwMode="auto">
              <a:xfrm flipH="1">
                <a:off x="-3545479" y="2841361"/>
                <a:ext cx="64008" cy="0"/>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70" name="Line 194">
                <a:extLst>
                  <a:ext uri="{FF2B5EF4-FFF2-40B4-BE49-F238E27FC236}">
                    <a16:creationId xmlns="" xmlns:a16="http://schemas.microsoft.com/office/drawing/2014/main" id="{4E016E49-0CC9-4313-A0BD-DFAC261DC538}"/>
                  </a:ext>
                </a:extLst>
              </p:cNvPr>
              <p:cNvSpPr>
                <a:spLocks noChangeShapeType="1"/>
              </p:cNvSpPr>
              <p:nvPr/>
            </p:nvSpPr>
            <p:spPr bwMode="auto">
              <a:xfrm flipH="1">
                <a:off x="-3545479" y="2265098"/>
                <a:ext cx="64008" cy="0"/>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72" name="Line 196">
                <a:extLst>
                  <a:ext uri="{FF2B5EF4-FFF2-40B4-BE49-F238E27FC236}">
                    <a16:creationId xmlns="" xmlns:a16="http://schemas.microsoft.com/office/drawing/2014/main" id="{0E928436-CB56-4861-BCB3-5DBB3AC792D4}"/>
                  </a:ext>
                </a:extLst>
              </p:cNvPr>
              <p:cNvSpPr>
                <a:spLocks noChangeShapeType="1"/>
              </p:cNvSpPr>
              <p:nvPr/>
            </p:nvSpPr>
            <p:spPr bwMode="auto">
              <a:xfrm flipH="1">
                <a:off x="-3545479" y="1690423"/>
                <a:ext cx="64008" cy="0"/>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grpSp>
        <p:sp>
          <p:nvSpPr>
            <p:cNvPr id="324" name="Line 196">
              <a:extLst>
                <a:ext uri="{FF2B5EF4-FFF2-40B4-BE49-F238E27FC236}">
                  <a16:creationId xmlns="" xmlns:a16="http://schemas.microsoft.com/office/drawing/2014/main" id="{EE86C004-B4FF-4030-89C7-96A1C2CEC440}"/>
                </a:ext>
              </a:extLst>
            </p:cNvPr>
            <p:cNvSpPr>
              <a:spLocks noChangeShapeType="1"/>
            </p:cNvSpPr>
            <p:nvPr/>
          </p:nvSpPr>
          <p:spPr bwMode="auto">
            <a:xfrm flipH="1">
              <a:off x="1343488" y="1942202"/>
              <a:ext cx="70831" cy="0"/>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grpSp>
      <p:sp>
        <p:nvSpPr>
          <p:cNvPr id="327" name="Rectangle 191">
            <a:extLst>
              <a:ext uri="{FF2B5EF4-FFF2-40B4-BE49-F238E27FC236}">
                <a16:creationId xmlns="" xmlns:a16="http://schemas.microsoft.com/office/drawing/2014/main" id="{5B271D24-4E95-4C78-9EC6-2ED99328C48A}"/>
              </a:ext>
            </a:extLst>
          </p:cNvPr>
          <p:cNvSpPr>
            <a:spLocks noChangeArrowheads="1"/>
          </p:cNvSpPr>
          <p:nvPr/>
        </p:nvSpPr>
        <p:spPr bwMode="auto">
          <a:xfrm>
            <a:off x="740628" y="3900015"/>
            <a:ext cx="2308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0.2</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29" name="Rectangle 264">
            <a:extLst>
              <a:ext uri="{FF2B5EF4-FFF2-40B4-BE49-F238E27FC236}">
                <a16:creationId xmlns="" xmlns:a16="http://schemas.microsoft.com/office/drawing/2014/main" id="{C1F1A39B-7705-454B-B967-17926D46CF21}"/>
              </a:ext>
            </a:extLst>
          </p:cNvPr>
          <p:cNvSpPr>
            <a:spLocks noChangeArrowheads="1"/>
          </p:cNvSpPr>
          <p:nvPr/>
        </p:nvSpPr>
        <p:spPr bwMode="auto">
          <a:xfrm>
            <a:off x="3591085" y="4624097"/>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30</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30" name="Rectangle 266">
            <a:extLst>
              <a:ext uri="{FF2B5EF4-FFF2-40B4-BE49-F238E27FC236}">
                <a16:creationId xmlns="" xmlns:a16="http://schemas.microsoft.com/office/drawing/2014/main" id="{A748404D-186E-42E0-AC98-CDF0EEFD134C}"/>
              </a:ext>
            </a:extLst>
          </p:cNvPr>
          <p:cNvSpPr>
            <a:spLocks noChangeArrowheads="1"/>
          </p:cNvSpPr>
          <p:nvPr/>
        </p:nvSpPr>
        <p:spPr bwMode="auto">
          <a:xfrm>
            <a:off x="3762830" y="4624097"/>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32</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31" name="Rectangle 268">
            <a:extLst>
              <a:ext uri="{FF2B5EF4-FFF2-40B4-BE49-F238E27FC236}">
                <a16:creationId xmlns="" xmlns:a16="http://schemas.microsoft.com/office/drawing/2014/main" id="{A2F61B1D-A23A-4F4B-B087-F5B5E8801B42}"/>
              </a:ext>
            </a:extLst>
          </p:cNvPr>
          <p:cNvSpPr>
            <a:spLocks noChangeArrowheads="1"/>
          </p:cNvSpPr>
          <p:nvPr/>
        </p:nvSpPr>
        <p:spPr bwMode="auto">
          <a:xfrm>
            <a:off x="3934576" y="4624097"/>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34</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32" name="Rectangle 270">
            <a:extLst>
              <a:ext uri="{FF2B5EF4-FFF2-40B4-BE49-F238E27FC236}">
                <a16:creationId xmlns="" xmlns:a16="http://schemas.microsoft.com/office/drawing/2014/main" id="{5EE4C08E-AD76-4BAC-BFAF-2242896F1AA0}"/>
              </a:ext>
            </a:extLst>
          </p:cNvPr>
          <p:cNvSpPr>
            <a:spLocks noChangeArrowheads="1"/>
          </p:cNvSpPr>
          <p:nvPr/>
        </p:nvSpPr>
        <p:spPr bwMode="auto">
          <a:xfrm>
            <a:off x="4106322" y="4624097"/>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36</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33" name="Rectangle 272">
            <a:extLst>
              <a:ext uri="{FF2B5EF4-FFF2-40B4-BE49-F238E27FC236}">
                <a16:creationId xmlns="" xmlns:a16="http://schemas.microsoft.com/office/drawing/2014/main" id="{42720A56-75D2-4238-843A-C5B105B3F96D}"/>
              </a:ext>
            </a:extLst>
          </p:cNvPr>
          <p:cNvSpPr>
            <a:spLocks noChangeArrowheads="1"/>
          </p:cNvSpPr>
          <p:nvPr/>
        </p:nvSpPr>
        <p:spPr bwMode="auto">
          <a:xfrm>
            <a:off x="4279108" y="4624097"/>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38</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nvGrpSpPr>
          <p:cNvPr id="336" name="Group 335">
            <a:extLst>
              <a:ext uri="{FF2B5EF4-FFF2-40B4-BE49-F238E27FC236}">
                <a16:creationId xmlns="" xmlns:a16="http://schemas.microsoft.com/office/drawing/2014/main" id="{481466C9-56EB-415A-8AAE-AA11027685B9}"/>
              </a:ext>
            </a:extLst>
          </p:cNvPr>
          <p:cNvGrpSpPr/>
          <p:nvPr/>
        </p:nvGrpSpPr>
        <p:grpSpPr>
          <a:xfrm>
            <a:off x="3680001" y="4586121"/>
            <a:ext cx="685965" cy="58737"/>
            <a:chOff x="-840646" y="4005150"/>
            <a:chExt cx="1049337" cy="58737"/>
          </a:xfrm>
        </p:grpSpPr>
        <p:sp>
          <p:nvSpPr>
            <p:cNvPr id="346" name="Line 242">
              <a:extLst>
                <a:ext uri="{FF2B5EF4-FFF2-40B4-BE49-F238E27FC236}">
                  <a16:creationId xmlns="" xmlns:a16="http://schemas.microsoft.com/office/drawing/2014/main" id="{3677C059-E822-4071-91BB-FF72D1D16F46}"/>
                </a:ext>
              </a:extLst>
            </p:cNvPr>
            <p:cNvSpPr>
              <a:spLocks noChangeShapeType="1"/>
            </p:cNvSpPr>
            <p:nvPr/>
          </p:nvSpPr>
          <p:spPr bwMode="auto">
            <a:xfrm>
              <a:off x="-840646" y="4005150"/>
              <a:ext cx="0" cy="30162"/>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347" name="Line 243">
              <a:extLst>
                <a:ext uri="{FF2B5EF4-FFF2-40B4-BE49-F238E27FC236}">
                  <a16:creationId xmlns="" xmlns:a16="http://schemas.microsoft.com/office/drawing/2014/main" id="{F95155C6-AE72-48AE-B599-5EAC1881C5E6}"/>
                </a:ext>
              </a:extLst>
            </p:cNvPr>
            <p:cNvSpPr>
              <a:spLocks noChangeShapeType="1"/>
            </p:cNvSpPr>
            <p:nvPr/>
          </p:nvSpPr>
          <p:spPr bwMode="auto">
            <a:xfrm>
              <a:off x="-577121" y="4005150"/>
              <a:ext cx="0" cy="30162"/>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348" name="Line 244">
              <a:extLst>
                <a:ext uri="{FF2B5EF4-FFF2-40B4-BE49-F238E27FC236}">
                  <a16:creationId xmlns="" xmlns:a16="http://schemas.microsoft.com/office/drawing/2014/main" id="{72911598-50F2-4111-A56B-EAA569A5ACB6}"/>
                </a:ext>
              </a:extLst>
            </p:cNvPr>
            <p:cNvSpPr>
              <a:spLocks noChangeShapeType="1"/>
            </p:cNvSpPr>
            <p:nvPr/>
          </p:nvSpPr>
          <p:spPr bwMode="auto">
            <a:xfrm>
              <a:off x="-315184" y="4005150"/>
              <a:ext cx="0" cy="30162"/>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349" name="Line 245">
              <a:extLst>
                <a:ext uri="{FF2B5EF4-FFF2-40B4-BE49-F238E27FC236}">
                  <a16:creationId xmlns="" xmlns:a16="http://schemas.microsoft.com/office/drawing/2014/main" id="{B9CDA271-2D70-4C15-9369-73E110E2DA05}"/>
                </a:ext>
              </a:extLst>
            </p:cNvPr>
            <p:cNvSpPr>
              <a:spLocks noChangeShapeType="1"/>
            </p:cNvSpPr>
            <p:nvPr/>
          </p:nvSpPr>
          <p:spPr bwMode="auto">
            <a:xfrm>
              <a:off x="-53246" y="4005150"/>
              <a:ext cx="0" cy="30162"/>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350" name="Line 246">
              <a:extLst>
                <a:ext uri="{FF2B5EF4-FFF2-40B4-BE49-F238E27FC236}">
                  <a16:creationId xmlns="" xmlns:a16="http://schemas.microsoft.com/office/drawing/2014/main" id="{296726D8-CCDD-4C44-B424-B7A727C31EAA}"/>
                </a:ext>
              </a:extLst>
            </p:cNvPr>
            <p:cNvSpPr>
              <a:spLocks noChangeShapeType="1"/>
            </p:cNvSpPr>
            <p:nvPr/>
          </p:nvSpPr>
          <p:spPr bwMode="auto">
            <a:xfrm>
              <a:off x="208691" y="4005150"/>
              <a:ext cx="0" cy="30162"/>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360" name="Line 267">
              <a:extLst>
                <a:ext uri="{FF2B5EF4-FFF2-40B4-BE49-F238E27FC236}">
                  <a16:creationId xmlns="" xmlns:a16="http://schemas.microsoft.com/office/drawing/2014/main" id="{EF6627FC-059D-47E9-891D-1C316A888460}"/>
                </a:ext>
              </a:extLst>
            </p:cNvPr>
            <p:cNvSpPr>
              <a:spLocks noChangeShapeType="1"/>
            </p:cNvSpPr>
            <p:nvPr/>
          </p:nvSpPr>
          <p:spPr bwMode="auto">
            <a:xfrm>
              <a:off x="-840646" y="4005150"/>
              <a:ext cx="0" cy="58737"/>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361" name="Line 269">
              <a:extLst>
                <a:ext uri="{FF2B5EF4-FFF2-40B4-BE49-F238E27FC236}">
                  <a16:creationId xmlns="" xmlns:a16="http://schemas.microsoft.com/office/drawing/2014/main" id="{954054D5-0BE5-4353-8F1C-F00A45B9BA25}"/>
                </a:ext>
              </a:extLst>
            </p:cNvPr>
            <p:cNvSpPr>
              <a:spLocks noChangeShapeType="1"/>
            </p:cNvSpPr>
            <p:nvPr/>
          </p:nvSpPr>
          <p:spPr bwMode="auto">
            <a:xfrm>
              <a:off x="-577121" y="4005150"/>
              <a:ext cx="0" cy="58737"/>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362" name="Line 271">
              <a:extLst>
                <a:ext uri="{FF2B5EF4-FFF2-40B4-BE49-F238E27FC236}">
                  <a16:creationId xmlns="" xmlns:a16="http://schemas.microsoft.com/office/drawing/2014/main" id="{988DDD28-514A-42CC-9C9F-3DF42CF7F821}"/>
                </a:ext>
              </a:extLst>
            </p:cNvPr>
            <p:cNvSpPr>
              <a:spLocks noChangeShapeType="1"/>
            </p:cNvSpPr>
            <p:nvPr/>
          </p:nvSpPr>
          <p:spPr bwMode="auto">
            <a:xfrm>
              <a:off x="-315184" y="4005150"/>
              <a:ext cx="0" cy="58737"/>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363" name="Line 273">
              <a:extLst>
                <a:ext uri="{FF2B5EF4-FFF2-40B4-BE49-F238E27FC236}">
                  <a16:creationId xmlns="" xmlns:a16="http://schemas.microsoft.com/office/drawing/2014/main" id="{20E681B1-D5B5-4B87-8562-8EE2C5E0096D}"/>
                </a:ext>
              </a:extLst>
            </p:cNvPr>
            <p:cNvSpPr>
              <a:spLocks noChangeShapeType="1"/>
            </p:cNvSpPr>
            <p:nvPr/>
          </p:nvSpPr>
          <p:spPr bwMode="auto">
            <a:xfrm>
              <a:off x="-53246" y="4005150"/>
              <a:ext cx="0" cy="58737"/>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364" name="Line 275">
              <a:extLst>
                <a:ext uri="{FF2B5EF4-FFF2-40B4-BE49-F238E27FC236}">
                  <a16:creationId xmlns="" xmlns:a16="http://schemas.microsoft.com/office/drawing/2014/main" id="{389A3F23-6367-43D2-8309-4B7A9F158C21}"/>
                </a:ext>
              </a:extLst>
            </p:cNvPr>
            <p:cNvSpPr>
              <a:spLocks noChangeShapeType="1"/>
            </p:cNvSpPr>
            <p:nvPr/>
          </p:nvSpPr>
          <p:spPr bwMode="auto">
            <a:xfrm>
              <a:off x="208691" y="4005150"/>
              <a:ext cx="0" cy="58737"/>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grpSp>
      <p:cxnSp>
        <p:nvCxnSpPr>
          <p:cNvPr id="367" name="Straight Connector 366">
            <a:extLst>
              <a:ext uri="{FF2B5EF4-FFF2-40B4-BE49-F238E27FC236}">
                <a16:creationId xmlns="" xmlns:a16="http://schemas.microsoft.com/office/drawing/2014/main" id="{D8FB6B86-1BE0-4894-AFF2-17659C7456B2}"/>
              </a:ext>
            </a:extLst>
          </p:cNvPr>
          <p:cNvCxnSpPr/>
          <p:nvPr/>
        </p:nvCxnSpPr>
        <p:spPr bwMode="auto">
          <a:xfrm>
            <a:off x="2451578" y="1902798"/>
            <a:ext cx="138789" cy="0"/>
          </a:xfrm>
          <a:prstGeom prst="line">
            <a:avLst/>
          </a:prstGeom>
          <a:noFill/>
          <a:ln w="28575" cap="flat" cmpd="sng" algn="ctr">
            <a:solidFill>
              <a:schemeClr val="accent1"/>
            </a:solidFill>
            <a:prstDash val="solid"/>
            <a:round/>
            <a:headEnd type="none" w="med" len="med"/>
            <a:tailEnd type="none" w="med" len="med"/>
          </a:ln>
          <a:effectLst/>
        </p:spPr>
      </p:cxnSp>
      <p:cxnSp>
        <p:nvCxnSpPr>
          <p:cNvPr id="368" name="Straight Connector 367">
            <a:extLst>
              <a:ext uri="{FF2B5EF4-FFF2-40B4-BE49-F238E27FC236}">
                <a16:creationId xmlns="" xmlns:a16="http://schemas.microsoft.com/office/drawing/2014/main" id="{55B5AFFD-1D72-4A18-ABF9-13F804DB3B49}"/>
              </a:ext>
            </a:extLst>
          </p:cNvPr>
          <p:cNvCxnSpPr/>
          <p:nvPr/>
        </p:nvCxnSpPr>
        <p:spPr bwMode="auto">
          <a:xfrm>
            <a:off x="2451578" y="2369102"/>
            <a:ext cx="138789" cy="0"/>
          </a:xfrm>
          <a:prstGeom prst="line">
            <a:avLst/>
          </a:prstGeom>
          <a:noFill/>
          <a:ln w="28575" cap="flat" cmpd="sng" algn="ctr">
            <a:solidFill>
              <a:schemeClr val="accent3"/>
            </a:solidFill>
            <a:prstDash val="solid"/>
            <a:round/>
            <a:headEnd type="none" w="med" len="med"/>
            <a:tailEnd type="none" w="med" len="med"/>
          </a:ln>
          <a:effectLst/>
        </p:spPr>
      </p:cxnSp>
      <p:sp>
        <p:nvSpPr>
          <p:cNvPr id="370" name="Freeform: Shape 369">
            <a:extLst>
              <a:ext uri="{FF2B5EF4-FFF2-40B4-BE49-F238E27FC236}">
                <a16:creationId xmlns="" xmlns:a16="http://schemas.microsoft.com/office/drawing/2014/main" id="{78061BE5-D9E4-46EA-AFBA-6C7CD6E4A261}"/>
              </a:ext>
            </a:extLst>
          </p:cNvPr>
          <p:cNvSpPr/>
          <p:nvPr/>
        </p:nvSpPr>
        <p:spPr bwMode="auto">
          <a:xfrm>
            <a:off x="1054547" y="1948270"/>
            <a:ext cx="2150449" cy="2596161"/>
          </a:xfrm>
          <a:custGeom>
            <a:avLst/>
            <a:gdLst>
              <a:gd name="connsiteX0" fmla="*/ 0 w 2867265"/>
              <a:gd name="connsiteY0" fmla="*/ 0 h 2596161"/>
              <a:gd name="connsiteX1" fmla="*/ 225154 w 2867265"/>
              <a:gd name="connsiteY1" fmla="*/ 0 h 2596161"/>
              <a:gd name="connsiteX2" fmla="*/ 225154 w 2867265"/>
              <a:gd name="connsiteY2" fmla="*/ 73520 h 2596161"/>
              <a:gd name="connsiteX3" fmla="*/ 248129 w 2867265"/>
              <a:gd name="connsiteY3" fmla="*/ 73520 h 2596161"/>
              <a:gd name="connsiteX4" fmla="*/ 248129 w 2867265"/>
              <a:gd name="connsiteY4" fmla="*/ 160824 h 2596161"/>
              <a:gd name="connsiteX5" fmla="*/ 266509 w 2867265"/>
              <a:gd name="connsiteY5" fmla="*/ 160824 h 2596161"/>
              <a:gd name="connsiteX6" fmla="*/ 266509 w 2867265"/>
              <a:gd name="connsiteY6" fmla="*/ 408953 h 2596161"/>
              <a:gd name="connsiteX7" fmla="*/ 275699 w 2867265"/>
              <a:gd name="connsiteY7" fmla="*/ 408953 h 2596161"/>
              <a:gd name="connsiteX8" fmla="*/ 275699 w 2867265"/>
              <a:gd name="connsiteY8" fmla="*/ 753576 h 2596161"/>
              <a:gd name="connsiteX9" fmla="*/ 284889 w 2867265"/>
              <a:gd name="connsiteY9" fmla="*/ 753576 h 2596161"/>
              <a:gd name="connsiteX10" fmla="*/ 284889 w 2867265"/>
              <a:gd name="connsiteY10" fmla="*/ 1098199 h 2596161"/>
              <a:gd name="connsiteX11" fmla="*/ 312459 w 2867265"/>
              <a:gd name="connsiteY11" fmla="*/ 1098199 h 2596161"/>
              <a:gd name="connsiteX12" fmla="*/ 312459 w 2867265"/>
              <a:gd name="connsiteY12" fmla="*/ 1281998 h 2596161"/>
              <a:gd name="connsiteX13" fmla="*/ 436523 w 2867265"/>
              <a:gd name="connsiteY13" fmla="*/ 1281998 h 2596161"/>
              <a:gd name="connsiteX14" fmla="*/ 436523 w 2867265"/>
              <a:gd name="connsiteY14" fmla="*/ 1360113 h 2596161"/>
              <a:gd name="connsiteX15" fmla="*/ 477878 w 2867265"/>
              <a:gd name="connsiteY15" fmla="*/ 1360113 h 2596161"/>
              <a:gd name="connsiteX16" fmla="*/ 477878 w 2867265"/>
              <a:gd name="connsiteY16" fmla="*/ 1452012 h 2596161"/>
              <a:gd name="connsiteX17" fmla="*/ 519232 w 2867265"/>
              <a:gd name="connsiteY17" fmla="*/ 1452012 h 2596161"/>
              <a:gd name="connsiteX18" fmla="*/ 519232 w 2867265"/>
              <a:gd name="connsiteY18" fmla="*/ 1805825 h 2596161"/>
              <a:gd name="connsiteX19" fmla="*/ 675462 w 2867265"/>
              <a:gd name="connsiteY19" fmla="*/ 1805825 h 2596161"/>
              <a:gd name="connsiteX20" fmla="*/ 675462 w 2867265"/>
              <a:gd name="connsiteY20" fmla="*/ 1897725 h 2596161"/>
              <a:gd name="connsiteX21" fmla="*/ 762766 w 2867265"/>
              <a:gd name="connsiteY21" fmla="*/ 1897725 h 2596161"/>
              <a:gd name="connsiteX22" fmla="*/ 762766 w 2867265"/>
              <a:gd name="connsiteY22" fmla="*/ 1975840 h 2596161"/>
              <a:gd name="connsiteX23" fmla="*/ 1006300 w 2867265"/>
              <a:gd name="connsiteY23" fmla="*/ 1975840 h 2596161"/>
              <a:gd name="connsiteX24" fmla="*/ 1006300 w 2867265"/>
              <a:gd name="connsiteY24" fmla="*/ 2067739 h 2596161"/>
              <a:gd name="connsiteX25" fmla="*/ 1020085 w 2867265"/>
              <a:gd name="connsiteY25" fmla="*/ 2081524 h 2596161"/>
              <a:gd name="connsiteX26" fmla="*/ 1020085 w 2867265"/>
              <a:gd name="connsiteY26" fmla="*/ 2182613 h 2596161"/>
              <a:gd name="connsiteX27" fmla="*/ 1240644 w 2867265"/>
              <a:gd name="connsiteY27" fmla="*/ 2182613 h 2596161"/>
              <a:gd name="connsiteX28" fmla="*/ 1240644 w 2867265"/>
              <a:gd name="connsiteY28" fmla="*/ 2315868 h 2596161"/>
              <a:gd name="connsiteX29" fmla="*/ 1934485 w 2867265"/>
              <a:gd name="connsiteY29" fmla="*/ 2315868 h 2596161"/>
              <a:gd name="connsiteX30" fmla="*/ 1934485 w 2867265"/>
              <a:gd name="connsiteY30" fmla="*/ 2453717 h 2596161"/>
              <a:gd name="connsiteX31" fmla="*/ 2867265 w 2867265"/>
              <a:gd name="connsiteY31" fmla="*/ 2453717 h 2596161"/>
              <a:gd name="connsiteX32" fmla="*/ 2867265 w 2867265"/>
              <a:gd name="connsiteY32" fmla="*/ 2596161 h 2596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67265" h="2596161">
                <a:moveTo>
                  <a:pt x="0" y="0"/>
                </a:moveTo>
                <a:lnTo>
                  <a:pt x="225154" y="0"/>
                </a:lnTo>
                <a:lnTo>
                  <a:pt x="225154" y="73520"/>
                </a:lnTo>
                <a:lnTo>
                  <a:pt x="248129" y="73520"/>
                </a:lnTo>
                <a:lnTo>
                  <a:pt x="248129" y="160824"/>
                </a:lnTo>
                <a:lnTo>
                  <a:pt x="266509" y="160824"/>
                </a:lnTo>
                <a:lnTo>
                  <a:pt x="266509" y="408953"/>
                </a:lnTo>
                <a:lnTo>
                  <a:pt x="275699" y="408953"/>
                </a:lnTo>
                <a:lnTo>
                  <a:pt x="275699" y="753576"/>
                </a:lnTo>
                <a:lnTo>
                  <a:pt x="284889" y="753576"/>
                </a:lnTo>
                <a:lnTo>
                  <a:pt x="284889" y="1098199"/>
                </a:lnTo>
                <a:lnTo>
                  <a:pt x="312459" y="1098199"/>
                </a:lnTo>
                <a:lnTo>
                  <a:pt x="312459" y="1281998"/>
                </a:lnTo>
                <a:lnTo>
                  <a:pt x="436523" y="1281998"/>
                </a:lnTo>
                <a:lnTo>
                  <a:pt x="436523" y="1360113"/>
                </a:lnTo>
                <a:lnTo>
                  <a:pt x="477878" y="1360113"/>
                </a:lnTo>
                <a:lnTo>
                  <a:pt x="477878" y="1452012"/>
                </a:lnTo>
                <a:lnTo>
                  <a:pt x="519232" y="1452012"/>
                </a:lnTo>
                <a:lnTo>
                  <a:pt x="519232" y="1805825"/>
                </a:lnTo>
                <a:lnTo>
                  <a:pt x="675462" y="1805825"/>
                </a:lnTo>
                <a:lnTo>
                  <a:pt x="675462" y="1897725"/>
                </a:lnTo>
                <a:lnTo>
                  <a:pt x="762766" y="1897725"/>
                </a:lnTo>
                <a:lnTo>
                  <a:pt x="762766" y="1975840"/>
                </a:lnTo>
                <a:lnTo>
                  <a:pt x="1006300" y="1975840"/>
                </a:lnTo>
                <a:lnTo>
                  <a:pt x="1006300" y="2067739"/>
                </a:lnTo>
                <a:lnTo>
                  <a:pt x="1020085" y="2081524"/>
                </a:lnTo>
                <a:lnTo>
                  <a:pt x="1020085" y="2182613"/>
                </a:lnTo>
                <a:lnTo>
                  <a:pt x="1240644" y="2182613"/>
                </a:lnTo>
                <a:lnTo>
                  <a:pt x="1240644" y="2315868"/>
                </a:lnTo>
                <a:lnTo>
                  <a:pt x="1934485" y="2315868"/>
                </a:lnTo>
                <a:lnTo>
                  <a:pt x="1934485" y="2453717"/>
                </a:lnTo>
                <a:lnTo>
                  <a:pt x="2867265" y="2453717"/>
                </a:lnTo>
                <a:lnTo>
                  <a:pt x="2867265" y="2596161"/>
                </a:lnTo>
              </a:path>
            </a:pathLst>
          </a:custGeom>
          <a:noFill/>
          <a:ln w="28575">
            <a:solidFill>
              <a:schemeClr val="accent3"/>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cxnSp>
        <p:nvCxnSpPr>
          <p:cNvPr id="373" name="Straight Connector 372">
            <a:extLst>
              <a:ext uri="{FF2B5EF4-FFF2-40B4-BE49-F238E27FC236}">
                <a16:creationId xmlns="" xmlns:a16="http://schemas.microsoft.com/office/drawing/2014/main" id="{D5D758B1-0B5A-4D0A-8F55-AA8D85FD24F3}"/>
              </a:ext>
            </a:extLst>
          </p:cNvPr>
          <p:cNvCxnSpPr/>
          <p:nvPr/>
        </p:nvCxnSpPr>
        <p:spPr bwMode="auto">
          <a:xfrm>
            <a:off x="1287068" y="2340442"/>
            <a:ext cx="0" cy="117920"/>
          </a:xfrm>
          <a:prstGeom prst="line">
            <a:avLst/>
          </a:prstGeom>
          <a:noFill/>
          <a:ln w="28575" cap="flat" cmpd="sng" algn="ctr">
            <a:solidFill>
              <a:schemeClr val="accent1"/>
            </a:solidFill>
            <a:prstDash val="solid"/>
            <a:round/>
            <a:headEnd type="none" w="med" len="med"/>
            <a:tailEnd type="none" w="med" len="med"/>
          </a:ln>
          <a:effectLst/>
        </p:spPr>
      </p:cxnSp>
      <p:grpSp>
        <p:nvGrpSpPr>
          <p:cNvPr id="385" name="Group 384">
            <a:extLst>
              <a:ext uri="{FF2B5EF4-FFF2-40B4-BE49-F238E27FC236}">
                <a16:creationId xmlns="" xmlns:a16="http://schemas.microsoft.com/office/drawing/2014/main" id="{3B9C50C1-123E-47AC-A467-A6D080941801}"/>
              </a:ext>
            </a:extLst>
          </p:cNvPr>
          <p:cNvGrpSpPr/>
          <p:nvPr/>
        </p:nvGrpSpPr>
        <p:grpSpPr>
          <a:xfrm>
            <a:off x="1217349" y="2536170"/>
            <a:ext cx="753774" cy="1649985"/>
            <a:chOff x="1623132" y="2536169"/>
            <a:chExt cx="1005032" cy="1649985"/>
          </a:xfrm>
        </p:grpSpPr>
        <p:cxnSp>
          <p:nvCxnSpPr>
            <p:cNvPr id="372" name="Straight Connector 371">
              <a:extLst>
                <a:ext uri="{FF2B5EF4-FFF2-40B4-BE49-F238E27FC236}">
                  <a16:creationId xmlns="" xmlns:a16="http://schemas.microsoft.com/office/drawing/2014/main" id="{6AEA9B48-DB61-4EFE-9410-F7C3326C9B3B}"/>
                </a:ext>
              </a:extLst>
            </p:cNvPr>
            <p:cNvCxnSpPr/>
            <p:nvPr/>
          </p:nvCxnSpPr>
          <p:spPr bwMode="auto">
            <a:xfrm>
              <a:off x="2396535" y="3857738"/>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380" name="Straight Connector 379">
              <a:extLst>
                <a:ext uri="{FF2B5EF4-FFF2-40B4-BE49-F238E27FC236}">
                  <a16:creationId xmlns="" xmlns:a16="http://schemas.microsoft.com/office/drawing/2014/main" id="{DF554D19-DCBE-4FBB-949C-90FD1659221C}"/>
                </a:ext>
              </a:extLst>
            </p:cNvPr>
            <p:cNvCxnSpPr/>
            <p:nvPr/>
          </p:nvCxnSpPr>
          <p:spPr bwMode="auto">
            <a:xfrm>
              <a:off x="2628164" y="4068234"/>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382" name="Straight Connector 381">
              <a:extLst>
                <a:ext uri="{FF2B5EF4-FFF2-40B4-BE49-F238E27FC236}">
                  <a16:creationId xmlns="" xmlns:a16="http://schemas.microsoft.com/office/drawing/2014/main" id="{5A53518D-8D42-4D16-A064-13F83DD367B4}"/>
                </a:ext>
              </a:extLst>
            </p:cNvPr>
            <p:cNvCxnSpPr>
              <a:cxnSpLocks/>
            </p:cNvCxnSpPr>
            <p:nvPr/>
          </p:nvCxnSpPr>
          <p:spPr bwMode="auto">
            <a:xfrm>
              <a:off x="1623132" y="2536169"/>
              <a:ext cx="109752" cy="0"/>
            </a:xfrm>
            <a:prstGeom prst="line">
              <a:avLst/>
            </a:prstGeom>
            <a:noFill/>
            <a:ln w="28575" cap="flat" cmpd="sng" algn="ctr">
              <a:solidFill>
                <a:schemeClr val="accent3"/>
              </a:solidFill>
              <a:prstDash val="solid"/>
              <a:round/>
              <a:headEnd type="none" w="med" len="med"/>
              <a:tailEnd type="none" w="med" len="med"/>
            </a:ln>
            <a:effectLst/>
          </p:spPr>
        </p:cxnSp>
      </p:grpSp>
      <p:sp>
        <p:nvSpPr>
          <p:cNvPr id="395" name="Rectangle 394">
            <a:extLst>
              <a:ext uri="{FF2B5EF4-FFF2-40B4-BE49-F238E27FC236}">
                <a16:creationId xmlns="" xmlns:a16="http://schemas.microsoft.com/office/drawing/2014/main" id="{3936449A-9C2E-4EE7-9F1B-96EDCEF592B5}"/>
              </a:ext>
            </a:extLst>
          </p:cNvPr>
          <p:cNvSpPr/>
          <p:nvPr/>
        </p:nvSpPr>
        <p:spPr bwMode="auto">
          <a:xfrm>
            <a:off x="5032480" y="1750197"/>
            <a:ext cx="147863" cy="288985"/>
          </a:xfrm>
          <a:prstGeom prst="rect">
            <a:avLst/>
          </a:prstGeom>
          <a:solidFill>
            <a:schemeClr val="tx1"/>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96" name="TextBox 395">
            <a:extLst>
              <a:ext uri="{FF2B5EF4-FFF2-40B4-BE49-F238E27FC236}">
                <a16:creationId xmlns="" xmlns:a16="http://schemas.microsoft.com/office/drawing/2014/main" id="{B5B52292-A533-4BC0-B6EC-EF49EF23C20F}"/>
              </a:ext>
            </a:extLst>
          </p:cNvPr>
          <p:cNvSpPr txBox="1"/>
          <p:nvPr/>
        </p:nvSpPr>
        <p:spPr bwMode="auto">
          <a:xfrm rot="16200000">
            <a:off x="3719165" y="3111038"/>
            <a:ext cx="2666007" cy="307777"/>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Probability of PFS</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97" name="TextBox 396">
            <a:extLst>
              <a:ext uri="{FF2B5EF4-FFF2-40B4-BE49-F238E27FC236}">
                <a16:creationId xmlns="" xmlns:a16="http://schemas.microsoft.com/office/drawing/2014/main" id="{D910CF08-C05D-4684-ABC4-9A1093A59A4E}"/>
              </a:ext>
            </a:extLst>
          </p:cNvPr>
          <p:cNvSpPr txBox="1"/>
          <p:nvPr/>
        </p:nvSpPr>
        <p:spPr bwMode="auto">
          <a:xfrm>
            <a:off x="6123712" y="4833150"/>
            <a:ext cx="19995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Survival Time (Mos)</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98" name="Rectangle 189">
            <a:extLst>
              <a:ext uri="{FF2B5EF4-FFF2-40B4-BE49-F238E27FC236}">
                <a16:creationId xmlns="" xmlns:a16="http://schemas.microsoft.com/office/drawing/2014/main" id="{5D83FA5F-DCE9-490F-8056-7A1976C0155B}"/>
              </a:ext>
            </a:extLst>
          </p:cNvPr>
          <p:cNvSpPr>
            <a:spLocks noChangeArrowheads="1"/>
          </p:cNvSpPr>
          <p:nvPr/>
        </p:nvSpPr>
        <p:spPr bwMode="auto">
          <a:xfrm>
            <a:off x="5268366" y="4426732"/>
            <a:ext cx="909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99" name="Rectangle 191">
            <a:extLst>
              <a:ext uri="{FF2B5EF4-FFF2-40B4-BE49-F238E27FC236}">
                <a16:creationId xmlns="" xmlns:a16="http://schemas.microsoft.com/office/drawing/2014/main" id="{2AB9ABC6-9F39-4736-9441-7423E957E193}"/>
              </a:ext>
            </a:extLst>
          </p:cNvPr>
          <p:cNvSpPr>
            <a:spLocks noChangeArrowheads="1"/>
          </p:cNvSpPr>
          <p:nvPr/>
        </p:nvSpPr>
        <p:spPr bwMode="auto">
          <a:xfrm>
            <a:off x="5128529" y="3377744"/>
            <a:ext cx="2308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0.4</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00" name="Rectangle 193">
            <a:extLst>
              <a:ext uri="{FF2B5EF4-FFF2-40B4-BE49-F238E27FC236}">
                <a16:creationId xmlns="" xmlns:a16="http://schemas.microsoft.com/office/drawing/2014/main" id="{CDAC5F63-C623-4288-9C19-2632A1420671}"/>
              </a:ext>
            </a:extLst>
          </p:cNvPr>
          <p:cNvSpPr>
            <a:spLocks noChangeArrowheads="1"/>
          </p:cNvSpPr>
          <p:nvPr/>
        </p:nvSpPr>
        <p:spPr bwMode="auto">
          <a:xfrm>
            <a:off x="5128529" y="2866516"/>
            <a:ext cx="2308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0.6</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01" name="Rectangle 195">
            <a:extLst>
              <a:ext uri="{FF2B5EF4-FFF2-40B4-BE49-F238E27FC236}">
                <a16:creationId xmlns="" xmlns:a16="http://schemas.microsoft.com/office/drawing/2014/main" id="{437D12A3-8D9B-4395-B49A-0F34C86E5ECA}"/>
              </a:ext>
            </a:extLst>
          </p:cNvPr>
          <p:cNvSpPr>
            <a:spLocks noChangeArrowheads="1"/>
          </p:cNvSpPr>
          <p:nvPr/>
        </p:nvSpPr>
        <p:spPr bwMode="auto">
          <a:xfrm>
            <a:off x="5128529" y="2352420"/>
            <a:ext cx="2308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0.8</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02" name="Rectangle 197">
            <a:extLst>
              <a:ext uri="{FF2B5EF4-FFF2-40B4-BE49-F238E27FC236}">
                <a16:creationId xmlns="" xmlns:a16="http://schemas.microsoft.com/office/drawing/2014/main" id="{EE353299-1959-49CB-8B20-D6398F9F2F00}"/>
              </a:ext>
            </a:extLst>
          </p:cNvPr>
          <p:cNvSpPr>
            <a:spLocks noChangeArrowheads="1"/>
          </p:cNvSpPr>
          <p:nvPr/>
        </p:nvSpPr>
        <p:spPr bwMode="auto">
          <a:xfrm>
            <a:off x="5128529" y="1838692"/>
            <a:ext cx="2308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1.0</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03" name="Rectangle 248">
            <a:extLst>
              <a:ext uri="{FF2B5EF4-FFF2-40B4-BE49-F238E27FC236}">
                <a16:creationId xmlns="" xmlns:a16="http://schemas.microsoft.com/office/drawing/2014/main" id="{F104718C-33F8-4AD4-B3B2-B6DC43780C9E}"/>
              </a:ext>
            </a:extLst>
          </p:cNvPr>
          <p:cNvSpPr>
            <a:spLocks noChangeArrowheads="1"/>
          </p:cNvSpPr>
          <p:nvPr/>
        </p:nvSpPr>
        <p:spPr bwMode="auto">
          <a:xfrm>
            <a:off x="5426476" y="4632240"/>
            <a:ext cx="909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04" name="Rectangle 250">
            <a:extLst>
              <a:ext uri="{FF2B5EF4-FFF2-40B4-BE49-F238E27FC236}">
                <a16:creationId xmlns="" xmlns:a16="http://schemas.microsoft.com/office/drawing/2014/main" id="{08C16B2D-D819-469B-90F9-482C2FEC3853}"/>
              </a:ext>
            </a:extLst>
          </p:cNvPr>
          <p:cNvSpPr>
            <a:spLocks noChangeArrowheads="1"/>
          </p:cNvSpPr>
          <p:nvPr/>
        </p:nvSpPr>
        <p:spPr bwMode="auto">
          <a:xfrm>
            <a:off x="5598221" y="4632240"/>
            <a:ext cx="909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05" name="Rectangle 252">
            <a:extLst>
              <a:ext uri="{FF2B5EF4-FFF2-40B4-BE49-F238E27FC236}">
                <a16:creationId xmlns="" xmlns:a16="http://schemas.microsoft.com/office/drawing/2014/main" id="{8965254E-B37C-4E44-86FA-CE457D74DBE9}"/>
              </a:ext>
            </a:extLst>
          </p:cNvPr>
          <p:cNvSpPr>
            <a:spLocks noChangeArrowheads="1"/>
          </p:cNvSpPr>
          <p:nvPr/>
        </p:nvSpPr>
        <p:spPr bwMode="auto">
          <a:xfrm>
            <a:off x="5771008" y="4632240"/>
            <a:ext cx="909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4</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06" name="Rectangle 254">
            <a:extLst>
              <a:ext uri="{FF2B5EF4-FFF2-40B4-BE49-F238E27FC236}">
                <a16:creationId xmlns="" xmlns:a16="http://schemas.microsoft.com/office/drawing/2014/main" id="{E9FEF294-1D3A-4DB0-9460-2B57B85A50C9}"/>
              </a:ext>
            </a:extLst>
          </p:cNvPr>
          <p:cNvSpPr>
            <a:spLocks noChangeArrowheads="1"/>
          </p:cNvSpPr>
          <p:nvPr/>
        </p:nvSpPr>
        <p:spPr bwMode="auto">
          <a:xfrm>
            <a:off x="5942753" y="4632240"/>
            <a:ext cx="909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6</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07" name="Rectangle 256">
            <a:extLst>
              <a:ext uri="{FF2B5EF4-FFF2-40B4-BE49-F238E27FC236}">
                <a16:creationId xmlns="" xmlns:a16="http://schemas.microsoft.com/office/drawing/2014/main" id="{6D15F61E-45AF-4CED-B613-FB08E1FC3007}"/>
              </a:ext>
            </a:extLst>
          </p:cNvPr>
          <p:cNvSpPr>
            <a:spLocks noChangeArrowheads="1"/>
          </p:cNvSpPr>
          <p:nvPr/>
        </p:nvSpPr>
        <p:spPr bwMode="auto">
          <a:xfrm>
            <a:off x="6117350" y="4632240"/>
            <a:ext cx="909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8</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08" name="Rectangle 258">
            <a:extLst>
              <a:ext uri="{FF2B5EF4-FFF2-40B4-BE49-F238E27FC236}">
                <a16:creationId xmlns="" xmlns:a16="http://schemas.microsoft.com/office/drawing/2014/main" id="{5068D150-5FFB-45B1-A4CC-71042A776903}"/>
              </a:ext>
            </a:extLst>
          </p:cNvPr>
          <p:cNvSpPr>
            <a:spLocks noChangeArrowheads="1"/>
          </p:cNvSpPr>
          <p:nvPr/>
        </p:nvSpPr>
        <p:spPr bwMode="auto">
          <a:xfrm>
            <a:off x="6243598" y="4632240"/>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10</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09" name="Rectangle 260">
            <a:extLst>
              <a:ext uri="{FF2B5EF4-FFF2-40B4-BE49-F238E27FC236}">
                <a16:creationId xmlns="" xmlns:a16="http://schemas.microsoft.com/office/drawing/2014/main" id="{6601FDD0-C140-43AE-9684-18645EE1AFD9}"/>
              </a:ext>
            </a:extLst>
          </p:cNvPr>
          <p:cNvSpPr>
            <a:spLocks noChangeArrowheads="1"/>
          </p:cNvSpPr>
          <p:nvPr/>
        </p:nvSpPr>
        <p:spPr bwMode="auto">
          <a:xfrm>
            <a:off x="6415343" y="4632240"/>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12</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10" name="Rectangle 262">
            <a:extLst>
              <a:ext uri="{FF2B5EF4-FFF2-40B4-BE49-F238E27FC236}">
                <a16:creationId xmlns="" xmlns:a16="http://schemas.microsoft.com/office/drawing/2014/main" id="{1FEE33D7-13F5-4DD6-9F80-F7B309ABA9AE}"/>
              </a:ext>
            </a:extLst>
          </p:cNvPr>
          <p:cNvSpPr>
            <a:spLocks noChangeArrowheads="1"/>
          </p:cNvSpPr>
          <p:nvPr/>
        </p:nvSpPr>
        <p:spPr bwMode="auto">
          <a:xfrm>
            <a:off x="6588130" y="4632240"/>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14</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11" name="Rectangle 264">
            <a:extLst>
              <a:ext uri="{FF2B5EF4-FFF2-40B4-BE49-F238E27FC236}">
                <a16:creationId xmlns="" xmlns:a16="http://schemas.microsoft.com/office/drawing/2014/main" id="{F3FD76B8-ADB3-4D8E-A824-7F5C8ECFCF85}"/>
              </a:ext>
            </a:extLst>
          </p:cNvPr>
          <p:cNvSpPr>
            <a:spLocks noChangeArrowheads="1"/>
          </p:cNvSpPr>
          <p:nvPr/>
        </p:nvSpPr>
        <p:spPr bwMode="auto">
          <a:xfrm>
            <a:off x="6759876" y="4632240"/>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16</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12" name="Rectangle 266">
            <a:extLst>
              <a:ext uri="{FF2B5EF4-FFF2-40B4-BE49-F238E27FC236}">
                <a16:creationId xmlns="" xmlns:a16="http://schemas.microsoft.com/office/drawing/2014/main" id="{1231EB27-5579-419C-BE58-35ADAF109E36}"/>
              </a:ext>
            </a:extLst>
          </p:cNvPr>
          <p:cNvSpPr>
            <a:spLocks noChangeArrowheads="1"/>
          </p:cNvSpPr>
          <p:nvPr/>
        </p:nvSpPr>
        <p:spPr bwMode="auto">
          <a:xfrm>
            <a:off x="6931621" y="4632240"/>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18</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13" name="Rectangle 268">
            <a:extLst>
              <a:ext uri="{FF2B5EF4-FFF2-40B4-BE49-F238E27FC236}">
                <a16:creationId xmlns="" xmlns:a16="http://schemas.microsoft.com/office/drawing/2014/main" id="{F114B179-7AFD-4A3B-9C91-E37E6E96DE65}"/>
              </a:ext>
            </a:extLst>
          </p:cNvPr>
          <p:cNvSpPr>
            <a:spLocks noChangeArrowheads="1"/>
          </p:cNvSpPr>
          <p:nvPr/>
        </p:nvSpPr>
        <p:spPr bwMode="auto">
          <a:xfrm>
            <a:off x="7103367" y="4632240"/>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14" name="Rectangle 270">
            <a:extLst>
              <a:ext uri="{FF2B5EF4-FFF2-40B4-BE49-F238E27FC236}">
                <a16:creationId xmlns="" xmlns:a16="http://schemas.microsoft.com/office/drawing/2014/main" id="{EDD2C87C-AA9D-4999-BAF8-B4D0C388E13E}"/>
              </a:ext>
            </a:extLst>
          </p:cNvPr>
          <p:cNvSpPr>
            <a:spLocks noChangeArrowheads="1"/>
          </p:cNvSpPr>
          <p:nvPr/>
        </p:nvSpPr>
        <p:spPr bwMode="auto">
          <a:xfrm>
            <a:off x="7275112" y="4632240"/>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22</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15" name="Rectangle 272">
            <a:extLst>
              <a:ext uri="{FF2B5EF4-FFF2-40B4-BE49-F238E27FC236}">
                <a16:creationId xmlns="" xmlns:a16="http://schemas.microsoft.com/office/drawing/2014/main" id="{B6C0C326-1721-4F95-8CCA-342EF3EE96C5}"/>
              </a:ext>
            </a:extLst>
          </p:cNvPr>
          <p:cNvSpPr>
            <a:spLocks noChangeArrowheads="1"/>
          </p:cNvSpPr>
          <p:nvPr/>
        </p:nvSpPr>
        <p:spPr bwMode="auto">
          <a:xfrm>
            <a:off x="7447899" y="4632240"/>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24</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16" name="Rectangle 274">
            <a:extLst>
              <a:ext uri="{FF2B5EF4-FFF2-40B4-BE49-F238E27FC236}">
                <a16:creationId xmlns="" xmlns:a16="http://schemas.microsoft.com/office/drawing/2014/main" id="{3437D900-C880-4708-8760-5A68283277E7}"/>
              </a:ext>
            </a:extLst>
          </p:cNvPr>
          <p:cNvSpPr>
            <a:spLocks noChangeArrowheads="1"/>
          </p:cNvSpPr>
          <p:nvPr/>
        </p:nvSpPr>
        <p:spPr bwMode="auto">
          <a:xfrm>
            <a:off x="7619644" y="4632240"/>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26</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17" name="Rectangle 276">
            <a:extLst>
              <a:ext uri="{FF2B5EF4-FFF2-40B4-BE49-F238E27FC236}">
                <a16:creationId xmlns="" xmlns:a16="http://schemas.microsoft.com/office/drawing/2014/main" id="{902FF43E-23DF-47DD-BC5F-A6D384C2E0E5}"/>
              </a:ext>
            </a:extLst>
          </p:cNvPr>
          <p:cNvSpPr>
            <a:spLocks noChangeArrowheads="1"/>
          </p:cNvSpPr>
          <p:nvPr/>
        </p:nvSpPr>
        <p:spPr bwMode="auto">
          <a:xfrm>
            <a:off x="7791390" y="4632240"/>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28</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nvGrpSpPr>
          <p:cNvPr id="418" name="Group 417">
            <a:extLst>
              <a:ext uri="{FF2B5EF4-FFF2-40B4-BE49-F238E27FC236}">
                <a16:creationId xmlns="" xmlns:a16="http://schemas.microsoft.com/office/drawing/2014/main" id="{2B51C98A-7F66-4301-AA61-0A2F2D64666E}"/>
              </a:ext>
            </a:extLst>
          </p:cNvPr>
          <p:cNvGrpSpPr/>
          <p:nvPr/>
        </p:nvGrpSpPr>
        <p:grpSpPr>
          <a:xfrm>
            <a:off x="5473562" y="4586100"/>
            <a:ext cx="2409662" cy="58737"/>
            <a:chOff x="-3477425" y="4005150"/>
            <a:chExt cx="3686116" cy="58737"/>
          </a:xfrm>
        </p:grpSpPr>
        <p:sp>
          <p:nvSpPr>
            <p:cNvPr id="419" name="Line 233">
              <a:extLst>
                <a:ext uri="{FF2B5EF4-FFF2-40B4-BE49-F238E27FC236}">
                  <a16:creationId xmlns="" xmlns:a16="http://schemas.microsoft.com/office/drawing/2014/main" id="{1EAD08D2-4406-4C66-B28A-D8967DE8A839}"/>
                </a:ext>
              </a:extLst>
            </p:cNvPr>
            <p:cNvSpPr>
              <a:spLocks noChangeShapeType="1"/>
            </p:cNvSpPr>
            <p:nvPr/>
          </p:nvSpPr>
          <p:spPr bwMode="auto">
            <a:xfrm>
              <a:off x="-3199671" y="4005150"/>
              <a:ext cx="0" cy="30162"/>
            </a:xfrm>
            <a:prstGeom prst="line">
              <a:avLst/>
            </a:prstGeom>
            <a:noFill/>
            <a:ln w="2857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20" name="Line 234">
              <a:extLst>
                <a:ext uri="{FF2B5EF4-FFF2-40B4-BE49-F238E27FC236}">
                  <a16:creationId xmlns="" xmlns:a16="http://schemas.microsoft.com/office/drawing/2014/main" id="{9BCBF674-6122-4AB7-938D-A3F7E9BB0E52}"/>
                </a:ext>
              </a:extLst>
            </p:cNvPr>
            <p:cNvSpPr>
              <a:spLocks noChangeShapeType="1"/>
            </p:cNvSpPr>
            <p:nvPr/>
          </p:nvSpPr>
          <p:spPr bwMode="auto">
            <a:xfrm>
              <a:off x="-2937734" y="4005150"/>
              <a:ext cx="0" cy="30162"/>
            </a:xfrm>
            <a:prstGeom prst="line">
              <a:avLst/>
            </a:prstGeom>
            <a:noFill/>
            <a:ln w="2857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21" name="Line 235">
              <a:extLst>
                <a:ext uri="{FF2B5EF4-FFF2-40B4-BE49-F238E27FC236}">
                  <a16:creationId xmlns="" xmlns:a16="http://schemas.microsoft.com/office/drawing/2014/main" id="{E7FE41AE-CF13-4DC4-9D94-04E7ACA5A8BF}"/>
                </a:ext>
              </a:extLst>
            </p:cNvPr>
            <p:cNvSpPr>
              <a:spLocks noChangeShapeType="1"/>
            </p:cNvSpPr>
            <p:nvPr/>
          </p:nvSpPr>
          <p:spPr bwMode="auto">
            <a:xfrm>
              <a:off x="-2675796" y="4005150"/>
              <a:ext cx="0" cy="30162"/>
            </a:xfrm>
            <a:prstGeom prst="line">
              <a:avLst/>
            </a:prstGeom>
            <a:noFill/>
            <a:ln w="2857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22" name="Line 236">
              <a:extLst>
                <a:ext uri="{FF2B5EF4-FFF2-40B4-BE49-F238E27FC236}">
                  <a16:creationId xmlns="" xmlns:a16="http://schemas.microsoft.com/office/drawing/2014/main" id="{62621156-4D13-486F-8F01-E213732BC17F}"/>
                </a:ext>
              </a:extLst>
            </p:cNvPr>
            <p:cNvSpPr>
              <a:spLocks noChangeShapeType="1"/>
            </p:cNvSpPr>
            <p:nvPr/>
          </p:nvSpPr>
          <p:spPr bwMode="auto">
            <a:xfrm>
              <a:off x="-2413859" y="4005150"/>
              <a:ext cx="0" cy="30162"/>
            </a:xfrm>
            <a:prstGeom prst="line">
              <a:avLst/>
            </a:prstGeom>
            <a:noFill/>
            <a:ln w="2857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23" name="Line 237">
              <a:extLst>
                <a:ext uri="{FF2B5EF4-FFF2-40B4-BE49-F238E27FC236}">
                  <a16:creationId xmlns="" xmlns:a16="http://schemas.microsoft.com/office/drawing/2014/main" id="{1C682E8D-271F-4C0A-8682-E33284C286F7}"/>
                </a:ext>
              </a:extLst>
            </p:cNvPr>
            <p:cNvSpPr>
              <a:spLocks noChangeShapeType="1"/>
            </p:cNvSpPr>
            <p:nvPr/>
          </p:nvSpPr>
          <p:spPr bwMode="auto">
            <a:xfrm>
              <a:off x="-2151921" y="4005150"/>
              <a:ext cx="0" cy="30162"/>
            </a:xfrm>
            <a:prstGeom prst="line">
              <a:avLst/>
            </a:prstGeom>
            <a:noFill/>
            <a:ln w="2857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24" name="Line 238">
              <a:extLst>
                <a:ext uri="{FF2B5EF4-FFF2-40B4-BE49-F238E27FC236}">
                  <a16:creationId xmlns="" xmlns:a16="http://schemas.microsoft.com/office/drawing/2014/main" id="{D529CECD-22C1-4D94-B502-D596193BE6FE}"/>
                </a:ext>
              </a:extLst>
            </p:cNvPr>
            <p:cNvSpPr>
              <a:spLocks noChangeShapeType="1"/>
            </p:cNvSpPr>
            <p:nvPr/>
          </p:nvSpPr>
          <p:spPr bwMode="auto">
            <a:xfrm>
              <a:off x="-1888396" y="4005150"/>
              <a:ext cx="0" cy="30162"/>
            </a:xfrm>
            <a:prstGeom prst="line">
              <a:avLst/>
            </a:prstGeom>
            <a:noFill/>
            <a:ln w="2857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25" name="Line 239">
              <a:extLst>
                <a:ext uri="{FF2B5EF4-FFF2-40B4-BE49-F238E27FC236}">
                  <a16:creationId xmlns="" xmlns:a16="http://schemas.microsoft.com/office/drawing/2014/main" id="{7131723B-F324-4E7A-A00C-DB119CEDA32F}"/>
                </a:ext>
              </a:extLst>
            </p:cNvPr>
            <p:cNvSpPr>
              <a:spLocks noChangeShapeType="1"/>
            </p:cNvSpPr>
            <p:nvPr/>
          </p:nvSpPr>
          <p:spPr bwMode="auto">
            <a:xfrm>
              <a:off x="-1626459" y="4005150"/>
              <a:ext cx="0" cy="30162"/>
            </a:xfrm>
            <a:prstGeom prst="line">
              <a:avLst/>
            </a:prstGeom>
            <a:noFill/>
            <a:ln w="2857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26" name="Line 240">
              <a:extLst>
                <a:ext uri="{FF2B5EF4-FFF2-40B4-BE49-F238E27FC236}">
                  <a16:creationId xmlns="" xmlns:a16="http://schemas.microsoft.com/office/drawing/2014/main" id="{3C3A9674-F749-4F28-8FC2-0A4A415DF782}"/>
                </a:ext>
              </a:extLst>
            </p:cNvPr>
            <p:cNvSpPr>
              <a:spLocks noChangeShapeType="1"/>
            </p:cNvSpPr>
            <p:nvPr/>
          </p:nvSpPr>
          <p:spPr bwMode="auto">
            <a:xfrm>
              <a:off x="-1364521" y="4005150"/>
              <a:ext cx="0" cy="30162"/>
            </a:xfrm>
            <a:prstGeom prst="line">
              <a:avLst/>
            </a:prstGeom>
            <a:noFill/>
            <a:ln w="2857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27" name="Line 241">
              <a:extLst>
                <a:ext uri="{FF2B5EF4-FFF2-40B4-BE49-F238E27FC236}">
                  <a16:creationId xmlns="" xmlns:a16="http://schemas.microsoft.com/office/drawing/2014/main" id="{D42DF1EA-784D-4A40-8806-1E58A02B11F4}"/>
                </a:ext>
              </a:extLst>
            </p:cNvPr>
            <p:cNvSpPr>
              <a:spLocks noChangeShapeType="1"/>
            </p:cNvSpPr>
            <p:nvPr/>
          </p:nvSpPr>
          <p:spPr bwMode="auto">
            <a:xfrm>
              <a:off x="-1102584" y="4005150"/>
              <a:ext cx="0" cy="30162"/>
            </a:xfrm>
            <a:prstGeom prst="line">
              <a:avLst/>
            </a:prstGeom>
            <a:noFill/>
            <a:ln w="2857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28" name="Line 242">
              <a:extLst>
                <a:ext uri="{FF2B5EF4-FFF2-40B4-BE49-F238E27FC236}">
                  <a16:creationId xmlns="" xmlns:a16="http://schemas.microsoft.com/office/drawing/2014/main" id="{4DBED200-A72C-4180-A186-DFADAC643E3F}"/>
                </a:ext>
              </a:extLst>
            </p:cNvPr>
            <p:cNvSpPr>
              <a:spLocks noChangeShapeType="1"/>
            </p:cNvSpPr>
            <p:nvPr/>
          </p:nvSpPr>
          <p:spPr bwMode="auto">
            <a:xfrm>
              <a:off x="-840646" y="4005150"/>
              <a:ext cx="0" cy="30162"/>
            </a:xfrm>
            <a:prstGeom prst="line">
              <a:avLst/>
            </a:prstGeom>
            <a:noFill/>
            <a:ln w="2857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29" name="Line 243">
              <a:extLst>
                <a:ext uri="{FF2B5EF4-FFF2-40B4-BE49-F238E27FC236}">
                  <a16:creationId xmlns="" xmlns:a16="http://schemas.microsoft.com/office/drawing/2014/main" id="{D8F478FA-B67E-44CF-BC6C-D1F4B5BB29D5}"/>
                </a:ext>
              </a:extLst>
            </p:cNvPr>
            <p:cNvSpPr>
              <a:spLocks noChangeShapeType="1"/>
            </p:cNvSpPr>
            <p:nvPr/>
          </p:nvSpPr>
          <p:spPr bwMode="auto">
            <a:xfrm>
              <a:off x="-577121" y="4005150"/>
              <a:ext cx="0" cy="30162"/>
            </a:xfrm>
            <a:prstGeom prst="line">
              <a:avLst/>
            </a:prstGeom>
            <a:noFill/>
            <a:ln w="2857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30" name="Line 244">
              <a:extLst>
                <a:ext uri="{FF2B5EF4-FFF2-40B4-BE49-F238E27FC236}">
                  <a16:creationId xmlns="" xmlns:a16="http://schemas.microsoft.com/office/drawing/2014/main" id="{2B79E7C7-DD6C-407E-967F-CEC0DDF99083}"/>
                </a:ext>
              </a:extLst>
            </p:cNvPr>
            <p:cNvSpPr>
              <a:spLocks noChangeShapeType="1"/>
            </p:cNvSpPr>
            <p:nvPr/>
          </p:nvSpPr>
          <p:spPr bwMode="auto">
            <a:xfrm>
              <a:off x="-315184" y="4005150"/>
              <a:ext cx="0" cy="30162"/>
            </a:xfrm>
            <a:prstGeom prst="line">
              <a:avLst/>
            </a:prstGeom>
            <a:noFill/>
            <a:ln w="2857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31" name="Line 245">
              <a:extLst>
                <a:ext uri="{FF2B5EF4-FFF2-40B4-BE49-F238E27FC236}">
                  <a16:creationId xmlns="" xmlns:a16="http://schemas.microsoft.com/office/drawing/2014/main" id="{14C60B5B-236D-4888-9DFD-35DEEFD81645}"/>
                </a:ext>
              </a:extLst>
            </p:cNvPr>
            <p:cNvSpPr>
              <a:spLocks noChangeShapeType="1"/>
            </p:cNvSpPr>
            <p:nvPr/>
          </p:nvSpPr>
          <p:spPr bwMode="auto">
            <a:xfrm>
              <a:off x="-53246" y="4005150"/>
              <a:ext cx="0" cy="30162"/>
            </a:xfrm>
            <a:prstGeom prst="line">
              <a:avLst/>
            </a:prstGeom>
            <a:noFill/>
            <a:ln w="2857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32" name="Line 246">
              <a:extLst>
                <a:ext uri="{FF2B5EF4-FFF2-40B4-BE49-F238E27FC236}">
                  <a16:creationId xmlns="" xmlns:a16="http://schemas.microsoft.com/office/drawing/2014/main" id="{3093CE8E-5B56-4C20-9169-56E50EB98110}"/>
                </a:ext>
              </a:extLst>
            </p:cNvPr>
            <p:cNvSpPr>
              <a:spLocks noChangeShapeType="1"/>
            </p:cNvSpPr>
            <p:nvPr/>
          </p:nvSpPr>
          <p:spPr bwMode="auto">
            <a:xfrm>
              <a:off x="208691" y="4005150"/>
              <a:ext cx="0" cy="30162"/>
            </a:xfrm>
            <a:prstGeom prst="line">
              <a:avLst/>
            </a:prstGeom>
            <a:noFill/>
            <a:ln w="2857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33" name="Line 249">
              <a:extLst>
                <a:ext uri="{FF2B5EF4-FFF2-40B4-BE49-F238E27FC236}">
                  <a16:creationId xmlns="" xmlns:a16="http://schemas.microsoft.com/office/drawing/2014/main" id="{5D62AA16-DEEA-4B98-BC76-29021D0FF134}"/>
                </a:ext>
              </a:extLst>
            </p:cNvPr>
            <p:cNvSpPr>
              <a:spLocks noChangeShapeType="1"/>
            </p:cNvSpPr>
            <p:nvPr/>
          </p:nvSpPr>
          <p:spPr bwMode="auto">
            <a:xfrm>
              <a:off x="-3199671" y="4005150"/>
              <a:ext cx="0" cy="58737"/>
            </a:xfrm>
            <a:prstGeom prst="line">
              <a:avLst/>
            </a:prstGeom>
            <a:noFill/>
            <a:ln w="2857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34" name="Line 251">
              <a:extLst>
                <a:ext uri="{FF2B5EF4-FFF2-40B4-BE49-F238E27FC236}">
                  <a16:creationId xmlns="" xmlns:a16="http://schemas.microsoft.com/office/drawing/2014/main" id="{DF5D952B-0D39-4816-8223-9E6F9D5F7426}"/>
                </a:ext>
              </a:extLst>
            </p:cNvPr>
            <p:cNvSpPr>
              <a:spLocks noChangeShapeType="1"/>
            </p:cNvSpPr>
            <p:nvPr/>
          </p:nvSpPr>
          <p:spPr bwMode="auto">
            <a:xfrm>
              <a:off x="-2937734" y="4005150"/>
              <a:ext cx="0" cy="58737"/>
            </a:xfrm>
            <a:prstGeom prst="line">
              <a:avLst/>
            </a:prstGeom>
            <a:noFill/>
            <a:ln w="2857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35" name="Line 253">
              <a:extLst>
                <a:ext uri="{FF2B5EF4-FFF2-40B4-BE49-F238E27FC236}">
                  <a16:creationId xmlns="" xmlns:a16="http://schemas.microsoft.com/office/drawing/2014/main" id="{79420AD7-F0AC-4754-90B2-5C9114E05D1A}"/>
                </a:ext>
              </a:extLst>
            </p:cNvPr>
            <p:cNvSpPr>
              <a:spLocks noChangeShapeType="1"/>
            </p:cNvSpPr>
            <p:nvPr/>
          </p:nvSpPr>
          <p:spPr bwMode="auto">
            <a:xfrm>
              <a:off x="-2675796" y="4005150"/>
              <a:ext cx="0" cy="58737"/>
            </a:xfrm>
            <a:prstGeom prst="line">
              <a:avLst/>
            </a:prstGeom>
            <a:noFill/>
            <a:ln w="2857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36" name="Line 255">
              <a:extLst>
                <a:ext uri="{FF2B5EF4-FFF2-40B4-BE49-F238E27FC236}">
                  <a16:creationId xmlns="" xmlns:a16="http://schemas.microsoft.com/office/drawing/2014/main" id="{7A7E7E23-B7BD-412D-A4A2-50FB4F959491}"/>
                </a:ext>
              </a:extLst>
            </p:cNvPr>
            <p:cNvSpPr>
              <a:spLocks noChangeShapeType="1"/>
            </p:cNvSpPr>
            <p:nvPr/>
          </p:nvSpPr>
          <p:spPr bwMode="auto">
            <a:xfrm>
              <a:off x="-2413859" y="4005150"/>
              <a:ext cx="0" cy="58737"/>
            </a:xfrm>
            <a:prstGeom prst="line">
              <a:avLst/>
            </a:prstGeom>
            <a:noFill/>
            <a:ln w="2857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37" name="Line 257">
              <a:extLst>
                <a:ext uri="{FF2B5EF4-FFF2-40B4-BE49-F238E27FC236}">
                  <a16:creationId xmlns="" xmlns:a16="http://schemas.microsoft.com/office/drawing/2014/main" id="{3D8129FC-7302-4C5F-876D-F52B7AA2B14A}"/>
                </a:ext>
              </a:extLst>
            </p:cNvPr>
            <p:cNvSpPr>
              <a:spLocks noChangeShapeType="1"/>
            </p:cNvSpPr>
            <p:nvPr/>
          </p:nvSpPr>
          <p:spPr bwMode="auto">
            <a:xfrm>
              <a:off x="-2151921" y="4005150"/>
              <a:ext cx="0" cy="58737"/>
            </a:xfrm>
            <a:prstGeom prst="line">
              <a:avLst/>
            </a:prstGeom>
            <a:noFill/>
            <a:ln w="2857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38" name="Line 259">
              <a:extLst>
                <a:ext uri="{FF2B5EF4-FFF2-40B4-BE49-F238E27FC236}">
                  <a16:creationId xmlns="" xmlns:a16="http://schemas.microsoft.com/office/drawing/2014/main" id="{7D7DF5BF-471A-4062-9FF2-325B9E552DC5}"/>
                </a:ext>
              </a:extLst>
            </p:cNvPr>
            <p:cNvSpPr>
              <a:spLocks noChangeShapeType="1"/>
            </p:cNvSpPr>
            <p:nvPr/>
          </p:nvSpPr>
          <p:spPr bwMode="auto">
            <a:xfrm>
              <a:off x="-1888396" y="4005150"/>
              <a:ext cx="0" cy="58737"/>
            </a:xfrm>
            <a:prstGeom prst="line">
              <a:avLst/>
            </a:prstGeom>
            <a:noFill/>
            <a:ln w="2857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39" name="Line 261">
              <a:extLst>
                <a:ext uri="{FF2B5EF4-FFF2-40B4-BE49-F238E27FC236}">
                  <a16:creationId xmlns="" xmlns:a16="http://schemas.microsoft.com/office/drawing/2014/main" id="{9235CC9A-494C-4FA1-9CE6-30BBFEABF287}"/>
                </a:ext>
              </a:extLst>
            </p:cNvPr>
            <p:cNvSpPr>
              <a:spLocks noChangeShapeType="1"/>
            </p:cNvSpPr>
            <p:nvPr/>
          </p:nvSpPr>
          <p:spPr bwMode="auto">
            <a:xfrm>
              <a:off x="-1626459" y="4005150"/>
              <a:ext cx="0" cy="58737"/>
            </a:xfrm>
            <a:prstGeom prst="line">
              <a:avLst/>
            </a:prstGeom>
            <a:noFill/>
            <a:ln w="2857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40" name="Line 263">
              <a:extLst>
                <a:ext uri="{FF2B5EF4-FFF2-40B4-BE49-F238E27FC236}">
                  <a16:creationId xmlns="" xmlns:a16="http://schemas.microsoft.com/office/drawing/2014/main" id="{B5A7F981-45CD-493B-A0EA-B0FE9CC3EE04}"/>
                </a:ext>
              </a:extLst>
            </p:cNvPr>
            <p:cNvSpPr>
              <a:spLocks noChangeShapeType="1"/>
            </p:cNvSpPr>
            <p:nvPr/>
          </p:nvSpPr>
          <p:spPr bwMode="auto">
            <a:xfrm>
              <a:off x="-1364521" y="4005150"/>
              <a:ext cx="0" cy="58737"/>
            </a:xfrm>
            <a:prstGeom prst="line">
              <a:avLst/>
            </a:prstGeom>
            <a:noFill/>
            <a:ln w="2857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41" name="Line 265">
              <a:extLst>
                <a:ext uri="{FF2B5EF4-FFF2-40B4-BE49-F238E27FC236}">
                  <a16:creationId xmlns="" xmlns:a16="http://schemas.microsoft.com/office/drawing/2014/main" id="{E6445C8E-47F3-43A1-A82E-BBFB390FFEA6}"/>
                </a:ext>
              </a:extLst>
            </p:cNvPr>
            <p:cNvSpPr>
              <a:spLocks noChangeShapeType="1"/>
            </p:cNvSpPr>
            <p:nvPr/>
          </p:nvSpPr>
          <p:spPr bwMode="auto">
            <a:xfrm>
              <a:off x="-1102584" y="4005150"/>
              <a:ext cx="0" cy="58737"/>
            </a:xfrm>
            <a:prstGeom prst="line">
              <a:avLst/>
            </a:prstGeom>
            <a:noFill/>
            <a:ln w="2857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42" name="Line 267">
              <a:extLst>
                <a:ext uri="{FF2B5EF4-FFF2-40B4-BE49-F238E27FC236}">
                  <a16:creationId xmlns="" xmlns:a16="http://schemas.microsoft.com/office/drawing/2014/main" id="{5C2D7691-64D2-4850-9C35-C644E77675EC}"/>
                </a:ext>
              </a:extLst>
            </p:cNvPr>
            <p:cNvSpPr>
              <a:spLocks noChangeShapeType="1"/>
            </p:cNvSpPr>
            <p:nvPr/>
          </p:nvSpPr>
          <p:spPr bwMode="auto">
            <a:xfrm>
              <a:off x="-840646" y="4005150"/>
              <a:ext cx="0" cy="58737"/>
            </a:xfrm>
            <a:prstGeom prst="line">
              <a:avLst/>
            </a:prstGeom>
            <a:noFill/>
            <a:ln w="2857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43" name="Line 269">
              <a:extLst>
                <a:ext uri="{FF2B5EF4-FFF2-40B4-BE49-F238E27FC236}">
                  <a16:creationId xmlns="" xmlns:a16="http://schemas.microsoft.com/office/drawing/2014/main" id="{428119C6-A950-488F-93EA-D6E0A5EE26C7}"/>
                </a:ext>
              </a:extLst>
            </p:cNvPr>
            <p:cNvSpPr>
              <a:spLocks noChangeShapeType="1"/>
            </p:cNvSpPr>
            <p:nvPr/>
          </p:nvSpPr>
          <p:spPr bwMode="auto">
            <a:xfrm>
              <a:off x="-577121" y="4005150"/>
              <a:ext cx="0" cy="58737"/>
            </a:xfrm>
            <a:prstGeom prst="line">
              <a:avLst/>
            </a:prstGeom>
            <a:noFill/>
            <a:ln w="2857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44" name="Line 271">
              <a:extLst>
                <a:ext uri="{FF2B5EF4-FFF2-40B4-BE49-F238E27FC236}">
                  <a16:creationId xmlns="" xmlns:a16="http://schemas.microsoft.com/office/drawing/2014/main" id="{AE933324-8DC1-4375-BF86-DA704B13A4B0}"/>
                </a:ext>
              </a:extLst>
            </p:cNvPr>
            <p:cNvSpPr>
              <a:spLocks noChangeShapeType="1"/>
            </p:cNvSpPr>
            <p:nvPr/>
          </p:nvSpPr>
          <p:spPr bwMode="auto">
            <a:xfrm>
              <a:off x="-315184" y="4005150"/>
              <a:ext cx="0" cy="58737"/>
            </a:xfrm>
            <a:prstGeom prst="line">
              <a:avLst/>
            </a:prstGeom>
            <a:noFill/>
            <a:ln w="2857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45" name="Line 273">
              <a:extLst>
                <a:ext uri="{FF2B5EF4-FFF2-40B4-BE49-F238E27FC236}">
                  <a16:creationId xmlns="" xmlns:a16="http://schemas.microsoft.com/office/drawing/2014/main" id="{B5B421A8-BCC0-4B59-B642-FB31294A289D}"/>
                </a:ext>
              </a:extLst>
            </p:cNvPr>
            <p:cNvSpPr>
              <a:spLocks noChangeShapeType="1"/>
            </p:cNvSpPr>
            <p:nvPr/>
          </p:nvSpPr>
          <p:spPr bwMode="auto">
            <a:xfrm>
              <a:off x="-53246" y="4005150"/>
              <a:ext cx="0" cy="58737"/>
            </a:xfrm>
            <a:prstGeom prst="line">
              <a:avLst/>
            </a:prstGeom>
            <a:noFill/>
            <a:ln w="2857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46" name="Line 275">
              <a:extLst>
                <a:ext uri="{FF2B5EF4-FFF2-40B4-BE49-F238E27FC236}">
                  <a16:creationId xmlns="" xmlns:a16="http://schemas.microsoft.com/office/drawing/2014/main" id="{65E67574-9AA8-4513-9764-FA8C502DBBFD}"/>
                </a:ext>
              </a:extLst>
            </p:cNvPr>
            <p:cNvSpPr>
              <a:spLocks noChangeShapeType="1"/>
            </p:cNvSpPr>
            <p:nvPr/>
          </p:nvSpPr>
          <p:spPr bwMode="auto">
            <a:xfrm>
              <a:off x="208691" y="4005150"/>
              <a:ext cx="0" cy="58737"/>
            </a:xfrm>
            <a:prstGeom prst="line">
              <a:avLst/>
            </a:prstGeom>
            <a:noFill/>
            <a:ln w="2857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47" name="Line 249">
              <a:extLst>
                <a:ext uri="{FF2B5EF4-FFF2-40B4-BE49-F238E27FC236}">
                  <a16:creationId xmlns="" xmlns:a16="http://schemas.microsoft.com/office/drawing/2014/main" id="{7ECE4B2D-F22B-4174-8A28-E6E27911E2E0}"/>
                </a:ext>
              </a:extLst>
            </p:cNvPr>
            <p:cNvSpPr>
              <a:spLocks noChangeShapeType="1"/>
            </p:cNvSpPr>
            <p:nvPr/>
          </p:nvSpPr>
          <p:spPr bwMode="auto">
            <a:xfrm>
              <a:off x="-3477425" y="4005150"/>
              <a:ext cx="0" cy="58737"/>
            </a:xfrm>
            <a:prstGeom prst="line">
              <a:avLst/>
            </a:prstGeom>
            <a:noFill/>
            <a:ln w="2857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grpSp>
      <p:sp>
        <p:nvSpPr>
          <p:cNvPr id="448" name="Freeform: Shape 447">
            <a:extLst>
              <a:ext uri="{FF2B5EF4-FFF2-40B4-BE49-F238E27FC236}">
                <a16:creationId xmlns="" xmlns:a16="http://schemas.microsoft.com/office/drawing/2014/main" id="{FD37752A-9C93-453A-9B88-A7F39DE169A2}"/>
              </a:ext>
            </a:extLst>
          </p:cNvPr>
          <p:cNvSpPr/>
          <p:nvPr/>
        </p:nvSpPr>
        <p:spPr bwMode="auto">
          <a:xfrm>
            <a:off x="5449632" y="1931922"/>
            <a:ext cx="3307556" cy="2647950"/>
          </a:xfrm>
          <a:custGeom>
            <a:avLst/>
            <a:gdLst>
              <a:gd name="connsiteX0" fmla="*/ 0 w 4410075"/>
              <a:gd name="connsiteY0" fmla="*/ 0 h 2647950"/>
              <a:gd name="connsiteX1" fmla="*/ 0 w 4410075"/>
              <a:gd name="connsiteY1" fmla="*/ 2647950 h 2647950"/>
              <a:gd name="connsiteX2" fmla="*/ 4410075 w 4410075"/>
              <a:gd name="connsiteY2" fmla="*/ 2647950 h 2647950"/>
              <a:gd name="connsiteX3" fmla="*/ 4410075 w 4410075"/>
              <a:gd name="connsiteY3" fmla="*/ 2647950 h 2647950"/>
              <a:gd name="connsiteX4" fmla="*/ 4410075 w 4410075"/>
              <a:gd name="connsiteY4" fmla="*/ 2647950 h 2647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075" h="2647950">
                <a:moveTo>
                  <a:pt x="0" y="0"/>
                </a:moveTo>
                <a:lnTo>
                  <a:pt x="0" y="2647950"/>
                </a:lnTo>
                <a:lnTo>
                  <a:pt x="4410075" y="2647950"/>
                </a:lnTo>
                <a:lnTo>
                  <a:pt x="4410075" y="2647950"/>
                </a:lnTo>
                <a:lnTo>
                  <a:pt x="4410075" y="2647950"/>
                </a:lnTo>
              </a:path>
            </a:pathLst>
          </a:custGeom>
          <a:noFill/>
          <a:ln w="28575">
            <a:solidFill>
              <a:srgbClr val="000000"/>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grpSp>
        <p:nvGrpSpPr>
          <p:cNvPr id="449" name="Group 448">
            <a:extLst>
              <a:ext uri="{FF2B5EF4-FFF2-40B4-BE49-F238E27FC236}">
                <a16:creationId xmlns="" xmlns:a16="http://schemas.microsoft.com/office/drawing/2014/main" id="{9CDA5872-F3EE-4856-9A51-C738B43FA50C}"/>
              </a:ext>
            </a:extLst>
          </p:cNvPr>
          <p:cNvGrpSpPr/>
          <p:nvPr/>
        </p:nvGrpSpPr>
        <p:grpSpPr>
          <a:xfrm>
            <a:off x="5392829" y="1940550"/>
            <a:ext cx="53123" cy="2583619"/>
            <a:chOff x="1343488" y="1942202"/>
            <a:chExt cx="70831" cy="2583619"/>
          </a:xfrm>
        </p:grpSpPr>
        <p:grpSp>
          <p:nvGrpSpPr>
            <p:cNvPr id="450" name="Group 449">
              <a:extLst>
                <a:ext uri="{FF2B5EF4-FFF2-40B4-BE49-F238E27FC236}">
                  <a16:creationId xmlns="" xmlns:a16="http://schemas.microsoft.com/office/drawing/2014/main" id="{CD85482D-1C18-48E4-8CFA-5B8CE1256338}"/>
                </a:ext>
              </a:extLst>
            </p:cNvPr>
            <p:cNvGrpSpPr/>
            <p:nvPr/>
          </p:nvGrpSpPr>
          <p:grpSpPr>
            <a:xfrm>
              <a:off x="1343488" y="2461404"/>
              <a:ext cx="70831" cy="2064417"/>
              <a:chOff x="-3545479" y="1690423"/>
              <a:chExt cx="64008" cy="2310501"/>
            </a:xfrm>
          </p:grpSpPr>
          <p:sp>
            <p:nvSpPr>
              <p:cNvPr id="452" name="Line 188">
                <a:extLst>
                  <a:ext uri="{FF2B5EF4-FFF2-40B4-BE49-F238E27FC236}">
                    <a16:creationId xmlns="" xmlns:a16="http://schemas.microsoft.com/office/drawing/2014/main" id="{71428D6B-E772-49AD-B944-71517B4CBE23}"/>
                  </a:ext>
                </a:extLst>
              </p:cNvPr>
              <p:cNvSpPr>
                <a:spLocks noChangeShapeType="1"/>
              </p:cNvSpPr>
              <p:nvPr/>
            </p:nvSpPr>
            <p:spPr bwMode="auto">
              <a:xfrm flipH="1">
                <a:off x="-3545479" y="4000924"/>
                <a:ext cx="64008" cy="0"/>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53" name="Line 190">
                <a:extLst>
                  <a:ext uri="{FF2B5EF4-FFF2-40B4-BE49-F238E27FC236}">
                    <a16:creationId xmlns="" xmlns:a16="http://schemas.microsoft.com/office/drawing/2014/main" id="{4A793875-106F-403D-8FB3-D8F5D5C56B8B}"/>
                  </a:ext>
                </a:extLst>
              </p:cNvPr>
              <p:cNvSpPr>
                <a:spLocks noChangeShapeType="1"/>
              </p:cNvSpPr>
              <p:nvPr/>
            </p:nvSpPr>
            <p:spPr bwMode="auto">
              <a:xfrm flipH="1">
                <a:off x="-3545479" y="3416036"/>
                <a:ext cx="64008" cy="0"/>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54" name="Line 192">
                <a:extLst>
                  <a:ext uri="{FF2B5EF4-FFF2-40B4-BE49-F238E27FC236}">
                    <a16:creationId xmlns="" xmlns:a16="http://schemas.microsoft.com/office/drawing/2014/main" id="{F0064BBA-054C-4907-8595-C525049D0FE7}"/>
                  </a:ext>
                </a:extLst>
              </p:cNvPr>
              <p:cNvSpPr>
                <a:spLocks noChangeShapeType="1"/>
              </p:cNvSpPr>
              <p:nvPr/>
            </p:nvSpPr>
            <p:spPr bwMode="auto">
              <a:xfrm flipH="1">
                <a:off x="-3545479" y="2841361"/>
                <a:ext cx="64008" cy="0"/>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55" name="Line 194">
                <a:extLst>
                  <a:ext uri="{FF2B5EF4-FFF2-40B4-BE49-F238E27FC236}">
                    <a16:creationId xmlns="" xmlns:a16="http://schemas.microsoft.com/office/drawing/2014/main" id="{3F517D01-5BAA-4B8C-B6AB-C71DA97429D1}"/>
                  </a:ext>
                </a:extLst>
              </p:cNvPr>
              <p:cNvSpPr>
                <a:spLocks noChangeShapeType="1"/>
              </p:cNvSpPr>
              <p:nvPr/>
            </p:nvSpPr>
            <p:spPr bwMode="auto">
              <a:xfrm flipH="1">
                <a:off x="-3545479" y="2265098"/>
                <a:ext cx="64008" cy="0"/>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56" name="Line 196">
                <a:extLst>
                  <a:ext uri="{FF2B5EF4-FFF2-40B4-BE49-F238E27FC236}">
                    <a16:creationId xmlns="" xmlns:a16="http://schemas.microsoft.com/office/drawing/2014/main" id="{0E5F6314-0B66-43C8-ABA1-5D41CD5E32A6}"/>
                  </a:ext>
                </a:extLst>
              </p:cNvPr>
              <p:cNvSpPr>
                <a:spLocks noChangeShapeType="1"/>
              </p:cNvSpPr>
              <p:nvPr/>
            </p:nvSpPr>
            <p:spPr bwMode="auto">
              <a:xfrm flipH="1">
                <a:off x="-3545479" y="1690423"/>
                <a:ext cx="64008" cy="0"/>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grpSp>
        <p:sp>
          <p:nvSpPr>
            <p:cNvPr id="451" name="Line 196">
              <a:extLst>
                <a:ext uri="{FF2B5EF4-FFF2-40B4-BE49-F238E27FC236}">
                  <a16:creationId xmlns="" xmlns:a16="http://schemas.microsoft.com/office/drawing/2014/main" id="{DEFDFD79-7CC7-4459-8A5A-BFD04A6B6024}"/>
                </a:ext>
              </a:extLst>
            </p:cNvPr>
            <p:cNvSpPr>
              <a:spLocks noChangeShapeType="1"/>
            </p:cNvSpPr>
            <p:nvPr/>
          </p:nvSpPr>
          <p:spPr bwMode="auto">
            <a:xfrm flipH="1">
              <a:off x="1343488" y="1942202"/>
              <a:ext cx="70831" cy="0"/>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grpSp>
      <p:sp>
        <p:nvSpPr>
          <p:cNvPr id="457" name="Rectangle 191">
            <a:extLst>
              <a:ext uri="{FF2B5EF4-FFF2-40B4-BE49-F238E27FC236}">
                <a16:creationId xmlns="" xmlns:a16="http://schemas.microsoft.com/office/drawing/2014/main" id="{CEA12918-97E5-42C0-9A1C-7C7CC574E0F4}"/>
              </a:ext>
            </a:extLst>
          </p:cNvPr>
          <p:cNvSpPr>
            <a:spLocks noChangeArrowheads="1"/>
          </p:cNvSpPr>
          <p:nvPr/>
        </p:nvSpPr>
        <p:spPr bwMode="auto">
          <a:xfrm>
            <a:off x="5125841" y="3898362"/>
            <a:ext cx="2308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0.2</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58" name="Rectangle 264">
            <a:extLst>
              <a:ext uri="{FF2B5EF4-FFF2-40B4-BE49-F238E27FC236}">
                <a16:creationId xmlns="" xmlns:a16="http://schemas.microsoft.com/office/drawing/2014/main" id="{2A3A5195-A960-4126-8A74-8063DE2184C4}"/>
              </a:ext>
            </a:extLst>
          </p:cNvPr>
          <p:cNvSpPr>
            <a:spLocks noChangeArrowheads="1"/>
          </p:cNvSpPr>
          <p:nvPr/>
        </p:nvSpPr>
        <p:spPr bwMode="auto">
          <a:xfrm>
            <a:off x="7976298" y="4622444"/>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30</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59" name="Rectangle 266">
            <a:extLst>
              <a:ext uri="{FF2B5EF4-FFF2-40B4-BE49-F238E27FC236}">
                <a16:creationId xmlns="" xmlns:a16="http://schemas.microsoft.com/office/drawing/2014/main" id="{ED92A883-677E-4A92-AFAE-5D5894F622EA}"/>
              </a:ext>
            </a:extLst>
          </p:cNvPr>
          <p:cNvSpPr>
            <a:spLocks noChangeArrowheads="1"/>
          </p:cNvSpPr>
          <p:nvPr/>
        </p:nvSpPr>
        <p:spPr bwMode="auto">
          <a:xfrm>
            <a:off x="8148043" y="4622444"/>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32</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60" name="Rectangle 268">
            <a:extLst>
              <a:ext uri="{FF2B5EF4-FFF2-40B4-BE49-F238E27FC236}">
                <a16:creationId xmlns="" xmlns:a16="http://schemas.microsoft.com/office/drawing/2014/main" id="{45564ED0-7920-4409-AD8E-4CB44146BD76}"/>
              </a:ext>
            </a:extLst>
          </p:cNvPr>
          <p:cNvSpPr>
            <a:spLocks noChangeArrowheads="1"/>
          </p:cNvSpPr>
          <p:nvPr/>
        </p:nvSpPr>
        <p:spPr bwMode="auto">
          <a:xfrm>
            <a:off x="8319789" y="4622444"/>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34</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61" name="Rectangle 270">
            <a:extLst>
              <a:ext uri="{FF2B5EF4-FFF2-40B4-BE49-F238E27FC236}">
                <a16:creationId xmlns="" xmlns:a16="http://schemas.microsoft.com/office/drawing/2014/main" id="{50BA0D6A-7139-4ACF-A14E-1A02E47FE86E}"/>
              </a:ext>
            </a:extLst>
          </p:cNvPr>
          <p:cNvSpPr>
            <a:spLocks noChangeArrowheads="1"/>
          </p:cNvSpPr>
          <p:nvPr/>
        </p:nvSpPr>
        <p:spPr bwMode="auto">
          <a:xfrm>
            <a:off x="8491534" y="4622444"/>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36</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62" name="Rectangle 272">
            <a:extLst>
              <a:ext uri="{FF2B5EF4-FFF2-40B4-BE49-F238E27FC236}">
                <a16:creationId xmlns="" xmlns:a16="http://schemas.microsoft.com/office/drawing/2014/main" id="{1377FAC6-E1C2-4805-A2A9-CC4EF792C99F}"/>
              </a:ext>
            </a:extLst>
          </p:cNvPr>
          <p:cNvSpPr>
            <a:spLocks noChangeArrowheads="1"/>
          </p:cNvSpPr>
          <p:nvPr/>
        </p:nvSpPr>
        <p:spPr bwMode="auto">
          <a:xfrm>
            <a:off x="8664321" y="4622444"/>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38</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nvGrpSpPr>
          <p:cNvPr id="463" name="Group 462">
            <a:extLst>
              <a:ext uri="{FF2B5EF4-FFF2-40B4-BE49-F238E27FC236}">
                <a16:creationId xmlns="" xmlns:a16="http://schemas.microsoft.com/office/drawing/2014/main" id="{D9E59405-52F8-49A2-8FD8-B264161312FB}"/>
              </a:ext>
            </a:extLst>
          </p:cNvPr>
          <p:cNvGrpSpPr/>
          <p:nvPr/>
        </p:nvGrpSpPr>
        <p:grpSpPr>
          <a:xfrm>
            <a:off x="8065214" y="4579089"/>
            <a:ext cx="685965" cy="58737"/>
            <a:chOff x="-840646" y="4005150"/>
            <a:chExt cx="1049337" cy="58737"/>
          </a:xfrm>
        </p:grpSpPr>
        <p:sp>
          <p:nvSpPr>
            <p:cNvPr id="464" name="Line 242">
              <a:extLst>
                <a:ext uri="{FF2B5EF4-FFF2-40B4-BE49-F238E27FC236}">
                  <a16:creationId xmlns="" xmlns:a16="http://schemas.microsoft.com/office/drawing/2014/main" id="{97CABA0C-1A18-4578-80AE-9658AF910F1D}"/>
                </a:ext>
              </a:extLst>
            </p:cNvPr>
            <p:cNvSpPr>
              <a:spLocks noChangeShapeType="1"/>
            </p:cNvSpPr>
            <p:nvPr/>
          </p:nvSpPr>
          <p:spPr bwMode="auto">
            <a:xfrm>
              <a:off x="-840646" y="4005150"/>
              <a:ext cx="0" cy="30162"/>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65" name="Line 243">
              <a:extLst>
                <a:ext uri="{FF2B5EF4-FFF2-40B4-BE49-F238E27FC236}">
                  <a16:creationId xmlns="" xmlns:a16="http://schemas.microsoft.com/office/drawing/2014/main" id="{1268B9DE-9908-4D15-B0DE-EB8CF9B6ED69}"/>
                </a:ext>
              </a:extLst>
            </p:cNvPr>
            <p:cNvSpPr>
              <a:spLocks noChangeShapeType="1"/>
            </p:cNvSpPr>
            <p:nvPr/>
          </p:nvSpPr>
          <p:spPr bwMode="auto">
            <a:xfrm>
              <a:off x="-577121" y="4005150"/>
              <a:ext cx="0" cy="30162"/>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66" name="Line 244">
              <a:extLst>
                <a:ext uri="{FF2B5EF4-FFF2-40B4-BE49-F238E27FC236}">
                  <a16:creationId xmlns="" xmlns:a16="http://schemas.microsoft.com/office/drawing/2014/main" id="{948FCAA8-86F2-4495-924F-F3BD58D3EBD7}"/>
                </a:ext>
              </a:extLst>
            </p:cNvPr>
            <p:cNvSpPr>
              <a:spLocks noChangeShapeType="1"/>
            </p:cNvSpPr>
            <p:nvPr/>
          </p:nvSpPr>
          <p:spPr bwMode="auto">
            <a:xfrm>
              <a:off x="-315184" y="4005150"/>
              <a:ext cx="0" cy="30162"/>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67" name="Line 245">
              <a:extLst>
                <a:ext uri="{FF2B5EF4-FFF2-40B4-BE49-F238E27FC236}">
                  <a16:creationId xmlns="" xmlns:a16="http://schemas.microsoft.com/office/drawing/2014/main" id="{AA21E991-3F32-4042-B3EA-D0939C8D3A5C}"/>
                </a:ext>
              </a:extLst>
            </p:cNvPr>
            <p:cNvSpPr>
              <a:spLocks noChangeShapeType="1"/>
            </p:cNvSpPr>
            <p:nvPr/>
          </p:nvSpPr>
          <p:spPr bwMode="auto">
            <a:xfrm>
              <a:off x="-53246" y="4005150"/>
              <a:ext cx="0" cy="30162"/>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68" name="Line 246">
              <a:extLst>
                <a:ext uri="{FF2B5EF4-FFF2-40B4-BE49-F238E27FC236}">
                  <a16:creationId xmlns="" xmlns:a16="http://schemas.microsoft.com/office/drawing/2014/main" id="{A7637207-5ECF-404E-AC5C-00B5E08F0876}"/>
                </a:ext>
              </a:extLst>
            </p:cNvPr>
            <p:cNvSpPr>
              <a:spLocks noChangeShapeType="1"/>
            </p:cNvSpPr>
            <p:nvPr/>
          </p:nvSpPr>
          <p:spPr bwMode="auto">
            <a:xfrm>
              <a:off x="208691" y="4005150"/>
              <a:ext cx="0" cy="30162"/>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69" name="Line 267">
              <a:extLst>
                <a:ext uri="{FF2B5EF4-FFF2-40B4-BE49-F238E27FC236}">
                  <a16:creationId xmlns="" xmlns:a16="http://schemas.microsoft.com/office/drawing/2014/main" id="{2AE73EB3-88C5-469D-B52C-B52496D2269A}"/>
                </a:ext>
              </a:extLst>
            </p:cNvPr>
            <p:cNvSpPr>
              <a:spLocks noChangeShapeType="1"/>
            </p:cNvSpPr>
            <p:nvPr/>
          </p:nvSpPr>
          <p:spPr bwMode="auto">
            <a:xfrm>
              <a:off x="-840646" y="4005150"/>
              <a:ext cx="0" cy="58737"/>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70" name="Line 269">
              <a:extLst>
                <a:ext uri="{FF2B5EF4-FFF2-40B4-BE49-F238E27FC236}">
                  <a16:creationId xmlns="" xmlns:a16="http://schemas.microsoft.com/office/drawing/2014/main" id="{3D61E494-9720-4CB8-A108-A6033E7F33D6}"/>
                </a:ext>
              </a:extLst>
            </p:cNvPr>
            <p:cNvSpPr>
              <a:spLocks noChangeShapeType="1"/>
            </p:cNvSpPr>
            <p:nvPr/>
          </p:nvSpPr>
          <p:spPr bwMode="auto">
            <a:xfrm>
              <a:off x="-577121" y="4005150"/>
              <a:ext cx="0" cy="58737"/>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71" name="Line 271">
              <a:extLst>
                <a:ext uri="{FF2B5EF4-FFF2-40B4-BE49-F238E27FC236}">
                  <a16:creationId xmlns="" xmlns:a16="http://schemas.microsoft.com/office/drawing/2014/main" id="{E04F533F-2A97-419F-9BA0-2D20BC706DC2}"/>
                </a:ext>
              </a:extLst>
            </p:cNvPr>
            <p:cNvSpPr>
              <a:spLocks noChangeShapeType="1"/>
            </p:cNvSpPr>
            <p:nvPr/>
          </p:nvSpPr>
          <p:spPr bwMode="auto">
            <a:xfrm>
              <a:off x="-315184" y="4005150"/>
              <a:ext cx="0" cy="58737"/>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72" name="Line 273">
              <a:extLst>
                <a:ext uri="{FF2B5EF4-FFF2-40B4-BE49-F238E27FC236}">
                  <a16:creationId xmlns="" xmlns:a16="http://schemas.microsoft.com/office/drawing/2014/main" id="{01F62020-343A-43D1-B619-2919E1A69B77}"/>
                </a:ext>
              </a:extLst>
            </p:cNvPr>
            <p:cNvSpPr>
              <a:spLocks noChangeShapeType="1"/>
            </p:cNvSpPr>
            <p:nvPr/>
          </p:nvSpPr>
          <p:spPr bwMode="auto">
            <a:xfrm>
              <a:off x="-53246" y="4005150"/>
              <a:ext cx="0" cy="58737"/>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73" name="Line 275">
              <a:extLst>
                <a:ext uri="{FF2B5EF4-FFF2-40B4-BE49-F238E27FC236}">
                  <a16:creationId xmlns="" xmlns:a16="http://schemas.microsoft.com/office/drawing/2014/main" id="{E1443E49-B456-4E93-859A-5CBDC25FEC9D}"/>
                </a:ext>
              </a:extLst>
            </p:cNvPr>
            <p:cNvSpPr>
              <a:spLocks noChangeShapeType="1"/>
            </p:cNvSpPr>
            <p:nvPr/>
          </p:nvSpPr>
          <p:spPr bwMode="auto">
            <a:xfrm>
              <a:off x="208691" y="4005150"/>
              <a:ext cx="0" cy="58737"/>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grpSp>
      <p:cxnSp>
        <p:nvCxnSpPr>
          <p:cNvPr id="474" name="Straight Connector 473">
            <a:extLst>
              <a:ext uri="{FF2B5EF4-FFF2-40B4-BE49-F238E27FC236}">
                <a16:creationId xmlns="" xmlns:a16="http://schemas.microsoft.com/office/drawing/2014/main" id="{06AB011E-A72D-47A2-9980-1C8464B89DCB}"/>
              </a:ext>
            </a:extLst>
          </p:cNvPr>
          <p:cNvCxnSpPr/>
          <p:nvPr/>
        </p:nvCxnSpPr>
        <p:spPr bwMode="auto">
          <a:xfrm>
            <a:off x="6836791" y="1901145"/>
            <a:ext cx="138789" cy="0"/>
          </a:xfrm>
          <a:prstGeom prst="line">
            <a:avLst/>
          </a:prstGeom>
          <a:noFill/>
          <a:ln w="28575" cap="flat" cmpd="sng" algn="ctr">
            <a:solidFill>
              <a:schemeClr val="accent1"/>
            </a:solidFill>
            <a:prstDash val="solid"/>
            <a:round/>
            <a:headEnd type="none" w="med" len="med"/>
            <a:tailEnd type="none" w="med" len="med"/>
          </a:ln>
          <a:effectLst/>
        </p:spPr>
      </p:cxnSp>
      <p:grpSp>
        <p:nvGrpSpPr>
          <p:cNvPr id="488" name="Group 487">
            <a:extLst>
              <a:ext uri="{FF2B5EF4-FFF2-40B4-BE49-F238E27FC236}">
                <a16:creationId xmlns="" xmlns:a16="http://schemas.microsoft.com/office/drawing/2014/main" id="{FAC76BCF-04AC-417F-8D23-04B862DC494A}"/>
              </a:ext>
            </a:extLst>
          </p:cNvPr>
          <p:cNvGrpSpPr/>
          <p:nvPr/>
        </p:nvGrpSpPr>
        <p:grpSpPr>
          <a:xfrm>
            <a:off x="5578218" y="2338790"/>
            <a:ext cx="1397362" cy="2002859"/>
            <a:chOff x="7437624" y="2338789"/>
            <a:chExt cx="1863149" cy="2002859"/>
          </a:xfrm>
        </p:grpSpPr>
        <p:cxnSp>
          <p:nvCxnSpPr>
            <p:cNvPr id="388" name="Straight Connector 387">
              <a:extLst>
                <a:ext uri="{FF2B5EF4-FFF2-40B4-BE49-F238E27FC236}">
                  <a16:creationId xmlns="" xmlns:a16="http://schemas.microsoft.com/office/drawing/2014/main" id="{6A79274E-1EB8-452D-BC0A-A9A3C2DA8311}"/>
                </a:ext>
              </a:extLst>
            </p:cNvPr>
            <p:cNvCxnSpPr/>
            <p:nvPr/>
          </p:nvCxnSpPr>
          <p:spPr bwMode="auto">
            <a:xfrm>
              <a:off x="7570644" y="2994987"/>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389" name="Straight Connector 388">
              <a:extLst>
                <a:ext uri="{FF2B5EF4-FFF2-40B4-BE49-F238E27FC236}">
                  <a16:creationId xmlns="" xmlns:a16="http://schemas.microsoft.com/office/drawing/2014/main" id="{223C57A2-D7A7-4189-8317-922C8FB41129}"/>
                </a:ext>
              </a:extLst>
            </p:cNvPr>
            <p:cNvCxnSpPr/>
            <p:nvPr/>
          </p:nvCxnSpPr>
          <p:spPr bwMode="auto">
            <a:xfrm>
              <a:off x="7884664" y="3543817"/>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390" name="Straight Connector 389">
              <a:extLst>
                <a:ext uri="{FF2B5EF4-FFF2-40B4-BE49-F238E27FC236}">
                  <a16:creationId xmlns="" xmlns:a16="http://schemas.microsoft.com/office/drawing/2014/main" id="{F1AD77C3-CB81-4C42-9EE1-292D9100443A}"/>
                </a:ext>
              </a:extLst>
            </p:cNvPr>
            <p:cNvCxnSpPr/>
            <p:nvPr/>
          </p:nvCxnSpPr>
          <p:spPr bwMode="auto">
            <a:xfrm>
              <a:off x="8007993" y="3602777"/>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391" name="Straight Connector 390">
              <a:extLst>
                <a:ext uri="{FF2B5EF4-FFF2-40B4-BE49-F238E27FC236}">
                  <a16:creationId xmlns="" xmlns:a16="http://schemas.microsoft.com/office/drawing/2014/main" id="{7BE51596-48AE-4A71-A663-C523632935DC}"/>
                </a:ext>
              </a:extLst>
            </p:cNvPr>
            <p:cNvCxnSpPr/>
            <p:nvPr/>
          </p:nvCxnSpPr>
          <p:spPr bwMode="auto">
            <a:xfrm>
              <a:off x="9208247" y="4223728"/>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392" name="Straight Connector 391">
              <a:extLst>
                <a:ext uri="{FF2B5EF4-FFF2-40B4-BE49-F238E27FC236}">
                  <a16:creationId xmlns="" xmlns:a16="http://schemas.microsoft.com/office/drawing/2014/main" id="{3220017A-14CC-49B9-B424-F2A8348D1C65}"/>
                </a:ext>
              </a:extLst>
            </p:cNvPr>
            <p:cNvCxnSpPr/>
            <p:nvPr/>
          </p:nvCxnSpPr>
          <p:spPr bwMode="auto">
            <a:xfrm>
              <a:off x="8217129" y="3898362"/>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393" name="Straight Connector 392">
              <a:extLst>
                <a:ext uri="{FF2B5EF4-FFF2-40B4-BE49-F238E27FC236}">
                  <a16:creationId xmlns="" xmlns:a16="http://schemas.microsoft.com/office/drawing/2014/main" id="{4078F69E-15FA-4167-B664-9B78FD7E6962}"/>
                </a:ext>
              </a:extLst>
            </p:cNvPr>
            <p:cNvCxnSpPr>
              <a:cxnSpLocks/>
            </p:cNvCxnSpPr>
            <p:nvPr/>
          </p:nvCxnSpPr>
          <p:spPr bwMode="auto">
            <a:xfrm>
              <a:off x="7437624" y="2342521"/>
              <a:ext cx="133020" cy="0"/>
            </a:xfrm>
            <a:prstGeom prst="line">
              <a:avLst/>
            </a:prstGeom>
            <a:noFill/>
            <a:ln w="28575" cap="flat" cmpd="sng" algn="ctr">
              <a:solidFill>
                <a:schemeClr val="accent1"/>
              </a:solidFill>
              <a:prstDash val="solid"/>
              <a:round/>
              <a:headEnd type="none" w="med" len="med"/>
              <a:tailEnd type="none" w="med" len="med"/>
            </a:ln>
            <a:effectLst/>
          </p:spPr>
        </p:cxnSp>
        <p:cxnSp>
          <p:nvCxnSpPr>
            <p:cNvPr id="475" name="Straight Connector 474">
              <a:extLst>
                <a:ext uri="{FF2B5EF4-FFF2-40B4-BE49-F238E27FC236}">
                  <a16:creationId xmlns="" xmlns:a16="http://schemas.microsoft.com/office/drawing/2014/main" id="{0D09E873-784F-4162-9AF1-629906775EA9}"/>
                </a:ext>
              </a:extLst>
            </p:cNvPr>
            <p:cNvCxnSpPr/>
            <p:nvPr/>
          </p:nvCxnSpPr>
          <p:spPr bwMode="auto">
            <a:xfrm>
              <a:off x="9115721" y="2367449"/>
              <a:ext cx="185052" cy="0"/>
            </a:xfrm>
            <a:prstGeom prst="line">
              <a:avLst/>
            </a:prstGeom>
            <a:noFill/>
            <a:ln w="28575" cap="flat" cmpd="sng" algn="ctr">
              <a:solidFill>
                <a:schemeClr val="accent3"/>
              </a:solidFill>
              <a:prstDash val="solid"/>
              <a:round/>
              <a:headEnd type="none" w="med" len="med"/>
              <a:tailEnd type="none" w="med" len="med"/>
            </a:ln>
            <a:effectLst/>
          </p:spPr>
        </p:cxnSp>
        <p:cxnSp>
          <p:nvCxnSpPr>
            <p:cNvPr id="477" name="Straight Connector 476">
              <a:extLst>
                <a:ext uri="{FF2B5EF4-FFF2-40B4-BE49-F238E27FC236}">
                  <a16:creationId xmlns="" xmlns:a16="http://schemas.microsoft.com/office/drawing/2014/main" id="{D4F9106D-EFF3-4EA7-9B42-C9C0DBEBFBBB}"/>
                </a:ext>
              </a:extLst>
            </p:cNvPr>
            <p:cNvCxnSpPr/>
            <p:nvPr/>
          </p:nvCxnSpPr>
          <p:spPr bwMode="auto">
            <a:xfrm>
              <a:off x="7563040" y="2338789"/>
              <a:ext cx="0" cy="117920"/>
            </a:xfrm>
            <a:prstGeom prst="line">
              <a:avLst/>
            </a:prstGeom>
            <a:noFill/>
            <a:ln w="28575" cap="flat" cmpd="sng" algn="ctr">
              <a:solidFill>
                <a:schemeClr val="accent1"/>
              </a:solidFill>
              <a:prstDash val="solid"/>
              <a:round/>
              <a:headEnd type="none" w="med" len="med"/>
              <a:tailEnd type="none" w="med" len="med"/>
            </a:ln>
            <a:effectLst/>
          </p:spPr>
        </p:cxnSp>
      </p:grpSp>
      <p:sp>
        <p:nvSpPr>
          <p:cNvPr id="483" name="Freeform: Shape 482">
            <a:extLst>
              <a:ext uri="{FF2B5EF4-FFF2-40B4-BE49-F238E27FC236}">
                <a16:creationId xmlns="" xmlns:a16="http://schemas.microsoft.com/office/drawing/2014/main" id="{D3206020-073B-4B10-98D9-407617DBF88A}"/>
              </a:ext>
            </a:extLst>
          </p:cNvPr>
          <p:cNvSpPr/>
          <p:nvPr/>
        </p:nvSpPr>
        <p:spPr bwMode="auto">
          <a:xfrm>
            <a:off x="5450011" y="1940767"/>
            <a:ext cx="1287624" cy="2582714"/>
          </a:xfrm>
          <a:custGeom>
            <a:avLst/>
            <a:gdLst>
              <a:gd name="connsiteX0" fmla="*/ 0 w 1716832"/>
              <a:gd name="connsiteY0" fmla="*/ 0 h 2582714"/>
              <a:gd name="connsiteX1" fmla="*/ 250060 w 1716832"/>
              <a:gd name="connsiteY1" fmla="*/ 0 h 2582714"/>
              <a:gd name="connsiteX2" fmla="*/ 250060 w 1716832"/>
              <a:gd name="connsiteY2" fmla="*/ 138093 h 2582714"/>
              <a:gd name="connsiteX3" fmla="*/ 264989 w 1716832"/>
              <a:gd name="connsiteY3" fmla="*/ 138093 h 2582714"/>
              <a:gd name="connsiteX4" fmla="*/ 264989 w 1716832"/>
              <a:gd name="connsiteY4" fmla="*/ 332170 h 2582714"/>
              <a:gd name="connsiteX5" fmla="*/ 279918 w 1716832"/>
              <a:gd name="connsiteY5" fmla="*/ 332170 h 2582714"/>
              <a:gd name="connsiteX6" fmla="*/ 279918 w 1716832"/>
              <a:gd name="connsiteY6" fmla="*/ 709127 h 2582714"/>
              <a:gd name="connsiteX7" fmla="*/ 287383 w 1716832"/>
              <a:gd name="connsiteY7" fmla="*/ 709127 h 2582714"/>
              <a:gd name="connsiteX8" fmla="*/ 287383 w 1716832"/>
              <a:gd name="connsiteY8" fmla="*/ 832291 h 2582714"/>
              <a:gd name="connsiteX9" fmla="*/ 309776 w 1716832"/>
              <a:gd name="connsiteY9" fmla="*/ 832291 h 2582714"/>
              <a:gd name="connsiteX10" fmla="*/ 309776 w 1716832"/>
              <a:gd name="connsiteY10" fmla="*/ 1030100 h 2582714"/>
              <a:gd name="connsiteX11" fmla="*/ 406815 w 1716832"/>
              <a:gd name="connsiteY11" fmla="*/ 1030100 h 2582714"/>
              <a:gd name="connsiteX12" fmla="*/ 406815 w 1716832"/>
              <a:gd name="connsiteY12" fmla="*/ 1101013 h 2582714"/>
              <a:gd name="connsiteX13" fmla="*/ 466530 w 1716832"/>
              <a:gd name="connsiteY13" fmla="*/ 1101013 h 2582714"/>
              <a:gd name="connsiteX14" fmla="*/ 466530 w 1716832"/>
              <a:gd name="connsiteY14" fmla="*/ 1198051 h 2582714"/>
              <a:gd name="connsiteX15" fmla="*/ 485192 w 1716832"/>
              <a:gd name="connsiteY15" fmla="*/ 1198051 h 2582714"/>
              <a:gd name="connsiteX16" fmla="*/ 485192 w 1716832"/>
              <a:gd name="connsiteY16" fmla="*/ 1313751 h 2582714"/>
              <a:gd name="connsiteX17" fmla="*/ 507585 w 1716832"/>
              <a:gd name="connsiteY17" fmla="*/ 1313751 h 2582714"/>
              <a:gd name="connsiteX18" fmla="*/ 507585 w 1716832"/>
              <a:gd name="connsiteY18" fmla="*/ 1373466 h 2582714"/>
              <a:gd name="connsiteX19" fmla="*/ 548640 w 1716832"/>
              <a:gd name="connsiteY19" fmla="*/ 1373466 h 2582714"/>
              <a:gd name="connsiteX20" fmla="*/ 548640 w 1716832"/>
              <a:gd name="connsiteY20" fmla="*/ 1519024 h 2582714"/>
              <a:gd name="connsiteX21" fmla="*/ 604623 w 1716832"/>
              <a:gd name="connsiteY21" fmla="*/ 1519024 h 2582714"/>
              <a:gd name="connsiteX22" fmla="*/ 604623 w 1716832"/>
              <a:gd name="connsiteY22" fmla="*/ 1586204 h 2582714"/>
              <a:gd name="connsiteX23" fmla="*/ 761378 w 1716832"/>
              <a:gd name="connsiteY23" fmla="*/ 1586204 h 2582714"/>
              <a:gd name="connsiteX24" fmla="*/ 761378 w 1716832"/>
              <a:gd name="connsiteY24" fmla="*/ 1813871 h 2582714"/>
              <a:gd name="connsiteX25" fmla="*/ 787503 w 1716832"/>
              <a:gd name="connsiteY25" fmla="*/ 1813871 h 2582714"/>
              <a:gd name="connsiteX26" fmla="*/ 787503 w 1716832"/>
              <a:gd name="connsiteY26" fmla="*/ 1903445 h 2582714"/>
              <a:gd name="connsiteX27" fmla="*/ 940526 w 1716832"/>
              <a:gd name="connsiteY27" fmla="*/ 1903445 h 2582714"/>
              <a:gd name="connsiteX28" fmla="*/ 940526 w 1716832"/>
              <a:gd name="connsiteY28" fmla="*/ 1974358 h 2582714"/>
              <a:gd name="connsiteX29" fmla="*/ 989045 w 1716832"/>
              <a:gd name="connsiteY29" fmla="*/ 1974358 h 2582714"/>
              <a:gd name="connsiteX30" fmla="*/ 989045 w 1716832"/>
              <a:gd name="connsiteY30" fmla="*/ 2052735 h 2582714"/>
              <a:gd name="connsiteX31" fmla="*/ 1149531 w 1716832"/>
              <a:gd name="connsiteY31" fmla="*/ 2052735 h 2582714"/>
              <a:gd name="connsiteX32" fmla="*/ 1149531 w 1716832"/>
              <a:gd name="connsiteY32" fmla="*/ 2131112 h 2582714"/>
              <a:gd name="connsiteX33" fmla="*/ 1231641 w 1716832"/>
              <a:gd name="connsiteY33" fmla="*/ 2131112 h 2582714"/>
              <a:gd name="connsiteX34" fmla="*/ 1231641 w 1716832"/>
              <a:gd name="connsiteY34" fmla="*/ 2235615 h 2582714"/>
              <a:gd name="connsiteX35" fmla="*/ 1250302 w 1716832"/>
              <a:gd name="connsiteY35" fmla="*/ 2235615 h 2582714"/>
              <a:gd name="connsiteX36" fmla="*/ 1250302 w 1716832"/>
              <a:gd name="connsiteY36" fmla="*/ 2313992 h 2582714"/>
              <a:gd name="connsiteX37" fmla="*/ 1444379 w 1716832"/>
              <a:gd name="connsiteY37" fmla="*/ 2313992 h 2582714"/>
              <a:gd name="connsiteX38" fmla="*/ 1444379 w 1716832"/>
              <a:gd name="connsiteY38" fmla="*/ 2407298 h 2582714"/>
              <a:gd name="connsiteX39" fmla="*/ 1716832 w 1716832"/>
              <a:gd name="connsiteY39" fmla="*/ 2407298 h 2582714"/>
              <a:gd name="connsiteX40" fmla="*/ 1716832 w 1716832"/>
              <a:gd name="connsiteY40" fmla="*/ 2582714 h 258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716832" h="2582714">
                <a:moveTo>
                  <a:pt x="0" y="0"/>
                </a:moveTo>
                <a:lnTo>
                  <a:pt x="250060" y="0"/>
                </a:lnTo>
                <a:lnTo>
                  <a:pt x="250060" y="138093"/>
                </a:lnTo>
                <a:lnTo>
                  <a:pt x="264989" y="138093"/>
                </a:lnTo>
                <a:lnTo>
                  <a:pt x="264989" y="332170"/>
                </a:lnTo>
                <a:lnTo>
                  <a:pt x="279918" y="332170"/>
                </a:lnTo>
                <a:lnTo>
                  <a:pt x="279918" y="709127"/>
                </a:lnTo>
                <a:lnTo>
                  <a:pt x="287383" y="709127"/>
                </a:lnTo>
                <a:lnTo>
                  <a:pt x="287383" y="832291"/>
                </a:lnTo>
                <a:lnTo>
                  <a:pt x="309776" y="832291"/>
                </a:lnTo>
                <a:lnTo>
                  <a:pt x="309776" y="1030100"/>
                </a:lnTo>
                <a:lnTo>
                  <a:pt x="406815" y="1030100"/>
                </a:lnTo>
                <a:lnTo>
                  <a:pt x="406815" y="1101013"/>
                </a:lnTo>
                <a:lnTo>
                  <a:pt x="466530" y="1101013"/>
                </a:lnTo>
                <a:lnTo>
                  <a:pt x="466530" y="1198051"/>
                </a:lnTo>
                <a:lnTo>
                  <a:pt x="485192" y="1198051"/>
                </a:lnTo>
                <a:lnTo>
                  <a:pt x="485192" y="1313751"/>
                </a:lnTo>
                <a:lnTo>
                  <a:pt x="507585" y="1313751"/>
                </a:lnTo>
                <a:lnTo>
                  <a:pt x="507585" y="1373466"/>
                </a:lnTo>
                <a:lnTo>
                  <a:pt x="548640" y="1373466"/>
                </a:lnTo>
                <a:lnTo>
                  <a:pt x="548640" y="1519024"/>
                </a:lnTo>
                <a:lnTo>
                  <a:pt x="604623" y="1519024"/>
                </a:lnTo>
                <a:lnTo>
                  <a:pt x="604623" y="1586204"/>
                </a:lnTo>
                <a:lnTo>
                  <a:pt x="761378" y="1586204"/>
                </a:lnTo>
                <a:lnTo>
                  <a:pt x="761378" y="1813871"/>
                </a:lnTo>
                <a:lnTo>
                  <a:pt x="787503" y="1813871"/>
                </a:lnTo>
                <a:lnTo>
                  <a:pt x="787503" y="1903445"/>
                </a:lnTo>
                <a:lnTo>
                  <a:pt x="940526" y="1903445"/>
                </a:lnTo>
                <a:lnTo>
                  <a:pt x="940526" y="1974358"/>
                </a:lnTo>
                <a:lnTo>
                  <a:pt x="989045" y="1974358"/>
                </a:lnTo>
                <a:lnTo>
                  <a:pt x="989045" y="2052735"/>
                </a:lnTo>
                <a:lnTo>
                  <a:pt x="1149531" y="2052735"/>
                </a:lnTo>
                <a:lnTo>
                  <a:pt x="1149531" y="2131112"/>
                </a:lnTo>
                <a:lnTo>
                  <a:pt x="1231641" y="2131112"/>
                </a:lnTo>
                <a:lnTo>
                  <a:pt x="1231641" y="2235615"/>
                </a:lnTo>
                <a:lnTo>
                  <a:pt x="1250302" y="2235615"/>
                </a:lnTo>
                <a:lnTo>
                  <a:pt x="1250302" y="2313992"/>
                </a:lnTo>
                <a:lnTo>
                  <a:pt x="1444379" y="2313992"/>
                </a:lnTo>
                <a:lnTo>
                  <a:pt x="1444379" y="2407298"/>
                </a:lnTo>
                <a:lnTo>
                  <a:pt x="1716832" y="2407298"/>
                </a:lnTo>
                <a:lnTo>
                  <a:pt x="1716832" y="2582714"/>
                </a:lnTo>
              </a:path>
            </a:pathLst>
          </a:custGeom>
          <a:noFill/>
          <a:ln w="28575">
            <a:solidFill>
              <a:srgbClr val="000000"/>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grpSp>
        <p:nvGrpSpPr>
          <p:cNvPr id="486" name="Group 485">
            <a:extLst>
              <a:ext uri="{FF2B5EF4-FFF2-40B4-BE49-F238E27FC236}">
                <a16:creationId xmlns="" xmlns:a16="http://schemas.microsoft.com/office/drawing/2014/main" id="{1F253CB2-981F-4F7D-9AB9-11A7AD0342FF}"/>
              </a:ext>
            </a:extLst>
          </p:cNvPr>
          <p:cNvGrpSpPr/>
          <p:nvPr/>
        </p:nvGrpSpPr>
        <p:grpSpPr>
          <a:xfrm>
            <a:off x="5479536" y="1881590"/>
            <a:ext cx="1144732" cy="2526483"/>
            <a:chOff x="7306048" y="1881589"/>
            <a:chExt cx="1526309" cy="2526483"/>
          </a:xfrm>
        </p:grpSpPr>
        <p:cxnSp>
          <p:nvCxnSpPr>
            <p:cNvPr id="479" name="Straight Connector 478">
              <a:extLst>
                <a:ext uri="{FF2B5EF4-FFF2-40B4-BE49-F238E27FC236}">
                  <a16:creationId xmlns="" xmlns:a16="http://schemas.microsoft.com/office/drawing/2014/main" id="{249D7579-A697-4850-B3E8-FBA460DC60E6}"/>
                </a:ext>
              </a:extLst>
            </p:cNvPr>
            <p:cNvCxnSpPr/>
            <p:nvPr/>
          </p:nvCxnSpPr>
          <p:spPr bwMode="auto">
            <a:xfrm>
              <a:off x="7306048" y="1881589"/>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480" name="Straight Connector 479">
              <a:extLst>
                <a:ext uri="{FF2B5EF4-FFF2-40B4-BE49-F238E27FC236}">
                  <a16:creationId xmlns="" xmlns:a16="http://schemas.microsoft.com/office/drawing/2014/main" id="{16D13ACB-1179-4016-B5C7-58FEC041718D}"/>
                </a:ext>
              </a:extLst>
            </p:cNvPr>
            <p:cNvCxnSpPr/>
            <p:nvPr/>
          </p:nvCxnSpPr>
          <p:spPr bwMode="auto">
            <a:xfrm>
              <a:off x="7988066" y="3464660"/>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481" name="Straight Connector 480">
              <a:extLst>
                <a:ext uri="{FF2B5EF4-FFF2-40B4-BE49-F238E27FC236}">
                  <a16:creationId xmlns="" xmlns:a16="http://schemas.microsoft.com/office/drawing/2014/main" id="{6256823F-FE51-4176-BA07-8D12DF90D7EC}"/>
                </a:ext>
              </a:extLst>
            </p:cNvPr>
            <p:cNvCxnSpPr>
              <a:cxnSpLocks/>
            </p:cNvCxnSpPr>
            <p:nvPr/>
          </p:nvCxnSpPr>
          <p:spPr bwMode="auto">
            <a:xfrm>
              <a:off x="7675378" y="3098783"/>
              <a:ext cx="109752" cy="0"/>
            </a:xfrm>
            <a:prstGeom prst="line">
              <a:avLst/>
            </a:prstGeom>
            <a:noFill/>
            <a:ln w="28575" cap="flat" cmpd="sng" algn="ctr">
              <a:solidFill>
                <a:schemeClr val="accent3"/>
              </a:solidFill>
              <a:prstDash val="solid"/>
              <a:round/>
              <a:headEnd type="none" w="med" len="med"/>
              <a:tailEnd type="none" w="med" len="med"/>
            </a:ln>
            <a:effectLst/>
          </p:spPr>
        </p:cxnSp>
        <p:cxnSp>
          <p:nvCxnSpPr>
            <p:cNvPr id="484" name="Straight Connector 483">
              <a:extLst>
                <a:ext uri="{FF2B5EF4-FFF2-40B4-BE49-F238E27FC236}">
                  <a16:creationId xmlns="" xmlns:a16="http://schemas.microsoft.com/office/drawing/2014/main" id="{C100D802-B841-46A4-ABF5-A0FB89A0E2AA}"/>
                </a:ext>
              </a:extLst>
            </p:cNvPr>
            <p:cNvCxnSpPr/>
            <p:nvPr/>
          </p:nvCxnSpPr>
          <p:spPr bwMode="auto">
            <a:xfrm>
              <a:off x="8365948" y="3931386"/>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485" name="Straight Connector 484">
              <a:extLst>
                <a:ext uri="{FF2B5EF4-FFF2-40B4-BE49-F238E27FC236}">
                  <a16:creationId xmlns="" xmlns:a16="http://schemas.microsoft.com/office/drawing/2014/main" id="{D40B716F-4554-4A9B-B499-95CF527FFDC5}"/>
                </a:ext>
              </a:extLst>
            </p:cNvPr>
            <p:cNvCxnSpPr/>
            <p:nvPr/>
          </p:nvCxnSpPr>
          <p:spPr bwMode="auto">
            <a:xfrm>
              <a:off x="8832357" y="4290152"/>
              <a:ext cx="0" cy="117920"/>
            </a:xfrm>
            <a:prstGeom prst="line">
              <a:avLst/>
            </a:prstGeom>
            <a:noFill/>
            <a:ln w="28575" cap="flat" cmpd="sng" algn="ctr">
              <a:solidFill>
                <a:schemeClr val="accent3"/>
              </a:solidFill>
              <a:prstDash val="solid"/>
              <a:round/>
              <a:headEnd type="none" w="med" len="med"/>
              <a:tailEnd type="none" w="med" len="med"/>
            </a:ln>
            <a:effectLst/>
          </p:spPr>
        </p:cxnSp>
      </p:grpSp>
      <p:sp>
        <p:nvSpPr>
          <p:cNvPr id="10" name="Date Placeholder 9"/>
          <p:cNvSpPr>
            <a:spLocks noGrp="1"/>
          </p:cNvSpPr>
          <p:nvPr>
            <p:ph type="dt" sz="half" idx="10"/>
          </p:nvPr>
        </p:nvSpPr>
        <p:spPr/>
        <p:txBody>
          <a:bodyPr/>
          <a:lstStyle/>
          <a:p>
            <a:fld id="{50A1CAC3-D8A4-8C4E-96EA-7C10FFAAFF64}" type="datetime1">
              <a:rPr lang="en-US" smtClean="0"/>
              <a:t>14.11.20</a:t>
            </a:fld>
            <a:endParaRPr lang="en-US"/>
          </a:p>
        </p:txBody>
      </p:sp>
      <p:sp>
        <p:nvSpPr>
          <p:cNvPr id="18" name="Slide Number Placeholder 17"/>
          <p:cNvSpPr>
            <a:spLocks noGrp="1"/>
          </p:cNvSpPr>
          <p:nvPr>
            <p:ph type="sldNum" sz="quarter" idx="12"/>
          </p:nvPr>
        </p:nvSpPr>
        <p:spPr/>
        <p:txBody>
          <a:bodyPr/>
          <a:lstStyle/>
          <a:p>
            <a:fld id="{A46B56E3-E63F-C94B-B5F1-645B608C74A3}" type="slidenum">
              <a:rPr lang="en-US" smtClean="0"/>
              <a:t>91</a:t>
            </a:fld>
            <a:endParaRPr lang="en-US"/>
          </a:p>
        </p:txBody>
      </p:sp>
    </p:spTree>
    <p:extLst>
      <p:ext uri="{BB962C8B-B14F-4D97-AF65-F5344CB8AC3E}">
        <p14:creationId xmlns:p14="http://schemas.microsoft.com/office/powerpoint/2010/main" val="15181095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677A9D7-72FB-4E20-ADA8-1A12828F2991}"/>
              </a:ext>
            </a:extLst>
          </p:cNvPr>
          <p:cNvSpPr>
            <a:spLocks noGrp="1"/>
          </p:cNvSpPr>
          <p:nvPr>
            <p:ph type="title"/>
          </p:nvPr>
        </p:nvSpPr>
        <p:spPr/>
        <p:txBody>
          <a:bodyPr/>
          <a:lstStyle/>
          <a:p>
            <a:r>
              <a:rPr lang="en-US" dirty="0"/>
              <a:t>SAFIR-02 BREAST: Study Design</a:t>
            </a:r>
          </a:p>
        </p:txBody>
      </p:sp>
      <p:grpSp>
        <p:nvGrpSpPr>
          <p:cNvPr id="4" name="Group 7">
            <a:extLst>
              <a:ext uri="{FF2B5EF4-FFF2-40B4-BE49-F238E27FC236}">
                <a16:creationId xmlns="" xmlns:a16="http://schemas.microsoft.com/office/drawing/2014/main" id="{3FCF4612-C925-48CE-9196-F4E7F73811B8}"/>
              </a:ext>
            </a:extLst>
          </p:cNvPr>
          <p:cNvGrpSpPr>
            <a:grpSpLocks/>
          </p:cNvGrpSpPr>
          <p:nvPr/>
        </p:nvGrpSpPr>
        <p:grpSpPr bwMode="auto">
          <a:xfrm>
            <a:off x="7042177" y="6216652"/>
            <a:ext cx="2491813" cy="447822"/>
            <a:chOff x="9527309" y="3551529"/>
            <a:chExt cx="3322416" cy="448324"/>
          </a:xfrm>
        </p:grpSpPr>
        <p:pic>
          <p:nvPicPr>
            <p:cNvPr id="5" name="Picture 9">
              <a:extLst>
                <a:ext uri="{FF2B5EF4-FFF2-40B4-BE49-F238E27FC236}">
                  <a16:creationId xmlns="" xmlns:a16="http://schemas.microsoft.com/office/drawing/2014/main" id="{94D046FB-895B-4EA6-9E0F-9C64B602DEC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327791" y="3551529"/>
              <a:ext cx="551335" cy="179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 name="Rectangle 8">
              <a:extLst>
                <a:ext uri="{FF2B5EF4-FFF2-40B4-BE49-F238E27FC236}">
                  <a16:creationId xmlns="" xmlns:a16="http://schemas.microsoft.com/office/drawing/2014/main" id="{9FF71501-CF79-4F79-90DF-BC2802C805C2}"/>
                </a:ext>
              </a:extLst>
            </p:cNvPr>
            <p:cNvSpPr>
              <a:spLocks noChangeArrowheads="1"/>
            </p:cNvSpPr>
            <p:nvPr/>
          </p:nvSpPr>
          <p:spPr bwMode="auto">
            <a:xfrm>
              <a:off x="9527309" y="3691731"/>
              <a:ext cx="3322416" cy="308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eaLnBrk="0" hangingPunct="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eaLnBrk="0" hangingPunct="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eaLnBrk="0"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eaLnBrk="0"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4"/>
                </a:rPr>
                <a:t>clinicaloptions.com</a:t>
              </a:r>
              <a:endPar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
        <p:nvSpPr>
          <p:cNvPr id="35" name="Text Box 15">
            <a:extLst>
              <a:ext uri="{FF2B5EF4-FFF2-40B4-BE49-F238E27FC236}">
                <a16:creationId xmlns="" xmlns:a16="http://schemas.microsoft.com/office/drawing/2014/main" id="{0A040734-F548-41D2-B788-A2556748C1CE}"/>
              </a:ext>
            </a:extLst>
          </p:cNvPr>
          <p:cNvSpPr txBox="1">
            <a:spLocks noChangeArrowheads="1"/>
          </p:cNvSpPr>
          <p:nvPr/>
        </p:nvSpPr>
        <p:spPr bwMode="auto">
          <a:xfrm>
            <a:off x="309563" y="6359420"/>
            <a:ext cx="589002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1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Dalenc</a:t>
            </a:r>
            <a:r>
              <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SABCS 2019. Abstr GS3-02.</a:t>
            </a:r>
          </a:p>
        </p:txBody>
      </p:sp>
      <p:sp>
        <p:nvSpPr>
          <p:cNvPr id="7" name="Text Box 23">
            <a:extLst>
              <a:ext uri="{FF2B5EF4-FFF2-40B4-BE49-F238E27FC236}">
                <a16:creationId xmlns="" xmlns:a16="http://schemas.microsoft.com/office/drawing/2014/main" id="{013650CE-5BF8-D749-ADB9-51030A5E0236}"/>
              </a:ext>
            </a:extLst>
          </p:cNvPr>
          <p:cNvSpPr txBox="1">
            <a:spLocks noChangeArrowheads="1"/>
          </p:cNvSpPr>
          <p:nvPr/>
        </p:nvSpPr>
        <p:spPr bwMode="auto">
          <a:xfrm>
            <a:off x="238849" y="1871499"/>
            <a:ext cx="1839359"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MBC or locally advanced disease, HER-2 negative, resistant to endocrine therapy if ER+, 1</a:t>
            </a:r>
            <a:r>
              <a:rPr kumimoji="0" lang="en-US" sz="18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st</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or 2</a:t>
            </a:r>
            <a:r>
              <a:rPr kumimoji="0" lang="en-US" sz="18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nd</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line</a:t>
            </a:r>
            <a:endParaRPr kumimoji="0" lang="en-US" sz="18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chemotherapy with OR/SD after 6-8 cycles*</a:t>
            </a:r>
          </a:p>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(N = 1462)</a:t>
            </a:r>
            <a:endPar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8" name="Rectangle 24">
            <a:extLst>
              <a:ext uri="{FF2B5EF4-FFF2-40B4-BE49-F238E27FC236}">
                <a16:creationId xmlns="" xmlns:a16="http://schemas.microsoft.com/office/drawing/2014/main" id="{3B80C326-BDE3-EA49-87E2-53D0F086FC58}"/>
              </a:ext>
            </a:extLst>
          </p:cNvPr>
          <p:cNvSpPr>
            <a:spLocks noChangeArrowheads="1"/>
          </p:cNvSpPr>
          <p:nvPr/>
        </p:nvSpPr>
        <p:spPr bwMode="auto">
          <a:xfrm>
            <a:off x="4787101" y="1890403"/>
            <a:ext cx="2843213" cy="703263"/>
          </a:xfrm>
          <a:prstGeom prst="rect">
            <a:avLst/>
          </a:prstGeom>
          <a:solidFill>
            <a:schemeClr val="accent1"/>
          </a:solidFill>
          <a:ln w="9525">
            <a:noFill/>
            <a:miter lim="800000"/>
            <a:headEnd/>
            <a:tailEnd/>
          </a:ln>
        </p:spPr>
        <p:txBody>
          <a:bodyPr wrap="none"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Targeted therapy matched </a:t>
            </a:r>
            <a:br>
              <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br>
            <a:r>
              <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to genomics</a:t>
            </a: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endParaRPr>
          </a:p>
        </p:txBody>
      </p:sp>
      <p:sp>
        <p:nvSpPr>
          <p:cNvPr id="9" name="Rectangle 28">
            <a:extLst>
              <a:ext uri="{FF2B5EF4-FFF2-40B4-BE49-F238E27FC236}">
                <a16:creationId xmlns="" xmlns:a16="http://schemas.microsoft.com/office/drawing/2014/main" id="{E4C524AB-AE78-FD41-95FD-1C720BF37D3D}"/>
              </a:ext>
            </a:extLst>
          </p:cNvPr>
          <p:cNvSpPr>
            <a:spLocks noChangeArrowheads="1"/>
          </p:cNvSpPr>
          <p:nvPr/>
        </p:nvSpPr>
        <p:spPr bwMode="auto">
          <a:xfrm>
            <a:off x="4787101" y="2653993"/>
            <a:ext cx="2843213" cy="778832"/>
          </a:xfrm>
          <a:prstGeom prst="rect">
            <a:avLst/>
          </a:prstGeom>
          <a:solidFill>
            <a:schemeClr val="accent3"/>
          </a:solidFill>
          <a:ln w="9525">
            <a:noFill/>
            <a:miter lim="800000"/>
            <a:headEnd/>
            <a:tailEnd/>
          </a:ln>
        </p:spPr>
        <p:txBody>
          <a:bodyPr wrap="none"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Maintenance chemo without switch</a:t>
            </a:r>
            <a:endPar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0" name="Line 32">
            <a:extLst>
              <a:ext uri="{FF2B5EF4-FFF2-40B4-BE49-F238E27FC236}">
                <a16:creationId xmlns="" xmlns:a16="http://schemas.microsoft.com/office/drawing/2014/main" id="{34AF1FC9-059D-2D49-986B-CE20D4D54278}"/>
              </a:ext>
            </a:extLst>
          </p:cNvPr>
          <p:cNvSpPr>
            <a:spLocks noChangeShapeType="1"/>
          </p:cNvSpPr>
          <p:nvPr/>
        </p:nvSpPr>
        <p:spPr bwMode="auto">
          <a:xfrm flipV="1">
            <a:off x="4175278" y="2042543"/>
            <a:ext cx="497681" cy="546378"/>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5" name="Rectangle 24">
            <a:extLst>
              <a:ext uri="{FF2B5EF4-FFF2-40B4-BE49-F238E27FC236}">
                <a16:creationId xmlns="" xmlns:a16="http://schemas.microsoft.com/office/drawing/2014/main" id="{924A4129-08A1-E749-AECA-7299C750E576}"/>
              </a:ext>
            </a:extLst>
          </p:cNvPr>
          <p:cNvSpPr>
            <a:spLocks noChangeArrowheads="1"/>
          </p:cNvSpPr>
          <p:nvPr/>
        </p:nvSpPr>
        <p:spPr bwMode="auto">
          <a:xfrm>
            <a:off x="4787101" y="3980683"/>
            <a:ext cx="2843213" cy="703263"/>
          </a:xfrm>
          <a:prstGeom prst="rect">
            <a:avLst/>
          </a:prstGeom>
          <a:solidFill>
            <a:schemeClr val="accent4"/>
          </a:solidFill>
          <a:ln w="9525">
            <a:noFill/>
            <a:miter lim="800000"/>
            <a:headEnd/>
            <a:tailEnd/>
          </a:ln>
        </p:spPr>
        <p:txBody>
          <a:bodyPr wrap="none"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Arial" charset="0"/>
              </a:rPr>
              <a:t>Durvalumab</a:t>
            </a: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 </a:t>
            </a: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10 mg/kg x 14 days</a:t>
            </a:r>
          </a:p>
        </p:txBody>
      </p:sp>
      <p:sp>
        <p:nvSpPr>
          <p:cNvPr id="17" name="TextBox 16">
            <a:extLst>
              <a:ext uri="{FF2B5EF4-FFF2-40B4-BE49-F238E27FC236}">
                <a16:creationId xmlns="" xmlns:a16="http://schemas.microsoft.com/office/drawing/2014/main" id="{A0567B42-5DB6-3549-87AE-C9F50EA46168}"/>
              </a:ext>
            </a:extLst>
          </p:cNvPr>
          <p:cNvSpPr txBox="1"/>
          <p:nvPr/>
        </p:nvSpPr>
        <p:spPr bwMode="auto">
          <a:xfrm>
            <a:off x="457320" y="5926853"/>
            <a:ext cx="281349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 cycles if stopped for toxicity.</a:t>
            </a:r>
          </a:p>
        </p:txBody>
      </p:sp>
      <p:sp>
        <p:nvSpPr>
          <p:cNvPr id="18" name="Rectangle 24">
            <a:extLst>
              <a:ext uri="{FF2B5EF4-FFF2-40B4-BE49-F238E27FC236}">
                <a16:creationId xmlns="" xmlns:a16="http://schemas.microsoft.com/office/drawing/2014/main" id="{22869471-8C74-674D-809C-8AFE87E33A0F}"/>
              </a:ext>
            </a:extLst>
          </p:cNvPr>
          <p:cNvSpPr>
            <a:spLocks noChangeArrowheads="1"/>
          </p:cNvSpPr>
          <p:nvPr/>
        </p:nvSpPr>
        <p:spPr bwMode="auto">
          <a:xfrm>
            <a:off x="4787101" y="4736496"/>
            <a:ext cx="2843213" cy="703263"/>
          </a:xfrm>
          <a:prstGeom prst="rect">
            <a:avLst/>
          </a:prstGeom>
          <a:solidFill>
            <a:schemeClr val="accent6"/>
          </a:solidFill>
          <a:ln w="9525">
            <a:noFill/>
            <a:miter lim="800000"/>
            <a:headEnd/>
            <a:tailEnd/>
          </a:ln>
        </p:spPr>
        <p:txBody>
          <a:bodyPr wrap="none"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Maintenance chemo without switch</a:t>
            </a:r>
            <a:endPar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endParaRPr>
          </a:p>
        </p:txBody>
      </p:sp>
      <p:sp>
        <p:nvSpPr>
          <p:cNvPr id="20" name="Line 32">
            <a:extLst>
              <a:ext uri="{FF2B5EF4-FFF2-40B4-BE49-F238E27FC236}">
                <a16:creationId xmlns="" xmlns:a16="http://schemas.microsoft.com/office/drawing/2014/main" id="{4E0BB9C8-D4B1-F54C-B996-5D0AE4551032}"/>
              </a:ext>
            </a:extLst>
          </p:cNvPr>
          <p:cNvSpPr>
            <a:spLocks noChangeShapeType="1"/>
          </p:cNvSpPr>
          <p:nvPr/>
        </p:nvSpPr>
        <p:spPr bwMode="auto">
          <a:xfrm>
            <a:off x="4175278" y="2749830"/>
            <a:ext cx="497681" cy="516612"/>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1" name="Line 32">
            <a:extLst>
              <a:ext uri="{FF2B5EF4-FFF2-40B4-BE49-F238E27FC236}">
                <a16:creationId xmlns="" xmlns:a16="http://schemas.microsoft.com/office/drawing/2014/main" id="{24B6A18C-1EEA-C549-9700-DB0D14159A9C}"/>
              </a:ext>
            </a:extLst>
          </p:cNvPr>
          <p:cNvSpPr>
            <a:spLocks noChangeShapeType="1"/>
          </p:cNvSpPr>
          <p:nvPr/>
        </p:nvSpPr>
        <p:spPr bwMode="auto">
          <a:xfrm flipV="1">
            <a:off x="4175278" y="4104517"/>
            <a:ext cx="497681" cy="546378"/>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2" name="Line 32">
            <a:extLst>
              <a:ext uri="{FF2B5EF4-FFF2-40B4-BE49-F238E27FC236}">
                <a16:creationId xmlns="" xmlns:a16="http://schemas.microsoft.com/office/drawing/2014/main" id="{8EEE5D0D-69B1-A048-B254-D9E735A77F70}"/>
              </a:ext>
            </a:extLst>
          </p:cNvPr>
          <p:cNvSpPr>
            <a:spLocks noChangeShapeType="1"/>
          </p:cNvSpPr>
          <p:nvPr/>
        </p:nvSpPr>
        <p:spPr bwMode="auto">
          <a:xfrm>
            <a:off x="4175278" y="4811804"/>
            <a:ext cx="497681" cy="516612"/>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cxnSp>
        <p:nvCxnSpPr>
          <p:cNvPr id="23" name="Straight Connector 22">
            <a:extLst>
              <a:ext uri="{FF2B5EF4-FFF2-40B4-BE49-F238E27FC236}">
                <a16:creationId xmlns="" xmlns:a16="http://schemas.microsoft.com/office/drawing/2014/main" id="{35045695-20B8-4147-BB31-D9B54766C7C4}"/>
              </a:ext>
            </a:extLst>
          </p:cNvPr>
          <p:cNvCxnSpPr/>
          <p:nvPr/>
        </p:nvCxnSpPr>
        <p:spPr bwMode="auto">
          <a:xfrm>
            <a:off x="2239099" y="3617250"/>
            <a:ext cx="1400175" cy="0"/>
          </a:xfrm>
          <a:prstGeom prst="line">
            <a:avLst/>
          </a:prstGeom>
          <a:noFill/>
          <a:ln w="28575" cap="flat" cmpd="sng" algn="ctr">
            <a:solidFill>
              <a:schemeClr val="bg1"/>
            </a:solidFill>
            <a:prstDash val="solid"/>
            <a:round/>
            <a:headEnd type="none" w="med" len="med"/>
            <a:tailEnd type="none" w="med" len="med"/>
          </a:ln>
          <a:effectLst/>
        </p:spPr>
      </p:cxnSp>
      <p:sp>
        <p:nvSpPr>
          <p:cNvPr id="24" name="TextBox 23">
            <a:extLst>
              <a:ext uri="{FF2B5EF4-FFF2-40B4-BE49-F238E27FC236}">
                <a16:creationId xmlns="" xmlns:a16="http://schemas.microsoft.com/office/drawing/2014/main" id="{F931447F-4701-E344-A78A-FC7C11DF3214}"/>
              </a:ext>
            </a:extLst>
          </p:cNvPr>
          <p:cNvSpPr txBox="1"/>
          <p:nvPr/>
        </p:nvSpPr>
        <p:spPr bwMode="auto">
          <a:xfrm>
            <a:off x="1961044" y="3008137"/>
            <a:ext cx="1956285"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Targetable molecular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alteration?</a:t>
            </a:r>
          </a:p>
        </p:txBody>
      </p:sp>
      <p:sp>
        <p:nvSpPr>
          <p:cNvPr id="26" name="Line 32">
            <a:extLst>
              <a:ext uri="{FF2B5EF4-FFF2-40B4-BE49-F238E27FC236}">
                <a16:creationId xmlns="" xmlns:a16="http://schemas.microsoft.com/office/drawing/2014/main" id="{CDF6FB7D-4C31-8543-9708-3F0635467899}"/>
              </a:ext>
            </a:extLst>
          </p:cNvPr>
          <p:cNvSpPr>
            <a:spLocks noChangeShapeType="1"/>
          </p:cNvSpPr>
          <p:nvPr/>
        </p:nvSpPr>
        <p:spPr bwMode="auto">
          <a:xfrm flipV="1">
            <a:off x="3639275" y="2983843"/>
            <a:ext cx="223773" cy="621239"/>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5" name="TextBox 24">
            <a:extLst>
              <a:ext uri="{FF2B5EF4-FFF2-40B4-BE49-F238E27FC236}">
                <a16:creationId xmlns="" xmlns:a16="http://schemas.microsoft.com/office/drawing/2014/main" id="{8CC8A18E-5576-5D47-BF62-3AA0AADB3322}"/>
              </a:ext>
            </a:extLst>
          </p:cNvPr>
          <p:cNvSpPr txBox="1"/>
          <p:nvPr/>
        </p:nvSpPr>
        <p:spPr bwMode="auto">
          <a:xfrm>
            <a:off x="3683503" y="2542226"/>
            <a:ext cx="5052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Yes</a:t>
            </a:r>
          </a:p>
        </p:txBody>
      </p:sp>
      <p:sp>
        <p:nvSpPr>
          <p:cNvPr id="28" name="Line 32">
            <a:extLst>
              <a:ext uri="{FF2B5EF4-FFF2-40B4-BE49-F238E27FC236}">
                <a16:creationId xmlns="" xmlns:a16="http://schemas.microsoft.com/office/drawing/2014/main" id="{A767BEED-CAB2-2248-9010-F267D27F4D12}"/>
              </a:ext>
            </a:extLst>
          </p:cNvPr>
          <p:cNvSpPr>
            <a:spLocks noChangeShapeType="1"/>
          </p:cNvSpPr>
          <p:nvPr/>
        </p:nvSpPr>
        <p:spPr bwMode="auto">
          <a:xfrm>
            <a:off x="3639274" y="3639695"/>
            <a:ext cx="223773" cy="660226"/>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7" name="TextBox 26">
            <a:extLst>
              <a:ext uri="{FF2B5EF4-FFF2-40B4-BE49-F238E27FC236}">
                <a16:creationId xmlns="" xmlns:a16="http://schemas.microsoft.com/office/drawing/2014/main" id="{B2E4254C-629A-354E-A0CC-4853CED6D422}"/>
              </a:ext>
            </a:extLst>
          </p:cNvPr>
          <p:cNvSpPr txBox="1"/>
          <p:nvPr/>
        </p:nvSpPr>
        <p:spPr bwMode="auto">
          <a:xfrm>
            <a:off x="3694302" y="4439827"/>
            <a:ext cx="4553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No</a:t>
            </a:r>
          </a:p>
        </p:txBody>
      </p:sp>
      <p:sp>
        <p:nvSpPr>
          <p:cNvPr id="30" name="TextBox 29">
            <a:extLst>
              <a:ext uri="{FF2B5EF4-FFF2-40B4-BE49-F238E27FC236}">
                <a16:creationId xmlns="" xmlns:a16="http://schemas.microsoft.com/office/drawing/2014/main" id="{BEB2AE35-1DDF-7743-BFD1-2B8228992301}"/>
              </a:ext>
            </a:extLst>
          </p:cNvPr>
          <p:cNvSpPr txBox="1"/>
          <p:nvPr/>
        </p:nvSpPr>
        <p:spPr bwMode="auto">
          <a:xfrm>
            <a:off x="4172674" y="1348719"/>
            <a:ext cx="115507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Randomized 2:1</a:t>
            </a:r>
          </a:p>
        </p:txBody>
      </p:sp>
      <p:cxnSp>
        <p:nvCxnSpPr>
          <p:cNvPr id="33" name="Straight Arrow Connector 32">
            <a:extLst>
              <a:ext uri="{FF2B5EF4-FFF2-40B4-BE49-F238E27FC236}">
                <a16:creationId xmlns="" xmlns:a16="http://schemas.microsoft.com/office/drawing/2014/main" id="{3732020F-6472-5548-AC46-E86F6A1C29FE}"/>
              </a:ext>
            </a:extLst>
          </p:cNvPr>
          <p:cNvCxnSpPr/>
          <p:nvPr/>
        </p:nvCxnSpPr>
        <p:spPr bwMode="auto">
          <a:xfrm>
            <a:off x="4750211" y="1617214"/>
            <a:ext cx="0" cy="273189"/>
          </a:xfrm>
          <a:prstGeom prst="straightConnector1">
            <a:avLst/>
          </a:prstGeom>
          <a:noFill/>
          <a:ln w="28575" cap="flat" cmpd="sng" algn="ctr">
            <a:solidFill>
              <a:schemeClr val="bg1"/>
            </a:solidFill>
            <a:prstDash val="solid"/>
            <a:round/>
            <a:headEnd type="none" w="med" len="med"/>
            <a:tailEnd type="triangle"/>
          </a:ln>
          <a:effectLst/>
        </p:spPr>
      </p:cxnSp>
      <p:sp>
        <p:nvSpPr>
          <p:cNvPr id="36" name="TextBox 35">
            <a:extLst>
              <a:ext uri="{FF2B5EF4-FFF2-40B4-BE49-F238E27FC236}">
                <a16:creationId xmlns="" xmlns:a16="http://schemas.microsoft.com/office/drawing/2014/main" id="{FEA3524E-F932-A746-86D3-E285C5D0860A}"/>
              </a:ext>
            </a:extLst>
          </p:cNvPr>
          <p:cNvSpPr txBox="1"/>
          <p:nvPr/>
        </p:nvSpPr>
        <p:spPr bwMode="auto">
          <a:xfrm>
            <a:off x="4172674" y="3443431"/>
            <a:ext cx="115507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Randomized 2:1</a:t>
            </a:r>
          </a:p>
        </p:txBody>
      </p:sp>
      <p:cxnSp>
        <p:nvCxnSpPr>
          <p:cNvPr id="37" name="Straight Arrow Connector 36">
            <a:extLst>
              <a:ext uri="{FF2B5EF4-FFF2-40B4-BE49-F238E27FC236}">
                <a16:creationId xmlns="" xmlns:a16="http://schemas.microsoft.com/office/drawing/2014/main" id="{749219EA-58E3-8E46-A9B4-431D1ADC0024}"/>
              </a:ext>
            </a:extLst>
          </p:cNvPr>
          <p:cNvCxnSpPr/>
          <p:nvPr/>
        </p:nvCxnSpPr>
        <p:spPr bwMode="auto">
          <a:xfrm>
            <a:off x="4750211" y="3711926"/>
            <a:ext cx="0" cy="273189"/>
          </a:xfrm>
          <a:prstGeom prst="straightConnector1">
            <a:avLst/>
          </a:prstGeom>
          <a:noFill/>
          <a:ln w="28575" cap="flat" cmpd="sng" algn="ctr">
            <a:solidFill>
              <a:schemeClr val="bg1"/>
            </a:solidFill>
            <a:prstDash val="solid"/>
            <a:round/>
            <a:headEnd type="none" w="med" len="med"/>
            <a:tailEnd type="triangle"/>
          </a:ln>
          <a:effectLst/>
        </p:spPr>
      </p:cxnSp>
      <p:sp>
        <p:nvSpPr>
          <p:cNvPr id="29" name="ZoneTexte 5">
            <a:extLst>
              <a:ext uri="{FF2B5EF4-FFF2-40B4-BE49-F238E27FC236}">
                <a16:creationId xmlns="" xmlns:a16="http://schemas.microsoft.com/office/drawing/2014/main" id="{21CFB282-8300-FE40-9CAD-FDB8D563070E}"/>
              </a:ext>
            </a:extLst>
          </p:cNvPr>
          <p:cNvSpPr txBox="1"/>
          <p:nvPr/>
        </p:nvSpPr>
        <p:spPr>
          <a:xfrm>
            <a:off x="7593092" y="2211822"/>
            <a:ext cx="1197764" cy="830997"/>
          </a:xfrm>
          <a:prstGeom prst="rect">
            <a:avLst/>
          </a:prstGeom>
          <a:noFill/>
          <a:ln w="38100">
            <a:solidFill>
              <a:schemeClr val="accent6">
                <a:lumMod val="75000"/>
              </a:schemeClr>
            </a:solidFill>
          </a:ln>
        </p:spPr>
        <p:txBody>
          <a:bodyPr wrap="none" rtlCol="0">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F79646">
                    <a:lumMod val="75000"/>
                  </a:srgbClr>
                </a:solidFill>
                <a:effectLst/>
                <a:uLnTx/>
                <a:uFillTx/>
                <a:latin typeface="Calibri"/>
                <a:ea typeface="+mn-ea"/>
                <a:cs typeface="Arial" panose="020B0604020202020204" pitchFamily="34" charset="0"/>
              </a:rPr>
              <a:t>1</a:t>
            </a:r>
            <a:r>
              <a:rPr kumimoji="0" lang="fr-FR" sz="1600" b="1" i="0" u="none" strike="noStrike" kern="1200" cap="none" spc="0" normalizeH="0" baseline="30000" noProof="0" dirty="0">
                <a:ln>
                  <a:noFill/>
                </a:ln>
                <a:solidFill>
                  <a:srgbClr val="F79646">
                    <a:lumMod val="75000"/>
                  </a:srgbClr>
                </a:solidFill>
                <a:effectLst/>
                <a:uLnTx/>
                <a:uFillTx/>
                <a:latin typeface="Calibri"/>
                <a:ea typeface="+mn-ea"/>
                <a:cs typeface="Arial" panose="020B0604020202020204" pitchFamily="34" charset="0"/>
              </a:rPr>
              <a:t>o</a:t>
            </a:r>
            <a:r>
              <a:rPr kumimoji="0" lang="fr-FR" sz="1600" b="1" i="0" u="none" strike="noStrike" kern="1200" cap="none" spc="0" normalizeH="0" baseline="0" noProof="0" dirty="0">
                <a:ln>
                  <a:noFill/>
                </a:ln>
                <a:solidFill>
                  <a:srgbClr val="F79646">
                    <a:lumMod val="75000"/>
                  </a:srgbClr>
                </a:solidFill>
                <a:effectLst/>
                <a:uLnTx/>
                <a:uFillTx/>
                <a:latin typeface="Calibri"/>
                <a:ea typeface="+mn-ea"/>
                <a:cs typeface="Arial" panose="020B0604020202020204" pitchFamily="34" charset="0"/>
              </a:rPr>
              <a:t> objective</a:t>
            </a:r>
          </a:p>
          <a:p>
            <a:pPr marL="0" marR="0" lvl="0" indent="0" algn="ctr" defTabSz="1219170" rtl="0" eaLnBrk="0" fontAlgn="auto" latinLnBrk="0" hangingPunct="0">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F79646">
                    <a:lumMod val="75000"/>
                  </a:srgbClr>
                </a:solidFill>
                <a:effectLst/>
                <a:uLnTx/>
                <a:uFillTx/>
                <a:latin typeface="Calibri"/>
                <a:ea typeface="+mn-ea"/>
                <a:cs typeface="Arial" panose="020B0604020202020204" pitchFamily="34" charset="0"/>
              </a:rPr>
              <a:t>N=240</a:t>
            </a:r>
          </a:p>
          <a:p>
            <a:pPr marL="0" marR="0" lvl="0" indent="0" algn="ctr" defTabSz="1219170" rtl="0" eaLnBrk="0" fontAlgn="auto" latinLnBrk="0" hangingPunct="0">
              <a:lnSpc>
                <a:spcPct val="100000"/>
              </a:lnSpc>
              <a:spcBef>
                <a:spcPts val="0"/>
              </a:spcBef>
              <a:spcAft>
                <a:spcPts val="0"/>
              </a:spcAft>
              <a:buClrTx/>
              <a:buSzTx/>
              <a:buFontTx/>
              <a:buNone/>
              <a:tabLst/>
              <a:defRPr/>
            </a:pPr>
            <a:r>
              <a:rPr kumimoji="0" lang="fr-FR" sz="1600" b="1" i="0" u="none" strike="noStrike" kern="1200" cap="none" spc="0" normalizeH="0" baseline="0" noProof="0" dirty="0" err="1">
                <a:ln>
                  <a:noFill/>
                </a:ln>
                <a:solidFill>
                  <a:srgbClr val="F79646">
                    <a:lumMod val="75000"/>
                  </a:srgbClr>
                </a:solidFill>
                <a:effectLst/>
                <a:uLnTx/>
                <a:uFillTx/>
                <a:latin typeface="Calibri"/>
                <a:ea typeface="+mn-ea"/>
                <a:cs typeface="Arial" panose="020B0604020202020204" pitchFamily="34" charset="0"/>
              </a:rPr>
              <a:t>Ongoing</a:t>
            </a:r>
            <a:endParaRPr kumimoji="0" lang="fr-FR" sz="1600" b="1" i="0" u="none" strike="noStrike" kern="1200" cap="none" spc="0" normalizeH="0" baseline="0" noProof="0" dirty="0">
              <a:ln>
                <a:noFill/>
              </a:ln>
              <a:solidFill>
                <a:srgbClr val="F79646">
                  <a:lumMod val="75000"/>
                </a:srgbClr>
              </a:solidFill>
              <a:effectLst/>
              <a:uLnTx/>
              <a:uFillTx/>
              <a:latin typeface="Calibri"/>
              <a:ea typeface="+mn-ea"/>
              <a:cs typeface="Arial" panose="020B0604020202020204" pitchFamily="34" charset="0"/>
            </a:endParaRPr>
          </a:p>
        </p:txBody>
      </p:sp>
      <p:sp>
        <p:nvSpPr>
          <p:cNvPr id="31" name="ZoneTexte 56">
            <a:extLst>
              <a:ext uri="{FF2B5EF4-FFF2-40B4-BE49-F238E27FC236}">
                <a16:creationId xmlns="" xmlns:a16="http://schemas.microsoft.com/office/drawing/2014/main" id="{19108B9F-1729-D641-AFDB-09F15DACE5D4}"/>
              </a:ext>
            </a:extLst>
          </p:cNvPr>
          <p:cNvSpPr txBox="1"/>
          <p:nvPr/>
        </p:nvSpPr>
        <p:spPr>
          <a:xfrm>
            <a:off x="7502700" y="4369474"/>
            <a:ext cx="1360627" cy="666952"/>
          </a:xfrm>
          <a:prstGeom prst="rect">
            <a:avLst/>
          </a:prstGeom>
          <a:noFill/>
          <a:ln w="38100">
            <a:solidFill>
              <a:schemeClr val="bg1"/>
            </a:solidFill>
          </a:ln>
        </p:spPr>
        <p:txBody>
          <a:bodyPr wrap="none" rtlCol="0">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fr-FR" sz="1867" b="1" i="0" u="none" strike="noStrike" kern="1200" cap="none" spc="0" normalizeH="0" baseline="0" noProof="0" dirty="0">
                <a:ln>
                  <a:noFill/>
                </a:ln>
                <a:solidFill>
                  <a:prstClr val="black">
                    <a:lumMod val="50000"/>
                    <a:lumOff val="50000"/>
                  </a:prstClr>
                </a:solidFill>
                <a:effectLst/>
                <a:uLnTx/>
                <a:uFillTx/>
                <a:latin typeface="Calibri"/>
                <a:ea typeface="+mn-ea"/>
                <a:cs typeface="Arial" panose="020B0604020202020204" pitchFamily="34" charset="0"/>
              </a:rPr>
              <a:t>2</a:t>
            </a:r>
            <a:r>
              <a:rPr kumimoji="0" lang="fr-FR" sz="1867" b="1" i="0" u="none" strike="noStrike" kern="1200" cap="none" spc="0" normalizeH="0" baseline="30000" noProof="0" dirty="0">
                <a:ln>
                  <a:noFill/>
                </a:ln>
                <a:solidFill>
                  <a:prstClr val="black">
                    <a:lumMod val="50000"/>
                    <a:lumOff val="50000"/>
                  </a:prstClr>
                </a:solidFill>
                <a:effectLst/>
                <a:uLnTx/>
                <a:uFillTx/>
                <a:latin typeface="Calibri"/>
                <a:ea typeface="+mn-ea"/>
                <a:cs typeface="Arial" panose="020B0604020202020204" pitchFamily="34" charset="0"/>
              </a:rPr>
              <a:t>o</a:t>
            </a:r>
            <a:r>
              <a:rPr kumimoji="0" lang="fr-FR" sz="1867" b="1" i="0" u="none" strike="noStrike" kern="1200" cap="none" spc="0" normalizeH="0" baseline="0" noProof="0" dirty="0">
                <a:ln>
                  <a:noFill/>
                </a:ln>
                <a:solidFill>
                  <a:prstClr val="black">
                    <a:lumMod val="50000"/>
                    <a:lumOff val="50000"/>
                  </a:prstClr>
                </a:solidFill>
                <a:effectLst/>
                <a:uLnTx/>
                <a:uFillTx/>
                <a:latin typeface="Calibri"/>
                <a:ea typeface="+mn-ea"/>
                <a:cs typeface="Arial" panose="020B0604020202020204" pitchFamily="34" charset="0"/>
              </a:rPr>
              <a:t> objective</a:t>
            </a:r>
          </a:p>
          <a:p>
            <a:pPr marL="0" marR="0" lvl="0" indent="0" algn="ctr" defTabSz="1219170" rtl="0" eaLnBrk="0" fontAlgn="auto" latinLnBrk="0" hangingPunct="0">
              <a:lnSpc>
                <a:spcPct val="100000"/>
              </a:lnSpc>
              <a:spcBef>
                <a:spcPts val="0"/>
              </a:spcBef>
              <a:spcAft>
                <a:spcPts val="0"/>
              </a:spcAft>
              <a:buClrTx/>
              <a:buSzTx/>
              <a:buFontTx/>
              <a:buNone/>
              <a:tabLst/>
              <a:defRPr/>
            </a:pPr>
            <a:r>
              <a:rPr kumimoji="0" lang="fr-FR" sz="1867" b="1" i="0" u="none" strike="noStrike" kern="1200" cap="none" spc="0" normalizeH="0" baseline="0" noProof="0" dirty="0">
                <a:ln>
                  <a:noFill/>
                </a:ln>
                <a:solidFill>
                  <a:prstClr val="black">
                    <a:lumMod val="50000"/>
                    <a:lumOff val="50000"/>
                  </a:prstClr>
                </a:solidFill>
                <a:effectLst/>
                <a:uLnTx/>
                <a:uFillTx/>
                <a:latin typeface="Calibri"/>
                <a:ea typeface="+mn-ea"/>
                <a:cs typeface="Arial" panose="020B0604020202020204" pitchFamily="34" charset="0"/>
              </a:rPr>
              <a:t>N=199</a:t>
            </a:r>
          </a:p>
        </p:txBody>
      </p:sp>
      <p:sp>
        <p:nvSpPr>
          <p:cNvPr id="11" name="Date Placeholder 10"/>
          <p:cNvSpPr>
            <a:spLocks noGrp="1"/>
          </p:cNvSpPr>
          <p:nvPr>
            <p:ph type="dt" sz="half" idx="10"/>
          </p:nvPr>
        </p:nvSpPr>
        <p:spPr/>
        <p:txBody>
          <a:bodyPr/>
          <a:lstStyle/>
          <a:p>
            <a:fld id="{BFA9A85E-6C7D-DC44-86EA-A1CD483208C6}" type="datetime1">
              <a:rPr lang="en-US" smtClean="0"/>
              <a:t>14.11.20</a:t>
            </a:fld>
            <a:endParaRPr lang="en-US"/>
          </a:p>
        </p:txBody>
      </p:sp>
      <p:sp>
        <p:nvSpPr>
          <p:cNvPr id="12" name="Slide Number Placeholder 11"/>
          <p:cNvSpPr>
            <a:spLocks noGrp="1"/>
          </p:cNvSpPr>
          <p:nvPr>
            <p:ph type="sldNum" sz="quarter" idx="12"/>
          </p:nvPr>
        </p:nvSpPr>
        <p:spPr/>
        <p:txBody>
          <a:bodyPr/>
          <a:lstStyle/>
          <a:p>
            <a:fld id="{A46B56E3-E63F-C94B-B5F1-645B608C74A3}" type="slidenum">
              <a:rPr lang="en-US" smtClean="0"/>
              <a:t>92</a:t>
            </a:fld>
            <a:endParaRPr lang="en-US"/>
          </a:p>
        </p:txBody>
      </p:sp>
    </p:spTree>
    <p:extLst>
      <p:ext uri="{BB962C8B-B14F-4D97-AF65-F5344CB8AC3E}">
        <p14:creationId xmlns:p14="http://schemas.microsoft.com/office/powerpoint/2010/main" val="35154459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sp>
        <p:nvSpPr>
          <p:cNvPr id="68" name="Freeform: Shape 67">
            <a:extLst>
              <a:ext uri="{FF2B5EF4-FFF2-40B4-BE49-F238E27FC236}">
                <a16:creationId xmlns="" xmlns:a16="http://schemas.microsoft.com/office/drawing/2014/main" id="{EA0DB8D1-C9C8-493E-B292-C05B4B12E5C0}"/>
              </a:ext>
            </a:extLst>
          </p:cNvPr>
          <p:cNvSpPr/>
          <p:nvPr/>
        </p:nvSpPr>
        <p:spPr bwMode="auto">
          <a:xfrm>
            <a:off x="905307" y="1783541"/>
            <a:ext cx="2498085" cy="2478963"/>
          </a:xfrm>
          <a:custGeom>
            <a:avLst/>
            <a:gdLst>
              <a:gd name="connsiteX0" fmla="*/ 0 w 3330780"/>
              <a:gd name="connsiteY0" fmla="*/ 0 h 2478963"/>
              <a:gd name="connsiteX1" fmla="*/ 0 w 3330780"/>
              <a:gd name="connsiteY1" fmla="*/ 52152 h 2478963"/>
              <a:gd name="connsiteX2" fmla="*/ 34768 w 3330780"/>
              <a:gd name="connsiteY2" fmla="*/ 52152 h 2478963"/>
              <a:gd name="connsiteX3" fmla="*/ 34768 w 3330780"/>
              <a:gd name="connsiteY3" fmla="*/ 93874 h 2478963"/>
              <a:gd name="connsiteX4" fmla="*/ 111257 w 3330780"/>
              <a:gd name="connsiteY4" fmla="*/ 93874 h 2478963"/>
              <a:gd name="connsiteX5" fmla="*/ 111257 w 3330780"/>
              <a:gd name="connsiteY5" fmla="*/ 135596 h 2478963"/>
              <a:gd name="connsiteX6" fmla="*/ 111257 w 3330780"/>
              <a:gd name="connsiteY6" fmla="*/ 135596 h 2478963"/>
              <a:gd name="connsiteX7" fmla="*/ 132118 w 3330780"/>
              <a:gd name="connsiteY7" fmla="*/ 135596 h 2478963"/>
              <a:gd name="connsiteX8" fmla="*/ 132118 w 3330780"/>
              <a:gd name="connsiteY8" fmla="*/ 219039 h 2478963"/>
              <a:gd name="connsiteX9" fmla="*/ 180794 w 3330780"/>
              <a:gd name="connsiteY9" fmla="*/ 219039 h 2478963"/>
              <a:gd name="connsiteX10" fmla="*/ 180794 w 3330780"/>
              <a:gd name="connsiteY10" fmla="*/ 299006 h 2478963"/>
              <a:gd name="connsiteX11" fmla="*/ 187747 w 3330780"/>
              <a:gd name="connsiteY11" fmla="*/ 299006 h 2478963"/>
              <a:gd name="connsiteX12" fmla="*/ 187747 w 3330780"/>
              <a:gd name="connsiteY12" fmla="*/ 486753 h 2478963"/>
              <a:gd name="connsiteX13" fmla="*/ 198178 w 3330780"/>
              <a:gd name="connsiteY13" fmla="*/ 486753 h 2478963"/>
              <a:gd name="connsiteX14" fmla="*/ 198178 w 3330780"/>
              <a:gd name="connsiteY14" fmla="*/ 594534 h 2478963"/>
              <a:gd name="connsiteX15" fmla="*/ 205131 w 3330780"/>
              <a:gd name="connsiteY15" fmla="*/ 594534 h 2478963"/>
              <a:gd name="connsiteX16" fmla="*/ 205131 w 3330780"/>
              <a:gd name="connsiteY16" fmla="*/ 778805 h 2478963"/>
              <a:gd name="connsiteX17" fmla="*/ 222515 w 3330780"/>
              <a:gd name="connsiteY17" fmla="*/ 778805 h 2478963"/>
              <a:gd name="connsiteX18" fmla="*/ 222515 w 3330780"/>
              <a:gd name="connsiteY18" fmla="*/ 858771 h 2478963"/>
              <a:gd name="connsiteX19" fmla="*/ 236422 w 3330780"/>
              <a:gd name="connsiteY19" fmla="*/ 858771 h 2478963"/>
              <a:gd name="connsiteX20" fmla="*/ 236422 w 3330780"/>
              <a:gd name="connsiteY20" fmla="*/ 938738 h 2478963"/>
              <a:gd name="connsiteX21" fmla="*/ 354634 w 3330780"/>
              <a:gd name="connsiteY21" fmla="*/ 938738 h 2478963"/>
              <a:gd name="connsiteX22" fmla="*/ 354634 w 3330780"/>
              <a:gd name="connsiteY22" fmla="*/ 980459 h 2478963"/>
              <a:gd name="connsiteX23" fmla="*/ 434600 w 3330780"/>
              <a:gd name="connsiteY23" fmla="*/ 980459 h 2478963"/>
              <a:gd name="connsiteX24" fmla="*/ 434600 w 3330780"/>
              <a:gd name="connsiteY24" fmla="*/ 1029135 h 2478963"/>
              <a:gd name="connsiteX25" fmla="*/ 479799 w 3330780"/>
              <a:gd name="connsiteY25" fmla="*/ 1029135 h 2478963"/>
              <a:gd name="connsiteX26" fmla="*/ 479799 w 3330780"/>
              <a:gd name="connsiteY26" fmla="*/ 1070856 h 2478963"/>
              <a:gd name="connsiteX27" fmla="*/ 535428 w 3330780"/>
              <a:gd name="connsiteY27" fmla="*/ 1070856 h 2478963"/>
              <a:gd name="connsiteX28" fmla="*/ 535428 w 3330780"/>
              <a:gd name="connsiteY28" fmla="*/ 1112578 h 2478963"/>
              <a:gd name="connsiteX29" fmla="*/ 570196 w 3330780"/>
              <a:gd name="connsiteY29" fmla="*/ 1112578 h 2478963"/>
              <a:gd name="connsiteX30" fmla="*/ 570196 w 3330780"/>
              <a:gd name="connsiteY30" fmla="*/ 1248174 h 2478963"/>
              <a:gd name="connsiteX31" fmla="*/ 594534 w 3330780"/>
              <a:gd name="connsiteY31" fmla="*/ 1248174 h 2478963"/>
              <a:gd name="connsiteX32" fmla="*/ 594534 w 3330780"/>
              <a:gd name="connsiteY32" fmla="*/ 1293372 h 2478963"/>
              <a:gd name="connsiteX33" fmla="*/ 622348 w 3330780"/>
              <a:gd name="connsiteY33" fmla="*/ 1293372 h 2478963"/>
              <a:gd name="connsiteX34" fmla="*/ 622348 w 3330780"/>
              <a:gd name="connsiteY34" fmla="*/ 1338571 h 2478963"/>
              <a:gd name="connsiteX35" fmla="*/ 657116 w 3330780"/>
              <a:gd name="connsiteY35" fmla="*/ 1338571 h 2478963"/>
              <a:gd name="connsiteX36" fmla="*/ 657116 w 3330780"/>
              <a:gd name="connsiteY36" fmla="*/ 1387246 h 2478963"/>
              <a:gd name="connsiteX37" fmla="*/ 667546 w 3330780"/>
              <a:gd name="connsiteY37" fmla="*/ 1387246 h 2478963"/>
              <a:gd name="connsiteX38" fmla="*/ 667546 w 3330780"/>
              <a:gd name="connsiteY38" fmla="*/ 1432444 h 2478963"/>
              <a:gd name="connsiteX39" fmla="*/ 702315 w 3330780"/>
              <a:gd name="connsiteY39" fmla="*/ 1432444 h 2478963"/>
              <a:gd name="connsiteX40" fmla="*/ 702315 w 3330780"/>
              <a:gd name="connsiteY40" fmla="*/ 1467212 h 2478963"/>
              <a:gd name="connsiteX41" fmla="*/ 733606 w 3330780"/>
              <a:gd name="connsiteY41" fmla="*/ 1467212 h 2478963"/>
              <a:gd name="connsiteX42" fmla="*/ 733606 w 3330780"/>
              <a:gd name="connsiteY42" fmla="*/ 1526318 h 2478963"/>
              <a:gd name="connsiteX43" fmla="*/ 750990 w 3330780"/>
              <a:gd name="connsiteY43" fmla="*/ 1526318 h 2478963"/>
              <a:gd name="connsiteX44" fmla="*/ 750990 w 3330780"/>
              <a:gd name="connsiteY44" fmla="*/ 1568040 h 2478963"/>
              <a:gd name="connsiteX45" fmla="*/ 768374 w 3330780"/>
              <a:gd name="connsiteY45" fmla="*/ 1568040 h 2478963"/>
              <a:gd name="connsiteX46" fmla="*/ 768374 w 3330780"/>
              <a:gd name="connsiteY46" fmla="*/ 1661913 h 2478963"/>
              <a:gd name="connsiteX47" fmla="*/ 830956 w 3330780"/>
              <a:gd name="connsiteY47" fmla="*/ 1661913 h 2478963"/>
              <a:gd name="connsiteX48" fmla="*/ 830956 w 3330780"/>
              <a:gd name="connsiteY48" fmla="*/ 1700158 h 2478963"/>
              <a:gd name="connsiteX49" fmla="*/ 837910 w 3330780"/>
              <a:gd name="connsiteY49" fmla="*/ 1700158 h 2478963"/>
              <a:gd name="connsiteX50" fmla="*/ 837910 w 3330780"/>
              <a:gd name="connsiteY50" fmla="*/ 1741880 h 2478963"/>
              <a:gd name="connsiteX51" fmla="*/ 976982 w 3330780"/>
              <a:gd name="connsiteY51" fmla="*/ 1741880 h 2478963"/>
              <a:gd name="connsiteX52" fmla="*/ 976982 w 3330780"/>
              <a:gd name="connsiteY52" fmla="*/ 1787079 h 2478963"/>
              <a:gd name="connsiteX53" fmla="*/ 1018704 w 3330780"/>
              <a:gd name="connsiteY53" fmla="*/ 1787079 h 2478963"/>
              <a:gd name="connsiteX54" fmla="*/ 1018704 w 3330780"/>
              <a:gd name="connsiteY54" fmla="*/ 1846184 h 2478963"/>
              <a:gd name="connsiteX55" fmla="*/ 1036088 w 3330780"/>
              <a:gd name="connsiteY55" fmla="*/ 1846184 h 2478963"/>
              <a:gd name="connsiteX56" fmla="*/ 1036088 w 3330780"/>
              <a:gd name="connsiteY56" fmla="*/ 1891383 h 2478963"/>
              <a:gd name="connsiteX57" fmla="*/ 1251650 w 3330780"/>
              <a:gd name="connsiteY57" fmla="*/ 1891383 h 2478963"/>
              <a:gd name="connsiteX58" fmla="*/ 1251650 w 3330780"/>
              <a:gd name="connsiteY58" fmla="*/ 1947012 h 2478963"/>
              <a:gd name="connsiteX59" fmla="*/ 1422013 w 3330780"/>
              <a:gd name="connsiteY59" fmla="*/ 1947012 h 2478963"/>
              <a:gd name="connsiteX60" fmla="*/ 1422013 w 3330780"/>
              <a:gd name="connsiteY60" fmla="*/ 1995687 h 2478963"/>
              <a:gd name="connsiteX61" fmla="*/ 1505457 w 3330780"/>
              <a:gd name="connsiteY61" fmla="*/ 1995687 h 2478963"/>
              <a:gd name="connsiteX62" fmla="*/ 1505457 w 3330780"/>
              <a:gd name="connsiteY62" fmla="*/ 2072177 h 2478963"/>
              <a:gd name="connsiteX63" fmla="*/ 1547178 w 3330780"/>
              <a:gd name="connsiteY63" fmla="*/ 2072177 h 2478963"/>
              <a:gd name="connsiteX64" fmla="*/ 1547178 w 3330780"/>
              <a:gd name="connsiteY64" fmla="*/ 2179958 h 2478963"/>
              <a:gd name="connsiteX65" fmla="*/ 1609761 w 3330780"/>
              <a:gd name="connsiteY65" fmla="*/ 2179958 h 2478963"/>
              <a:gd name="connsiteX66" fmla="*/ 1609761 w 3330780"/>
              <a:gd name="connsiteY66" fmla="*/ 2242540 h 2478963"/>
              <a:gd name="connsiteX67" fmla="*/ 1710588 w 3330780"/>
              <a:gd name="connsiteY67" fmla="*/ 2242540 h 2478963"/>
              <a:gd name="connsiteX68" fmla="*/ 1710588 w 3330780"/>
              <a:gd name="connsiteY68" fmla="*/ 2298169 h 2478963"/>
              <a:gd name="connsiteX69" fmla="*/ 1929627 w 3330780"/>
              <a:gd name="connsiteY69" fmla="*/ 2298169 h 2478963"/>
              <a:gd name="connsiteX70" fmla="*/ 1929627 w 3330780"/>
              <a:gd name="connsiteY70" fmla="*/ 2360752 h 2478963"/>
              <a:gd name="connsiteX71" fmla="*/ 2857934 w 3330780"/>
              <a:gd name="connsiteY71" fmla="*/ 2360752 h 2478963"/>
              <a:gd name="connsiteX72" fmla="*/ 2857934 w 3330780"/>
              <a:gd name="connsiteY72" fmla="*/ 2478963 h 2478963"/>
              <a:gd name="connsiteX73" fmla="*/ 3330780 w 3330780"/>
              <a:gd name="connsiteY73" fmla="*/ 2478963 h 247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330780" h="2478963">
                <a:moveTo>
                  <a:pt x="0" y="0"/>
                </a:moveTo>
                <a:lnTo>
                  <a:pt x="0" y="52152"/>
                </a:lnTo>
                <a:lnTo>
                  <a:pt x="34768" y="52152"/>
                </a:lnTo>
                <a:lnTo>
                  <a:pt x="34768" y="93874"/>
                </a:lnTo>
                <a:lnTo>
                  <a:pt x="111257" y="93874"/>
                </a:lnTo>
                <a:lnTo>
                  <a:pt x="111257" y="135596"/>
                </a:lnTo>
                <a:lnTo>
                  <a:pt x="111257" y="135596"/>
                </a:lnTo>
                <a:lnTo>
                  <a:pt x="132118" y="135596"/>
                </a:lnTo>
                <a:lnTo>
                  <a:pt x="132118" y="219039"/>
                </a:lnTo>
                <a:lnTo>
                  <a:pt x="180794" y="219039"/>
                </a:lnTo>
                <a:lnTo>
                  <a:pt x="180794" y="299006"/>
                </a:lnTo>
                <a:lnTo>
                  <a:pt x="187747" y="299006"/>
                </a:lnTo>
                <a:lnTo>
                  <a:pt x="187747" y="486753"/>
                </a:lnTo>
                <a:lnTo>
                  <a:pt x="198178" y="486753"/>
                </a:lnTo>
                <a:lnTo>
                  <a:pt x="198178" y="594534"/>
                </a:lnTo>
                <a:lnTo>
                  <a:pt x="205131" y="594534"/>
                </a:lnTo>
                <a:lnTo>
                  <a:pt x="205131" y="778805"/>
                </a:lnTo>
                <a:lnTo>
                  <a:pt x="222515" y="778805"/>
                </a:lnTo>
                <a:lnTo>
                  <a:pt x="222515" y="858771"/>
                </a:lnTo>
                <a:lnTo>
                  <a:pt x="236422" y="858771"/>
                </a:lnTo>
                <a:lnTo>
                  <a:pt x="236422" y="938738"/>
                </a:lnTo>
                <a:lnTo>
                  <a:pt x="354634" y="938738"/>
                </a:lnTo>
                <a:lnTo>
                  <a:pt x="354634" y="980459"/>
                </a:lnTo>
                <a:lnTo>
                  <a:pt x="434600" y="980459"/>
                </a:lnTo>
                <a:lnTo>
                  <a:pt x="434600" y="1029135"/>
                </a:lnTo>
                <a:lnTo>
                  <a:pt x="479799" y="1029135"/>
                </a:lnTo>
                <a:lnTo>
                  <a:pt x="479799" y="1070856"/>
                </a:lnTo>
                <a:lnTo>
                  <a:pt x="535428" y="1070856"/>
                </a:lnTo>
                <a:lnTo>
                  <a:pt x="535428" y="1112578"/>
                </a:lnTo>
                <a:lnTo>
                  <a:pt x="570196" y="1112578"/>
                </a:lnTo>
                <a:lnTo>
                  <a:pt x="570196" y="1248174"/>
                </a:lnTo>
                <a:lnTo>
                  <a:pt x="594534" y="1248174"/>
                </a:lnTo>
                <a:lnTo>
                  <a:pt x="594534" y="1293372"/>
                </a:lnTo>
                <a:lnTo>
                  <a:pt x="622348" y="1293372"/>
                </a:lnTo>
                <a:lnTo>
                  <a:pt x="622348" y="1338571"/>
                </a:lnTo>
                <a:lnTo>
                  <a:pt x="657116" y="1338571"/>
                </a:lnTo>
                <a:lnTo>
                  <a:pt x="657116" y="1387246"/>
                </a:lnTo>
                <a:lnTo>
                  <a:pt x="667546" y="1387246"/>
                </a:lnTo>
                <a:lnTo>
                  <a:pt x="667546" y="1432444"/>
                </a:lnTo>
                <a:lnTo>
                  <a:pt x="702315" y="1432444"/>
                </a:lnTo>
                <a:lnTo>
                  <a:pt x="702315" y="1467212"/>
                </a:lnTo>
                <a:lnTo>
                  <a:pt x="733606" y="1467212"/>
                </a:lnTo>
                <a:lnTo>
                  <a:pt x="733606" y="1526318"/>
                </a:lnTo>
                <a:lnTo>
                  <a:pt x="750990" y="1526318"/>
                </a:lnTo>
                <a:lnTo>
                  <a:pt x="750990" y="1568040"/>
                </a:lnTo>
                <a:lnTo>
                  <a:pt x="768374" y="1568040"/>
                </a:lnTo>
                <a:lnTo>
                  <a:pt x="768374" y="1661913"/>
                </a:lnTo>
                <a:lnTo>
                  <a:pt x="830956" y="1661913"/>
                </a:lnTo>
                <a:lnTo>
                  <a:pt x="830956" y="1700158"/>
                </a:lnTo>
                <a:lnTo>
                  <a:pt x="837910" y="1700158"/>
                </a:lnTo>
                <a:lnTo>
                  <a:pt x="837910" y="1741880"/>
                </a:lnTo>
                <a:lnTo>
                  <a:pt x="976982" y="1741880"/>
                </a:lnTo>
                <a:lnTo>
                  <a:pt x="976982" y="1787079"/>
                </a:lnTo>
                <a:lnTo>
                  <a:pt x="1018704" y="1787079"/>
                </a:lnTo>
                <a:lnTo>
                  <a:pt x="1018704" y="1846184"/>
                </a:lnTo>
                <a:lnTo>
                  <a:pt x="1036088" y="1846184"/>
                </a:lnTo>
                <a:lnTo>
                  <a:pt x="1036088" y="1891383"/>
                </a:lnTo>
                <a:lnTo>
                  <a:pt x="1251650" y="1891383"/>
                </a:lnTo>
                <a:lnTo>
                  <a:pt x="1251650" y="1947012"/>
                </a:lnTo>
                <a:lnTo>
                  <a:pt x="1422013" y="1947012"/>
                </a:lnTo>
                <a:lnTo>
                  <a:pt x="1422013" y="1995687"/>
                </a:lnTo>
                <a:lnTo>
                  <a:pt x="1505457" y="1995687"/>
                </a:lnTo>
                <a:lnTo>
                  <a:pt x="1505457" y="2072177"/>
                </a:lnTo>
                <a:lnTo>
                  <a:pt x="1547178" y="2072177"/>
                </a:lnTo>
                <a:lnTo>
                  <a:pt x="1547178" y="2179958"/>
                </a:lnTo>
                <a:lnTo>
                  <a:pt x="1609761" y="2179958"/>
                </a:lnTo>
                <a:lnTo>
                  <a:pt x="1609761" y="2242540"/>
                </a:lnTo>
                <a:lnTo>
                  <a:pt x="1710588" y="2242540"/>
                </a:lnTo>
                <a:lnTo>
                  <a:pt x="1710588" y="2298169"/>
                </a:lnTo>
                <a:lnTo>
                  <a:pt x="1929627" y="2298169"/>
                </a:lnTo>
                <a:lnTo>
                  <a:pt x="1929627" y="2360752"/>
                </a:lnTo>
                <a:lnTo>
                  <a:pt x="2857934" y="2360752"/>
                </a:lnTo>
                <a:lnTo>
                  <a:pt x="2857934" y="2478963"/>
                </a:lnTo>
                <a:lnTo>
                  <a:pt x="3330780" y="2478963"/>
                </a:lnTo>
              </a:path>
            </a:pathLst>
          </a:custGeom>
          <a:noFill/>
          <a:ln w="28575">
            <a:solidFill>
              <a:schemeClr val="accent1"/>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69" name="Freeform: Shape 68">
            <a:extLst>
              <a:ext uri="{FF2B5EF4-FFF2-40B4-BE49-F238E27FC236}">
                <a16:creationId xmlns="" xmlns:a16="http://schemas.microsoft.com/office/drawing/2014/main" id="{72DE2BBF-6E9E-426B-BAC4-BA04E6728EEA}"/>
              </a:ext>
            </a:extLst>
          </p:cNvPr>
          <p:cNvSpPr/>
          <p:nvPr/>
        </p:nvSpPr>
        <p:spPr bwMode="auto">
          <a:xfrm>
            <a:off x="907914" y="1787018"/>
            <a:ext cx="2949201" cy="2607605"/>
          </a:xfrm>
          <a:custGeom>
            <a:avLst/>
            <a:gdLst>
              <a:gd name="connsiteX0" fmla="*/ 0 w 3932268"/>
              <a:gd name="connsiteY0" fmla="*/ 0 h 2607605"/>
              <a:gd name="connsiteX1" fmla="*/ 52153 w 3932268"/>
              <a:gd name="connsiteY1" fmla="*/ 0 h 2607605"/>
              <a:gd name="connsiteX2" fmla="*/ 52153 w 3932268"/>
              <a:gd name="connsiteY2" fmla="*/ 41722 h 2607605"/>
              <a:gd name="connsiteX3" fmla="*/ 79967 w 3932268"/>
              <a:gd name="connsiteY3" fmla="*/ 41722 h 2607605"/>
              <a:gd name="connsiteX4" fmla="*/ 79967 w 3932268"/>
              <a:gd name="connsiteY4" fmla="*/ 86920 h 2607605"/>
              <a:gd name="connsiteX5" fmla="*/ 139073 w 3932268"/>
              <a:gd name="connsiteY5" fmla="*/ 86920 h 2607605"/>
              <a:gd name="connsiteX6" fmla="*/ 139073 w 3932268"/>
              <a:gd name="connsiteY6" fmla="*/ 128642 h 2607605"/>
              <a:gd name="connsiteX7" fmla="*/ 149503 w 3932268"/>
              <a:gd name="connsiteY7" fmla="*/ 128642 h 2607605"/>
              <a:gd name="connsiteX8" fmla="*/ 149503 w 3932268"/>
              <a:gd name="connsiteY8" fmla="*/ 180794 h 2607605"/>
              <a:gd name="connsiteX9" fmla="*/ 163410 w 3932268"/>
              <a:gd name="connsiteY9" fmla="*/ 180794 h 2607605"/>
              <a:gd name="connsiteX10" fmla="*/ 163410 w 3932268"/>
              <a:gd name="connsiteY10" fmla="*/ 264237 h 2607605"/>
              <a:gd name="connsiteX11" fmla="*/ 170364 w 3932268"/>
              <a:gd name="connsiteY11" fmla="*/ 264237 h 2607605"/>
              <a:gd name="connsiteX12" fmla="*/ 170364 w 3932268"/>
              <a:gd name="connsiteY12" fmla="*/ 385925 h 2607605"/>
              <a:gd name="connsiteX13" fmla="*/ 170364 w 3932268"/>
              <a:gd name="connsiteY13" fmla="*/ 479799 h 2607605"/>
              <a:gd name="connsiteX14" fmla="*/ 194702 w 3932268"/>
              <a:gd name="connsiteY14" fmla="*/ 479799 h 2607605"/>
              <a:gd name="connsiteX15" fmla="*/ 194702 w 3932268"/>
              <a:gd name="connsiteY15" fmla="*/ 618871 h 2607605"/>
              <a:gd name="connsiteX16" fmla="*/ 194702 w 3932268"/>
              <a:gd name="connsiteY16" fmla="*/ 598011 h 2607605"/>
              <a:gd name="connsiteX17" fmla="*/ 194702 w 3932268"/>
              <a:gd name="connsiteY17" fmla="*/ 803142 h 2607605"/>
              <a:gd name="connsiteX18" fmla="*/ 205132 w 3932268"/>
              <a:gd name="connsiteY18" fmla="*/ 803142 h 2607605"/>
              <a:gd name="connsiteX19" fmla="*/ 205132 w 3932268"/>
              <a:gd name="connsiteY19" fmla="*/ 865725 h 2607605"/>
              <a:gd name="connsiteX20" fmla="*/ 229470 w 3932268"/>
              <a:gd name="connsiteY20" fmla="*/ 865725 h 2607605"/>
              <a:gd name="connsiteX21" fmla="*/ 229470 w 3932268"/>
              <a:gd name="connsiteY21" fmla="*/ 980459 h 2607605"/>
              <a:gd name="connsiteX22" fmla="*/ 243377 w 3932268"/>
              <a:gd name="connsiteY22" fmla="*/ 980459 h 2607605"/>
              <a:gd name="connsiteX23" fmla="*/ 243377 w 3932268"/>
              <a:gd name="connsiteY23" fmla="*/ 1025658 h 2607605"/>
              <a:gd name="connsiteX24" fmla="*/ 260761 w 3932268"/>
              <a:gd name="connsiteY24" fmla="*/ 1025658 h 2607605"/>
              <a:gd name="connsiteX25" fmla="*/ 260761 w 3932268"/>
              <a:gd name="connsiteY25" fmla="*/ 1053472 h 2607605"/>
              <a:gd name="connsiteX26" fmla="*/ 281622 w 3932268"/>
              <a:gd name="connsiteY26" fmla="*/ 1053472 h 2607605"/>
              <a:gd name="connsiteX27" fmla="*/ 281622 w 3932268"/>
              <a:gd name="connsiteY27" fmla="*/ 1105624 h 2607605"/>
              <a:gd name="connsiteX28" fmla="*/ 312913 w 3932268"/>
              <a:gd name="connsiteY28" fmla="*/ 1105624 h 2607605"/>
              <a:gd name="connsiteX29" fmla="*/ 312913 w 3932268"/>
              <a:gd name="connsiteY29" fmla="*/ 1140392 h 2607605"/>
              <a:gd name="connsiteX30" fmla="*/ 337251 w 3932268"/>
              <a:gd name="connsiteY30" fmla="*/ 1140392 h 2607605"/>
              <a:gd name="connsiteX31" fmla="*/ 337251 w 3932268"/>
              <a:gd name="connsiteY31" fmla="*/ 1192544 h 2607605"/>
              <a:gd name="connsiteX32" fmla="*/ 351158 w 3932268"/>
              <a:gd name="connsiteY32" fmla="*/ 1192544 h 2607605"/>
              <a:gd name="connsiteX33" fmla="*/ 351158 w 3932268"/>
              <a:gd name="connsiteY33" fmla="*/ 1255127 h 2607605"/>
              <a:gd name="connsiteX34" fmla="*/ 358112 w 3932268"/>
              <a:gd name="connsiteY34" fmla="*/ 1262081 h 2607605"/>
              <a:gd name="connsiteX35" fmla="*/ 358112 w 3932268"/>
              <a:gd name="connsiteY35" fmla="*/ 1317709 h 2607605"/>
              <a:gd name="connsiteX36" fmla="*/ 378972 w 3932268"/>
              <a:gd name="connsiteY36" fmla="*/ 1317709 h 2607605"/>
              <a:gd name="connsiteX37" fmla="*/ 378972 w 3932268"/>
              <a:gd name="connsiteY37" fmla="*/ 1415060 h 2607605"/>
              <a:gd name="connsiteX38" fmla="*/ 389403 w 3932268"/>
              <a:gd name="connsiteY38" fmla="*/ 1415060 h 2607605"/>
              <a:gd name="connsiteX39" fmla="*/ 389403 w 3932268"/>
              <a:gd name="connsiteY39" fmla="*/ 1460259 h 2607605"/>
              <a:gd name="connsiteX40" fmla="*/ 406787 w 3932268"/>
              <a:gd name="connsiteY40" fmla="*/ 1460259 h 2607605"/>
              <a:gd name="connsiteX41" fmla="*/ 406787 w 3932268"/>
              <a:gd name="connsiteY41" fmla="*/ 1512411 h 2607605"/>
              <a:gd name="connsiteX42" fmla="*/ 472846 w 3932268"/>
              <a:gd name="connsiteY42" fmla="*/ 1512411 h 2607605"/>
              <a:gd name="connsiteX43" fmla="*/ 472846 w 3932268"/>
              <a:gd name="connsiteY43" fmla="*/ 1557609 h 2607605"/>
              <a:gd name="connsiteX44" fmla="*/ 500661 w 3932268"/>
              <a:gd name="connsiteY44" fmla="*/ 1557609 h 2607605"/>
              <a:gd name="connsiteX45" fmla="*/ 500661 w 3932268"/>
              <a:gd name="connsiteY45" fmla="*/ 1581947 h 2607605"/>
              <a:gd name="connsiteX46" fmla="*/ 556289 w 3932268"/>
              <a:gd name="connsiteY46" fmla="*/ 1581947 h 2607605"/>
              <a:gd name="connsiteX47" fmla="*/ 556289 w 3932268"/>
              <a:gd name="connsiteY47" fmla="*/ 1682774 h 2607605"/>
              <a:gd name="connsiteX48" fmla="*/ 570197 w 3932268"/>
              <a:gd name="connsiteY48" fmla="*/ 1682774 h 2607605"/>
              <a:gd name="connsiteX49" fmla="*/ 570197 w 3932268"/>
              <a:gd name="connsiteY49" fmla="*/ 1745357 h 2607605"/>
              <a:gd name="connsiteX50" fmla="*/ 584104 w 3932268"/>
              <a:gd name="connsiteY50" fmla="*/ 1745357 h 2607605"/>
              <a:gd name="connsiteX51" fmla="*/ 584104 w 3932268"/>
              <a:gd name="connsiteY51" fmla="*/ 1762741 h 2607605"/>
              <a:gd name="connsiteX52" fmla="*/ 622349 w 3932268"/>
              <a:gd name="connsiteY52" fmla="*/ 1762741 h 2607605"/>
              <a:gd name="connsiteX53" fmla="*/ 622349 w 3932268"/>
              <a:gd name="connsiteY53" fmla="*/ 1804462 h 2607605"/>
              <a:gd name="connsiteX54" fmla="*/ 695362 w 3932268"/>
              <a:gd name="connsiteY54" fmla="*/ 1804462 h 2607605"/>
              <a:gd name="connsiteX55" fmla="*/ 695362 w 3932268"/>
              <a:gd name="connsiteY55" fmla="*/ 1804462 h 2607605"/>
              <a:gd name="connsiteX56" fmla="*/ 719700 w 3932268"/>
              <a:gd name="connsiteY56" fmla="*/ 1828800 h 2607605"/>
              <a:gd name="connsiteX57" fmla="*/ 719700 w 3932268"/>
              <a:gd name="connsiteY57" fmla="*/ 1870522 h 2607605"/>
              <a:gd name="connsiteX58" fmla="*/ 750991 w 3932268"/>
              <a:gd name="connsiteY58" fmla="*/ 1870522 h 2607605"/>
              <a:gd name="connsiteX59" fmla="*/ 750991 w 3932268"/>
              <a:gd name="connsiteY59" fmla="*/ 1943535 h 2607605"/>
              <a:gd name="connsiteX60" fmla="*/ 768375 w 3932268"/>
              <a:gd name="connsiteY60" fmla="*/ 1943535 h 2607605"/>
              <a:gd name="connsiteX61" fmla="*/ 768375 w 3932268"/>
              <a:gd name="connsiteY61" fmla="*/ 1957442 h 2607605"/>
              <a:gd name="connsiteX62" fmla="*/ 799666 w 3932268"/>
              <a:gd name="connsiteY62" fmla="*/ 1957442 h 2607605"/>
              <a:gd name="connsiteX63" fmla="*/ 799666 w 3932268"/>
              <a:gd name="connsiteY63" fmla="*/ 1999163 h 2607605"/>
              <a:gd name="connsiteX64" fmla="*/ 820527 w 3932268"/>
              <a:gd name="connsiteY64" fmla="*/ 1999163 h 2607605"/>
              <a:gd name="connsiteX65" fmla="*/ 820527 w 3932268"/>
              <a:gd name="connsiteY65" fmla="*/ 2044362 h 2607605"/>
              <a:gd name="connsiteX66" fmla="*/ 848341 w 3932268"/>
              <a:gd name="connsiteY66" fmla="*/ 2044362 h 2607605"/>
              <a:gd name="connsiteX67" fmla="*/ 848341 w 3932268"/>
              <a:gd name="connsiteY67" fmla="*/ 2110421 h 2607605"/>
              <a:gd name="connsiteX68" fmla="*/ 848341 w 3932268"/>
              <a:gd name="connsiteY68" fmla="*/ 2110421 h 2607605"/>
              <a:gd name="connsiteX69" fmla="*/ 862249 w 3932268"/>
              <a:gd name="connsiteY69" fmla="*/ 2124329 h 2607605"/>
              <a:gd name="connsiteX70" fmla="*/ 924831 w 3932268"/>
              <a:gd name="connsiteY70" fmla="*/ 2124329 h 2607605"/>
              <a:gd name="connsiteX71" fmla="*/ 924831 w 3932268"/>
              <a:gd name="connsiteY71" fmla="*/ 2155620 h 2607605"/>
              <a:gd name="connsiteX72" fmla="*/ 942215 w 3932268"/>
              <a:gd name="connsiteY72" fmla="*/ 2155620 h 2607605"/>
              <a:gd name="connsiteX73" fmla="*/ 942215 w 3932268"/>
              <a:gd name="connsiteY73" fmla="*/ 2190388 h 2607605"/>
              <a:gd name="connsiteX74" fmla="*/ 1081287 w 3932268"/>
              <a:gd name="connsiteY74" fmla="*/ 2190388 h 2607605"/>
              <a:gd name="connsiteX75" fmla="*/ 1081287 w 3932268"/>
              <a:gd name="connsiteY75" fmla="*/ 2221679 h 2607605"/>
              <a:gd name="connsiteX76" fmla="*/ 1129962 w 3932268"/>
              <a:gd name="connsiteY76" fmla="*/ 2221679 h 2607605"/>
              <a:gd name="connsiteX77" fmla="*/ 1129962 w 3932268"/>
              <a:gd name="connsiteY77" fmla="*/ 2263401 h 2607605"/>
              <a:gd name="connsiteX78" fmla="*/ 1321187 w 3932268"/>
              <a:gd name="connsiteY78" fmla="*/ 2263401 h 2607605"/>
              <a:gd name="connsiteX79" fmla="*/ 1321187 w 3932268"/>
              <a:gd name="connsiteY79" fmla="*/ 2298169 h 2607605"/>
              <a:gd name="connsiteX80" fmla="*/ 1439398 w 3932268"/>
              <a:gd name="connsiteY80" fmla="*/ 2298169 h 2607605"/>
              <a:gd name="connsiteX81" fmla="*/ 1439398 w 3932268"/>
              <a:gd name="connsiteY81" fmla="*/ 2325983 h 2607605"/>
              <a:gd name="connsiteX82" fmla="*/ 1533272 w 3932268"/>
              <a:gd name="connsiteY82" fmla="*/ 2325983 h 2607605"/>
              <a:gd name="connsiteX83" fmla="*/ 1547179 w 3932268"/>
              <a:gd name="connsiteY83" fmla="*/ 2325983 h 2607605"/>
              <a:gd name="connsiteX84" fmla="*/ 1547179 w 3932268"/>
              <a:gd name="connsiteY84" fmla="*/ 2350321 h 2607605"/>
              <a:gd name="connsiteX85" fmla="*/ 1623669 w 3932268"/>
              <a:gd name="connsiteY85" fmla="*/ 2350321 h 2607605"/>
              <a:gd name="connsiteX86" fmla="*/ 1623669 w 3932268"/>
              <a:gd name="connsiteY86" fmla="*/ 2350321 h 2607605"/>
              <a:gd name="connsiteX87" fmla="*/ 1623669 w 3932268"/>
              <a:gd name="connsiteY87" fmla="*/ 2381612 h 2607605"/>
              <a:gd name="connsiteX88" fmla="*/ 2204296 w 3932268"/>
              <a:gd name="connsiteY88" fmla="*/ 2381612 h 2607605"/>
              <a:gd name="connsiteX89" fmla="*/ 2204296 w 3932268"/>
              <a:gd name="connsiteY89" fmla="*/ 2412903 h 2607605"/>
              <a:gd name="connsiteX90" fmla="*/ 2298169 w 3932268"/>
              <a:gd name="connsiteY90" fmla="*/ 2412903 h 2607605"/>
              <a:gd name="connsiteX91" fmla="*/ 2298169 w 3932268"/>
              <a:gd name="connsiteY91" fmla="*/ 2440718 h 2607605"/>
              <a:gd name="connsiteX92" fmla="*/ 2997007 w 3932268"/>
              <a:gd name="connsiteY92" fmla="*/ 2440718 h 2607605"/>
              <a:gd name="connsiteX93" fmla="*/ 2997007 w 3932268"/>
              <a:gd name="connsiteY93" fmla="*/ 2496347 h 2607605"/>
              <a:gd name="connsiteX94" fmla="*/ 3932268 w 3932268"/>
              <a:gd name="connsiteY94" fmla="*/ 2496347 h 2607605"/>
              <a:gd name="connsiteX95" fmla="*/ 3932268 w 3932268"/>
              <a:gd name="connsiteY95" fmla="*/ 2607605 h 260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3932268" h="2607605">
                <a:moveTo>
                  <a:pt x="0" y="0"/>
                </a:moveTo>
                <a:lnTo>
                  <a:pt x="52153" y="0"/>
                </a:lnTo>
                <a:lnTo>
                  <a:pt x="52153" y="41722"/>
                </a:lnTo>
                <a:lnTo>
                  <a:pt x="79967" y="41722"/>
                </a:lnTo>
                <a:lnTo>
                  <a:pt x="79967" y="86920"/>
                </a:lnTo>
                <a:lnTo>
                  <a:pt x="139073" y="86920"/>
                </a:lnTo>
                <a:lnTo>
                  <a:pt x="139073" y="128642"/>
                </a:lnTo>
                <a:lnTo>
                  <a:pt x="149503" y="128642"/>
                </a:lnTo>
                <a:lnTo>
                  <a:pt x="149503" y="180794"/>
                </a:lnTo>
                <a:lnTo>
                  <a:pt x="163410" y="180794"/>
                </a:lnTo>
                <a:lnTo>
                  <a:pt x="163410" y="264237"/>
                </a:lnTo>
                <a:lnTo>
                  <a:pt x="170364" y="264237"/>
                </a:lnTo>
                <a:lnTo>
                  <a:pt x="170364" y="385925"/>
                </a:lnTo>
                <a:lnTo>
                  <a:pt x="170364" y="479799"/>
                </a:lnTo>
                <a:lnTo>
                  <a:pt x="194702" y="479799"/>
                </a:lnTo>
                <a:lnTo>
                  <a:pt x="194702" y="618871"/>
                </a:lnTo>
                <a:lnTo>
                  <a:pt x="194702" y="598011"/>
                </a:lnTo>
                <a:lnTo>
                  <a:pt x="194702" y="803142"/>
                </a:lnTo>
                <a:lnTo>
                  <a:pt x="205132" y="803142"/>
                </a:lnTo>
                <a:lnTo>
                  <a:pt x="205132" y="865725"/>
                </a:lnTo>
                <a:lnTo>
                  <a:pt x="229470" y="865725"/>
                </a:lnTo>
                <a:lnTo>
                  <a:pt x="229470" y="980459"/>
                </a:lnTo>
                <a:lnTo>
                  <a:pt x="243377" y="980459"/>
                </a:lnTo>
                <a:lnTo>
                  <a:pt x="243377" y="1025658"/>
                </a:lnTo>
                <a:lnTo>
                  <a:pt x="260761" y="1025658"/>
                </a:lnTo>
                <a:lnTo>
                  <a:pt x="260761" y="1053472"/>
                </a:lnTo>
                <a:lnTo>
                  <a:pt x="281622" y="1053472"/>
                </a:lnTo>
                <a:lnTo>
                  <a:pt x="281622" y="1105624"/>
                </a:lnTo>
                <a:lnTo>
                  <a:pt x="312913" y="1105624"/>
                </a:lnTo>
                <a:lnTo>
                  <a:pt x="312913" y="1140392"/>
                </a:lnTo>
                <a:lnTo>
                  <a:pt x="337251" y="1140392"/>
                </a:lnTo>
                <a:lnTo>
                  <a:pt x="337251" y="1192544"/>
                </a:lnTo>
                <a:lnTo>
                  <a:pt x="351158" y="1192544"/>
                </a:lnTo>
                <a:lnTo>
                  <a:pt x="351158" y="1255127"/>
                </a:lnTo>
                <a:lnTo>
                  <a:pt x="358112" y="1262081"/>
                </a:lnTo>
                <a:lnTo>
                  <a:pt x="358112" y="1317709"/>
                </a:lnTo>
                <a:lnTo>
                  <a:pt x="378972" y="1317709"/>
                </a:lnTo>
                <a:lnTo>
                  <a:pt x="378972" y="1415060"/>
                </a:lnTo>
                <a:lnTo>
                  <a:pt x="389403" y="1415060"/>
                </a:lnTo>
                <a:lnTo>
                  <a:pt x="389403" y="1460259"/>
                </a:lnTo>
                <a:lnTo>
                  <a:pt x="406787" y="1460259"/>
                </a:lnTo>
                <a:lnTo>
                  <a:pt x="406787" y="1512411"/>
                </a:lnTo>
                <a:lnTo>
                  <a:pt x="472846" y="1512411"/>
                </a:lnTo>
                <a:lnTo>
                  <a:pt x="472846" y="1557609"/>
                </a:lnTo>
                <a:lnTo>
                  <a:pt x="500661" y="1557609"/>
                </a:lnTo>
                <a:lnTo>
                  <a:pt x="500661" y="1581947"/>
                </a:lnTo>
                <a:lnTo>
                  <a:pt x="556289" y="1581947"/>
                </a:lnTo>
                <a:lnTo>
                  <a:pt x="556289" y="1682774"/>
                </a:lnTo>
                <a:lnTo>
                  <a:pt x="570197" y="1682774"/>
                </a:lnTo>
                <a:lnTo>
                  <a:pt x="570197" y="1745357"/>
                </a:lnTo>
                <a:lnTo>
                  <a:pt x="584104" y="1745357"/>
                </a:lnTo>
                <a:lnTo>
                  <a:pt x="584104" y="1762741"/>
                </a:lnTo>
                <a:lnTo>
                  <a:pt x="622349" y="1762741"/>
                </a:lnTo>
                <a:lnTo>
                  <a:pt x="622349" y="1804462"/>
                </a:lnTo>
                <a:lnTo>
                  <a:pt x="695362" y="1804462"/>
                </a:lnTo>
                <a:lnTo>
                  <a:pt x="695362" y="1804462"/>
                </a:lnTo>
                <a:lnTo>
                  <a:pt x="719700" y="1828800"/>
                </a:lnTo>
                <a:lnTo>
                  <a:pt x="719700" y="1870522"/>
                </a:lnTo>
                <a:lnTo>
                  <a:pt x="750991" y="1870522"/>
                </a:lnTo>
                <a:lnTo>
                  <a:pt x="750991" y="1943535"/>
                </a:lnTo>
                <a:lnTo>
                  <a:pt x="768375" y="1943535"/>
                </a:lnTo>
                <a:lnTo>
                  <a:pt x="768375" y="1957442"/>
                </a:lnTo>
                <a:lnTo>
                  <a:pt x="799666" y="1957442"/>
                </a:lnTo>
                <a:lnTo>
                  <a:pt x="799666" y="1999163"/>
                </a:lnTo>
                <a:lnTo>
                  <a:pt x="820527" y="1999163"/>
                </a:lnTo>
                <a:lnTo>
                  <a:pt x="820527" y="2044362"/>
                </a:lnTo>
                <a:lnTo>
                  <a:pt x="848341" y="2044362"/>
                </a:lnTo>
                <a:lnTo>
                  <a:pt x="848341" y="2110421"/>
                </a:lnTo>
                <a:lnTo>
                  <a:pt x="848341" y="2110421"/>
                </a:lnTo>
                <a:lnTo>
                  <a:pt x="862249" y="2124329"/>
                </a:lnTo>
                <a:lnTo>
                  <a:pt x="924831" y="2124329"/>
                </a:lnTo>
                <a:lnTo>
                  <a:pt x="924831" y="2155620"/>
                </a:lnTo>
                <a:lnTo>
                  <a:pt x="942215" y="2155620"/>
                </a:lnTo>
                <a:lnTo>
                  <a:pt x="942215" y="2190388"/>
                </a:lnTo>
                <a:lnTo>
                  <a:pt x="1081287" y="2190388"/>
                </a:lnTo>
                <a:lnTo>
                  <a:pt x="1081287" y="2221679"/>
                </a:lnTo>
                <a:lnTo>
                  <a:pt x="1129962" y="2221679"/>
                </a:lnTo>
                <a:lnTo>
                  <a:pt x="1129962" y="2263401"/>
                </a:lnTo>
                <a:lnTo>
                  <a:pt x="1321187" y="2263401"/>
                </a:lnTo>
                <a:lnTo>
                  <a:pt x="1321187" y="2298169"/>
                </a:lnTo>
                <a:lnTo>
                  <a:pt x="1439398" y="2298169"/>
                </a:lnTo>
                <a:lnTo>
                  <a:pt x="1439398" y="2325983"/>
                </a:lnTo>
                <a:lnTo>
                  <a:pt x="1533272" y="2325983"/>
                </a:lnTo>
                <a:lnTo>
                  <a:pt x="1547179" y="2325983"/>
                </a:lnTo>
                <a:lnTo>
                  <a:pt x="1547179" y="2350321"/>
                </a:lnTo>
                <a:lnTo>
                  <a:pt x="1623669" y="2350321"/>
                </a:lnTo>
                <a:lnTo>
                  <a:pt x="1623669" y="2350321"/>
                </a:lnTo>
                <a:lnTo>
                  <a:pt x="1623669" y="2381612"/>
                </a:lnTo>
                <a:lnTo>
                  <a:pt x="2204296" y="2381612"/>
                </a:lnTo>
                <a:lnTo>
                  <a:pt x="2204296" y="2412903"/>
                </a:lnTo>
                <a:lnTo>
                  <a:pt x="2298169" y="2412903"/>
                </a:lnTo>
                <a:lnTo>
                  <a:pt x="2298169" y="2440718"/>
                </a:lnTo>
                <a:lnTo>
                  <a:pt x="2997007" y="2440718"/>
                </a:lnTo>
                <a:lnTo>
                  <a:pt x="2997007" y="2496347"/>
                </a:lnTo>
                <a:lnTo>
                  <a:pt x="3932268" y="2496347"/>
                </a:lnTo>
                <a:lnTo>
                  <a:pt x="3932268" y="2607605"/>
                </a:lnTo>
              </a:path>
            </a:pathLst>
          </a:custGeom>
          <a:noFill/>
          <a:ln w="28575">
            <a:solidFill>
              <a:schemeClr val="accent3"/>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5" name="TextBox 14">
            <a:extLst>
              <a:ext uri="{FF2B5EF4-FFF2-40B4-BE49-F238E27FC236}">
                <a16:creationId xmlns="" xmlns:a16="http://schemas.microsoft.com/office/drawing/2014/main" id="{E7EA26AE-8161-4A18-A153-6A64CB487E85}"/>
              </a:ext>
            </a:extLst>
          </p:cNvPr>
          <p:cNvSpPr txBox="1"/>
          <p:nvPr/>
        </p:nvSpPr>
        <p:spPr bwMode="auto">
          <a:xfrm>
            <a:off x="247292" y="4918281"/>
            <a:ext cx="3987678"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Patients at Risk, n</a:t>
            </a:r>
            <a:b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Arm B2    68      38      21      15       6        4        2        1        1        0         0</a:t>
            </a:r>
            <a:b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Arm A2   131     55      28      13       8        7        4        3        2        2         0</a:t>
            </a:r>
          </a:p>
        </p:txBody>
      </p:sp>
      <p:sp>
        <p:nvSpPr>
          <p:cNvPr id="2" name="Title 1">
            <a:extLst>
              <a:ext uri="{FF2B5EF4-FFF2-40B4-BE49-F238E27FC236}">
                <a16:creationId xmlns="" xmlns:a16="http://schemas.microsoft.com/office/drawing/2014/main" id="{5677A9D7-72FB-4E20-ADA8-1A12828F2991}"/>
              </a:ext>
            </a:extLst>
          </p:cNvPr>
          <p:cNvSpPr>
            <a:spLocks noGrp="1"/>
          </p:cNvSpPr>
          <p:nvPr>
            <p:ph type="title"/>
          </p:nvPr>
        </p:nvSpPr>
        <p:spPr/>
        <p:txBody>
          <a:bodyPr>
            <a:normAutofit fontScale="90000"/>
          </a:bodyPr>
          <a:lstStyle/>
          <a:p>
            <a:r>
              <a:rPr lang="en-US" dirty="0"/>
              <a:t>SAFIR-02 BREAST: PFS in Immunotherapy Substudy</a:t>
            </a:r>
          </a:p>
        </p:txBody>
      </p:sp>
      <p:sp>
        <p:nvSpPr>
          <p:cNvPr id="9" name="Text Box 15">
            <a:extLst>
              <a:ext uri="{FF2B5EF4-FFF2-40B4-BE49-F238E27FC236}">
                <a16:creationId xmlns="" xmlns:a16="http://schemas.microsoft.com/office/drawing/2014/main" id="{014E6F40-B39C-D149-A16F-303221ED07FC}"/>
              </a:ext>
            </a:extLst>
          </p:cNvPr>
          <p:cNvSpPr txBox="1">
            <a:spLocks noChangeArrowheads="1"/>
          </p:cNvSpPr>
          <p:nvPr/>
        </p:nvSpPr>
        <p:spPr bwMode="auto">
          <a:xfrm>
            <a:off x="309563" y="6359420"/>
            <a:ext cx="589002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Dalenc. SABCS 2019. Abstr GS3-02.</a:t>
            </a:r>
          </a:p>
        </p:txBody>
      </p:sp>
      <p:sp>
        <p:nvSpPr>
          <p:cNvPr id="10" name="TextBox 9">
            <a:extLst>
              <a:ext uri="{FF2B5EF4-FFF2-40B4-BE49-F238E27FC236}">
                <a16:creationId xmlns="" xmlns:a16="http://schemas.microsoft.com/office/drawing/2014/main" id="{6A37027B-F99C-4753-BD39-F3805CC73327}"/>
              </a:ext>
            </a:extLst>
          </p:cNvPr>
          <p:cNvSpPr txBox="1"/>
          <p:nvPr/>
        </p:nvSpPr>
        <p:spPr bwMode="auto">
          <a:xfrm rot="16200000">
            <a:off x="-1067253" y="2941163"/>
            <a:ext cx="26660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PFS</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1" name="TextBox 10">
            <a:extLst>
              <a:ext uri="{FF2B5EF4-FFF2-40B4-BE49-F238E27FC236}">
                <a16:creationId xmlns="" xmlns:a16="http://schemas.microsoft.com/office/drawing/2014/main" id="{8648BD7A-AEA5-4AF1-B79A-B7E94F587C05}"/>
              </a:ext>
            </a:extLst>
          </p:cNvPr>
          <p:cNvSpPr txBox="1"/>
          <p:nvPr/>
        </p:nvSpPr>
        <p:spPr bwMode="auto">
          <a:xfrm>
            <a:off x="1443285" y="4750785"/>
            <a:ext cx="19995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Mos</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6" name="TextBox 15">
            <a:extLst>
              <a:ext uri="{FF2B5EF4-FFF2-40B4-BE49-F238E27FC236}">
                <a16:creationId xmlns="" xmlns:a16="http://schemas.microsoft.com/office/drawing/2014/main" id="{B591A22C-2383-44D8-B7BC-5700BFB06747}"/>
              </a:ext>
            </a:extLst>
          </p:cNvPr>
          <p:cNvSpPr txBox="1"/>
          <p:nvPr/>
        </p:nvSpPr>
        <p:spPr bwMode="auto">
          <a:xfrm>
            <a:off x="1497650" y="2677881"/>
            <a:ext cx="294920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HR (durva/control), adjusted to stratification factors: 1.40 (1.00-1.96; </a:t>
            </a: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 .047)</a:t>
            </a:r>
          </a:p>
        </p:txBody>
      </p:sp>
      <p:sp>
        <p:nvSpPr>
          <p:cNvPr id="17" name="TextBox 16">
            <a:extLst>
              <a:ext uri="{FF2B5EF4-FFF2-40B4-BE49-F238E27FC236}">
                <a16:creationId xmlns="" xmlns:a16="http://schemas.microsoft.com/office/drawing/2014/main" id="{49E53201-DE43-4FD9-8F88-AF35C7044EE3}"/>
              </a:ext>
            </a:extLst>
          </p:cNvPr>
          <p:cNvSpPr txBox="1"/>
          <p:nvPr/>
        </p:nvSpPr>
        <p:spPr bwMode="auto">
          <a:xfrm>
            <a:off x="4555387" y="1831303"/>
            <a:ext cx="1063009" cy="477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Subgroup</a:t>
            </a: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All</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First line</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Second line</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Responding at rando</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Stable at rando</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Age &lt; 50 yrs</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Age ≥ 50 yrs</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Metastatic sites &lt; 3</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Metastatic sites ≥ 3</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TNBC</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Non-TNBC</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No liver metastases</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Liver metastases</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Delay metastatic to </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rando &lt; 1 yr</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Delay metastatic to </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rando ≥ 1 yr</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ECOG 0</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ECOG 1</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PD-L1 negative</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PD-L1 positive</a:t>
            </a:r>
          </a:p>
        </p:txBody>
      </p:sp>
      <p:sp>
        <p:nvSpPr>
          <p:cNvPr id="18" name="TextBox 17">
            <a:extLst>
              <a:ext uri="{FF2B5EF4-FFF2-40B4-BE49-F238E27FC236}">
                <a16:creationId xmlns="" xmlns:a16="http://schemas.microsoft.com/office/drawing/2014/main" id="{BFC3E061-7E0B-4502-AD66-D41374C62C0A}"/>
              </a:ext>
            </a:extLst>
          </p:cNvPr>
          <p:cNvSpPr txBox="1"/>
          <p:nvPr/>
        </p:nvSpPr>
        <p:spPr bwMode="auto">
          <a:xfrm>
            <a:off x="5384842" y="1674361"/>
            <a:ext cx="827821" cy="3808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Events/Patients, n</a:t>
            </a: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171/199</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153/179</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18/20</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63/81</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108/118</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56/64</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115/135</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91/114</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80/85</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69/82</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95/110</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86/104</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85/95</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106/128</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56/62</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91/109</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68/78</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76/89</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37/44</a:t>
            </a:r>
          </a:p>
        </p:txBody>
      </p:sp>
      <p:sp>
        <p:nvSpPr>
          <p:cNvPr id="19" name="TextBox 18">
            <a:extLst>
              <a:ext uri="{FF2B5EF4-FFF2-40B4-BE49-F238E27FC236}">
                <a16:creationId xmlns="" xmlns:a16="http://schemas.microsoft.com/office/drawing/2014/main" id="{0512C0B2-7F1C-4B02-B91F-F5AF640874F0}"/>
              </a:ext>
            </a:extLst>
          </p:cNvPr>
          <p:cNvSpPr txBox="1"/>
          <p:nvPr/>
        </p:nvSpPr>
        <p:spPr bwMode="auto">
          <a:xfrm>
            <a:off x="6012521" y="1521239"/>
            <a:ext cx="916536" cy="3808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05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a:t>
            </a:r>
            <a:r>
              <a:rPr kumimoji="0" lang="en-US" sz="105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Value for Interaction</a:t>
            </a:r>
            <a:br>
              <a:rPr kumimoji="0" lang="en-US" sz="105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trt*var</a:t>
            </a: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.032</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.108</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.208</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.605</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.015</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.365</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.061</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.587</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.044</a:t>
            </a:r>
          </a:p>
        </p:txBody>
      </p:sp>
      <p:sp>
        <p:nvSpPr>
          <p:cNvPr id="20" name="TextBox 19">
            <a:extLst>
              <a:ext uri="{FF2B5EF4-FFF2-40B4-BE49-F238E27FC236}">
                <a16:creationId xmlns="" xmlns:a16="http://schemas.microsoft.com/office/drawing/2014/main" id="{7B99407A-924F-44D4-AD18-822BFDC7EA4D}"/>
              </a:ext>
            </a:extLst>
          </p:cNvPr>
          <p:cNvSpPr txBox="1"/>
          <p:nvPr/>
        </p:nvSpPr>
        <p:spPr bwMode="auto">
          <a:xfrm>
            <a:off x="8096701" y="1675150"/>
            <a:ext cx="870052" cy="7040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Unadjusted HR for PFS (95% CI)</a:t>
            </a: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1.37 (0.99-1.89)</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1.25 (0.89-1.77)</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4.34 (1.17-16.01)</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1.89 (1.09-3.28)</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1.08 (0.72-1.63)</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1.09 (0.62-1.91)</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1.61 (1.07-2.42)</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1.48 (0.94-2.35)</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1.30 (0.81-2.08)</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0.87 (0.54-1.42)</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2.08 (1.28-3.40)</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1.23 (0.77-1.95)</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1.69 (1.06-2.69)</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1.07 (0.72-1.59)</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2.45 (1.24-4.86)</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1.24 (0.78-1.93)</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1.48 (0.90-2.45)</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1.91 (1.16-3.16)</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0.75 (0.38-1.49)</a:t>
            </a:r>
          </a:p>
        </p:txBody>
      </p:sp>
      <p:sp>
        <p:nvSpPr>
          <p:cNvPr id="21" name="TextBox 20">
            <a:extLst>
              <a:ext uri="{FF2B5EF4-FFF2-40B4-BE49-F238E27FC236}">
                <a16:creationId xmlns="" xmlns:a16="http://schemas.microsoft.com/office/drawing/2014/main" id="{A87A9D0D-F3A0-4299-8EDC-3E43EC479D36}"/>
              </a:ext>
            </a:extLst>
          </p:cNvPr>
          <p:cNvSpPr txBox="1"/>
          <p:nvPr/>
        </p:nvSpPr>
        <p:spPr bwMode="auto">
          <a:xfrm>
            <a:off x="5341800" y="5749501"/>
            <a:ext cx="17905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Favors Immunotherapy</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2" name="TextBox 21">
            <a:extLst>
              <a:ext uri="{FF2B5EF4-FFF2-40B4-BE49-F238E27FC236}">
                <a16:creationId xmlns="" xmlns:a16="http://schemas.microsoft.com/office/drawing/2014/main" id="{E90D785D-10F9-4B20-826D-2BD69B02613E}"/>
              </a:ext>
            </a:extLst>
          </p:cNvPr>
          <p:cNvSpPr txBox="1"/>
          <p:nvPr/>
        </p:nvSpPr>
        <p:spPr bwMode="auto">
          <a:xfrm>
            <a:off x="7182880" y="5759856"/>
            <a:ext cx="16302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Favors Standard Therapy</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3" name="Freeform: Shape 22">
            <a:extLst>
              <a:ext uri="{FF2B5EF4-FFF2-40B4-BE49-F238E27FC236}">
                <a16:creationId xmlns="" xmlns:a16="http://schemas.microsoft.com/office/drawing/2014/main" id="{E46B20F8-79E8-4683-B3E3-3E9DF21F12DD}"/>
              </a:ext>
            </a:extLst>
          </p:cNvPr>
          <p:cNvSpPr/>
          <p:nvPr/>
        </p:nvSpPr>
        <p:spPr bwMode="auto">
          <a:xfrm>
            <a:off x="848382" y="1793874"/>
            <a:ext cx="3163258" cy="2674570"/>
          </a:xfrm>
          <a:custGeom>
            <a:avLst/>
            <a:gdLst>
              <a:gd name="connsiteX0" fmla="*/ 0 w 2162175"/>
              <a:gd name="connsiteY0" fmla="*/ 0 h 1381125"/>
              <a:gd name="connsiteX1" fmla="*/ 0 w 2162175"/>
              <a:gd name="connsiteY1" fmla="*/ 1381125 h 1381125"/>
              <a:gd name="connsiteX2" fmla="*/ 2162175 w 2162175"/>
              <a:gd name="connsiteY2" fmla="*/ 1381125 h 1381125"/>
            </a:gdLst>
            <a:ahLst/>
            <a:cxnLst>
              <a:cxn ang="0">
                <a:pos x="connsiteX0" y="connsiteY0"/>
              </a:cxn>
              <a:cxn ang="0">
                <a:pos x="connsiteX1" y="connsiteY1"/>
              </a:cxn>
              <a:cxn ang="0">
                <a:pos x="connsiteX2" y="connsiteY2"/>
              </a:cxn>
            </a:cxnLst>
            <a:rect l="l" t="t" r="r" b="b"/>
            <a:pathLst>
              <a:path w="2162175" h="1381125">
                <a:moveTo>
                  <a:pt x="0" y="0"/>
                </a:moveTo>
                <a:lnTo>
                  <a:pt x="0" y="1381125"/>
                </a:lnTo>
                <a:lnTo>
                  <a:pt x="2162175" y="1381125"/>
                </a:lnTo>
              </a:path>
            </a:pathLst>
          </a:custGeom>
          <a:noFill/>
          <a:ln w="28575">
            <a:solidFill>
              <a:srgbClr val="000000"/>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grpSp>
        <p:nvGrpSpPr>
          <p:cNvPr id="24" name="Group 23">
            <a:extLst>
              <a:ext uri="{FF2B5EF4-FFF2-40B4-BE49-F238E27FC236}">
                <a16:creationId xmlns="" xmlns:a16="http://schemas.microsoft.com/office/drawing/2014/main" id="{978BC22A-7D57-4DF0-B4F5-5776267266E5}"/>
              </a:ext>
            </a:extLst>
          </p:cNvPr>
          <p:cNvGrpSpPr/>
          <p:nvPr/>
        </p:nvGrpSpPr>
        <p:grpSpPr>
          <a:xfrm>
            <a:off x="799395" y="1798612"/>
            <a:ext cx="48986" cy="2583097"/>
            <a:chOff x="2788138" y="2435081"/>
            <a:chExt cx="74246" cy="1362075"/>
          </a:xfrm>
        </p:grpSpPr>
        <p:cxnSp>
          <p:nvCxnSpPr>
            <p:cNvPr id="25" name="Straight Connector 24">
              <a:extLst>
                <a:ext uri="{FF2B5EF4-FFF2-40B4-BE49-F238E27FC236}">
                  <a16:creationId xmlns="" xmlns:a16="http://schemas.microsoft.com/office/drawing/2014/main" id="{4840EA8B-E251-44FF-8D69-BB382E303906}"/>
                </a:ext>
              </a:extLst>
            </p:cNvPr>
            <p:cNvCxnSpPr>
              <a:cxnSpLocks/>
            </p:cNvCxnSpPr>
            <p:nvPr/>
          </p:nvCxnSpPr>
          <p:spPr bwMode="auto">
            <a:xfrm>
              <a:off x="2788138" y="2435081"/>
              <a:ext cx="74246" cy="0"/>
            </a:xfrm>
            <a:prstGeom prst="line">
              <a:avLst/>
            </a:prstGeom>
            <a:noFill/>
            <a:ln w="28575" cap="flat" cmpd="sng" algn="ctr">
              <a:solidFill>
                <a:schemeClr val="bg1"/>
              </a:solidFill>
              <a:prstDash val="solid"/>
              <a:round/>
              <a:headEnd type="none" w="med" len="med"/>
              <a:tailEnd type="none" w="med" len="med"/>
            </a:ln>
            <a:effectLst/>
          </p:spPr>
        </p:cxnSp>
        <p:cxnSp>
          <p:nvCxnSpPr>
            <p:cNvPr id="26" name="Straight Connector 25">
              <a:extLst>
                <a:ext uri="{FF2B5EF4-FFF2-40B4-BE49-F238E27FC236}">
                  <a16:creationId xmlns="" xmlns:a16="http://schemas.microsoft.com/office/drawing/2014/main" id="{4534A47C-BCF6-4931-83AB-0E09951D1901}"/>
                </a:ext>
              </a:extLst>
            </p:cNvPr>
            <p:cNvCxnSpPr>
              <a:cxnSpLocks/>
            </p:cNvCxnSpPr>
            <p:nvPr/>
          </p:nvCxnSpPr>
          <p:spPr bwMode="auto">
            <a:xfrm>
              <a:off x="2788138" y="2775600"/>
              <a:ext cx="74246" cy="0"/>
            </a:xfrm>
            <a:prstGeom prst="line">
              <a:avLst/>
            </a:prstGeom>
            <a:noFill/>
            <a:ln w="28575" cap="flat" cmpd="sng" algn="ctr">
              <a:solidFill>
                <a:schemeClr val="bg1"/>
              </a:solidFill>
              <a:prstDash val="solid"/>
              <a:round/>
              <a:headEnd type="none" w="med" len="med"/>
              <a:tailEnd type="none" w="med" len="med"/>
            </a:ln>
            <a:effectLst/>
          </p:spPr>
        </p:cxnSp>
        <p:cxnSp>
          <p:nvCxnSpPr>
            <p:cNvPr id="27" name="Straight Connector 26">
              <a:extLst>
                <a:ext uri="{FF2B5EF4-FFF2-40B4-BE49-F238E27FC236}">
                  <a16:creationId xmlns="" xmlns:a16="http://schemas.microsoft.com/office/drawing/2014/main" id="{CD182AA6-A02F-4AA1-AD51-246A68EACC4B}"/>
                </a:ext>
              </a:extLst>
            </p:cNvPr>
            <p:cNvCxnSpPr>
              <a:cxnSpLocks/>
            </p:cNvCxnSpPr>
            <p:nvPr/>
          </p:nvCxnSpPr>
          <p:spPr bwMode="auto">
            <a:xfrm>
              <a:off x="2788138" y="3116119"/>
              <a:ext cx="74246" cy="0"/>
            </a:xfrm>
            <a:prstGeom prst="line">
              <a:avLst/>
            </a:prstGeom>
            <a:noFill/>
            <a:ln w="28575" cap="flat" cmpd="sng" algn="ctr">
              <a:solidFill>
                <a:schemeClr val="bg1"/>
              </a:solidFill>
              <a:prstDash val="solid"/>
              <a:round/>
              <a:headEnd type="none" w="med" len="med"/>
              <a:tailEnd type="none" w="med" len="med"/>
            </a:ln>
            <a:effectLst/>
          </p:spPr>
        </p:cxnSp>
        <p:cxnSp>
          <p:nvCxnSpPr>
            <p:cNvPr id="28" name="Straight Connector 27">
              <a:extLst>
                <a:ext uri="{FF2B5EF4-FFF2-40B4-BE49-F238E27FC236}">
                  <a16:creationId xmlns="" xmlns:a16="http://schemas.microsoft.com/office/drawing/2014/main" id="{011D5D9D-C9D5-4E57-B318-EBC54D3717CD}"/>
                </a:ext>
              </a:extLst>
            </p:cNvPr>
            <p:cNvCxnSpPr>
              <a:cxnSpLocks/>
            </p:cNvCxnSpPr>
            <p:nvPr/>
          </p:nvCxnSpPr>
          <p:spPr bwMode="auto">
            <a:xfrm>
              <a:off x="2788138" y="3456638"/>
              <a:ext cx="74246" cy="0"/>
            </a:xfrm>
            <a:prstGeom prst="line">
              <a:avLst/>
            </a:prstGeom>
            <a:noFill/>
            <a:ln w="28575" cap="flat" cmpd="sng" algn="ctr">
              <a:solidFill>
                <a:schemeClr val="bg1"/>
              </a:solidFill>
              <a:prstDash val="solid"/>
              <a:round/>
              <a:headEnd type="none" w="med" len="med"/>
              <a:tailEnd type="none" w="med" len="med"/>
            </a:ln>
            <a:effectLst/>
          </p:spPr>
        </p:cxnSp>
        <p:cxnSp>
          <p:nvCxnSpPr>
            <p:cNvPr id="29" name="Straight Connector 28">
              <a:extLst>
                <a:ext uri="{FF2B5EF4-FFF2-40B4-BE49-F238E27FC236}">
                  <a16:creationId xmlns="" xmlns:a16="http://schemas.microsoft.com/office/drawing/2014/main" id="{9CD8A12E-6891-4E35-91E5-7806A5733D63}"/>
                </a:ext>
              </a:extLst>
            </p:cNvPr>
            <p:cNvCxnSpPr>
              <a:cxnSpLocks/>
            </p:cNvCxnSpPr>
            <p:nvPr/>
          </p:nvCxnSpPr>
          <p:spPr bwMode="auto">
            <a:xfrm>
              <a:off x="2788138" y="3797156"/>
              <a:ext cx="74246" cy="0"/>
            </a:xfrm>
            <a:prstGeom prst="line">
              <a:avLst/>
            </a:prstGeom>
            <a:noFill/>
            <a:ln w="28575" cap="flat" cmpd="sng" algn="ctr">
              <a:solidFill>
                <a:schemeClr val="bg1"/>
              </a:solidFill>
              <a:prstDash val="solid"/>
              <a:round/>
              <a:headEnd type="none" w="med" len="med"/>
              <a:tailEnd type="none" w="med" len="med"/>
            </a:ln>
            <a:effectLst/>
          </p:spPr>
        </p:cxnSp>
      </p:grpSp>
      <p:grpSp>
        <p:nvGrpSpPr>
          <p:cNvPr id="30" name="Group 29">
            <a:extLst>
              <a:ext uri="{FF2B5EF4-FFF2-40B4-BE49-F238E27FC236}">
                <a16:creationId xmlns="" xmlns:a16="http://schemas.microsoft.com/office/drawing/2014/main" id="{A6FE7111-B1F3-47DE-B4AC-3B64F1BF8847}"/>
              </a:ext>
            </a:extLst>
          </p:cNvPr>
          <p:cNvGrpSpPr/>
          <p:nvPr/>
        </p:nvGrpSpPr>
        <p:grpSpPr>
          <a:xfrm>
            <a:off x="912580" y="4457116"/>
            <a:ext cx="1556780" cy="90279"/>
            <a:chOff x="2896259" y="3792657"/>
            <a:chExt cx="2119508" cy="79852"/>
          </a:xfrm>
        </p:grpSpPr>
        <p:grpSp>
          <p:nvGrpSpPr>
            <p:cNvPr id="31" name="Group 30">
              <a:extLst>
                <a:ext uri="{FF2B5EF4-FFF2-40B4-BE49-F238E27FC236}">
                  <a16:creationId xmlns="" xmlns:a16="http://schemas.microsoft.com/office/drawing/2014/main" id="{68956C20-F470-468A-9DDA-A5644F4CCC5E}"/>
                </a:ext>
              </a:extLst>
            </p:cNvPr>
            <p:cNvGrpSpPr/>
            <p:nvPr/>
          </p:nvGrpSpPr>
          <p:grpSpPr>
            <a:xfrm rot="5400000">
              <a:off x="3702019" y="2990806"/>
              <a:ext cx="75943" cy="1687463"/>
              <a:chOff x="2788138" y="2435081"/>
              <a:chExt cx="74246" cy="1362075"/>
            </a:xfrm>
          </p:grpSpPr>
          <p:cxnSp>
            <p:nvCxnSpPr>
              <p:cNvPr id="33" name="Straight Connector 32">
                <a:extLst>
                  <a:ext uri="{FF2B5EF4-FFF2-40B4-BE49-F238E27FC236}">
                    <a16:creationId xmlns="" xmlns:a16="http://schemas.microsoft.com/office/drawing/2014/main" id="{B4E4B1B7-16BB-4A65-958C-37E7FE4922CA}"/>
                  </a:ext>
                </a:extLst>
              </p:cNvPr>
              <p:cNvCxnSpPr>
                <a:cxnSpLocks/>
              </p:cNvCxnSpPr>
              <p:nvPr/>
            </p:nvCxnSpPr>
            <p:spPr bwMode="auto">
              <a:xfrm>
                <a:off x="2788138" y="2435081"/>
                <a:ext cx="74246" cy="0"/>
              </a:xfrm>
              <a:prstGeom prst="line">
                <a:avLst/>
              </a:prstGeom>
              <a:noFill/>
              <a:ln w="28575" cap="flat" cmpd="sng" algn="ctr">
                <a:solidFill>
                  <a:schemeClr val="bg1"/>
                </a:solidFill>
                <a:prstDash val="solid"/>
                <a:round/>
                <a:headEnd type="none" w="med" len="med"/>
                <a:tailEnd type="none" w="med" len="med"/>
              </a:ln>
              <a:effectLst/>
            </p:spPr>
          </p:cxnSp>
          <p:cxnSp>
            <p:nvCxnSpPr>
              <p:cNvPr id="34" name="Straight Connector 33">
                <a:extLst>
                  <a:ext uri="{FF2B5EF4-FFF2-40B4-BE49-F238E27FC236}">
                    <a16:creationId xmlns="" xmlns:a16="http://schemas.microsoft.com/office/drawing/2014/main" id="{EB198D46-062B-4E14-A4E2-C852FB1A4B53}"/>
                  </a:ext>
                </a:extLst>
              </p:cNvPr>
              <p:cNvCxnSpPr>
                <a:cxnSpLocks/>
              </p:cNvCxnSpPr>
              <p:nvPr/>
            </p:nvCxnSpPr>
            <p:spPr bwMode="auto">
              <a:xfrm>
                <a:off x="2788138" y="2775600"/>
                <a:ext cx="74246" cy="0"/>
              </a:xfrm>
              <a:prstGeom prst="line">
                <a:avLst/>
              </a:prstGeom>
              <a:noFill/>
              <a:ln w="28575" cap="flat" cmpd="sng" algn="ctr">
                <a:solidFill>
                  <a:schemeClr val="bg1"/>
                </a:solidFill>
                <a:prstDash val="solid"/>
                <a:round/>
                <a:headEnd type="none" w="med" len="med"/>
                <a:tailEnd type="none" w="med" len="med"/>
              </a:ln>
              <a:effectLst/>
            </p:spPr>
          </p:cxnSp>
          <p:cxnSp>
            <p:nvCxnSpPr>
              <p:cNvPr id="35" name="Straight Connector 34">
                <a:extLst>
                  <a:ext uri="{FF2B5EF4-FFF2-40B4-BE49-F238E27FC236}">
                    <a16:creationId xmlns="" xmlns:a16="http://schemas.microsoft.com/office/drawing/2014/main" id="{4C7D541F-603C-4839-AB31-8B9D9F972E1D}"/>
                  </a:ext>
                </a:extLst>
              </p:cNvPr>
              <p:cNvCxnSpPr>
                <a:cxnSpLocks/>
              </p:cNvCxnSpPr>
              <p:nvPr/>
            </p:nvCxnSpPr>
            <p:spPr bwMode="auto">
              <a:xfrm>
                <a:off x="2788138" y="3116119"/>
                <a:ext cx="74246" cy="0"/>
              </a:xfrm>
              <a:prstGeom prst="line">
                <a:avLst/>
              </a:prstGeom>
              <a:noFill/>
              <a:ln w="28575" cap="flat" cmpd="sng" algn="ctr">
                <a:solidFill>
                  <a:schemeClr val="bg1"/>
                </a:solidFill>
                <a:prstDash val="solid"/>
                <a:round/>
                <a:headEnd type="none" w="med" len="med"/>
                <a:tailEnd type="none" w="med" len="med"/>
              </a:ln>
              <a:effectLst/>
            </p:spPr>
          </p:cxnSp>
          <p:cxnSp>
            <p:nvCxnSpPr>
              <p:cNvPr id="36" name="Straight Connector 35">
                <a:extLst>
                  <a:ext uri="{FF2B5EF4-FFF2-40B4-BE49-F238E27FC236}">
                    <a16:creationId xmlns="" xmlns:a16="http://schemas.microsoft.com/office/drawing/2014/main" id="{EA010F16-1764-4F72-817F-29D46430F985}"/>
                  </a:ext>
                </a:extLst>
              </p:cNvPr>
              <p:cNvCxnSpPr>
                <a:cxnSpLocks/>
              </p:cNvCxnSpPr>
              <p:nvPr/>
            </p:nvCxnSpPr>
            <p:spPr bwMode="auto">
              <a:xfrm>
                <a:off x="2788138" y="3456638"/>
                <a:ext cx="74246" cy="0"/>
              </a:xfrm>
              <a:prstGeom prst="line">
                <a:avLst/>
              </a:prstGeom>
              <a:noFill/>
              <a:ln w="28575" cap="flat" cmpd="sng" algn="ctr">
                <a:solidFill>
                  <a:schemeClr val="bg1"/>
                </a:solidFill>
                <a:prstDash val="solid"/>
                <a:round/>
                <a:headEnd type="none" w="med" len="med"/>
                <a:tailEnd type="none" w="med" len="med"/>
              </a:ln>
              <a:effectLst/>
            </p:spPr>
          </p:cxnSp>
          <p:cxnSp>
            <p:nvCxnSpPr>
              <p:cNvPr id="37" name="Straight Connector 36">
                <a:extLst>
                  <a:ext uri="{FF2B5EF4-FFF2-40B4-BE49-F238E27FC236}">
                    <a16:creationId xmlns="" xmlns:a16="http://schemas.microsoft.com/office/drawing/2014/main" id="{4C4563B8-9845-4069-8898-6172E316D1F9}"/>
                  </a:ext>
                </a:extLst>
              </p:cNvPr>
              <p:cNvCxnSpPr>
                <a:cxnSpLocks/>
              </p:cNvCxnSpPr>
              <p:nvPr/>
            </p:nvCxnSpPr>
            <p:spPr bwMode="auto">
              <a:xfrm>
                <a:off x="2788138" y="3797156"/>
                <a:ext cx="74246" cy="0"/>
              </a:xfrm>
              <a:prstGeom prst="line">
                <a:avLst/>
              </a:prstGeom>
              <a:noFill/>
              <a:ln w="28575" cap="flat" cmpd="sng" algn="ctr">
                <a:solidFill>
                  <a:schemeClr val="bg1"/>
                </a:solidFill>
                <a:prstDash val="solid"/>
                <a:round/>
                <a:headEnd type="none" w="med" len="med"/>
                <a:tailEnd type="none" w="med" len="med"/>
              </a:ln>
              <a:effectLst/>
            </p:spPr>
          </p:cxnSp>
        </p:grpSp>
        <p:cxnSp>
          <p:nvCxnSpPr>
            <p:cNvPr id="32" name="Straight Connector 31">
              <a:extLst>
                <a:ext uri="{FF2B5EF4-FFF2-40B4-BE49-F238E27FC236}">
                  <a16:creationId xmlns="" xmlns:a16="http://schemas.microsoft.com/office/drawing/2014/main" id="{74860141-2D87-49A9-A08D-971EB9BD4532}"/>
                </a:ext>
              </a:extLst>
            </p:cNvPr>
            <p:cNvCxnSpPr>
              <a:cxnSpLocks/>
            </p:cNvCxnSpPr>
            <p:nvPr/>
          </p:nvCxnSpPr>
          <p:spPr bwMode="auto">
            <a:xfrm rot="5400000">
              <a:off x="4977795" y="3830629"/>
              <a:ext cx="75943" cy="0"/>
            </a:xfrm>
            <a:prstGeom prst="line">
              <a:avLst/>
            </a:prstGeom>
            <a:noFill/>
            <a:ln w="28575" cap="flat" cmpd="sng" algn="ctr">
              <a:solidFill>
                <a:schemeClr val="bg1"/>
              </a:solidFill>
              <a:prstDash val="solid"/>
              <a:round/>
              <a:headEnd type="none" w="med" len="med"/>
              <a:tailEnd type="none" w="med" len="med"/>
            </a:ln>
            <a:effectLst/>
          </p:spPr>
        </p:cxnSp>
      </p:grpSp>
      <p:sp>
        <p:nvSpPr>
          <p:cNvPr id="38" name="TextBox 37">
            <a:extLst>
              <a:ext uri="{FF2B5EF4-FFF2-40B4-BE49-F238E27FC236}">
                <a16:creationId xmlns="" xmlns:a16="http://schemas.microsoft.com/office/drawing/2014/main" id="{93A1BA06-A31B-4F54-A3DB-689784B372B1}"/>
              </a:ext>
            </a:extLst>
          </p:cNvPr>
          <p:cNvSpPr txBox="1"/>
          <p:nvPr/>
        </p:nvSpPr>
        <p:spPr bwMode="auto">
          <a:xfrm>
            <a:off x="237031" y="1636534"/>
            <a:ext cx="5939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1.00</a:t>
            </a:r>
          </a:p>
        </p:txBody>
      </p:sp>
      <p:sp>
        <p:nvSpPr>
          <p:cNvPr id="39" name="TextBox 38">
            <a:extLst>
              <a:ext uri="{FF2B5EF4-FFF2-40B4-BE49-F238E27FC236}">
                <a16:creationId xmlns="" xmlns:a16="http://schemas.microsoft.com/office/drawing/2014/main" id="{3623BE9C-DE29-4625-AE0B-B4AB78DCE12A}"/>
              </a:ext>
            </a:extLst>
          </p:cNvPr>
          <p:cNvSpPr txBox="1"/>
          <p:nvPr/>
        </p:nvSpPr>
        <p:spPr bwMode="auto">
          <a:xfrm>
            <a:off x="237031" y="2289266"/>
            <a:ext cx="5939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0.75</a:t>
            </a:r>
          </a:p>
        </p:txBody>
      </p:sp>
      <p:sp>
        <p:nvSpPr>
          <p:cNvPr id="40" name="TextBox 39">
            <a:extLst>
              <a:ext uri="{FF2B5EF4-FFF2-40B4-BE49-F238E27FC236}">
                <a16:creationId xmlns="" xmlns:a16="http://schemas.microsoft.com/office/drawing/2014/main" id="{289A19E3-578D-48D3-8FC2-3908199A2DEE}"/>
              </a:ext>
            </a:extLst>
          </p:cNvPr>
          <p:cNvSpPr txBox="1"/>
          <p:nvPr/>
        </p:nvSpPr>
        <p:spPr bwMode="auto">
          <a:xfrm>
            <a:off x="237031" y="2919481"/>
            <a:ext cx="5939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0.50</a:t>
            </a:r>
          </a:p>
        </p:txBody>
      </p:sp>
      <p:sp>
        <p:nvSpPr>
          <p:cNvPr id="41" name="TextBox 40">
            <a:extLst>
              <a:ext uri="{FF2B5EF4-FFF2-40B4-BE49-F238E27FC236}">
                <a16:creationId xmlns="" xmlns:a16="http://schemas.microsoft.com/office/drawing/2014/main" id="{60D2B2A6-A57B-45E8-AD5C-D328280D142F}"/>
              </a:ext>
            </a:extLst>
          </p:cNvPr>
          <p:cNvSpPr txBox="1"/>
          <p:nvPr/>
        </p:nvSpPr>
        <p:spPr bwMode="auto">
          <a:xfrm>
            <a:off x="245746" y="3572412"/>
            <a:ext cx="5939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0.25</a:t>
            </a:r>
          </a:p>
        </p:txBody>
      </p:sp>
      <p:sp>
        <p:nvSpPr>
          <p:cNvPr id="42" name="TextBox 41">
            <a:extLst>
              <a:ext uri="{FF2B5EF4-FFF2-40B4-BE49-F238E27FC236}">
                <a16:creationId xmlns="" xmlns:a16="http://schemas.microsoft.com/office/drawing/2014/main" id="{A4257E12-C5A7-48B6-AA22-2C44A1C2ECC1}"/>
              </a:ext>
            </a:extLst>
          </p:cNvPr>
          <p:cNvSpPr txBox="1"/>
          <p:nvPr/>
        </p:nvSpPr>
        <p:spPr bwMode="auto">
          <a:xfrm>
            <a:off x="541016" y="4213923"/>
            <a:ext cx="3016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p>
        </p:txBody>
      </p:sp>
      <p:sp>
        <p:nvSpPr>
          <p:cNvPr id="43" name="TextBox 42">
            <a:extLst>
              <a:ext uri="{FF2B5EF4-FFF2-40B4-BE49-F238E27FC236}">
                <a16:creationId xmlns="" xmlns:a16="http://schemas.microsoft.com/office/drawing/2014/main" id="{363CDA75-D061-45C4-A282-DE0D4654DB77}"/>
              </a:ext>
            </a:extLst>
          </p:cNvPr>
          <p:cNvSpPr txBox="1"/>
          <p:nvPr/>
        </p:nvSpPr>
        <p:spPr bwMode="auto">
          <a:xfrm>
            <a:off x="761972" y="4482315"/>
            <a:ext cx="3016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p>
        </p:txBody>
      </p:sp>
      <p:sp>
        <p:nvSpPr>
          <p:cNvPr id="44" name="TextBox 43">
            <a:extLst>
              <a:ext uri="{FF2B5EF4-FFF2-40B4-BE49-F238E27FC236}">
                <a16:creationId xmlns="" xmlns:a16="http://schemas.microsoft.com/office/drawing/2014/main" id="{711EABC6-F460-411B-955D-66DEA5AB57DD}"/>
              </a:ext>
            </a:extLst>
          </p:cNvPr>
          <p:cNvSpPr txBox="1"/>
          <p:nvPr/>
        </p:nvSpPr>
        <p:spPr bwMode="auto">
          <a:xfrm>
            <a:off x="1067894" y="4492877"/>
            <a:ext cx="3016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a:t>
            </a:r>
          </a:p>
        </p:txBody>
      </p:sp>
      <p:sp>
        <p:nvSpPr>
          <p:cNvPr id="45" name="TextBox 44">
            <a:extLst>
              <a:ext uri="{FF2B5EF4-FFF2-40B4-BE49-F238E27FC236}">
                <a16:creationId xmlns="" xmlns:a16="http://schemas.microsoft.com/office/drawing/2014/main" id="{BAD4D928-7354-4173-A030-876432C02DD3}"/>
              </a:ext>
            </a:extLst>
          </p:cNvPr>
          <p:cNvSpPr txBox="1"/>
          <p:nvPr/>
        </p:nvSpPr>
        <p:spPr bwMode="auto">
          <a:xfrm>
            <a:off x="1377753" y="4492877"/>
            <a:ext cx="3016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6</a:t>
            </a:r>
          </a:p>
        </p:txBody>
      </p:sp>
      <p:sp>
        <p:nvSpPr>
          <p:cNvPr id="46" name="TextBox 45">
            <a:extLst>
              <a:ext uri="{FF2B5EF4-FFF2-40B4-BE49-F238E27FC236}">
                <a16:creationId xmlns="" xmlns:a16="http://schemas.microsoft.com/office/drawing/2014/main" id="{650BDD8E-F85B-4F54-8E43-391F7A17F903}"/>
              </a:ext>
            </a:extLst>
          </p:cNvPr>
          <p:cNvSpPr txBox="1"/>
          <p:nvPr/>
        </p:nvSpPr>
        <p:spPr bwMode="auto">
          <a:xfrm>
            <a:off x="1689410" y="4486227"/>
            <a:ext cx="3016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9</a:t>
            </a:r>
          </a:p>
        </p:txBody>
      </p:sp>
      <p:sp>
        <p:nvSpPr>
          <p:cNvPr id="47" name="TextBox 46">
            <a:extLst>
              <a:ext uri="{FF2B5EF4-FFF2-40B4-BE49-F238E27FC236}">
                <a16:creationId xmlns="" xmlns:a16="http://schemas.microsoft.com/office/drawing/2014/main" id="{5A9BC0D0-E0B5-42A0-9F86-44BB0CC9F798}"/>
              </a:ext>
            </a:extLst>
          </p:cNvPr>
          <p:cNvSpPr txBox="1"/>
          <p:nvPr/>
        </p:nvSpPr>
        <p:spPr bwMode="auto">
          <a:xfrm>
            <a:off x="1944383" y="4485065"/>
            <a:ext cx="4186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12</a:t>
            </a:r>
          </a:p>
        </p:txBody>
      </p:sp>
      <p:sp>
        <p:nvSpPr>
          <p:cNvPr id="48" name="TextBox 47">
            <a:extLst>
              <a:ext uri="{FF2B5EF4-FFF2-40B4-BE49-F238E27FC236}">
                <a16:creationId xmlns="" xmlns:a16="http://schemas.microsoft.com/office/drawing/2014/main" id="{F34674A5-7470-467B-808A-2EA462B55907}"/>
              </a:ext>
            </a:extLst>
          </p:cNvPr>
          <p:cNvSpPr txBox="1"/>
          <p:nvPr/>
        </p:nvSpPr>
        <p:spPr bwMode="auto">
          <a:xfrm>
            <a:off x="2257755" y="4485065"/>
            <a:ext cx="4186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15</a:t>
            </a:r>
          </a:p>
        </p:txBody>
      </p:sp>
      <p:grpSp>
        <p:nvGrpSpPr>
          <p:cNvPr id="52" name="Group 51">
            <a:extLst>
              <a:ext uri="{FF2B5EF4-FFF2-40B4-BE49-F238E27FC236}">
                <a16:creationId xmlns="" xmlns:a16="http://schemas.microsoft.com/office/drawing/2014/main" id="{F49A65DD-4437-465C-BDFA-DB7A1BE69EE3}"/>
              </a:ext>
            </a:extLst>
          </p:cNvPr>
          <p:cNvGrpSpPr/>
          <p:nvPr/>
        </p:nvGrpSpPr>
        <p:grpSpPr>
          <a:xfrm rot="5400000">
            <a:off x="3341510" y="3884743"/>
            <a:ext cx="85860" cy="1239443"/>
            <a:chOff x="2788138" y="2435081"/>
            <a:chExt cx="74246" cy="1362075"/>
          </a:xfrm>
        </p:grpSpPr>
        <p:cxnSp>
          <p:nvCxnSpPr>
            <p:cNvPr id="54" name="Straight Connector 53">
              <a:extLst>
                <a:ext uri="{FF2B5EF4-FFF2-40B4-BE49-F238E27FC236}">
                  <a16:creationId xmlns="" xmlns:a16="http://schemas.microsoft.com/office/drawing/2014/main" id="{06A8399F-6FD4-4B1E-8B95-BE61C5ABF3E2}"/>
                </a:ext>
              </a:extLst>
            </p:cNvPr>
            <p:cNvCxnSpPr>
              <a:cxnSpLocks/>
            </p:cNvCxnSpPr>
            <p:nvPr/>
          </p:nvCxnSpPr>
          <p:spPr bwMode="auto">
            <a:xfrm>
              <a:off x="2788138" y="2435081"/>
              <a:ext cx="74246" cy="0"/>
            </a:xfrm>
            <a:prstGeom prst="line">
              <a:avLst/>
            </a:prstGeom>
            <a:noFill/>
            <a:ln w="28575" cap="flat" cmpd="sng" algn="ctr">
              <a:solidFill>
                <a:schemeClr val="bg1"/>
              </a:solidFill>
              <a:prstDash val="solid"/>
              <a:round/>
              <a:headEnd type="none" w="med" len="med"/>
              <a:tailEnd type="none" w="med" len="med"/>
            </a:ln>
            <a:effectLst/>
          </p:spPr>
        </p:cxnSp>
        <p:cxnSp>
          <p:nvCxnSpPr>
            <p:cNvPr id="55" name="Straight Connector 54">
              <a:extLst>
                <a:ext uri="{FF2B5EF4-FFF2-40B4-BE49-F238E27FC236}">
                  <a16:creationId xmlns="" xmlns:a16="http://schemas.microsoft.com/office/drawing/2014/main" id="{131E8ADF-FD64-4872-A05F-40B6FCA6F123}"/>
                </a:ext>
              </a:extLst>
            </p:cNvPr>
            <p:cNvCxnSpPr>
              <a:cxnSpLocks/>
            </p:cNvCxnSpPr>
            <p:nvPr/>
          </p:nvCxnSpPr>
          <p:spPr bwMode="auto">
            <a:xfrm>
              <a:off x="2788138" y="2775600"/>
              <a:ext cx="74246" cy="0"/>
            </a:xfrm>
            <a:prstGeom prst="line">
              <a:avLst/>
            </a:prstGeom>
            <a:noFill/>
            <a:ln w="28575" cap="flat" cmpd="sng" algn="ctr">
              <a:solidFill>
                <a:schemeClr val="bg1"/>
              </a:solidFill>
              <a:prstDash val="solid"/>
              <a:round/>
              <a:headEnd type="none" w="med" len="med"/>
              <a:tailEnd type="none" w="med" len="med"/>
            </a:ln>
            <a:effectLst/>
          </p:spPr>
        </p:cxnSp>
        <p:cxnSp>
          <p:nvCxnSpPr>
            <p:cNvPr id="56" name="Straight Connector 55">
              <a:extLst>
                <a:ext uri="{FF2B5EF4-FFF2-40B4-BE49-F238E27FC236}">
                  <a16:creationId xmlns="" xmlns:a16="http://schemas.microsoft.com/office/drawing/2014/main" id="{25B49740-3265-4413-9452-84BC82616B2F}"/>
                </a:ext>
              </a:extLst>
            </p:cNvPr>
            <p:cNvCxnSpPr>
              <a:cxnSpLocks/>
            </p:cNvCxnSpPr>
            <p:nvPr/>
          </p:nvCxnSpPr>
          <p:spPr bwMode="auto">
            <a:xfrm>
              <a:off x="2788138" y="3116119"/>
              <a:ext cx="74246" cy="0"/>
            </a:xfrm>
            <a:prstGeom prst="line">
              <a:avLst/>
            </a:prstGeom>
            <a:noFill/>
            <a:ln w="28575" cap="flat" cmpd="sng" algn="ctr">
              <a:solidFill>
                <a:schemeClr val="bg1"/>
              </a:solidFill>
              <a:prstDash val="solid"/>
              <a:round/>
              <a:headEnd type="none" w="med" len="med"/>
              <a:tailEnd type="none" w="med" len="med"/>
            </a:ln>
            <a:effectLst/>
          </p:spPr>
        </p:cxnSp>
        <p:cxnSp>
          <p:nvCxnSpPr>
            <p:cNvPr id="57" name="Straight Connector 56">
              <a:extLst>
                <a:ext uri="{FF2B5EF4-FFF2-40B4-BE49-F238E27FC236}">
                  <a16:creationId xmlns="" xmlns:a16="http://schemas.microsoft.com/office/drawing/2014/main" id="{E48FE3C2-8821-4E64-9A7A-41F2A18B4512}"/>
                </a:ext>
              </a:extLst>
            </p:cNvPr>
            <p:cNvCxnSpPr>
              <a:cxnSpLocks/>
            </p:cNvCxnSpPr>
            <p:nvPr/>
          </p:nvCxnSpPr>
          <p:spPr bwMode="auto">
            <a:xfrm>
              <a:off x="2788138" y="3456638"/>
              <a:ext cx="74246" cy="0"/>
            </a:xfrm>
            <a:prstGeom prst="line">
              <a:avLst/>
            </a:prstGeom>
            <a:noFill/>
            <a:ln w="28575" cap="flat" cmpd="sng" algn="ctr">
              <a:solidFill>
                <a:schemeClr val="bg1"/>
              </a:solidFill>
              <a:prstDash val="solid"/>
              <a:round/>
              <a:headEnd type="none" w="med" len="med"/>
              <a:tailEnd type="none" w="med" len="med"/>
            </a:ln>
            <a:effectLst/>
          </p:spPr>
        </p:cxnSp>
        <p:cxnSp>
          <p:nvCxnSpPr>
            <p:cNvPr id="58" name="Straight Connector 57">
              <a:extLst>
                <a:ext uri="{FF2B5EF4-FFF2-40B4-BE49-F238E27FC236}">
                  <a16:creationId xmlns="" xmlns:a16="http://schemas.microsoft.com/office/drawing/2014/main" id="{FAA28567-854F-4A21-8AF4-CBCC6AF25A6A}"/>
                </a:ext>
              </a:extLst>
            </p:cNvPr>
            <p:cNvCxnSpPr>
              <a:cxnSpLocks/>
            </p:cNvCxnSpPr>
            <p:nvPr/>
          </p:nvCxnSpPr>
          <p:spPr bwMode="auto">
            <a:xfrm>
              <a:off x="2788138" y="3797156"/>
              <a:ext cx="74246" cy="0"/>
            </a:xfrm>
            <a:prstGeom prst="line">
              <a:avLst/>
            </a:prstGeom>
            <a:noFill/>
            <a:ln w="28575" cap="flat" cmpd="sng" algn="ctr">
              <a:solidFill>
                <a:schemeClr val="bg1"/>
              </a:solidFill>
              <a:prstDash val="solid"/>
              <a:round/>
              <a:headEnd type="none" w="med" len="med"/>
              <a:tailEnd type="none" w="med" len="med"/>
            </a:ln>
            <a:effectLst/>
          </p:spPr>
        </p:cxnSp>
      </p:grpSp>
      <p:sp>
        <p:nvSpPr>
          <p:cNvPr id="59" name="TextBox 58">
            <a:extLst>
              <a:ext uri="{FF2B5EF4-FFF2-40B4-BE49-F238E27FC236}">
                <a16:creationId xmlns="" xmlns:a16="http://schemas.microsoft.com/office/drawing/2014/main" id="{A5B77DE1-84D5-4218-85F7-76F9AFD4CFFE}"/>
              </a:ext>
            </a:extLst>
          </p:cNvPr>
          <p:cNvSpPr txBox="1"/>
          <p:nvPr/>
        </p:nvSpPr>
        <p:spPr bwMode="auto">
          <a:xfrm>
            <a:off x="2555393" y="4492877"/>
            <a:ext cx="4186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18</a:t>
            </a:r>
          </a:p>
        </p:txBody>
      </p:sp>
      <p:sp>
        <p:nvSpPr>
          <p:cNvPr id="60" name="TextBox 59">
            <a:extLst>
              <a:ext uri="{FF2B5EF4-FFF2-40B4-BE49-F238E27FC236}">
                <a16:creationId xmlns="" xmlns:a16="http://schemas.microsoft.com/office/drawing/2014/main" id="{F3A2E575-E1B6-49F2-99E0-69767E2A1442}"/>
              </a:ext>
            </a:extLst>
          </p:cNvPr>
          <p:cNvSpPr txBox="1"/>
          <p:nvPr/>
        </p:nvSpPr>
        <p:spPr bwMode="auto">
          <a:xfrm>
            <a:off x="2865253" y="4492877"/>
            <a:ext cx="4186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21</a:t>
            </a:r>
          </a:p>
        </p:txBody>
      </p:sp>
      <p:sp>
        <p:nvSpPr>
          <p:cNvPr id="61" name="TextBox 60">
            <a:extLst>
              <a:ext uri="{FF2B5EF4-FFF2-40B4-BE49-F238E27FC236}">
                <a16:creationId xmlns="" xmlns:a16="http://schemas.microsoft.com/office/drawing/2014/main" id="{FF897CEA-9A96-4DF1-91BF-BF1175DCB985}"/>
              </a:ext>
            </a:extLst>
          </p:cNvPr>
          <p:cNvSpPr txBox="1"/>
          <p:nvPr/>
        </p:nvSpPr>
        <p:spPr bwMode="auto">
          <a:xfrm>
            <a:off x="3176909" y="4486227"/>
            <a:ext cx="4186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24</a:t>
            </a:r>
          </a:p>
        </p:txBody>
      </p:sp>
      <p:sp>
        <p:nvSpPr>
          <p:cNvPr id="62" name="TextBox 61">
            <a:extLst>
              <a:ext uri="{FF2B5EF4-FFF2-40B4-BE49-F238E27FC236}">
                <a16:creationId xmlns="" xmlns:a16="http://schemas.microsoft.com/office/drawing/2014/main" id="{A754D8F2-0AB7-4FD1-BF93-3B3577A790EE}"/>
              </a:ext>
            </a:extLst>
          </p:cNvPr>
          <p:cNvSpPr txBox="1"/>
          <p:nvPr/>
        </p:nvSpPr>
        <p:spPr bwMode="auto">
          <a:xfrm>
            <a:off x="3490379" y="4485065"/>
            <a:ext cx="4186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27</a:t>
            </a:r>
          </a:p>
        </p:txBody>
      </p:sp>
      <p:sp>
        <p:nvSpPr>
          <p:cNvPr id="63" name="TextBox 62">
            <a:extLst>
              <a:ext uri="{FF2B5EF4-FFF2-40B4-BE49-F238E27FC236}">
                <a16:creationId xmlns="" xmlns:a16="http://schemas.microsoft.com/office/drawing/2014/main" id="{6744E36E-3CE2-42D4-84DF-E5E1A1A00CD9}"/>
              </a:ext>
            </a:extLst>
          </p:cNvPr>
          <p:cNvSpPr txBox="1"/>
          <p:nvPr/>
        </p:nvSpPr>
        <p:spPr bwMode="auto">
          <a:xfrm>
            <a:off x="3803751" y="4485065"/>
            <a:ext cx="4186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30</a:t>
            </a:r>
          </a:p>
        </p:txBody>
      </p:sp>
      <p:grpSp>
        <p:nvGrpSpPr>
          <p:cNvPr id="67" name="Group 66">
            <a:extLst>
              <a:ext uri="{FF2B5EF4-FFF2-40B4-BE49-F238E27FC236}">
                <a16:creationId xmlns="" xmlns:a16="http://schemas.microsoft.com/office/drawing/2014/main" id="{8550B825-A4C4-49B6-BF59-7077EEF7708B}"/>
              </a:ext>
            </a:extLst>
          </p:cNvPr>
          <p:cNvGrpSpPr/>
          <p:nvPr/>
        </p:nvGrpSpPr>
        <p:grpSpPr>
          <a:xfrm>
            <a:off x="1439004" y="1499023"/>
            <a:ext cx="3028253" cy="879248"/>
            <a:chOff x="3071653" y="1925709"/>
            <a:chExt cx="4037671" cy="879248"/>
          </a:xfrm>
        </p:grpSpPr>
        <p:sp>
          <p:nvSpPr>
            <p:cNvPr id="12" name="TextBox 11">
              <a:extLst>
                <a:ext uri="{FF2B5EF4-FFF2-40B4-BE49-F238E27FC236}">
                  <a16:creationId xmlns="" xmlns:a16="http://schemas.microsoft.com/office/drawing/2014/main" id="{69FFFA6F-6F2A-480B-8D68-D71608B3B4DA}"/>
                </a:ext>
              </a:extLst>
            </p:cNvPr>
            <p:cNvSpPr txBox="1"/>
            <p:nvPr/>
          </p:nvSpPr>
          <p:spPr bwMode="auto">
            <a:xfrm>
              <a:off x="3316858" y="2152517"/>
              <a:ext cx="26660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Maintenance chemotherapy</a:t>
              </a:r>
            </a:p>
          </p:txBody>
        </p:sp>
        <p:sp>
          <p:nvSpPr>
            <p:cNvPr id="13" name="TextBox 12">
              <a:extLst>
                <a:ext uri="{FF2B5EF4-FFF2-40B4-BE49-F238E27FC236}">
                  <a16:creationId xmlns="" xmlns:a16="http://schemas.microsoft.com/office/drawing/2014/main" id="{93A45219-C847-4110-8AEF-9D11EBDD1149}"/>
                </a:ext>
              </a:extLst>
            </p:cNvPr>
            <p:cNvSpPr txBox="1"/>
            <p:nvPr/>
          </p:nvSpPr>
          <p:spPr bwMode="auto">
            <a:xfrm>
              <a:off x="3322418" y="2527958"/>
              <a:ext cx="26660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Anti–PD-L1 Ab (durvalumab)</a:t>
              </a:r>
            </a:p>
          </p:txBody>
        </p:sp>
        <p:sp>
          <p:nvSpPr>
            <p:cNvPr id="14" name="TextBox 13">
              <a:extLst>
                <a:ext uri="{FF2B5EF4-FFF2-40B4-BE49-F238E27FC236}">
                  <a16:creationId xmlns="" xmlns:a16="http://schemas.microsoft.com/office/drawing/2014/main" id="{3C8761C7-A501-4E7E-87E2-A8456A92CF61}"/>
                </a:ext>
              </a:extLst>
            </p:cNvPr>
            <p:cNvSpPr txBox="1"/>
            <p:nvPr/>
          </p:nvSpPr>
          <p:spPr bwMode="auto">
            <a:xfrm>
              <a:off x="5837161" y="1925709"/>
              <a:ext cx="12721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Median PFS</a:t>
              </a:r>
              <a:b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4.5 (2.6-5.7)</a:t>
              </a:r>
            </a:p>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2.7 (2.1-3.6)</a:t>
              </a:r>
            </a:p>
          </p:txBody>
        </p:sp>
        <p:cxnSp>
          <p:nvCxnSpPr>
            <p:cNvPr id="64" name="Straight Connector 63">
              <a:extLst>
                <a:ext uri="{FF2B5EF4-FFF2-40B4-BE49-F238E27FC236}">
                  <a16:creationId xmlns="" xmlns:a16="http://schemas.microsoft.com/office/drawing/2014/main" id="{E669D7B3-95AB-4CAE-840D-2BAD585AC340}"/>
                </a:ext>
              </a:extLst>
            </p:cNvPr>
            <p:cNvCxnSpPr>
              <a:cxnSpLocks/>
            </p:cNvCxnSpPr>
            <p:nvPr/>
          </p:nvCxnSpPr>
          <p:spPr bwMode="auto">
            <a:xfrm>
              <a:off x="3071653" y="2332985"/>
              <a:ext cx="245206" cy="0"/>
            </a:xfrm>
            <a:prstGeom prst="line">
              <a:avLst/>
            </a:prstGeom>
            <a:noFill/>
            <a:ln w="28575" cap="flat" cmpd="sng" algn="ctr">
              <a:solidFill>
                <a:schemeClr val="accent1"/>
              </a:solidFill>
              <a:prstDash val="solid"/>
              <a:round/>
              <a:headEnd type="none" w="med" len="med"/>
              <a:tailEnd type="none" w="med" len="med"/>
            </a:ln>
            <a:effectLst/>
          </p:spPr>
        </p:cxnSp>
        <p:cxnSp>
          <p:nvCxnSpPr>
            <p:cNvPr id="66" name="Straight Connector 65">
              <a:extLst>
                <a:ext uri="{FF2B5EF4-FFF2-40B4-BE49-F238E27FC236}">
                  <a16:creationId xmlns="" xmlns:a16="http://schemas.microsoft.com/office/drawing/2014/main" id="{F6792DD6-B2AF-4E93-86D9-A03FA93A7555}"/>
                </a:ext>
              </a:extLst>
            </p:cNvPr>
            <p:cNvCxnSpPr>
              <a:cxnSpLocks/>
            </p:cNvCxnSpPr>
            <p:nvPr/>
          </p:nvCxnSpPr>
          <p:spPr bwMode="auto">
            <a:xfrm>
              <a:off x="3071653" y="2704082"/>
              <a:ext cx="245206" cy="0"/>
            </a:xfrm>
            <a:prstGeom prst="line">
              <a:avLst/>
            </a:prstGeom>
            <a:noFill/>
            <a:ln w="28575" cap="flat" cmpd="sng" algn="ctr">
              <a:solidFill>
                <a:schemeClr val="accent3"/>
              </a:solidFill>
              <a:prstDash val="solid"/>
              <a:round/>
              <a:headEnd type="none" w="med" len="med"/>
              <a:tailEnd type="none" w="med" len="med"/>
            </a:ln>
            <a:effectLst/>
          </p:spPr>
        </p:cxnSp>
      </p:grpSp>
      <p:cxnSp>
        <p:nvCxnSpPr>
          <p:cNvPr id="71" name="Straight Connector 70">
            <a:extLst>
              <a:ext uri="{FF2B5EF4-FFF2-40B4-BE49-F238E27FC236}">
                <a16:creationId xmlns="" xmlns:a16="http://schemas.microsoft.com/office/drawing/2014/main" id="{133AB278-B921-44D8-8C43-C1EFD8C5A736}"/>
              </a:ext>
            </a:extLst>
          </p:cNvPr>
          <p:cNvCxnSpPr/>
          <p:nvPr/>
        </p:nvCxnSpPr>
        <p:spPr bwMode="auto">
          <a:xfrm>
            <a:off x="913874" y="1702205"/>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72" name="Straight Connector 71">
            <a:extLst>
              <a:ext uri="{FF2B5EF4-FFF2-40B4-BE49-F238E27FC236}">
                <a16:creationId xmlns="" xmlns:a16="http://schemas.microsoft.com/office/drawing/2014/main" id="{1DBE4570-9523-489E-A076-8E9AA21CC167}"/>
              </a:ext>
            </a:extLst>
          </p:cNvPr>
          <p:cNvCxnSpPr/>
          <p:nvPr/>
        </p:nvCxnSpPr>
        <p:spPr bwMode="auto">
          <a:xfrm>
            <a:off x="1193942" y="2654350"/>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73" name="Straight Connector 72">
            <a:extLst>
              <a:ext uri="{FF2B5EF4-FFF2-40B4-BE49-F238E27FC236}">
                <a16:creationId xmlns="" xmlns:a16="http://schemas.microsoft.com/office/drawing/2014/main" id="{E52F105B-ED3C-440E-9446-36795D18DE42}"/>
              </a:ext>
            </a:extLst>
          </p:cNvPr>
          <p:cNvCxnSpPr/>
          <p:nvPr/>
        </p:nvCxnSpPr>
        <p:spPr bwMode="auto">
          <a:xfrm>
            <a:off x="1336354" y="2790792"/>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74" name="Straight Connector 73">
            <a:extLst>
              <a:ext uri="{FF2B5EF4-FFF2-40B4-BE49-F238E27FC236}">
                <a16:creationId xmlns="" xmlns:a16="http://schemas.microsoft.com/office/drawing/2014/main" id="{96CD620F-DA88-461D-8958-5471CC0D261F}"/>
              </a:ext>
            </a:extLst>
          </p:cNvPr>
          <p:cNvCxnSpPr/>
          <p:nvPr/>
        </p:nvCxnSpPr>
        <p:spPr bwMode="auto">
          <a:xfrm>
            <a:off x="1834338" y="3558098"/>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75" name="Straight Connector 74">
            <a:extLst>
              <a:ext uri="{FF2B5EF4-FFF2-40B4-BE49-F238E27FC236}">
                <a16:creationId xmlns="" xmlns:a16="http://schemas.microsoft.com/office/drawing/2014/main" id="{9B2AB27E-85F6-4944-A0B9-70480EFA85DF}"/>
              </a:ext>
            </a:extLst>
          </p:cNvPr>
          <p:cNvCxnSpPr/>
          <p:nvPr/>
        </p:nvCxnSpPr>
        <p:spPr bwMode="auto">
          <a:xfrm>
            <a:off x="1624274" y="3410395"/>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76" name="Straight Connector 75">
            <a:extLst>
              <a:ext uri="{FF2B5EF4-FFF2-40B4-BE49-F238E27FC236}">
                <a16:creationId xmlns="" xmlns:a16="http://schemas.microsoft.com/office/drawing/2014/main" id="{125624DC-ACFF-4144-90D2-9009E03D7C52}"/>
              </a:ext>
            </a:extLst>
          </p:cNvPr>
          <p:cNvCxnSpPr/>
          <p:nvPr/>
        </p:nvCxnSpPr>
        <p:spPr bwMode="auto">
          <a:xfrm>
            <a:off x="1871596" y="3618012"/>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77" name="Straight Connector 76">
            <a:extLst>
              <a:ext uri="{FF2B5EF4-FFF2-40B4-BE49-F238E27FC236}">
                <a16:creationId xmlns="" xmlns:a16="http://schemas.microsoft.com/office/drawing/2014/main" id="{344539E6-A76A-41D3-BFA6-ECBE503AB7C8}"/>
              </a:ext>
            </a:extLst>
          </p:cNvPr>
          <p:cNvCxnSpPr/>
          <p:nvPr/>
        </p:nvCxnSpPr>
        <p:spPr bwMode="auto">
          <a:xfrm>
            <a:off x="1964050" y="3617058"/>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79" name="Straight Connector 78">
            <a:extLst>
              <a:ext uri="{FF2B5EF4-FFF2-40B4-BE49-F238E27FC236}">
                <a16:creationId xmlns="" xmlns:a16="http://schemas.microsoft.com/office/drawing/2014/main" id="{8B54C263-E07D-4FE7-9F05-68F154B798F3}"/>
              </a:ext>
            </a:extLst>
          </p:cNvPr>
          <p:cNvCxnSpPr/>
          <p:nvPr/>
        </p:nvCxnSpPr>
        <p:spPr bwMode="auto">
          <a:xfrm>
            <a:off x="1196550" y="3013239"/>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80" name="Straight Connector 79">
            <a:extLst>
              <a:ext uri="{FF2B5EF4-FFF2-40B4-BE49-F238E27FC236}">
                <a16:creationId xmlns="" xmlns:a16="http://schemas.microsoft.com/office/drawing/2014/main" id="{9C25E584-F331-4531-AAFA-1D53447D9918}"/>
              </a:ext>
            </a:extLst>
          </p:cNvPr>
          <p:cNvCxnSpPr/>
          <p:nvPr/>
        </p:nvCxnSpPr>
        <p:spPr bwMode="auto">
          <a:xfrm>
            <a:off x="1336354" y="3316780"/>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82" name="Straight Connector 81">
            <a:extLst>
              <a:ext uri="{FF2B5EF4-FFF2-40B4-BE49-F238E27FC236}">
                <a16:creationId xmlns="" xmlns:a16="http://schemas.microsoft.com/office/drawing/2014/main" id="{AC6ED032-A23C-477A-9936-6613C28B3123}"/>
              </a:ext>
            </a:extLst>
          </p:cNvPr>
          <p:cNvCxnSpPr/>
          <p:nvPr/>
        </p:nvCxnSpPr>
        <p:spPr bwMode="auto">
          <a:xfrm>
            <a:off x="2600218" y="4030102"/>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83" name="Straight Connector 82">
            <a:extLst>
              <a:ext uri="{FF2B5EF4-FFF2-40B4-BE49-F238E27FC236}">
                <a16:creationId xmlns="" xmlns:a16="http://schemas.microsoft.com/office/drawing/2014/main" id="{31BE4A66-BBBF-45F5-84F4-7A544F20B1ED}"/>
              </a:ext>
            </a:extLst>
          </p:cNvPr>
          <p:cNvCxnSpPr/>
          <p:nvPr/>
        </p:nvCxnSpPr>
        <p:spPr bwMode="auto">
          <a:xfrm>
            <a:off x="3391448" y="4164595"/>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84" name="Straight Connector 83">
            <a:extLst>
              <a:ext uri="{FF2B5EF4-FFF2-40B4-BE49-F238E27FC236}">
                <a16:creationId xmlns="" xmlns:a16="http://schemas.microsoft.com/office/drawing/2014/main" id="{9573BED6-42C7-48E4-A35E-3B4685366A13}"/>
              </a:ext>
            </a:extLst>
          </p:cNvPr>
          <p:cNvCxnSpPr/>
          <p:nvPr/>
        </p:nvCxnSpPr>
        <p:spPr bwMode="auto">
          <a:xfrm>
            <a:off x="2674622" y="4032824"/>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85" name="Straight Connector 84">
            <a:extLst>
              <a:ext uri="{FF2B5EF4-FFF2-40B4-BE49-F238E27FC236}">
                <a16:creationId xmlns="" xmlns:a16="http://schemas.microsoft.com/office/drawing/2014/main" id="{A855440B-0B61-4D89-8458-99AB089949A1}"/>
              </a:ext>
            </a:extLst>
          </p:cNvPr>
          <p:cNvCxnSpPr/>
          <p:nvPr/>
        </p:nvCxnSpPr>
        <p:spPr bwMode="auto">
          <a:xfrm>
            <a:off x="1080941" y="2529476"/>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86" name="Straight Connector 85">
            <a:extLst>
              <a:ext uri="{FF2B5EF4-FFF2-40B4-BE49-F238E27FC236}">
                <a16:creationId xmlns="" xmlns:a16="http://schemas.microsoft.com/office/drawing/2014/main" id="{AB0222AD-4213-478E-BAD0-666EE71BD588}"/>
              </a:ext>
            </a:extLst>
          </p:cNvPr>
          <p:cNvCxnSpPr/>
          <p:nvPr/>
        </p:nvCxnSpPr>
        <p:spPr bwMode="auto">
          <a:xfrm>
            <a:off x="1489768" y="3617058"/>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87" name="Straight Connector 86">
            <a:extLst>
              <a:ext uri="{FF2B5EF4-FFF2-40B4-BE49-F238E27FC236}">
                <a16:creationId xmlns="" xmlns:a16="http://schemas.microsoft.com/office/drawing/2014/main" id="{28724138-7F49-451D-9EBC-F3CF4787B791}"/>
              </a:ext>
            </a:extLst>
          </p:cNvPr>
          <p:cNvCxnSpPr/>
          <p:nvPr/>
        </p:nvCxnSpPr>
        <p:spPr bwMode="auto">
          <a:xfrm>
            <a:off x="1632097" y="3867420"/>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88" name="Straight Connector 87">
            <a:extLst>
              <a:ext uri="{FF2B5EF4-FFF2-40B4-BE49-F238E27FC236}">
                <a16:creationId xmlns="" xmlns:a16="http://schemas.microsoft.com/office/drawing/2014/main" id="{C7640041-FE8B-4F45-914E-CA6A4C284F48}"/>
              </a:ext>
            </a:extLst>
          </p:cNvPr>
          <p:cNvCxnSpPr/>
          <p:nvPr/>
        </p:nvCxnSpPr>
        <p:spPr bwMode="auto">
          <a:xfrm>
            <a:off x="1650570" y="3867420"/>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89" name="Straight Connector 88">
            <a:extLst>
              <a:ext uri="{FF2B5EF4-FFF2-40B4-BE49-F238E27FC236}">
                <a16:creationId xmlns="" xmlns:a16="http://schemas.microsoft.com/office/drawing/2014/main" id="{531D2877-E946-4795-93E1-16BA32AEA6CF}"/>
              </a:ext>
            </a:extLst>
          </p:cNvPr>
          <p:cNvCxnSpPr/>
          <p:nvPr/>
        </p:nvCxnSpPr>
        <p:spPr bwMode="auto">
          <a:xfrm>
            <a:off x="1693537" y="3868402"/>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90" name="Straight Connector 89">
            <a:extLst>
              <a:ext uri="{FF2B5EF4-FFF2-40B4-BE49-F238E27FC236}">
                <a16:creationId xmlns="" xmlns:a16="http://schemas.microsoft.com/office/drawing/2014/main" id="{32838CF2-C5B7-419A-91BA-E68F098B62DE}"/>
              </a:ext>
            </a:extLst>
          </p:cNvPr>
          <p:cNvCxnSpPr/>
          <p:nvPr/>
        </p:nvCxnSpPr>
        <p:spPr bwMode="auto">
          <a:xfrm>
            <a:off x="2033052" y="3994777"/>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91" name="Straight Connector 90">
            <a:extLst>
              <a:ext uri="{FF2B5EF4-FFF2-40B4-BE49-F238E27FC236}">
                <a16:creationId xmlns="" xmlns:a16="http://schemas.microsoft.com/office/drawing/2014/main" id="{12CA4292-1521-4801-B99B-9ABC902DFBDE}"/>
              </a:ext>
            </a:extLst>
          </p:cNvPr>
          <p:cNvCxnSpPr/>
          <p:nvPr/>
        </p:nvCxnSpPr>
        <p:spPr bwMode="auto">
          <a:xfrm>
            <a:off x="2243158" y="4046675"/>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92" name="Straight Connector 91">
            <a:extLst>
              <a:ext uri="{FF2B5EF4-FFF2-40B4-BE49-F238E27FC236}">
                <a16:creationId xmlns="" xmlns:a16="http://schemas.microsoft.com/office/drawing/2014/main" id="{6DCD7E1B-EAB2-40AA-BCA8-9E0242D89A2E}"/>
              </a:ext>
            </a:extLst>
          </p:cNvPr>
          <p:cNvCxnSpPr/>
          <p:nvPr/>
        </p:nvCxnSpPr>
        <p:spPr bwMode="auto">
          <a:xfrm>
            <a:off x="2688051" y="4112697"/>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93" name="Straight Connector 92">
            <a:extLst>
              <a:ext uri="{FF2B5EF4-FFF2-40B4-BE49-F238E27FC236}">
                <a16:creationId xmlns="" xmlns:a16="http://schemas.microsoft.com/office/drawing/2014/main" id="{9DE46FC6-ECAF-4785-AC01-A31130F02CB8}"/>
              </a:ext>
            </a:extLst>
          </p:cNvPr>
          <p:cNvCxnSpPr/>
          <p:nvPr/>
        </p:nvCxnSpPr>
        <p:spPr bwMode="auto">
          <a:xfrm>
            <a:off x="3053930" y="4112697"/>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94" name="Straight Connector 93">
            <a:extLst>
              <a:ext uri="{FF2B5EF4-FFF2-40B4-BE49-F238E27FC236}">
                <a16:creationId xmlns="" xmlns:a16="http://schemas.microsoft.com/office/drawing/2014/main" id="{4BEB7A36-B3CA-45D6-988B-6BC571983AA5}"/>
              </a:ext>
            </a:extLst>
          </p:cNvPr>
          <p:cNvCxnSpPr/>
          <p:nvPr/>
        </p:nvCxnSpPr>
        <p:spPr bwMode="auto">
          <a:xfrm>
            <a:off x="3754157" y="4164595"/>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96" name="Straight Connector 95">
            <a:extLst>
              <a:ext uri="{FF2B5EF4-FFF2-40B4-BE49-F238E27FC236}">
                <a16:creationId xmlns="" xmlns:a16="http://schemas.microsoft.com/office/drawing/2014/main" id="{902ED072-4A59-42F1-86A4-E33CE524AAB3}"/>
              </a:ext>
            </a:extLst>
          </p:cNvPr>
          <p:cNvCxnSpPr/>
          <p:nvPr/>
        </p:nvCxnSpPr>
        <p:spPr bwMode="auto">
          <a:xfrm>
            <a:off x="7151375" y="2010658"/>
            <a:ext cx="0" cy="3482280"/>
          </a:xfrm>
          <a:prstGeom prst="line">
            <a:avLst/>
          </a:prstGeom>
          <a:noFill/>
          <a:ln w="28575" cap="flat" cmpd="sng" algn="ctr">
            <a:solidFill>
              <a:schemeClr val="bg1"/>
            </a:solidFill>
            <a:prstDash val="solid"/>
            <a:round/>
            <a:headEnd type="none" w="med" len="med"/>
            <a:tailEnd type="none" w="med" len="med"/>
          </a:ln>
          <a:effectLst/>
        </p:spPr>
      </p:cxnSp>
      <p:cxnSp>
        <p:nvCxnSpPr>
          <p:cNvPr id="98" name="Straight Connector 97">
            <a:extLst>
              <a:ext uri="{FF2B5EF4-FFF2-40B4-BE49-F238E27FC236}">
                <a16:creationId xmlns="" xmlns:a16="http://schemas.microsoft.com/office/drawing/2014/main" id="{8447BDD9-E91C-4571-B7F3-C42829DE9162}"/>
              </a:ext>
            </a:extLst>
          </p:cNvPr>
          <p:cNvCxnSpPr/>
          <p:nvPr/>
        </p:nvCxnSpPr>
        <p:spPr bwMode="auto">
          <a:xfrm>
            <a:off x="6573509" y="5478455"/>
            <a:ext cx="1586204" cy="0"/>
          </a:xfrm>
          <a:prstGeom prst="line">
            <a:avLst/>
          </a:prstGeom>
          <a:noFill/>
          <a:ln w="28575" cap="flat" cmpd="sng" algn="ctr">
            <a:solidFill>
              <a:schemeClr val="bg1"/>
            </a:solidFill>
            <a:prstDash val="solid"/>
            <a:round/>
            <a:headEnd type="none" w="med" len="med"/>
            <a:tailEnd type="none" w="med" len="med"/>
          </a:ln>
          <a:effectLst/>
        </p:spPr>
      </p:cxnSp>
      <p:grpSp>
        <p:nvGrpSpPr>
          <p:cNvPr id="107" name="Group 106">
            <a:extLst>
              <a:ext uri="{FF2B5EF4-FFF2-40B4-BE49-F238E27FC236}">
                <a16:creationId xmlns="" xmlns:a16="http://schemas.microsoft.com/office/drawing/2014/main" id="{70254A5D-0FDF-4C83-BB5F-987AE981D8C0}"/>
              </a:ext>
            </a:extLst>
          </p:cNvPr>
          <p:cNvGrpSpPr/>
          <p:nvPr/>
        </p:nvGrpSpPr>
        <p:grpSpPr>
          <a:xfrm>
            <a:off x="6769452" y="5492938"/>
            <a:ext cx="1254968" cy="57215"/>
            <a:chOff x="9417699" y="5519478"/>
            <a:chExt cx="1673290" cy="83067"/>
          </a:xfrm>
        </p:grpSpPr>
        <p:cxnSp>
          <p:nvCxnSpPr>
            <p:cNvPr id="100" name="Straight Connector 99">
              <a:extLst>
                <a:ext uri="{FF2B5EF4-FFF2-40B4-BE49-F238E27FC236}">
                  <a16:creationId xmlns="" xmlns:a16="http://schemas.microsoft.com/office/drawing/2014/main" id="{AF021597-EAED-4011-8687-D0161436C83B}"/>
                </a:ext>
              </a:extLst>
            </p:cNvPr>
            <p:cNvCxnSpPr>
              <a:cxnSpLocks/>
            </p:cNvCxnSpPr>
            <p:nvPr/>
          </p:nvCxnSpPr>
          <p:spPr bwMode="auto">
            <a:xfrm>
              <a:off x="9417699" y="5519478"/>
              <a:ext cx="0" cy="83067"/>
            </a:xfrm>
            <a:prstGeom prst="line">
              <a:avLst/>
            </a:prstGeom>
            <a:noFill/>
            <a:ln w="28575" cap="flat" cmpd="sng" algn="ctr">
              <a:solidFill>
                <a:schemeClr val="bg1"/>
              </a:solidFill>
              <a:prstDash val="solid"/>
              <a:round/>
              <a:headEnd type="none" w="med" len="med"/>
              <a:tailEnd type="none" w="med" len="med"/>
            </a:ln>
            <a:effectLst/>
          </p:spPr>
        </p:cxnSp>
        <p:cxnSp>
          <p:nvCxnSpPr>
            <p:cNvPr id="102" name="Straight Connector 101">
              <a:extLst>
                <a:ext uri="{FF2B5EF4-FFF2-40B4-BE49-F238E27FC236}">
                  <a16:creationId xmlns="" xmlns:a16="http://schemas.microsoft.com/office/drawing/2014/main" id="{85195553-A863-4B8C-B84F-C1CB91E2734E}"/>
                </a:ext>
              </a:extLst>
            </p:cNvPr>
            <p:cNvCxnSpPr>
              <a:cxnSpLocks/>
            </p:cNvCxnSpPr>
            <p:nvPr/>
          </p:nvCxnSpPr>
          <p:spPr bwMode="auto">
            <a:xfrm>
              <a:off x="9926930" y="5519478"/>
              <a:ext cx="0" cy="83067"/>
            </a:xfrm>
            <a:prstGeom prst="line">
              <a:avLst/>
            </a:prstGeom>
            <a:noFill/>
            <a:ln w="28575" cap="flat" cmpd="sng" algn="ctr">
              <a:solidFill>
                <a:schemeClr val="bg1"/>
              </a:solidFill>
              <a:prstDash val="solid"/>
              <a:round/>
              <a:headEnd type="none" w="med" len="med"/>
              <a:tailEnd type="none" w="med" len="med"/>
            </a:ln>
            <a:effectLst/>
          </p:spPr>
        </p:cxnSp>
        <p:cxnSp>
          <p:nvCxnSpPr>
            <p:cNvPr id="103" name="Straight Connector 102">
              <a:extLst>
                <a:ext uri="{FF2B5EF4-FFF2-40B4-BE49-F238E27FC236}">
                  <a16:creationId xmlns="" xmlns:a16="http://schemas.microsoft.com/office/drawing/2014/main" id="{5C563A36-A4ED-4E1C-A726-AAE830F1C268}"/>
                </a:ext>
              </a:extLst>
            </p:cNvPr>
            <p:cNvCxnSpPr>
              <a:cxnSpLocks/>
            </p:cNvCxnSpPr>
            <p:nvPr/>
          </p:nvCxnSpPr>
          <p:spPr bwMode="auto">
            <a:xfrm>
              <a:off x="10416075" y="5519478"/>
              <a:ext cx="0" cy="83067"/>
            </a:xfrm>
            <a:prstGeom prst="line">
              <a:avLst/>
            </a:prstGeom>
            <a:noFill/>
            <a:ln w="28575" cap="flat" cmpd="sng" algn="ctr">
              <a:solidFill>
                <a:schemeClr val="bg1"/>
              </a:solidFill>
              <a:prstDash val="solid"/>
              <a:round/>
              <a:headEnd type="none" w="med" len="med"/>
              <a:tailEnd type="none" w="med" len="med"/>
            </a:ln>
            <a:effectLst/>
          </p:spPr>
        </p:cxnSp>
        <p:cxnSp>
          <p:nvCxnSpPr>
            <p:cNvPr id="104" name="Straight Connector 103">
              <a:extLst>
                <a:ext uri="{FF2B5EF4-FFF2-40B4-BE49-F238E27FC236}">
                  <a16:creationId xmlns="" xmlns:a16="http://schemas.microsoft.com/office/drawing/2014/main" id="{16BB0B0D-564F-4A2E-A8A4-9FDB83AF680A}"/>
                </a:ext>
              </a:extLst>
            </p:cNvPr>
            <p:cNvCxnSpPr>
              <a:cxnSpLocks/>
            </p:cNvCxnSpPr>
            <p:nvPr/>
          </p:nvCxnSpPr>
          <p:spPr bwMode="auto">
            <a:xfrm>
              <a:off x="10721091" y="5519478"/>
              <a:ext cx="0" cy="83067"/>
            </a:xfrm>
            <a:prstGeom prst="line">
              <a:avLst/>
            </a:prstGeom>
            <a:noFill/>
            <a:ln w="28575" cap="flat" cmpd="sng" algn="ctr">
              <a:solidFill>
                <a:schemeClr val="bg1"/>
              </a:solidFill>
              <a:prstDash val="solid"/>
              <a:round/>
              <a:headEnd type="none" w="med" len="med"/>
              <a:tailEnd type="none" w="med" len="med"/>
            </a:ln>
            <a:effectLst/>
          </p:spPr>
        </p:cxnSp>
        <p:cxnSp>
          <p:nvCxnSpPr>
            <p:cNvPr id="105" name="Straight Connector 104">
              <a:extLst>
                <a:ext uri="{FF2B5EF4-FFF2-40B4-BE49-F238E27FC236}">
                  <a16:creationId xmlns="" xmlns:a16="http://schemas.microsoft.com/office/drawing/2014/main" id="{660C6414-101E-4F05-ACE8-9DC979C63DB0}"/>
                </a:ext>
              </a:extLst>
            </p:cNvPr>
            <p:cNvCxnSpPr>
              <a:cxnSpLocks/>
            </p:cNvCxnSpPr>
            <p:nvPr/>
          </p:nvCxnSpPr>
          <p:spPr bwMode="auto">
            <a:xfrm>
              <a:off x="10926148" y="5519478"/>
              <a:ext cx="0" cy="83067"/>
            </a:xfrm>
            <a:prstGeom prst="line">
              <a:avLst/>
            </a:prstGeom>
            <a:noFill/>
            <a:ln w="28575" cap="flat" cmpd="sng" algn="ctr">
              <a:solidFill>
                <a:schemeClr val="bg1"/>
              </a:solidFill>
              <a:prstDash val="solid"/>
              <a:round/>
              <a:headEnd type="none" w="med" len="med"/>
              <a:tailEnd type="none" w="med" len="med"/>
            </a:ln>
            <a:effectLst/>
          </p:spPr>
        </p:cxnSp>
        <p:cxnSp>
          <p:nvCxnSpPr>
            <p:cNvPr id="106" name="Straight Connector 105">
              <a:extLst>
                <a:ext uri="{FF2B5EF4-FFF2-40B4-BE49-F238E27FC236}">
                  <a16:creationId xmlns="" xmlns:a16="http://schemas.microsoft.com/office/drawing/2014/main" id="{BC212085-BFD2-4FD6-A0DD-0CA36620FC5C}"/>
                </a:ext>
              </a:extLst>
            </p:cNvPr>
            <p:cNvCxnSpPr>
              <a:cxnSpLocks/>
            </p:cNvCxnSpPr>
            <p:nvPr/>
          </p:nvCxnSpPr>
          <p:spPr bwMode="auto">
            <a:xfrm>
              <a:off x="11090989" y="5519478"/>
              <a:ext cx="0" cy="83067"/>
            </a:xfrm>
            <a:prstGeom prst="line">
              <a:avLst/>
            </a:prstGeom>
            <a:noFill/>
            <a:ln w="28575" cap="flat" cmpd="sng" algn="ctr">
              <a:solidFill>
                <a:schemeClr val="bg1"/>
              </a:solidFill>
              <a:prstDash val="solid"/>
              <a:round/>
              <a:headEnd type="none" w="med" len="med"/>
              <a:tailEnd type="none" w="med" len="med"/>
            </a:ln>
            <a:effectLst/>
          </p:spPr>
        </p:cxnSp>
      </p:grpSp>
      <p:grpSp>
        <p:nvGrpSpPr>
          <p:cNvPr id="113" name="Group 112">
            <a:extLst>
              <a:ext uri="{FF2B5EF4-FFF2-40B4-BE49-F238E27FC236}">
                <a16:creationId xmlns="" xmlns:a16="http://schemas.microsoft.com/office/drawing/2014/main" id="{EC7A79EE-6636-49F5-9DC9-2E14F257AD76}"/>
              </a:ext>
            </a:extLst>
          </p:cNvPr>
          <p:cNvGrpSpPr/>
          <p:nvPr/>
        </p:nvGrpSpPr>
        <p:grpSpPr>
          <a:xfrm>
            <a:off x="7141019" y="2064790"/>
            <a:ext cx="360885" cy="123587"/>
            <a:chOff x="9913122" y="2087152"/>
            <a:chExt cx="481180" cy="123587"/>
          </a:xfrm>
        </p:grpSpPr>
        <p:cxnSp>
          <p:nvCxnSpPr>
            <p:cNvPr id="109" name="Straight Connector 108">
              <a:extLst>
                <a:ext uri="{FF2B5EF4-FFF2-40B4-BE49-F238E27FC236}">
                  <a16:creationId xmlns="" xmlns:a16="http://schemas.microsoft.com/office/drawing/2014/main" id="{64BCACB9-4E5F-4AEB-886D-C0A3EE05C7C6}"/>
                </a:ext>
              </a:extLst>
            </p:cNvPr>
            <p:cNvCxnSpPr>
              <a:cxnSpLocks/>
            </p:cNvCxnSpPr>
            <p:nvPr/>
          </p:nvCxnSpPr>
          <p:spPr bwMode="auto">
            <a:xfrm>
              <a:off x="9926930" y="2148945"/>
              <a:ext cx="467372" cy="0"/>
            </a:xfrm>
            <a:prstGeom prst="line">
              <a:avLst/>
            </a:prstGeom>
            <a:noFill/>
            <a:ln w="28575" cap="flat" cmpd="sng" algn="ctr">
              <a:solidFill>
                <a:schemeClr val="bg1"/>
              </a:solidFill>
              <a:prstDash val="solid"/>
              <a:round/>
              <a:headEnd type="none" w="med" len="med"/>
              <a:tailEnd type="none" w="med" len="med"/>
            </a:ln>
            <a:effectLst/>
          </p:spPr>
        </p:cxnSp>
        <p:cxnSp>
          <p:nvCxnSpPr>
            <p:cNvPr id="111" name="Straight Connector 110">
              <a:extLst>
                <a:ext uri="{FF2B5EF4-FFF2-40B4-BE49-F238E27FC236}">
                  <a16:creationId xmlns="" xmlns:a16="http://schemas.microsoft.com/office/drawing/2014/main" id="{05059F42-C7F8-493F-A429-27AD66FEB733}"/>
                </a:ext>
              </a:extLst>
            </p:cNvPr>
            <p:cNvCxnSpPr>
              <a:cxnSpLocks/>
            </p:cNvCxnSpPr>
            <p:nvPr/>
          </p:nvCxnSpPr>
          <p:spPr bwMode="auto">
            <a:xfrm>
              <a:off x="9913122" y="2087152"/>
              <a:ext cx="0" cy="123587"/>
            </a:xfrm>
            <a:prstGeom prst="line">
              <a:avLst/>
            </a:prstGeom>
            <a:noFill/>
            <a:ln w="28575" cap="flat" cmpd="sng" algn="ctr">
              <a:solidFill>
                <a:schemeClr val="bg1"/>
              </a:solidFill>
              <a:prstDash val="solid"/>
              <a:round/>
              <a:headEnd type="none" w="med" len="med"/>
              <a:tailEnd type="none" w="med" len="med"/>
            </a:ln>
            <a:effectLst/>
          </p:spPr>
        </p:cxnSp>
        <p:cxnSp>
          <p:nvCxnSpPr>
            <p:cNvPr id="112" name="Straight Connector 111">
              <a:extLst>
                <a:ext uri="{FF2B5EF4-FFF2-40B4-BE49-F238E27FC236}">
                  <a16:creationId xmlns="" xmlns:a16="http://schemas.microsoft.com/office/drawing/2014/main" id="{E85FD185-8DDC-4B77-8522-80204D08603A}"/>
                </a:ext>
              </a:extLst>
            </p:cNvPr>
            <p:cNvCxnSpPr>
              <a:cxnSpLocks/>
            </p:cNvCxnSpPr>
            <p:nvPr/>
          </p:nvCxnSpPr>
          <p:spPr bwMode="auto">
            <a:xfrm>
              <a:off x="10394302" y="2087152"/>
              <a:ext cx="0" cy="123587"/>
            </a:xfrm>
            <a:prstGeom prst="line">
              <a:avLst/>
            </a:prstGeom>
            <a:noFill/>
            <a:ln w="28575" cap="flat" cmpd="sng" algn="ctr">
              <a:solidFill>
                <a:schemeClr val="bg1"/>
              </a:solidFill>
              <a:prstDash val="solid"/>
              <a:round/>
              <a:headEnd type="none" w="med" len="med"/>
              <a:tailEnd type="none" w="med" len="med"/>
            </a:ln>
            <a:effectLst/>
          </p:spPr>
        </p:cxnSp>
      </p:grpSp>
      <p:grpSp>
        <p:nvGrpSpPr>
          <p:cNvPr id="114" name="Group 113">
            <a:extLst>
              <a:ext uri="{FF2B5EF4-FFF2-40B4-BE49-F238E27FC236}">
                <a16:creationId xmlns="" xmlns:a16="http://schemas.microsoft.com/office/drawing/2014/main" id="{9136ADB4-EAC0-401F-9273-2423AF406929}"/>
              </a:ext>
            </a:extLst>
          </p:cNvPr>
          <p:cNvGrpSpPr/>
          <p:nvPr/>
        </p:nvGrpSpPr>
        <p:grpSpPr>
          <a:xfrm>
            <a:off x="7085455" y="2241046"/>
            <a:ext cx="377102" cy="121721"/>
            <a:chOff x="9913122" y="2087152"/>
            <a:chExt cx="481180" cy="123587"/>
          </a:xfrm>
        </p:grpSpPr>
        <p:cxnSp>
          <p:nvCxnSpPr>
            <p:cNvPr id="115" name="Straight Connector 114">
              <a:extLst>
                <a:ext uri="{FF2B5EF4-FFF2-40B4-BE49-F238E27FC236}">
                  <a16:creationId xmlns="" xmlns:a16="http://schemas.microsoft.com/office/drawing/2014/main" id="{093D88D6-31E5-476C-8DD4-1DB54423CE94}"/>
                </a:ext>
              </a:extLst>
            </p:cNvPr>
            <p:cNvCxnSpPr>
              <a:cxnSpLocks/>
            </p:cNvCxnSpPr>
            <p:nvPr/>
          </p:nvCxnSpPr>
          <p:spPr bwMode="auto">
            <a:xfrm>
              <a:off x="9926930" y="2148945"/>
              <a:ext cx="467372" cy="0"/>
            </a:xfrm>
            <a:prstGeom prst="line">
              <a:avLst/>
            </a:prstGeom>
            <a:noFill/>
            <a:ln w="28575" cap="flat" cmpd="sng" algn="ctr">
              <a:solidFill>
                <a:schemeClr val="bg1"/>
              </a:solidFill>
              <a:prstDash val="solid"/>
              <a:round/>
              <a:headEnd type="none" w="med" len="med"/>
              <a:tailEnd type="none" w="med" len="med"/>
            </a:ln>
            <a:effectLst/>
          </p:spPr>
        </p:cxnSp>
        <p:cxnSp>
          <p:nvCxnSpPr>
            <p:cNvPr id="116" name="Straight Connector 115">
              <a:extLst>
                <a:ext uri="{FF2B5EF4-FFF2-40B4-BE49-F238E27FC236}">
                  <a16:creationId xmlns="" xmlns:a16="http://schemas.microsoft.com/office/drawing/2014/main" id="{CF5960CA-2963-4B66-A702-05ACF521DCBC}"/>
                </a:ext>
              </a:extLst>
            </p:cNvPr>
            <p:cNvCxnSpPr>
              <a:cxnSpLocks/>
            </p:cNvCxnSpPr>
            <p:nvPr/>
          </p:nvCxnSpPr>
          <p:spPr bwMode="auto">
            <a:xfrm>
              <a:off x="9913122" y="2087152"/>
              <a:ext cx="0" cy="123587"/>
            </a:xfrm>
            <a:prstGeom prst="line">
              <a:avLst/>
            </a:prstGeom>
            <a:noFill/>
            <a:ln w="28575" cap="flat" cmpd="sng" algn="ctr">
              <a:solidFill>
                <a:schemeClr val="bg1"/>
              </a:solidFill>
              <a:prstDash val="solid"/>
              <a:round/>
              <a:headEnd type="none" w="med" len="med"/>
              <a:tailEnd type="none" w="med" len="med"/>
            </a:ln>
            <a:effectLst/>
          </p:spPr>
        </p:cxnSp>
        <p:cxnSp>
          <p:nvCxnSpPr>
            <p:cNvPr id="117" name="Straight Connector 116">
              <a:extLst>
                <a:ext uri="{FF2B5EF4-FFF2-40B4-BE49-F238E27FC236}">
                  <a16:creationId xmlns="" xmlns:a16="http://schemas.microsoft.com/office/drawing/2014/main" id="{28B431D3-C1E1-48BD-8AB7-7C9C0D570D81}"/>
                </a:ext>
              </a:extLst>
            </p:cNvPr>
            <p:cNvCxnSpPr>
              <a:cxnSpLocks/>
            </p:cNvCxnSpPr>
            <p:nvPr/>
          </p:nvCxnSpPr>
          <p:spPr bwMode="auto">
            <a:xfrm>
              <a:off x="10394302" y="2087152"/>
              <a:ext cx="0" cy="123587"/>
            </a:xfrm>
            <a:prstGeom prst="line">
              <a:avLst/>
            </a:prstGeom>
            <a:noFill/>
            <a:ln w="28575" cap="flat" cmpd="sng" algn="ctr">
              <a:solidFill>
                <a:schemeClr val="bg1"/>
              </a:solidFill>
              <a:prstDash val="solid"/>
              <a:round/>
              <a:headEnd type="none" w="med" len="med"/>
              <a:tailEnd type="none" w="med" len="med"/>
            </a:ln>
            <a:effectLst/>
          </p:spPr>
        </p:cxnSp>
      </p:grpSp>
      <p:grpSp>
        <p:nvGrpSpPr>
          <p:cNvPr id="118" name="Group 117">
            <a:extLst>
              <a:ext uri="{FF2B5EF4-FFF2-40B4-BE49-F238E27FC236}">
                <a16:creationId xmlns="" xmlns:a16="http://schemas.microsoft.com/office/drawing/2014/main" id="{01416A16-BAC3-4A01-BC37-08A8A78D5593}"/>
              </a:ext>
            </a:extLst>
          </p:cNvPr>
          <p:cNvGrpSpPr/>
          <p:nvPr/>
        </p:nvGrpSpPr>
        <p:grpSpPr>
          <a:xfrm>
            <a:off x="7235958" y="2415437"/>
            <a:ext cx="899447" cy="121721"/>
            <a:chOff x="9913122" y="2087152"/>
            <a:chExt cx="481180" cy="123587"/>
          </a:xfrm>
        </p:grpSpPr>
        <p:cxnSp>
          <p:nvCxnSpPr>
            <p:cNvPr id="119" name="Straight Connector 118">
              <a:extLst>
                <a:ext uri="{FF2B5EF4-FFF2-40B4-BE49-F238E27FC236}">
                  <a16:creationId xmlns="" xmlns:a16="http://schemas.microsoft.com/office/drawing/2014/main" id="{D17AE20D-8F61-41FE-863A-6E80F3536312}"/>
                </a:ext>
              </a:extLst>
            </p:cNvPr>
            <p:cNvCxnSpPr>
              <a:cxnSpLocks/>
            </p:cNvCxnSpPr>
            <p:nvPr/>
          </p:nvCxnSpPr>
          <p:spPr bwMode="auto">
            <a:xfrm>
              <a:off x="9913122" y="2148945"/>
              <a:ext cx="481180" cy="0"/>
            </a:xfrm>
            <a:prstGeom prst="line">
              <a:avLst/>
            </a:prstGeom>
            <a:noFill/>
            <a:ln w="28575" cap="flat" cmpd="sng" algn="ctr">
              <a:solidFill>
                <a:schemeClr val="bg1"/>
              </a:solidFill>
              <a:prstDash val="solid"/>
              <a:round/>
              <a:headEnd type="none" w="med" len="med"/>
              <a:tailEnd type="triangle" w="med" len="med"/>
            </a:ln>
            <a:effectLst/>
          </p:spPr>
        </p:cxnSp>
        <p:cxnSp>
          <p:nvCxnSpPr>
            <p:cNvPr id="120" name="Straight Connector 119">
              <a:extLst>
                <a:ext uri="{FF2B5EF4-FFF2-40B4-BE49-F238E27FC236}">
                  <a16:creationId xmlns="" xmlns:a16="http://schemas.microsoft.com/office/drawing/2014/main" id="{A68D7FDD-98D5-4A8E-9754-F0BC4C3F9E13}"/>
                </a:ext>
              </a:extLst>
            </p:cNvPr>
            <p:cNvCxnSpPr>
              <a:cxnSpLocks/>
            </p:cNvCxnSpPr>
            <p:nvPr/>
          </p:nvCxnSpPr>
          <p:spPr bwMode="auto">
            <a:xfrm>
              <a:off x="9913122" y="2087152"/>
              <a:ext cx="0" cy="123587"/>
            </a:xfrm>
            <a:prstGeom prst="line">
              <a:avLst/>
            </a:prstGeom>
            <a:noFill/>
            <a:ln w="28575" cap="flat" cmpd="sng" algn="ctr">
              <a:solidFill>
                <a:schemeClr val="bg1"/>
              </a:solidFill>
              <a:prstDash val="solid"/>
              <a:round/>
              <a:headEnd type="none" w="med" len="med"/>
              <a:tailEnd type="none" w="med" len="med"/>
            </a:ln>
            <a:effectLst/>
          </p:spPr>
        </p:cxnSp>
      </p:grpSp>
      <p:sp>
        <p:nvSpPr>
          <p:cNvPr id="122" name="TextBox 121">
            <a:extLst>
              <a:ext uri="{FF2B5EF4-FFF2-40B4-BE49-F238E27FC236}">
                <a16:creationId xmlns="" xmlns:a16="http://schemas.microsoft.com/office/drawing/2014/main" id="{3400A490-E887-4988-A5DB-0C12E44574F5}"/>
              </a:ext>
            </a:extLst>
          </p:cNvPr>
          <p:cNvSpPr txBox="1"/>
          <p:nvPr/>
        </p:nvSpPr>
        <p:spPr bwMode="auto">
          <a:xfrm>
            <a:off x="6660547" y="5521700"/>
            <a:ext cx="3015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.5</a:t>
            </a:r>
          </a:p>
        </p:txBody>
      </p:sp>
      <p:sp>
        <p:nvSpPr>
          <p:cNvPr id="123" name="TextBox 122">
            <a:extLst>
              <a:ext uri="{FF2B5EF4-FFF2-40B4-BE49-F238E27FC236}">
                <a16:creationId xmlns="" xmlns:a16="http://schemas.microsoft.com/office/drawing/2014/main" id="{C8B59B4B-B1C1-4001-9C73-1F24E796B136}"/>
              </a:ext>
            </a:extLst>
          </p:cNvPr>
          <p:cNvSpPr txBox="1"/>
          <p:nvPr/>
        </p:nvSpPr>
        <p:spPr bwMode="auto">
          <a:xfrm>
            <a:off x="7056259" y="5515971"/>
            <a:ext cx="2626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a:t>
            </a:r>
          </a:p>
        </p:txBody>
      </p:sp>
      <p:sp>
        <p:nvSpPr>
          <p:cNvPr id="124" name="TextBox 123">
            <a:extLst>
              <a:ext uri="{FF2B5EF4-FFF2-40B4-BE49-F238E27FC236}">
                <a16:creationId xmlns="" xmlns:a16="http://schemas.microsoft.com/office/drawing/2014/main" id="{1813ACCB-3778-4BA5-BAAE-9FCC415129CE}"/>
              </a:ext>
            </a:extLst>
          </p:cNvPr>
          <p:cNvSpPr txBox="1"/>
          <p:nvPr/>
        </p:nvSpPr>
        <p:spPr bwMode="auto">
          <a:xfrm>
            <a:off x="7438182" y="5521699"/>
            <a:ext cx="2626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a:t>
            </a:r>
          </a:p>
        </p:txBody>
      </p:sp>
      <p:sp>
        <p:nvSpPr>
          <p:cNvPr id="125" name="TextBox 124">
            <a:extLst>
              <a:ext uri="{FF2B5EF4-FFF2-40B4-BE49-F238E27FC236}">
                <a16:creationId xmlns="" xmlns:a16="http://schemas.microsoft.com/office/drawing/2014/main" id="{8514CA8F-C709-4E0A-8FFB-C79F0948181E}"/>
              </a:ext>
            </a:extLst>
          </p:cNvPr>
          <p:cNvSpPr txBox="1"/>
          <p:nvPr/>
        </p:nvSpPr>
        <p:spPr bwMode="auto">
          <a:xfrm>
            <a:off x="7656892" y="5531177"/>
            <a:ext cx="2626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a:t>
            </a:r>
          </a:p>
        </p:txBody>
      </p:sp>
      <p:sp>
        <p:nvSpPr>
          <p:cNvPr id="126" name="TextBox 125">
            <a:extLst>
              <a:ext uri="{FF2B5EF4-FFF2-40B4-BE49-F238E27FC236}">
                <a16:creationId xmlns="" xmlns:a16="http://schemas.microsoft.com/office/drawing/2014/main" id="{A8B7A0A6-4961-49BD-B412-5789B2317267}"/>
              </a:ext>
            </a:extLst>
          </p:cNvPr>
          <p:cNvSpPr txBox="1"/>
          <p:nvPr/>
        </p:nvSpPr>
        <p:spPr bwMode="auto">
          <a:xfrm>
            <a:off x="7805040" y="5528830"/>
            <a:ext cx="2626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a:t>
            </a:r>
          </a:p>
        </p:txBody>
      </p:sp>
      <p:sp>
        <p:nvSpPr>
          <p:cNvPr id="127" name="TextBox 126">
            <a:extLst>
              <a:ext uri="{FF2B5EF4-FFF2-40B4-BE49-F238E27FC236}">
                <a16:creationId xmlns="" xmlns:a16="http://schemas.microsoft.com/office/drawing/2014/main" id="{13332D0A-6F1B-4900-84DD-FA03E457B884}"/>
              </a:ext>
            </a:extLst>
          </p:cNvPr>
          <p:cNvSpPr txBox="1"/>
          <p:nvPr/>
        </p:nvSpPr>
        <p:spPr bwMode="auto">
          <a:xfrm>
            <a:off x="7937995" y="5531177"/>
            <a:ext cx="2626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5</a:t>
            </a:r>
          </a:p>
        </p:txBody>
      </p:sp>
      <p:grpSp>
        <p:nvGrpSpPr>
          <p:cNvPr id="129" name="Group 128">
            <a:extLst>
              <a:ext uri="{FF2B5EF4-FFF2-40B4-BE49-F238E27FC236}">
                <a16:creationId xmlns="" xmlns:a16="http://schemas.microsoft.com/office/drawing/2014/main" id="{B213B1EC-D56B-44CF-9BE3-619A6786FE97}"/>
              </a:ext>
            </a:extLst>
          </p:cNvPr>
          <p:cNvGrpSpPr/>
          <p:nvPr/>
        </p:nvGrpSpPr>
        <p:grpSpPr>
          <a:xfrm>
            <a:off x="7203661" y="2598462"/>
            <a:ext cx="601377" cy="121721"/>
            <a:chOff x="9913122" y="2087152"/>
            <a:chExt cx="481180" cy="123587"/>
          </a:xfrm>
        </p:grpSpPr>
        <p:cxnSp>
          <p:nvCxnSpPr>
            <p:cNvPr id="130" name="Straight Connector 129">
              <a:extLst>
                <a:ext uri="{FF2B5EF4-FFF2-40B4-BE49-F238E27FC236}">
                  <a16:creationId xmlns="" xmlns:a16="http://schemas.microsoft.com/office/drawing/2014/main" id="{9F72631A-E5C7-4559-8F2D-BBE5E20B863D}"/>
                </a:ext>
              </a:extLst>
            </p:cNvPr>
            <p:cNvCxnSpPr>
              <a:cxnSpLocks/>
            </p:cNvCxnSpPr>
            <p:nvPr/>
          </p:nvCxnSpPr>
          <p:spPr bwMode="auto">
            <a:xfrm>
              <a:off x="9913122" y="2148945"/>
              <a:ext cx="481180" cy="0"/>
            </a:xfrm>
            <a:prstGeom prst="line">
              <a:avLst/>
            </a:prstGeom>
            <a:noFill/>
            <a:ln w="28575" cap="flat" cmpd="sng" algn="ctr">
              <a:solidFill>
                <a:schemeClr val="bg1"/>
              </a:solidFill>
              <a:prstDash val="solid"/>
              <a:round/>
              <a:headEnd type="none" w="med" len="med"/>
              <a:tailEnd type="none" w="med" len="med"/>
            </a:ln>
            <a:effectLst/>
          </p:spPr>
        </p:cxnSp>
        <p:cxnSp>
          <p:nvCxnSpPr>
            <p:cNvPr id="131" name="Straight Connector 130">
              <a:extLst>
                <a:ext uri="{FF2B5EF4-FFF2-40B4-BE49-F238E27FC236}">
                  <a16:creationId xmlns="" xmlns:a16="http://schemas.microsoft.com/office/drawing/2014/main" id="{D4C39AC2-1064-4D4C-BB9B-BBDEECDA55B6}"/>
                </a:ext>
              </a:extLst>
            </p:cNvPr>
            <p:cNvCxnSpPr>
              <a:cxnSpLocks/>
            </p:cNvCxnSpPr>
            <p:nvPr/>
          </p:nvCxnSpPr>
          <p:spPr bwMode="auto">
            <a:xfrm>
              <a:off x="9913122" y="2087152"/>
              <a:ext cx="0" cy="123587"/>
            </a:xfrm>
            <a:prstGeom prst="line">
              <a:avLst/>
            </a:prstGeom>
            <a:noFill/>
            <a:ln w="28575" cap="flat" cmpd="sng" algn="ctr">
              <a:solidFill>
                <a:schemeClr val="bg1"/>
              </a:solidFill>
              <a:prstDash val="solid"/>
              <a:round/>
              <a:headEnd type="none" w="med" len="med"/>
              <a:tailEnd type="none" w="med" len="med"/>
            </a:ln>
            <a:effectLst/>
          </p:spPr>
        </p:cxnSp>
        <p:cxnSp>
          <p:nvCxnSpPr>
            <p:cNvPr id="132" name="Straight Connector 131">
              <a:extLst>
                <a:ext uri="{FF2B5EF4-FFF2-40B4-BE49-F238E27FC236}">
                  <a16:creationId xmlns="" xmlns:a16="http://schemas.microsoft.com/office/drawing/2014/main" id="{56C38F22-7280-4E84-AB87-ED113CDE5756}"/>
                </a:ext>
              </a:extLst>
            </p:cNvPr>
            <p:cNvCxnSpPr>
              <a:cxnSpLocks/>
            </p:cNvCxnSpPr>
            <p:nvPr/>
          </p:nvCxnSpPr>
          <p:spPr bwMode="auto">
            <a:xfrm>
              <a:off x="10394302" y="2087152"/>
              <a:ext cx="0" cy="123587"/>
            </a:xfrm>
            <a:prstGeom prst="line">
              <a:avLst/>
            </a:prstGeom>
            <a:noFill/>
            <a:ln w="28575" cap="flat" cmpd="sng" algn="ctr">
              <a:solidFill>
                <a:schemeClr val="bg1"/>
              </a:solidFill>
              <a:prstDash val="solid"/>
              <a:round/>
              <a:headEnd type="none" w="med" len="med"/>
              <a:tailEnd type="none" w="med" len="med"/>
            </a:ln>
            <a:effectLst/>
          </p:spPr>
        </p:cxnSp>
      </p:grpSp>
      <p:grpSp>
        <p:nvGrpSpPr>
          <p:cNvPr id="134" name="Group 133">
            <a:extLst>
              <a:ext uri="{FF2B5EF4-FFF2-40B4-BE49-F238E27FC236}">
                <a16:creationId xmlns="" xmlns:a16="http://schemas.microsoft.com/office/drawing/2014/main" id="{171D77CF-3806-4722-98AD-F59D80913FAE}"/>
              </a:ext>
            </a:extLst>
          </p:cNvPr>
          <p:cNvGrpSpPr/>
          <p:nvPr/>
        </p:nvGrpSpPr>
        <p:grpSpPr>
          <a:xfrm>
            <a:off x="6984768" y="2781486"/>
            <a:ext cx="441211" cy="121721"/>
            <a:chOff x="9913122" y="2087152"/>
            <a:chExt cx="481180" cy="123587"/>
          </a:xfrm>
        </p:grpSpPr>
        <p:cxnSp>
          <p:nvCxnSpPr>
            <p:cNvPr id="135" name="Straight Connector 134">
              <a:extLst>
                <a:ext uri="{FF2B5EF4-FFF2-40B4-BE49-F238E27FC236}">
                  <a16:creationId xmlns="" xmlns:a16="http://schemas.microsoft.com/office/drawing/2014/main" id="{9AB03E72-A59A-442D-B57A-688847621192}"/>
                </a:ext>
              </a:extLst>
            </p:cNvPr>
            <p:cNvCxnSpPr>
              <a:cxnSpLocks/>
            </p:cNvCxnSpPr>
            <p:nvPr/>
          </p:nvCxnSpPr>
          <p:spPr bwMode="auto">
            <a:xfrm>
              <a:off x="9913122" y="2148945"/>
              <a:ext cx="481180" cy="0"/>
            </a:xfrm>
            <a:prstGeom prst="line">
              <a:avLst/>
            </a:prstGeom>
            <a:noFill/>
            <a:ln w="28575" cap="flat" cmpd="sng" algn="ctr">
              <a:solidFill>
                <a:schemeClr val="bg1"/>
              </a:solidFill>
              <a:prstDash val="solid"/>
              <a:round/>
              <a:headEnd type="none" w="med" len="med"/>
              <a:tailEnd type="none" w="med" len="med"/>
            </a:ln>
            <a:effectLst/>
          </p:spPr>
        </p:cxnSp>
        <p:cxnSp>
          <p:nvCxnSpPr>
            <p:cNvPr id="136" name="Straight Connector 135">
              <a:extLst>
                <a:ext uri="{FF2B5EF4-FFF2-40B4-BE49-F238E27FC236}">
                  <a16:creationId xmlns="" xmlns:a16="http://schemas.microsoft.com/office/drawing/2014/main" id="{402CD05C-BB3B-4EA9-AC8D-A6D3EAB58166}"/>
                </a:ext>
              </a:extLst>
            </p:cNvPr>
            <p:cNvCxnSpPr>
              <a:cxnSpLocks/>
            </p:cNvCxnSpPr>
            <p:nvPr/>
          </p:nvCxnSpPr>
          <p:spPr bwMode="auto">
            <a:xfrm>
              <a:off x="9913122" y="2087152"/>
              <a:ext cx="0" cy="123587"/>
            </a:xfrm>
            <a:prstGeom prst="line">
              <a:avLst/>
            </a:prstGeom>
            <a:noFill/>
            <a:ln w="28575" cap="flat" cmpd="sng" algn="ctr">
              <a:solidFill>
                <a:schemeClr val="bg1"/>
              </a:solidFill>
              <a:prstDash val="solid"/>
              <a:round/>
              <a:headEnd type="none" w="med" len="med"/>
              <a:tailEnd type="none" w="med" len="med"/>
            </a:ln>
            <a:effectLst/>
          </p:spPr>
        </p:cxnSp>
        <p:cxnSp>
          <p:nvCxnSpPr>
            <p:cNvPr id="137" name="Straight Connector 136">
              <a:extLst>
                <a:ext uri="{FF2B5EF4-FFF2-40B4-BE49-F238E27FC236}">
                  <a16:creationId xmlns="" xmlns:a16="http://schemas.microsoft.com/office/drawing/2014/main" id="{8C3CF679-5B0A-45BF-AA81-9FD1D03388FB}"/>
                </a:ext>
              </a:extLst>
            </p:cNvPr>
            <p:cNvCxnSpPr>
              <a:cxnSpLocks/>
            </p:cNvCxnSpPr>
            <p:nvPr/>
          </p:nvCxnSpPr>
          <p:spPr bwMode="auto">
            <a:xfrm>
              <a:off x="10394302" y="2087152"/>
              <a:ext cx="0" cy="123587"/>
            </a:xfrm>
            <a:prstGeom prst="line">
              <a:avLst/>
            </a:prstGeom>
            <a:noFill/>
            <a:ln w="28575" cap="flat" cmpd="sng" algn="ctr">
              <a:solidFill>
                <a:schemeClr val="bg1"/>
              </a:solidFill>
              <a:prstDash val="solid"/>
              <a:round/>
              <a:headEnd type="none" w="med" len="med"/>
              <a:tailEnd type="none" w="med" len="med"/>
            </a:ln>
            <a:effectLst/>
          </p:spPr>
        </p:cxnSp>
      </p:grpSp>
      <p:grpSp>
        <p:nvGrpSpPr>
          <p:cNvPr id="140" name="Group 139">
            <a:extLst>
              <a:ext uri="{FF2B5EF4-FFF2-40B4-BE49-F238E27FC236}">
                <a16:creationId xmlns="" xmlns:a16="http://schemas.microsoft.com/office/drawing/2014/main" id="{C063C070-427A-4CED-9E09-4B164F970FC2}"/>
              </a:ext>
            </a:extLst>
          </p:cNvPr>
          <p:cNvGrpSpPr/>
          <p:nvPr/>
        </p:nvGrpSpPr>
        <p:grpSpPr>
          <a:xfrm>
            <a:off x="6902972" y="2947236"/>
            <a:ext cx="601377" cy="121721"/>
            <a:chOff x="9913122" y="2087152"/>
            <a:chExt cx="481180" cy="123587"/>
          </a:xfrm>
        </p:grpSpPr>
        <p:cxnSp>
          <p:nvCxnSpPr>
            <p:cNvPr id="141" name="Straight Connector 140">
              <a:extLst>
                <a:ext uri="{FF2B5EF4-FFF2-40B4-BE49-F238E27FC236}">
                  <a16:creationId xmlns="" xmlns:a16="http://schemas.microsoft.com/office/drawing/2014/main" id="{0C2A46C6-25D2-4587-A323-BE3B0E727A10}"/>
                </a:ext>
              </a:extLst>
            </p:cNvPr>
            <p:cNvCxnSpPr>
              <a:cxnSpLocks/>
            </p:cNvCxnSpPr>
            <p:nvPr/>
          </p:nvCxnSpPr>
          <p:spPr bwMode="auto">
            <a:xfrm>
              <a:off x="9913122" y="2148945"/>
              <a:ext cx="481180" cy="0"/>
            </a:xfrm>
            <a:prstGeom prst="line">
              <a:avLst/>
            </a:prstGeom>
            <a:noFill/>
            <a:ln w="28575" cap="flat" cmpd="sng" algn="ctr">
              <a:solidFill>
                <a:schemeClr val="bg1"/>
              </a:solidFill>
              <a:prstDash val="solid"/>
              <a:round/>
              <a:headEnd type="none" w="med" len="med"/>
              <a:tailEnd type="none" w="med" len="med"/>
            </a:ln>
            <a:effectLst/>
          </p:spPr>
        </p:cxnSp>
        <p:cxnSp>
          <p:nvCxnSpPr>
            <p:cNvPr id="142" name="Straight Connector 141">
              <a:extLst>
                <a:ext uri="{FF2B5EF4-FFF2-40B4-BE49-F238E27FC236}">
                  <a16:creationId xmlns="" xmlns:a16="http://schemas.microsoft.com/office/drawing/2014/main" id="{2D7FD278-8024-451D-8569-AF26742EB87C}"/>
                </a:ext>
              </a:extLst>
            </p:cNvPr>
            <p:cNvCxnSpPr>
              <a:cxnSpLocks/>
            </p:cNvCxnSpPr>
            <p:nvPr/>
          </p:nvCxnSpPr>
          <p:spPr bwMode="auto">
            <a:xfrm>
              <a:off x="9913122" y="2087152"/>
              <a:ext cx="0" cy="123587"/>
            </a:xfrm>
            <a:prstGeom prst="line">
              <a:avLst/>
            </a:prstGeom>
            <a:noFill/>
            <a:ln w="28575" cap="flat" cmpd="sng" algn="ctr">
              <a:solidFill>
                <a:schemeClr val="bg1"/>
              </a:solidFill>
              <a:prstDash val="solid"/>
              <a:round/>
              <a:headEnd type="none" w="med" len="med"/>
              <a:tailEnd type="none" w="med" len="med"/>
            </a:ln>
            <a:effectLst/>
          </p:spPr>
        </p:cxnSp>
        <p:cxnSp>
          <p:nvCxnSpPr>
            <p:cNvPr id="143" name="Straight Connector 142">
              <a:extLst>
                <a:ext uri="{FF2B5EF4-FFF2-40B4-BE49-F238E27FC236}">
                  <a16:creationId xmlns="" xmlns:a16="http://schemas.microsoft.com/office/drawing/2014/main" id="{54EE2D36-7559-47D9-9F25-7DA8F8B531ED}"/>
                </a:ext>
              </a:extLst>
            </p:cNvPr>
            <p:cNvCxnSpPr>
              <a:cxnSpLocks/>
            </p:cNvCxnSpPr>
            <p:nvPr/>
          </p:nvCxnSpPr>
          <p:spPr bwMode="auto">
            <a:xfrm>
              <a:off x="10394302" y="2087152"/>
              <a:ext cx="0" cy="123587"/>
            </a:xfrm>
            <a:prstGeom prst="line">
              <a:avLst/>
            </a:prstGeom>
            <a:noFill/>
            <a:ln w="28575" cap="flat" cmpd="sng" algn="ctr">
              <a:solidFill>
                <a:schemeClr val="bg1"/>
              </a:solidFill>
              <a:prstDash val="solid"/>
              <a:round/>
              <a:headEnd type="none" w="med" len="med"/>
              <a:tailEnd type="none" w="med" len="med"/>
            </a:ln>
            <a:effectLst/>
          </p:spPr>
        </p:cxnSp>
      </p:grpSp>
      <p:grpSp>
        <p:nvGrpSpPr>
          <p:cNvPr id="144" name="Group 143">
            <a:extLst>
              <a:ext uri="{FF2B5EF4-FFF2-40B4-BE49-F238E27FC236}">
                <a16:creationId xmlns="" xmlns:a16="http://schemas.microsoft.com/office/drawing/2014/main" id="{B9621FAB-6DB3-4C4C-B067-6ADEE98C6604}"/>
              </a:ext>
            </a:extLst>
          </p:cNvPr>
          <p:cNvGrpSpPr/>
          <p:nvPr/>
        </p:nvGrpSpPr>
        <p:grpSpPr>
          <a:xfrm>
            <a:off x="7197927" y="3135057"/>
            <a:ext cx="437663" cy="121721"/>
            <a:chOff x="9913122" y="2087152"/>
            <a:chExt cx="481180" cy="123587"/>
          </a:xfrm>
        </p:grpSpPr>
        <p:cxnSp>
          <p:nvCxnSpPr>
            <p:cNvPr id="145" name="Straight Connector 144">
              <a:extLst>
                <a:ext uri="{FF2B5EF4-FFF2-40B4-BE49-F238E27FC236}">
                  <a16:creationId xmlns="" xmlns:a16="http://schemas.microsoft.com/office/drawing/2014/main" id="{1633D14D-FC7F-433A-9EC4-55F4E0015586}"/>
                </a:ext>
              </a:extLst>
            </p:cNvPr>
            <p:cNvCxnSpPr>
              <a:cxnSpLocks/>
            </p:cNvCxnSpPr>
            <p:nvPr/>
          </p:nvCxnSpPr>
          <p:spPr bwMode="auto">
            <a:xfrm>
              <a:off x="9913122" y="2148945"/>
              <a:ext cx="481180" cy="0"/>
            </a:xfrm>
            <a:prstGeom prst="line">
              <a:avLst/>
            </a:prstGeom>
            <a:noFill/>
            <a:ln w="28575" cap="flat" cmpd="sng" algn="ctr">
              <a:solidFill>
                <a:schemeClr val="bg1"/>
              </a:solidFill>
              <a:prstDash val="solid"/>
              <a:round/>
              <a:headEnd type="none" w="med" len="med"/>
              <a:tailEnd type="none" w="med" len="med"/>
            </a:ln>
            <a:effectLst/>
          </p:spPr>
        </p:cxnSp>
        <p:cxnSp>
          <p:nvCxnSpPr>
            <p:cNvPr id="146" name="Straight Connector 145">
              <a:extLst>
                <a:ext uri="{FF2B5EF4-FFF2-40B4-BE49-F238E27FC236}">
                  <a16:creationId xmlns="" xmlns:a16="http://schemas.microsoft.com/office/drawing/2014/main" id="{CB57D65F-1EAF-41CA-9CB8-BF373203D66A}"/>
                </a:ext>
              </a:extLst>
            </p:cNvPr>
            <p:cNvCxnSpPr>
              <a:cxnSpLocks/>
            </p:cNvCxnSpPr>
            <p:nvPr/>
          </p:nvCxnSpPr>
          <p:spPr bwMode="auto">
            <a:xfrm>
              <a:off x="9913122" y="2087152"/>
              <a:ext cx="0" cy="123587"/>
            </a:xfrm>
            <a:prstGeom prst="line">
              <a:avLst/>
            </a:prstGeom>
            <a:noFill/>
            <a:ln w="28575" cap="flat" cmpd="sng" algn="ctr">
              <a:solidFill>
                <a:schemeClr val="bg1"/>
              </a:solidFill>
              <a:prstDash val="solid"/>
              <a:round/>
              <a:headEnd type="none" w="med" len="med"/>
              <a:tailEnd type="none" w="med" len="med"/>
            </a:ln>
            <a:effectLst/>
          </p:spPr>
        </p:cxnSp>
        <p:cxnSp>
          <p:nvCxnSpPr>
            <p:cNvPr id="147" name="Straight Connector 146">
              <a:extLst>
                <a:ext uri="{FF2B5EF4-FFF2-40B4-BE49-F238E27FC236}">
                  <a16:creationId xmlns="" xmlns:a16="http://schemas.microsoft.com/office/drawing/2014/main" id="{67645246-1F42-42F1-A6E9-DB4F0F57321F}"/>
                </a:ext>
              </a:extLst>
            </p:cNvPr>
            <p:cNvCxnSpPr>
              <a:cxnSpLocks/>
            </p:cNvCxnSpPr>
            <p:nvPr/>
          </p:nvCxnSpPr>
          <p:spPr bwMode="auto">
            <a:xfrm>
              <a:off x="10394302" y="2087152"/>
              <a:ext cx="0" cy="123587"/>
            </a:xfrm>
            <a:prstGeom prst="line">
              <a:avLst/>
            </a:prstGeom>
            <a:noFill/>
            <a:ln w="28575" cap="flat" cmpd="sng" algn="ctr">
              <a:solidFill>
                <a:schemeClr val="bg1"/>
              </a:solidFill>
              <a:prstDash val="solid"/>
              <a:round/>
              <a:headEnd type="none" w="med" len="med"/>
              <a:tailEnd type="none" w="med" len="med"/>
            </a:ln>
            <a:effectLst/>
          </p:spPr>
        </p:cxnSp>
      </p:grpSp>
      <p:grpSp>
        <p:nvGrpSpPr>
          <p:cNvPr id="148" name="Group 147">
            <a:extLst>
              <a:ext uri="{FF2B5EF4-FFF2-40B4-BE49-F238E27FC236}">
                <a16:creationId xmlns="" xmlns:a16="http://schemas.microsoft.com/office/drawing/2014/main" id="{6A141C08-E51F-4090-908E-882000CC846E}"/>
              </a:ext>
            </a:extLst>
          </p:cNvPr>
          <p:cNvGrpSpPr/>
          <p:nvPr/>
        </p:nvGrpSpPr>
        <p:grpSpPr>
          <a:xfrm>
            <a:off x="7119079" y="3311285"/>
            <a:ext cx="503130" cy="121721"/>
            <a:chOff x="9913122" y="2087152"/>
            <a:chExt cx="481180" cy="123587"/>
          </a:xfrm>
        </p:grpSpPr>
        <p:cxnSp>
          <p:nvCxnSpPr>
            <p:cNvPr id="149" name="Straight Connector 148">
              <a:extLst>
                <a:ext uri="{FF2B5EF4-FFF2-40B4-BE49-F238E27FC236}">
                  <a16:creationId xmlns="" xmlns:a16="http://schemas.microsoft.com/office/drawing/2014/main" id="{B34FA22D-FA66-4034-B475-5C7D8502935D}"/>
                </a:ext>
              </a:extLst>
            </p:cNvPr>
            <p:cNvCxnSpPr>
              <a:cxnSpLocks/>
            </p:cNvCxnSpPr>
            <p:nvPr/>
          </p:nvCxnSpPr>
          <p:spPr bwMode="auto">
            <a:xfrm>
              <a:off x="9913122" y="2148945"/>
              <a:ext cx="481180" cy="0"/>
            </a:xfrm>
            <a:prstGeom prst="line">
              <a:avLst/>
            </a:prstGeom>
            <a:noFill/>
            <a:ln w="28575" cap="flat" cmpd="sng" algn="ctr">
              <a:solidFill>
                <a:schemeClr val="bg1"/>
              </a:solidFill>
              <a:prstDash val="solid"/>
              <a:round/>
              <a:headEnd type="none" w="med" len="med"/>
              <a:tailEnd type="none" w="med" len="med"/>
            </a:ln>
            <a:effectLst/>
          </p:spPr>
        </p:cxnSp>
        <p:cxnSp>
          <p:nvCxnSpPr>
            <p:cNvPr id="150" name="Straight Connector 149">
              <a:extLst>
                <a:ext uri="{FF2B5EF4-FFF2-40B4-BE49-F238E27FC236}">
                  <a16:creationId xmlns="" xmlns:a16="http://schemas.microsoft.com/office/drawing/2014/main" id="{A8692A02-4347-421D-BBC7-D43C73582337}"/>
                </a:ext>
              </a:extLst>
            </p:cNvPr>
            <p:cNvCxnSpPr>
              <a:cxnSpLocks/>
            </p:cNvCxnSpPr>
            <p:nvPr/>
          </p:nvCxnSpPr>
          <p:spPr bwMode="auto">
            <a:xfrm>
              <a:off x="9913122" y="2087152"/>
              <a:ext cx="0" cy="123587"/>
            </a:xfrm>
            <a:prstGeom prst="line">
              <a:avLst/>
            </a:prstGeom>
            <a:noFill/>
            <a:ln w="28575" cap="flat" cmpd="sng" algn="ctr">
              <a:solidFill>
                <a:schemeClr val="bg1"/>
              </a:solidFill>
              <a:prstDash val="solid"/>
              <a:round/>
              <a:headEnd type="none" w="med" len="med"/>
              <a:tailEnd type="none" w="med" len="med"/>
            </a:ln>
            <a:effectLst/>
          </p:spPr>
        </p:cxnSp>
        <p:cxnSp>
          <p:nvCxnSpPr>
            <p:cNvPr id="151" name="Straight Connector 150">
              <a:extLst>
                <a:ext uri="{FF2B5EF4-FFF2-40B4-BE49-F238E27FC236}">
                  <a16:creationId xmlns="" xmlns:a16="http://schemas.microsoft.com/office/drawing/2014/main" id="{3311A00D-7503-467C-AF8A-FA7BE46D2182}"/>
                </a:ext>
              </a:extLst>
            </p:cNvPr>
            <p:cNvCxnSpPr>
              <a:cxnSpLocks/>
            </p:cNvCxnSpPr>
            <p:nvPr/>
          </p:nvCxnSpPr>
          <p:spPr bwMode="auto">
            <a:xfrm>
              <a:off x="10394302" y="2087152"/>
              <a:ext cx="0" cy="123587"/>
            </a:xfrm>
            <a:prstGeom prst="line">
              <a:avLst/>
            </a:prstGeom>
            <a:noFill/>
            <a:ln w="28575" cap="flat" cmpd="sng" algn="ctr">
              <a:solidFill>
                <a:schemeClr val="bg1"/>
              </a:solidFill>
              <a:prstDash val="solid"/>
              <a:round/>
              <a:headEnd type="none" w="med" len="med"/>
              <a:tailEnd type="none" w="med" len="med"/>
            </a:ln>
            <a:effectLst/>
          </p:spPr>
        </p:cxnSp>
      </p:grpSp>
      <p:grpSp>
        <p:nvGrpSpPr>
          <p:cNvPr id="152" name="Group 151">
            <a:extLst>
              <a:ext uri="{FF2B5EF4-FFF2-40B4-BE49-F238E27FC236}">
                <a16:creationId xmlns="" xmlns:a16="http://schemas.microsoft.com/office/drawing/2014/main" id="{94DA2B0B-DD9E-4AED-BE5C-022D6D051819}"/>
              </a:ext>
            </a:extLst>
          </p:cNvPr>
          <p:cNvGrpSpPr/>
          <p:nvPr/>
        </p:nvGrpSpPr>
        <p:grpSpPr>
          <a:xfrm>
            <a:off x="7044608" y="3485725"/>
            <a:ext cx="503130" cy="121721"/>
            <a:chOff x="9913122" y="2087152"/>
            <a:chExt cx="481180" cy="123587"/>
          </a:xfrm>
        </p:grpSpPr>
        <p:cxnSp>
          <p:nvCxnSpPr>
            <p:cNvPr id="153" name="Straight Connector 152">
              <a:extLst>
                <a:ext uri="{FF2B5EF4-FFF2-40B4-BE49-F238E27FC236}">
                  <a16:creationId xmlns="" xmlns:a16="http://schemas.microsoft.com/office/drawing/2014/main" id="{4B663F4F-A64E-4D15-AA15-8001A91A2B76}"/>
                </a:ext>
              </a:extLst>
            </p:cNvPr>
            <p:cNvCxnSpPr>
              <a:cxnSpLocks/>
            </p:cNvCxnSpPr>
            <p:nvPr/>
          </p:nvCxnSpPr>
          <p:spPr bwMode="auto">
            <a:xfrm>
              <a:off x="9913122" y="2148945"/>
              <a:ext cx="481180" cy="0"/>
            </a:xfrm>
            <a:prstGeom prst="line">
              <a:avLst/>
            </a:prstGeom>
            <a:noFill/>
            <a:ln w="28575" cap="flat" cmpd="sng" algn="ctr">
              <a:solidFill>
                <a:schemeClr val="bg1"/>
              </a:solidFill>
              <a:prstDash val="solid"/>
              <a:round/>
              <a:headEnd type="none" w="med" len="med"/>
              <a:tailEnd type="none" w="med" len="med"/>
            </a:ln>
            <a:effectLst/>
          </p:spPr>
        </p:cxnSp>
        <p:cxnSp>
          <p:nvCxnSpPr>
            <p:cNvPr id="154" name="Straight Connector 153">
              <a:extLst>
                <a:ext uri="{FF2B5EF4-FFF2-40B4-BE49-F238E27FC236}">
                  <a16:creationId xmlns="" xmlns:a16="http://schemas.microsoft.com/office/drawing/2014/main" id="{0E6A61C2-BC1F-4B66-A00C-DCC3A36AE2F5}"/>
                </a:ext>
              </a:extLst>
            </p:cNvPr>
            <p:cNvCxnSpPr>
              <a:cxnSpLocks/>
            </p:cNvCxnSpPr>
            <p:nvPr/>
          </p:nvCxnSpPr>
          <p:spPr bwMode="auto">
            <a:xfrm>
              <a:off x="9913122" y="2087152"/>
              <a:ext cx="0" cy="123587"/>
            </a:xfrm>
            <a:prstGeom prst="line">
              <a:avLst/>
            </a:prstGeom>
            <a:noFill/>
            <a:ln w="28575" cap="flat" cmpd="sng" algn="ctr">
              <a:solidFill>
                <a:schemeClr val="bg1"/>
              </a:solidFill>
              <a:prstDash val="solid"/>
              <a:round/>
              <a:headEnd type="none" w="med" len="med"/>
              <a:tailEnd type="none" w="med" len="med"/>
            </a:ln>
            <a:effectLst/>
          </p:spPr>
        </p:cxnSp>
        <p:cxnSp>
          <p:nvCxnSpPr>
            <p:cNvPr id="155" name="Straight Connector 154">
              <a:extLst>
                <a:ext uri="{FF2B5EF4-FFF2-40B4-BE49-F238E27FC236}">
                  <a16:creationId xmlns="" xmlns:a16="http://schemas.microsoft.com/office/drawing/2014/main" id="{71F484CF-EA46-4491-AE49-8E10F5736F1A}"/>
                </a:ext>
              </a:extLst>
            </p:cNvPr>
            <p:cNvCxnSpPr>
              <a:cxnSpLocks/>
            </p:cNvCxnSpPr>
            <p:nvPr/>
          </p:nvCxnSpPr>
          <p:spPr bwMode="auto">
            <a:xfrm>
              <a:off x="10394302" y="2087152"/>
              <a:ext cx="0" cy="123587"/>
            </a:xfrm>
            <a:prstGeom prst="line">
              <a:avLst/>
            </a:prstGeom>
            <a:noFill/>
            <a:ln w="28575" cap="flat" cmpd="sng" algn="ctr">
              <a:solidFill>
                <a:schemeClr val="bg1"/>
              </a:solidFill>
              <a:prstDash val="solid"/>
              <a:round/>
              <a:headEnd type="none" w="med" len="med"/>
              <a:tailEnd type="none" w="med" len="med"/>
            </a:ln>
            <a:effectLst/>
          </p:spPr>
        </p:cxnSp>
      </p:grpSp>
      <p:grpSp>
        <p:nvGrpSpPr>
          <p:cNvPr id="156" name="Group 155">
            <a:extLst>
              <a:ext uri="{FF2B5EF4-FFF2-40B4-BE49-F238E27FC236}">
                <a16:creationId xmlns="" xmlns:a16="http://schemas.microsoft.com/office/drawing/2014/main" id="{50819FE7-21E8-4F1C-A99C-A4A67D513B67}"/>
              </a:ext>
            </a:extLst>
          </p:cNvPr>
          <p:cNvGrpSpPr/>
          <p:nvPr/>
        </p:nvGrpSpPr>
        <p:grpSpPr>
          <a:xfrm>
            <a:off x="6815133" y="3682108"/>
            <a:ext cx="531730" cy="121721"/>
            <a:chOff x="9913122" y="2087152"/>
            <a:chExt cx="481180" cy="123587"/>
          </a:xfrm>
        </p:grpSpPr>
        <p:cxnSp>
          <p:nvCxnSpPr>
            <p:cNvPr id="157" name="Straight Connector 156">
              <a:extLst>
                <a:ext uri="{FF2B5EF4-FFF2-40B4-BE49-F238E27FC236}">
                  <a16:creationId xmlns="" xmlns:a16="http://schemas.microsoft.com/office/drawing/2014/main" id="{EA2F6AD4-8EAD-41C4-809B-EB581297C31C}"/>
                </a:ext>
              </a:extLst>
            </p:cNvPr>
            <p:cNvCxnSpPr>
              <a:cxnSpLocks/>
            </p:cNvCxnSpPr>
            <p:nvPr/>
          </p:nvCxnSpPr>
          <p:spPr bwMode="auto">
            <a:xfrm>
              <a:off x="9913122" y="2148945"/>
              <a:ext cx="481180" cy="0"/>
            </a:xfrm>
            <a:prstGeom prst="line">
              <a:avLst/>
            </a:prstGeom>
            <a:noFill/>
            <a:ln w="28575" cap="flat" cmpd="sng" algn="ctr">
              <a:solidFill>
                <a:schemeClr val="bg1"/>
              </a:solidFill>
              <a:prstDash val="solid"/>
              <a:round/>
              <a:headEnd type="none" w="med" len="med"/>
              <a:tailEnd type="none" w="med" len="med"/>
            </a:ln>
            <a:effectLst/>
          </p:spPr>
        </p:cxnSp>
        <p:cxnSp>
          <p:nvCxnSpPr>
            <p:cNvPr id="158" name="Straight Connector 157">
              <a:extLst>
                <a:ext uri="{FF2B5EF4-FFF2-40B4-BE49-F238E27FC236}">
                  <a16:creationId xmlns="" xmlns:a16="http://schemas.microsoft.com/office/drawing/2014/main" id="{B2A0A8D4-4083-479C-A9AD-ED726D669837}"/>
                </a:ext>
              </a:extLst>
            </p:cNvPr>
            <p:cNvCxnSpPr>
              <a:cxnSpLocks/>
            </p:cNvCxnSpPr>
            <p:nvPr/>
          </p:nvCxnSpPr>
          <p:spPr bwMode="auto">
            <a:xfrm>
              <a:off x="9913122" y="2087152"/>
              <a:ext cx="0" cy="123587"/>
            </a:xfrm>
            <a:prstGeom prst="line">
              <a:avLst/>
            </a:prstGeom>
            <a:noFill/>
            <a:ln w="28575" cap="flat" cmpd="sng" algn="ctr">
              <a:solidFill>
                <a:schemeClr val="bg1"/>
              </a:solidFill>
              <a:prstDash val="solid"/>
              <a:round/>
              <a:headEnd type="none" w="med" len="med"/>
              <a:tailEnd type="none" w="med" len="med"/>
            </a:ln>
            <a:effectLst/>
          </p:spPr>
        </p:cxnSp>
        <p:cxnSp>
          <p:nvCxnSpPr>
            <p:cNvPr id="159" name="Straight Connector 158">
              <a:extLst>
                <a:ext uri="{FF2B5EF4-FFF2-40B4-BE49-F238E27FC236}">
                  <a16:creationId xmlns="" xmlns:a16="http://schemas.microsoft.com/office/drawing/2014/main" id="{A5B18B1A-4649-49DC-B864-5506A23E610C}"/>
                </a:ext>
              </a:extLst>
            </p:cNvPr>
            <p:cNvCxnSpPr>
              <a:cxnSpLocks/>
            </p:cNvCxnSpPr>
            <p:nvPr/>
          </p:nvCxnSpPr>
          <p:spPr bwMode="auto">
            <a:xfrm>
              <a:off x="10394302" y="2087152"/>
              <a:ext cx="0" cy="123587"/>
            </a:xfrm>
            <a:prstGeom prst="line">
              <a:avLst/>
            </a:prstGeom>
            <a:noFill/>
            <a:ln w="28575" cap="flat" cmpd="sng" algn="ctr">
              <a:solidFill>
                <a:schemeClr val="bg1"/>
              </a:solidFill>
              <a:prstDash val="solid"/>
              <a:round/>
              <a:headEnd type="none" w="med" len="med"/>
              <a:tailEnd type="none" w="med" len="med"/>
            </a:ln>
            <a:effectLst/>
          </p:spPr>
        </p:cxnSp>
      </p:grpSp>
      <p:grpSp>
        <p:nvGrpSpPr>
          <p:cNvPr id="160" name="Group 159">
            <a:extLst>
              <a:ext uri="{FF2B5EF4-FFF2-40B4-BE49-F238E27FC236}">
                <a16:creationId xmlns="" xmlns:a16="http://schemas.microsoft.com/office/drawing/2014/main" id="{C1112B50-63F6-42AC-AB35-CF1F4278C47D}"/>
              </a:ext>
            </a:extLst>
          </p:cNvPr>
          <p:cNvGrpSpPr/>
          <p:nvPr/>
        </p:nvGrpSpPr>
        <p:grpSpPr>
          <a:xfrm>
            <a:off x="7289824" y="3857736"/>
            <a:ext cx="531730" cy="121721"/>
            <a:chOff x="9913122" y="2087152"/>
            <a:chExt cx="481180" cy="123587"/>
          </a:xfrm>
        </p:grpSpPr>
        <p:cxnSp>
          <p:nvCxnSpPr>
            <p:cNvPr id="161" name="Straight Connector 160">
              <a:extLst>
                <a:ext uri="{FF2B5EF4-FFF2-40B4-BE49-F238E27FC236}">
                  <a16:creationId xmlns="" xmlns:a16="http://schemas.microsoft.com/office/drawing/2014/main" id="{EAC8C11F-6F24-48C6-B8F1-A96253ECEB5B}"/>
                </a:ext>
              </a:extLst>
            </p:cNvPr>
            <p:cNvCxnSpPr>
              <a:cxnSpLocks/>
            </p:cNvCxnSpPr>
            <p:nvPr/>
          </p:nvCxnSpPr>
          <p:spPr bwMode="auto">
            <a:xfrm>
              <a:off x="9913122" y="2148945"/>
              <a:ext cx="481180" cy="0"/>
            </a:xfrm>
            <a:prstGeom prst="line">
              <a:avLst/>
            </a:prstGeom>
            <a:noFill/>
            <a:ln w="28575" cap="flat" cmpd="sng" algn="ctr">
              <a:solidFill>
                <a:schemeClr val="bg1"/>
              </a:solidFill>
              <a:prstDash val="solid"/>
              <a:round/>
              <a:headEnd type="none" w="med" len="med"/>
              <a:tailEnd type="none" w="med" len="med"/>
            </a:ln>
            <a:effectLst/>
          </p:spPr>
        </p:cxnSp>
        <p:cxnSp>
          <p:nvCxnSpPr>
            <p:cNvPr id="162" name="Straight Connector 161">
              <a:extLst>
                <a:ext uri="{FF2B5EF4-FFF2-40B4-BE49-F238E27FC236}">
                  <a16:creationId xmlns="" xmlns:a16="http://schemas.microsoft.com/office/drawing/2014/main" id="{813C8B78-686E-40DA-8B39-8F64BDDE509D}"/>
                </a:ext>
              </a:extLst>
            </p:cNvPr>
            <p:cNvCxnSpPr>
              <a:cxnSpLocks/>
            </p:cNvCxnSpPr>
            <p:nvPr/>
          </p:nvCxnSpPr>
          <p:spPr bwMode="auto">
            <a:xfrm>
              <a:off x="9913122" y="2087152"/>
              <a:ext cx="0" cy="123587"/>
            </a:xfrm>
            <a:prstGeom prst="line">
              <a:avLst/>
            </a:prstGeom>
            <a:noFill/>
            <a:ln w="28575" cap="flat" cmpd="sng" algn="ctr">
              <a:solidFill>
                <a:schemeClr val="bg1"/>
              </a:solidFill>
              <a:prstDash val="solid"/>
              <a:round/>
              <a:headEnd type="none" w="med" len="med"/>
              <a:tailEnd type="none" w="med" len="med"/>
            </a:ln>
            <a:effectLst/>
          </p:spPr>
        </p:cxnSp>
        <p:cxnSp>
          <p:nvCxnSpPr>
            <p:cNvPr id="163" name="Straight Connector 162">
              <a:extLst>
                <a:ext uri="{FF2B5EF4-FFF2-40B4-BE49-F238E27FC236}">
                  <a16:creationId xmlns="" xmlns:a16="http://schemas.microsoft.com/office/drawing/2014/main" id="{968747ED-D1C5-4A16-8809-6C91B114738B}"/>
                </a:ext>
              </a:extLst>
            </p:cNvPr>
            <p:cNvCxnSpPr>
              <a:cxnSpLocks/>
            </p:cNvCxnSpPr>
            <p:nvPr/>
          </p:nvCxnSpPr>
          <p:spPr bwMode="auto">
            <a:xfrm>
              <a:off x="10394302" y="2087152"/>
              <a:ext cx="0" cy="123587"/>
            </a:xfrm>
            <a:prstGeom prst="line">
              <a:avLst/>
            </a:prstGeom>
            <a:noFill/>
            <a:ln w="28575" cap="flat" cmpd="sng" algn="ctr">
              <a:solidFill>
                <a:schemeClr val="bg1"/>
              </a:solidFill>
              <a:prstDash val="solid"/>
              <a:round/>
              <a:headEnd type="none" w="med" len="med"/>
              <a:tailEnd type="none" w="med" len="med"/>
            </a:ln>
            <a:effectLst/>
          </p:spPr>
        </p:cxnSp>
      </p:grpSp>
      <p:grpSp>
        <p:nvGrpSpPr>
          <p:cNvPr id="164" name="Group 163">
            <a:extLst>
              <a:ext uri="{FF2B5EF4-FFF2-40B4-BE49-F238E27FC236}">
                <a16:creationId xmlns="" xmlns:a16="http://schemas.microsoft.com/office/drawing/2014/main" id="{9093FDC9-715E-4876-A8A4-7B8F5F73DBF6}"/>
              </a:ext>
            </a:extLst>
          </p:cNvPr>
          <p:cNvGrpSpPr/>
          <p:nvPr/>
        </p:nvGrpSpPr>
        <p:grpSpPr>
          <a:xfrm>
            <a:off x="7016009" y="4028071"/>
            <a:ext cx="502226" cy="121721"/>
            <a:chOff x="9913122" y="2087152"/>
            <a:chExt cx="481180" cy="123587"/>
          </a:xfrm>
        </p:grpSpPr>
        <p:cxnSp>
          <p:nvCxnSpPr>
            <p:cNvPr id="165" name="Straight Connector 164">
              <a:extLst>
                <a:ext uri="{FF2B5EF4-FFF2-40B4-BE49-F238E27FC236}">
                  <a16:creationId xmlns="" xmlns:a16="http://schemas.microsoft.com/office/drawing/2014/main" id="{57EF733D-0812-4F96-B2E8-AEB32CBF15B0}"/>
                </a:ext>
              </a:extLst>
            </p:cNvPr>
            <p:cNvCxnSpPr>
              <a:cxnSpLocks/>
            </p:cNvCxnSpPr>
            <p:nvPr/>
          </p:nvCxnSpPr>
          <p:spPr bwMode="auto">
            <a:xfrm>
              <a:off x="9913122" y="2148945"/>
              <a:ext cx="481180" cy="0"/>
            </a:xfrm>
            <a:prstGeom prst="line">
              <a:avLst/>
            </a:prstGeom>
            <a:noFill/>
            <a:ln w="28575" cap="flat" cmpd="sng" algn="ctr">
              <a:solidFill>
                <a:schemeClr val="bg1"/>
              </a:solidFill>
              <a:prstDash val="solid"/>
              <a:round/>
              <a:headEnd type="none" w="med" len="med"/>
              <a:tailEnd type="none" w="med" len="med"/>
            </a:ln>
            <a:effectLst/>
          </p:spPr>
        </p:cxnSp>
        <p:cxnSp>
          <p:nvCxnSpPr>
            <p:cNvPr id="166" name="Straight Connector 165">
              <a:extLst>
                <a:ext uri="{FF2B5EF4-FFF2-40B4-BE49-F238E27FC236}">
                  <a16:creationId xmlns="" xmlns:a16="http://schemas.microsoft.com/office/drawing/2014/main" id="{7C60F117-5CEB-47E7-A8C5-C8157DE228F9}"/>
                </a:ext>
              </a:extLst>
            </p:cNvPr>
            <p:cNvCxnSpPr>
              <a:cxnSpLocks/>
            </p:cNvCxnSpPr>
            <p:nvPr/>
          </p:nvCxnSpPr>
          <p:spPr bwMode="auto">
            <a:xfrm>
              <a:off x="9913122" y="2087152"/>
              <a:ext cx="0" cy="123587"/>
            </a:xfrm>
            <a:prstGeom prst="line">
              <a:avLst/>
            </a:prstGeom>
            <a:noFill/>
            <a:ln w="28575" cap="flat" cmpd="sng" algn="ctr">
              <a:solidFill>
                <a:schemeClr val="bg1"/>
              </a:solidFill>
              <a:prstDash val="solid"/>
              <a:round/>
              <a:headEnd type="none" w="med" len="med"/>
              <a:tailEnd type="none" w="med" len="med"/>
            </a:ln>
            <a:effectLst/>
          </p:spPr>
        </p:cxnSp>
        <p:cxnSp>
          <p:nvCxnSpPr>
            <p:cNvPr id="167" name="Straight Connector 166">
              <a:extLst>
                <a:ext uri="{FF2B5EF4-FFF2-40B4-BE49-F238E27FC236}">
                  <a16:creationId xmlns="" xmlns:a16="http://schemas.microsoft.com/office/drawing/2014/main" id="{3782AC11-55C1-4F77-936F-DDAB75DA06A8}"/>
                </a:ext>
              </a:extLst>
            </p:cNvPr>
            <p:cNvCxnSpPr>
              <a:cxnSpLocks/>
            </p:cNvCxnSpPr>
            <p:nvPr/>
          </p:nvCxnSpPr>
          <p:spPr bwMode="auto">
            <a:xfrm>
              <a:off x="10394302" y="2087152"/>
              <a:ext cx="0" cy="123587"/>
            </a:xfrm>
            <a:prstGeom prst="line">
              <a:avLst/>
            </a:prstGeom>
            <a:noFill/>
            <a:ln w="28575" cap="flat" cmpd="sng" algn="ctr">
              <a:solidFill>
                <a:schemeClr val="bg1"/>
              </a:solidFill>
              <a:prstDash val="solid"/>
              <a:round/>
              <a:headEnd type="none" w="med" len="med"/>
              <a:tailEnd type="none" w="med" len="med"/>
            </a:ln>
            <a:effectLst/>
          </p:spPr>
        </p:cxnSp>
      </p:grpSp>
      <p:grpSp>
        <p:nvGrpSpPr>
          <p:cNvPr id="168" name="Group 167">
            <a:extLst>
              <a:ext uri="{FF2B5EF4-FFF2-40B4-BE49-F238E27FC236}">
                <a16:creationId xmlns="" xmlns:a16="http://schemas.microsoft.com/office/drawing/2014/main" id="{FDF0C6CF-0970-4C71-8EC6-B7F00A3269BA}"/>
              </a:ext>
            </a:extLst>
          </p:cNvPr>
          <p:cNvGrpSpPr/>
          <p:nvPr/>
        </p:nvGrpSpPr>
        <p:grpSpPr>
          <a:xfrm>
            <a:off x="7191386" y="4211784"/>
            <a:ext cx="502226" cy="121721"/>
            <a:chOff x="9913122" y="2087152"/>
            <a:chExt cx="481180" cy="123587"/>
          </a:xfrm>
        </p:grpSpPr>
        <p:cxnSp>
          <p:nvCxnSpPr>
            <p:cNvPr id="169" name="Straight Connector 168">
              <a:extLst>
                <a:ext uri="{FF2B5EF4-FFF2-40B4-BE49-F238E27FC236}">
                  <a16:creationId xmlns="" xmlns:a16="http://schemas.microsoft.com/office/drawing/2014/main" id="{B46336B9-DDA7-4BB9-BAAD-1437B407C7D5}"/>
                </a:ext>
              </a:extLst>
            </p:cNvPr>
            <p:cNvCxnSpPr>
              <a:cxnSpLocks/>
            </p:cNvCxnSpPr>
            <p:nvPr/>
          </p:nvCxnSpPr>
          <p:spPr bwMode="auto">
            <a:xfrm>
              <a:off x="9913122" y="2148945"/>
              <a:ext cx="481180" cy="0"/>
            </a:xfrm>
            <a:prstGeom prst="line">
              <a:avLst/>
            </a:prstGeom>
            <a:noFill/>
            <a:ln w="28575" cap="flat" cmpd="sng" algn="ctr">
              <a:solidFill>
                <a:schemeClr val="bg1"/>
              </a:solidFill>
              <a:prstDash val="solid"/>
              <a:round/>
              <a:headEnd type="none" w="med" len="med"/>
              <a:tailEnd type="none" w="med" len="med"/>
            </a:ln>
            <a:effectLst/>
          </p:spPr>
        </p:cxnSp>
        <p:cxnSp>
          <p:nvCxnSpPr>
            <p:cNvPr id="170" name="Straight Connector 169">
              <a:extLst>
                <a:ext uri="{FF2B5EF4-FFF2-40B4-BE49-F238E27FC236}">
                  <a16:creationId xmlns="" xmlns:a16="http://schemas.microsoft.com/office/drawing/2014/main" id="{33212832-ECC0-4FBF-9C30-04F7FCCE760C}"/>
                </a:ext>
              </a:extLst>
            </p:cNvPr>
            <p:cNvCxnSpPr>
              <a:cxnSpLocks/>
            </p:cNvCxnSpPr>
            <p:nvPr/>
          </p:nvCxnSpPr>
          <p:spPr bwMode="auto">
            <a:xfrm>
              <a:off x="9913122" y="2087152"/>
              <a:ext cx="0" cy="123587"/>
            </a:xfrm>
            <a:prstGeom prst="line">
              <a:avLst/>
            </a:prstGeom>
            <a:noFill/>
            <a:ln w="28575" cap="flat" cmpd="sng" algn="ctr">
              <a:solidFill>
                <a:schemeClr val="bg1"/>
              </a:solidFill>
              <a:prstDash val="solid"/>
              <a:round/>
              <a:headEnd type="none" w="med" len="med"/>
              <a:tailEnd type="none" w="med" len="med"/>
            </a:ln>
            <a:effectLst/>
          </p:spPr>
        </p:cxnSp>
        <p:cxnSp>
          <p:nvCxnSpPr>
            <p:cNvPr id="171" name="Straight Connector 170">
              <a:extLst>
                <a:ext uri="{FF2B5EF4-FFF2-40B4-BE49-F238E27FC236}">
                  <a16:creationId xmlns="" xmlns:a16="http://schemas.microsoft.com/office/drawing/2014/main" id="{8A85EF74-A3A0-484D-A90E-E14B148C2221}"/>
                </a:ext>
              </a:extLst>
            </p:cNvPr>
            <p:cNvCxnSpPr>
              <a:cxnSpLocks/>
            </p:cNvCxnSpPr>
            <p:nvPr/>
          </p:nvCxnSpPr>
          <p:spPr bwMode="auto">
            <a:xfrm>
              <a:off x="10394302" y="2087152"/>
              <a:ext cx="0" cy="123587"/>
            </a:xfrm>
            <a:prstGeom prst="line">
              <a:avLst/>
            </a:prstGeom>
            <a:noFill/>
            <a:ln w="28575" cap="flat" cmpd="sng" algn="ctr">
              <a:solidFill>
                <a:schemeClr val="bg1"/>
              </a:solidFill>
              <a:prstDash val="solid"/>
              <a:round/>
              <a:headEnd type="none" w="med" len="med"/>
              <a:tailEnd type="none" w="med" len="med"/>
            </a:ln>
            <a:effectLst/>
          </p:spPr>
        </p:cxnSp>
      </p:grpSp>
      <p:grpSp>
        <p:nvGrpSpPr>
          <p:cNvPr id="172" name="Group 171">
            <a:extLst>
              <a:ext uri="{FF2B5EF4-FFF2-40B4-BE49-F238E27FC236}">
                <a16:creationId xmlns="" xmlns:a16="http://schemas.microsoft.com/office/drawing/2014/main" id="{D9A5F53F-3EEB-40AC-BAB9-8305791BBC30}"/>
              </a:ext>
            </a:extLst>
          </p:cNvPr>
          <p:cNvGrpSpPr/>
          <p:nvPr/>
        </p:nvGrpSpPr>
        <p:grpSpPr>
          <a:xfrm>
            <a:off x="6975793" y="4387324"/>
            <a:ext cx="427754" cy="121721"/>
            <a:chOff x="9913122" y="2087152"/>
            <a:chExt cx="481180" cy="123587"/>
          </a:xfrm>
        </p:grpSpPr>
        <p:cxnSp>
          <p:nvCxnSpPr>
            <p:cNvPr id="173" name="Straight Connector 172">
              <a:extLst>
                <a:ext uri="{FF2B5EF4-FFF2-40B4-BE49-F238E27FC236}">
                  <a16:creationId xmlns="" xmlns:a16="http://schemas.microsoft.com/office/drawing/2014/main" id="{A348547A-E425-4759-ACF0-77A1C0AD2B52}"/>
                </a:ext>
              </a:extLst>
            </p:cNvPr>
            <p:cNvCxnSpPr>
              <a:cxnSpLocks/>
            </p:cNvCxnSpPr>
            <p:nvPr/>
          </p:nvCxnSpPr>
          <p:spPr bwMode="auto">
            <a:xfrm>
              <a:off x="9913122" y="2148945"/>
              <a:ext cx="481180" cy="0"/>
            </a:xfrm>
            <a:prstGeom prst="line">
              <a:avLst/>
            </a:prstGeom>
            <a:noFill/>
            <a:ln w="28575" cap="flat" cmpd="sng" algn="ctr">
              <a:solidFill>
                <a:schemeClr val="bg1"/>
              </a:solidFill>
              <a:prstDash val="solid"/>
              <a:round/>
              <a:headEnd type="none" w="med" len="med"/>
              <a:tailEnd type="none" w="med" len="med"/>
            </a:ln>
            <a:effectLst/>
          </p:spPr>
        </p:cxnSp>
        <p:cxnSp>
          <p:nvCxnSpPr>
            <p:cNvPr id="174" name="Straight Connector 173">
              <a:extLst>
                <a:ext uri="{FF2B5EF4-FFF2-40B4-BE49-F238E27FC236}">
                  <a16:creationId xmlns="" xmlns:a16="http://schemas.microsoft.com/office/drawing/2014/main" id="{BE040470-E4FA-4EFC-B514-80C9F4D29D76}"/>
                </a:ext>
              </a:extLst>
            </p:cNvPr>
            <p:cNvCxnSpPr>
              <a:cxnSpLocks/>
            </p:cNvCxnSpPr>
            <p:nvPr/>
          </p:nvCxnSpPr>
          <p:spPr bwMode="auto">
            <a:xfrm>
              <a:off x="9913122" y="2087152"/>
              <a:ext cx="0" cy="123587"/>
            </a:xfrm>
            <a:prstGeom prst="line">
              <a:avLst/>
            </a:prstGeom>
            <a:noFill/>
            <a:ln w="28575" cap="flat" cmpd="sng" algn="ctr">
              <a:solidFill>
                <a:schemeClr val="bg1"/>
              </a:solidFill>
              <a:prstDash val="solid"/>
              <a:round/>
              <a:headEnd type="none" w="med" len="med"/>
              <a:tailEnd type="none" w="med" len="med"/>
            </a:ln>
            <a:effectLst/>
          </p:spPr>
        </p:cxnSp>
        <p:cxnSp>
          <p:nvCxnSpPr>
            <p:cNvPr id="175" name="Straight Connector 174">
              <a:extLst>
                <a:ext uri="{FF2B5EF4-FFF2-40B4-BE49-F238E27FC236}">
                  <a16:creationId xmlns="" xmlns:a16="http://schemas.microsoft.com/office/drawing/2014/main" id="{CF328784-0E4D-4AEF-8142-3EAA731B96E0}"/>
                </a:ext>
              </a:extLst>
            </p:cNvPr>
            <p:cNvCxnSpPr>
              <a:cxnSpLocks/>
            </p:cNvCxnSpPr>
            <p:nvPr/>
          </p:nvCxnSpPr>
          <p:spPr bwMode="auto">
            <a:xfrm>
              <a:off x="10394302" y="2087152"/>
              <a:ext cx="0" cy="123587"/>
            </a:xfrm>
            <a:prstGeom prst="line">
              <a:avLst/>
            </a:prstGeom>
            <a:noFill/>
            <a:ln w="28575" cap="flat" cmpd="sng" algn="ctr">
              <a:solidFill>
                <a:schemeClr val="bg1"/>
              </a:solidFill>
              <a:prstDash val="solid"/>
              <a:round/>
              <a:headEnd type="none" w="med" len="med"/>
              <a:tailEnd type="none" w="med" len="med"/>
            </a:ln>
            <a:effectLst/>
          </p:spPr>
        </p:cxnSp>
      </p:grpSp>
      <p:grpSp>
        <p:nvGrpSpPr>
          <p:cNvPr id="176" name="Group 175">
            <a:extLst>
              <a:ext uri="{FF2B5EF4-FFF2-40B4-BE49-F238E27FC236}">
                <a16:creationId xmlns="" xmlns:a16="http://schemas.microsoft.com/office/drawing/2014/main" id="{4A8672ED-FD4D-42D9-8ED7-80A84714FF8B}"/>
              </a:ext>
            </a:extLst>
          </p:cNvPr>
          <p:cNvGrpSpPr/>
          <p:nvPr/>
        </p:nvGrpSpPr>
        <p:grpSpPr>
          <a:xfrm>
            <a:off x="7267122" y="4569358"/>
            <a:ext cx="757295" cy="121721"/>
            <a:chOff x="9913122" y="2087152"/>
            <a:chExt cx="481180" cy="123587"/>
          </a:xfrm>
        </p:grpSpPr>
        <p:cxnSp>
          <p:nvCxnSpPr>
            <p:cNvPr id="177" name="Straight Connector 176">
              <a:extLst>
                <a:ext uri="{FF2B5EF4-FFF2-40B4-BE49-F238E27FC236}">
                  <a16:creationId xmlns="" xmlns:a16="http://schemas.microsoft.com/office/drawing/2014/main" id="{AC9E95BE-24B6-4758-9FCC-D93E326128D7}"/>
                </a:ext>
              </a:extLst>
            </p:cNvPr>
            <p:cNvCxnSpPr>
              <a:cxnSpLocks/>
            </p:cNvCxnSpPr>
            <p:nvPr/>
          </p:nvCxnSpPr>
          <p:spPr bwMode="auto">
            <a:xfrm>
              <a:off x="9913122" y="2148945"/>
              <a:ext cx="481180" cy="0"/>
            </a:xfrm>
            <a:prstGeom prst="line">
              <a:avLst/>
            </a:prstGeom>
            <a:noFill/>
            <a:ln w="28575" cap="flat" cmpd="sng" algn="ctr">
              <a:solidFill>
                <a:schemeClr val="bg1"/>
              </a:solidFill>
              <a:prstDash val="solid"/>
              <a:round/>
              <a:headEnd type="none" w="med" len="med"/>
              <a:tailEnd type="none" w="med" len="med"/>
            </a:ln>
            <a:effectLst/>
          </p:spPr>
        </p:cxnSp>
        <p:cxnSp>
          <p:nvCxnSpPr>
            <p:cNvPr id="178" name="Straight Connector 177">
              <a:extLst>
                <a:ext uri="{FF2B5EF4-FFF2-40B4-BE49-F238E27FC236}">
                  <a16:creationId xmlns="" xmlns:a16="http://schemas.microsoft.com/office/drawing/2014/main" id="{FDFAF38F-01E2-4691-A1BD-E72A0015D8E6}"/>
                </a:ext>
              </a:extLst>
            </p:cNvPr>
            <p:cNvCxnSpPr>
              <a:cxnSpLocks/>
            </p:cNvCxnSpPr>
            <p:nvPr/>
          </p:nvCxnSpPr>
          <p:spPr bwMode="auto">
            <a:xfrm>
              <a:off x="9913122" y="2087152"/>
              <a:ext cx="0" cy="123587"/>
            </a:xfrm>
            <a:prstGeom prst="line">
              <a:avLst/>
            </a:prstGeom>
            <a:noFill/>
            <a:ln w="28575" cap="flat" cmpd="sng" algn="ctr">
              <a:solidFill>
                <a:schemeClr val="bg1"/>
              </a:solidFill>
              <a:prstDash val="solid"/>
              <a:round/>
              <a:headEnd type="none" w="med" len="med"/>
              <a:tailEnd type="none" w="med" len="med"/>
            </a:ln>
            <a:effectLst/>
          </p:spPr>
        </p:cxnSp>
        <p:cxnSp>
          <p:nvCxnSpPr>
            <p:cNvPr id="179" name="Straight Connector 178">
              <a:extLst>
                <a:ext uri="{FF2B5EF4-FFF2-40B4-BE49-F238E27FC236}">
                  <a16:creationId xmlns="" xmlns:a16="http://schemas.microsoft.com/office/drawing/2014/main" id="{0811F7A6-8765-4188-9DE8-9FC3D9636E3F}"/>
                </a:ext>
              </a:extLst>
            </p:cNvPr>
            <p:cNvCxnSpPr>
              <a:cxnSpLocks/>
            </p:cNvCxnSpPr>
            <p:nvPr/>
          </p:nvCxnSpPr>
          <p:spPr bwMode="auto">
            <a:xfrm>
              <a:off x="10394302" y="2087152"/>
              <a:ext cx="0" cy="123587"/>
            </a:xfrm>
            <a:prstGeom prst="line">
              <a:avLst/>
            </a:prstGeom>
            <a:noFill/>
            <a:ln w="28575" cap="flat" cmpd="sng" algn="ctr">
              <a:solidFill>
                <a:schemeClr val="bg1"/>
              </a:solidFill>
              <a:prstDash val="solid"/>
              <a:round/>
              <a:headEnd type="none" w="med" len="med"/>
              <a:tailEnd type="none" w="med" len="med"/>
            </a:ln>
            <a:effectLst/>
          </p:spPr>
        </p:cxnSp>
      </p:grpSp>
      <p:grpSp>
        <p:nvGrpSpPr>
          <p:cNvPr id="180" name="Group 179">
            <a:extLst>
              <a:ext uri="{FF2B5EF4-FFF2-40B4-BE49-F238E27FC236}">
                <a16:creationId xmlns="" xmlns:a16="http://schemas.microsoft.com/office/drawing/2014/main" id="{A90E121A-B480-4DF8-8182-CDF7CB52C627}"/>
              </a:ext>
            </a:extLst>
          </p:cNvPr>
          <p:cNvGrpSpPr/>
          <p:nvPr/>
        </p:nvGrpSpPr>
        <p:grpSpPr>
          <a:xfrm>
            <a:off x="7026184" y="4743525"/>
            <a:ext cx="492050" cy="121721"/>
            <a:chOff x="9913122" y="2087152"/>
            <a:chExt cx="481180" cy="123587"/>
          </a:xfrm>
        </p:grpSpPr>
        <p:cxnSp>
          <p:nvCxnSpPr>
            <p:cNvPr id="181" name="Straight Connector 180">
              <a:extLst>
                <a:ext uri="{FF2B5EF4-FFF2-40B4-BE49-F238E27FC236}">
                  <a16:creationId xmlns="" xmlns:a16="http://schemas.microsoft.com/office/drawing/2014/main" id="{E1785CBD-011A-4A0C-8015-5AD6810B0BCD}"/>
                </a:ext>
              </a:extLst>
            </p:cNvPr>
            <p:cNvCxnSpPr>
              <a:cxnSpLocks/>
            </p:cNvCxnSpPr>
            <p:nvPr/>
          </p:nvCxnSpPr>
          <p:spPr bwMode="auto">
            <a:xfrm>
              <a:off x="9913122" y="2148945"/>
              <a:ext cx="481180" cy="0"/>
            </a:xfrm>
            <a:prstGeom prst="line">
              <a:avLst/>
            </a:prstGeom>
            <a:noFill/>
            <a:ln w="28575" cap="flat" cmpd="sng" algn="ctr">
              <a:solidFill>
                <a:schemeClr val="bg1"/>
              </a:solidFill>
              <a:prstDash val="solid"/>
              <a:round/>
              <a:headEnd type="none" w="med" len="med"/>
              <a:tailEnd type="none" w="med" len="med"/>
            </a:ln>
            <a:effectLst/>
          </p:spPr>
        </p:cxnSp>
        <p:cxnSp>
          <p:nvCxnSpPr>
            <p:cNvPr id="182" name="Straight Connector 181">
              <a:extLst>
                <a:ext uri="{FF2B5EF4-FFF2-40B4-BE49-F238E27FC236}">
                  <a16:creationId xmlns="" xmlns:a16="http://schemas.microsoft.com/office/drawing/2014/main" id="{5357374E-97AE-43A9-B354-3758D654D2B4}"/>
                </a:ext>
              </a:extLst>
            </p:cNvPr>
            <p:cNvCxnSpPr>
              <a:cxnSpLocks/>
            </p:cNvCxnSpPr>
            <p:nvPr/>
          </p:nvCxnSpPr>
          <p:spPr bwMode="auto">
            <a:xfrm>
              <a:off x="9913122" y="2087152"/>
              <a:ext cx="0" cy="123587"/>
            </a:xfrm>
            <a:prstGeom prst="line">
              <a:avLst/>
            </a:prstGeom>
            <a:noFill/>
            <a:ln w="28575" cap="flat" cmpd="sng" algn="ctr">
              <a:solidFill>
                <a:schemeClr val="bg1"/>
              </a:solidFill>
              <a:prstDash val="solid"/>
              <a:round/>
              <a:headEnd type="none" w="med" len="med"/>
              <a:tailEnd type="none" w="med" len="med"/>
            </a:ln>
            <a:effectLst/>
          </p:spPr>
        </p:cxnSp>
        <p:cxnSp>
          <p:nvCxnSpPr>
            <p:cNvPr id="183" name="Straight Connector 182">
              <a:extLst>
                <a:ext uri="{FF2B5EF4-FFF2-40B4-BE49-F238E27FC236}">
                  <a16:creationId xmlns="" xmlns:a16="http://schemas.microsoft.com/office/drawing/2014/main" id="{AEA34DF2-3A8B-4478-BC3D-70D7EEB82E5A}"/>
                </a:ext>
              </a:extLst>
            </p:cNvPr>
            <p:cNvCxnSpPr>
              <a:cxnSpLocks/>
            </p:cNvCxnSpPr>
            <p:nvPr/>
          </p:nvCxnSpPr>
          <p:spPr bwMode="auto">
            <a:xfrm>
              <a:off x="10394302" y="2087152"/>
              <a:ext cx="0" cy="123587"/>
            </a:xfrm>
            <a:prstGeom prst="line">
              <a:avLst/>
            </a:prstGeom>
            <a:noFill/>
            <a:ln w="28575" cap="flat" cmpd="sng" algn="ctr">
              <a:solidFill>
                <a:schemeClr val="bg1"/>
              </a:solidFill>
              <a:prstDash val="solid"/>
              <a:round/>
              <a:headEnd type="none" w="med" len="med"/>
              <a:tailEnd type="none" w="med" len="med"/>
            </a:ln>
            <a:effectLst/>
          </p:spPr>
        </p:cxnSp>
      </p:grpSp>
      <p:grpSp>
        <p:nvGrpSpPr>
          <p:cNvPr id="184" name="Group 183">
            <a:extLst>
              <a:ext uri="{FF2B5EF4-FFF2-40B4-BE49-F238E27FC236}">
                <a16:creationId xmlns="" xmlns:a16="http://schemas.microsoft.com/office/drawing/2014/main" id="{9068A027-E0F2-41A5-94F8-9886745B667D}"/>
              </a:ext>
            </a:extLst>
          </p:cNvPr>
          <p:cNvGrpSpPr/>
          <p:nvPr/>
        </p:nvGrpSpPr>
        <p:grpSpPr>
          <a:xfrm>
            <a:off x="7095101" y="4923405"/>
            <a:ext cx="561791" cy="121721"/>
            <a:chOff x="9913122" y="2087152"/>
            <a:chExt cx="481180" cy="123587"/>
          </a:xfrm>
        </p:grpSpPr>
        <p:cxnSp>
          <p:nvCxnSpPr>
            <p:cNvPr id="185" name="Straight Connector 184">
              <a:extLst>
                <a:ext uri="{FF2B5EF4-FFF2-40B4-BE49-F238E27FC236}">
                  <a16:creationId xmlns="" xmlns:a16="http://schemas.microsoft.com/office/drawing/2014/main" id="{0D90234A-20AF-4719-94DF-C6877C7C6592}"/>
                </a:ext>
              </a:extLst>
            </p:cNvPr>
            <p:cNvCxnSpPr>
              <a:cxnSpLocks/>
            </p:cNvCxnSpPr>
            <p:nvPr/>
          </p:nvCxnSpPr>
          <p:spPr bwMode="auto">
            <a:xfrm>
              <a:off x="9913122" y="2148945"/>
              <a:ext cx="481180" cy="0"/>
            </a:xfrm>
            <a:prstGeom prst="line">
              <a:avLst/>
            </a:prstGeom>
            <a:noFill/>
            <a:ln w="28575" cap="flat" cmpd="sng" algn="ctr">
              <a:solidFill>
                <a:schemeClr val="bg1"/>
              </a:solidFill>
              <a:prstDash val="solid"/>
              <a:round/>
              <a:headEnd type="none" w="med" len="med"/>
              <a:tailEnd type="none" w="med" len="med"/>
            </a:ln>
            <a:effectLst/>
          </p:spPr>
        </p:cxnSp>
        <p:cxnSp>
          <p:nvCxnSpPr>
            <p:cNvPr id="186" name="Straight Connector 185">
              <a:extLst>
                <a:ext uri="{FF2B5EF4-FFF2-40B4-BE49-F238E27FC236}">
                  <a16:creationId xmlns="" xmlns:a16="http://schemas.microsoft.com/office/drawing/2014/main" id="{F4F41762-99BF-4A2F-BE5C-A829730C4561}"/>
                </a:ext>
              </a:extLst>
            </p:cNvPr>
            <p:cNvCxnSpPr>
              <a:cxnSpLocks/>
            </p:cNvCxnSpPr>
            <p:nvPr/>
          </p:nvCxnSpPr>
          <p:spPr bwMode="auto">
            <a:xfrm>
              <a:off x="9913122" y="2087152"/>
              <a:ext cx="0" cy="123587"/>
            </a:xfrm>
            <a:prstGeom prst="line">
              <a:avLst/>
            </a:prstGeom>
            <a:noFill/>
            <a:ln w="28575" cap="flat" cmpd="sng" algn="ctr">
              <a:solidFill>
                <a:schemeClr val="bg1"/>
              </a:solidFill>
              <a:prstDash val="solid"/>
              <a:round/>
              <a:headEnd type="none" w="med" len="med"/>
              <a:tailEnd type="none" w="med" len="med"/>
            </a:ln>
            <a:effectLst/>
          </p:spPr>
        </p:cxnSp>
        <p:cxnSp>
          <p:nvCxnSpPr>
            <p:cNvPr id="187" name="Straight Connector 186">
              <a:extLst>
                <a:ext uri="{FF2B5EF4-FFF2-40B4-BE49-F238E27FC236}">
                  <a16:creationId xmlns="" xmlns:a16="http://schemas.microsoft.com/office/drawing/2014/main" id="{197AA545-7ED3-4A01-AC1C-ABD2680EE675}"/>
                </a:ext>
              </a:extLst>
            </p:cNvPr>
            <p:cNvCxnSpPr>
              <a:cxnSpLocks/>
            </p:cNvCxnSpPr>
            <p:nvPr/>
          </p:nvCxnSpPr>
          <p:spPr bwMode="auto">
            <a:xfrm>
              <a:off x="10388572" y="2087152"/>
              <a:ext cx="0" cy="123587"/>
            </a:xfrm>
            <a:prstGeom prst="line">
              <a:avLst/>
            </a:prstGeom>
            <a:noFill/>
            <a:ln w="28575" cap="flat" cmpd="sng" algn="ctr">
              <a:solidFill>
                <a:schemeClr val="bg1"/>
              </a:solidFill>
              <a:prstDash val="solid"/>
              <a:round/>
              <a:headEnd type="none" w="med" len="med"/>
              <a:tailEnd type="none" w="med" len="med"/>
            </a:ln>
            <a:effectLst/>
          </p:spPr>
        </p:cxnSp>
      </p:grpSp>
      <p:grpSp>
        <p:nvGrpSpPr>
          <p:cNvPr id="188" name="Group 187">
            <a:extLst>
              <a:ext uri="{FF2B5EF4-FFF2-40B4-BE49-F238E27FC236}">
                <a16:creationId xmlns="" xmlns:a16="http://schemas.microsoft.com/office/drawing/2014/main" id="{A0052363-4F35-4792-A100-88A8335DE0E3}"/>
              </a:ext>
            </a:extLst>
          </p:cNvPr>
          <p:cNvGrpSpPr/>
          <p:nvPr/>
        </p:nvGrpSpPr>
        <p:grpSpPr>
          <a:xfrm>
            <a:off x="7240440" y="5100091"/>
            <a:ext cx="545075" cy="121721"/>
            <a:chOff x="9913122" y="2087152"/>
            <a:chExt cx="481180" cy="123587"/>
          </a:xfrm>
        </p:grpSpPr>
        <p:cxnSp>
          <p:nvCxnSpPr>
            <p:cNvPr id="189" name="Straight Connector 188">
              <a:extLst>
                <a:ext uri="{FF2B5EF4-FFF2-40B4-BE49-F238E27FC236}">
                  <a16:creationId xmlns="" xmlns:a16="http://schemas.microsoft.com/office/drawing/2014/main" id="{B8CF05F9-9A2D-4FC6-8C8D-CB40B6F7F5EF}"/>
                </a:ext>
              </a:extLst>
            </p:cNvPr>
            <p:cNvCxnSpPr>
              <a:cxnSpLocks/>
            </p:cNvCxnSpPr>
            <p:nvPr/>
          </p:nvCxnSpPr>
          <p:spPr bwMode="auto">
            <a:xfrm>
              <a:off x="9913122" y="2148945"/>
              <a:ext cx="481180" cy="0"/>
            </a:xfrm>
            <a:prstGeom prst="line">
              <a:avLst/>
            </a:prstGeom>
            <a:noFill/>
            <a:ln w="28575" cap="flat" cmpd="sng" algn="ctr">
              <a:solidFill>
                <a:schemeClr val="bg1"/>
              </a:solidFill>
              <a:prstDash val="solid"/>
              <a:round/>
              <a:headEnd type="none" w="med" len="med"/>
              <a:tailEnd type="none" w="med" len="med"/>
            </a:ln>
            <a:effectLst/>
          </p:spPr>
        </p:cxnSp>
        <p:cxnSp>
          <p:nvCxnSpPr>
            <p:cNvPr id="190" name="Straight Connector 189">
              <a:extLst>
                <a:ext uri="{FF2B5EF4-FFF2-40B4-BE49-F238E27FC236}">
                  <a16:creationId xmlns="" xmlns:a16="http://schemas.microsoft.com/office/drawing/2014/main" id="{BF4FA946-1DD1-4D4E-8E39-1CA074166D58}"/>
                </a:ext>
              </a:extLst>
            </p:cNvPr>
            <p:cNvCxnSpPr>
              <a:cxnSpLocks/>
            </p:cNvCxnSpPr>
            <p:nvPr/>
          </p:nvCxnSpPr>
          <p:spPr bwMode="auto">
            <a:xfrm>
              <a:off x="9913122" y="2087152"/>
              <a:ext cx="0" cy="123587"/>
            </a:xfrm>
            <a:prstGeom prst="line">
              <a:avLst/>
            </a:prstGeom>
            <a:noFill/>
            <a:ln w="28575" cap="flat" cmpd="sng" algn="ctr">
              <a:solidFill>
                <a:schemeClr val="bg1"/>
              </a:solidFill>
              <a:prstDash val="solid"/>
              <a:round/>
              <a:headEnd type="none" w="med" len="med"/>
              <a:tailEnd type="none" w="med" len="med"/>
            </a:ln>
            <a:effectLst/>
          </p:spPr>
        </p:cxnSp>
        <p:cxnSp>
          <p:nvCxnSpPr>
            <p:cNvPr id="191" name="Straight Connector 190">
              <a:extLst>
                <a:ext uri="{FF2B5EF4-FFF2-40B4-BE49-F238E27FC236}">
                  <a16:creationId xmlns="" xmlns:a16="http://schemas.microsoft.com/office/drawing/2014/main" id="{351263C5-5E77-4D75-B348-565456E7DB56}"/>
                </a:ext>
              </a:extLst>
            </p:cNvPr>
            <p:cNvCxnSpPr>
              <a:cxnSpLocks/>
            </p:cNvCxnSpPr>
            <p:nvPr/>
          </p:nvCxnSpPr>
          <p:spPr bwMode="auto">
            <a:xfrm>
              <a:off x="10394302" y="2087152"/>
              <a:ext cx="0" cy="123587"/>
            </a:xfrm>
            <a:prstGeom prst="line">
              <a:avLst/>
            </a:prstGeom>
            <a:noFill/>
            <a:ln w="28575" cap="flat" cmpd="sng" algn="ctr">
              <a:solidFill>
                <a:schemeClr val="bg1"/>
              </a:solidFill>
              <a:prstDash val="solid"/>
              <a:round/>
              <a:headEnd type="none" w="med" len="med"/>
              <a:tailEnd type="none" w="med" len="med"/>
            </a:ln>
            <a:effectLst/>
          </p:spPr>
        </p:cxnSp>
      </p:grpSp>
      <p:grpSp>
        <p:nvGrpSpPr>
          <p:cNvPr id="192" name="Group 191">
            <a:extLst>
              <a:ext uri="{FF2B5EF4-FFF2-40B4-BE49-F238E27FC236}">
                <a16:creationId xmlns="" xmlns:a16="http://schemas.microsoft.com/office/drawing/2014/main" id="{6FF61A7A-848C-4E22-96AC-79D4590E2002}"/>
              </a:ext>
            </a:extLst>
          </p:cNvPr>
          <p:cNvGrpSpPr/>
          <p:nvPr/>
        </p:nvGrpSpPr>
        <p:grpSpPr>
          <a:xfrm>
            <a:off x="6618575" y="5279956"/>
            <a:ext cx="756980" cy="121721"/>
            <a:chOff x="9913122" y="2087152"/>
            <a:chExt cx="481180" cy="123587"/>
          </a:xfrm>
        </p:grpSpPr>
        <p:cxnSp>
          <p:nvCxnSpPr>
            <p:cNvPr id="193" name="Straight Connector 192">
              <a:extLst>
                <a:ext uri="{FF2B5EF4-FFF2-40B4-BE49-F238E27FC236}">
                  <a16:creationId xmlns="" xmlns:a16="http://schemas.microsoft.com/office/drawing/2014/main" id="{0B9B34B7-FF34-4369-8DF8-9D35C8273BD4}"/>
                </a:ext>
              </a:extLst>
            </p:cNvPr>
            <p:cNvCxnSpPr>
              <a:cxnSpLocks/>
            </p:cNvCxnSpPr>
            <p:nvPr/>
          </p:nvCxnSpPr>
          <p:spPr bwMode="auto">
            <a:xfrm>
              <a:off x="9913122" y="2148945"/>
              <a:ext cx="481180" cy="0"/>
            </a:xfrm>
            <a:prstGeom prst="line">
              <a:avLst/>
            </a:prstGeom>
            <a:noFill/>
            <a:ln w="28575" cap="flat" cmpd="sng" algn="ctr">
              <a:solidFill>
                <a:schemeClr val="bg1"/>
              </a:solidFill>
              <a:prstDash val="solid"/>
              <a:round/>
              <a:headEnd type="none" w="med" len="med"/>
              <a:tailEnd type="none" w="med" len="med"/>
            </a:ln>
            <a:effectLst/>
          </p:spPr>
        </p:cxnSp>
        <p:cxnSp>
          <p:nvCxnSpPr>
            <p:cNvPr id="194" name="Straight Connector 193">
              <a:extLst>
                <a:ext uri="{FF2B5EF4-FFF2-40B4-BE49-F238E27FC236}">
                  <a16:creationId xmlns="" xmlns:a16="http://schemas.microsoft.com/office/drawing/2014/main" id="{DE942AB5-A5DA-41CB-93B5-372496469442}"/>
                </a:ext>
              </a:extLst>
            </p:cNvPr>
            <p:cNvCxnSpPr>
              <a:cxnSpLocks/>
            </p:cNvCxnSpPr>
            <p:nvPr/>
          </p:nvCxnSpPr>
          <p:spPr bwMode="auto">
            <a:xfrm>
              <a:off x="9913122" y="2087152"/>
              <a:ext cx="0" cy="123587"/>
            </a:xfrm>
            <a:prstGeom prst="line">
              <a:avLst/>
            </a:prstGeom>
            <a:noFill/>
            <a:ln w="28575" cap="flat" cmpd="sng" algn="ctr">
              <a:solidFill>
                <a:schemeClr val="bg1"/>
              </a:solidFill>
              <a:prstDash val="solid"/>
              <a:round/>
              <a:headEnd type="none" w="med" len="med"/>
              <a:tailEnd type="none" w="med" len="med"/>
            </a:ln>
            <a:effectLst/>
          </p:spPr>
        </p:cxnSp>
        <p:cxnSp>
          <p:nvCxnSpPr>
            <p:cNvPr id="195" name="Straight Connector 194">
              <a:extLst>
                <a:ext uri="{FF2B5EF4-FFF2-40B4-BE49-F238E27FC236}">
                  <a16:creationId xmlns="" xmlns:a16="http://schemas.microsoft.com/office/drawing/2014/main" id="{89918231-170B-486B-8070-BBA93396BD9A}"/>
                </a:ext>
              </a:extLst>
            </p:cNvPr>
            <p:cNvCxnSpPr>
              <a:cxnSpLocks/>
            </p:cNvCxnSpPr>
            <p:nvPr/>
          </p:nvCxnSpPr>
          <p:spPr bwMode="auto">
            <a:xfrm>
              <a:off x="10394302" y="2087152"/>
              <a:ext cx="0" cy="123587"/>
            </a:xfrm>
            <a:prstGeom prst="line">
              <a:avLst/>
            </a:prstGeom>
            <a:noFill/>
            <a:ln w="28575" cap="flat" cmpd="sng" algn="ctr">
              <a:solidFill>
                <a:schemeClr val="bg1"/>
              </a:solidFill>
              <a:prstDash val="solid"/>
              <a:round/>
              <a:headEnd type="none" w="med" len="med"/>
              <a:tailEnd type="none" w="med" len="med"/>
            </a:ln>
            <a:effectLst/>
          </p:spPr>
        </p:cxnSp>
      </p:grpSp>
      <p:sp>
        <p:nvSpPr>
          <p:cNvPr id="196" name="Diamond 195">
            <a:extLst>
              <a:ext uri="{FF2B5EF4-FFF2-40B4-BE49-F238E27FC236}">
                <a16:creationId xmlns="" xmlns:a16="http://schemas.microsoft.com/office/drawing/2014/main" id="{EFFB85B7-D8EA-4619-A659-AB07FB1FC173}"/>
              </a:ext>
            </a:extLst>
          </p:cNvPr>
          <p:cNvSpPr/>
          <p:nvPr/>
        </p:nvSpPr>
        <p:spPr bwMode="auto">
          <a:xfrm>
            <a:off x="7258143" y="2041839"/>
            <a:ext cx="130630" cy="174173"/>
          </a:xfrm>
          <a:prstGeom prst="diamond">
            <a:avLst/>
          </a:prstGeom>
          <a:solidFill>
            <a:schemeClr val="bg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97" name="Diamond 196">
            <a:extLst>
              <a:ext uri="{FF2B5EF4-FFF2-40B4-BE49-F238E27FC236}">
                <a16:creationId xmlns="" xmlns:a16="http://schemas.microsoft.com/office/drawing/2014/main" id="{EAF8B72F-FB02-497B-918F-E72A141BC896}"/>
              </a:ext>
            </a:extLst>
          </p:cNvPr>
          <p:cNvSpPr/>
          <p:nvPr/>
        </p:nvSpPr>
        <p:spPr bwMode="auto">
          <a:xfrm>
            <a:off x="7206894" y="2216779"/>
            <a:ext cx="130630" cy="174173"/>
          </a:xfrm>
          <a:prstGeom prst="diamond">
            <a:avLst/>
          </a:prstGeom>
          <a:solidFill>
            <a:schemeClr val="bg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98" name="Diamond 197">
            <a:extLst>
              <a:ext uri="{FF2B5EF4-FFF2-40B4-BE49-F238E27FC236}">
                <a16:creationId xmlns="" xmlns:a16="http://schemas.microsoft.com/office/drawing/2014/main" id="{1A792CF0-4229-417F-9F8F-5ADDE49B459B}"/>
              </a:ext>
            </a:extLst>
          </p:cNvPr>
          <p:cNvSpPr/>
          <p:nvPr/>
        </p:nvSpPr>
        <p:spPr bwMode="auto">
          <a:xfrm>
            <a:off x="7930853" y="2441296"/>
            <a:ext cx="52501" cy="70001"/>
          </a:xfrm>
          <a:prstGeom prst="diamond">
            <a:avLst/>
          </a:prstGeom>
          <a:solidFill>
            <a:schemeClr val="bg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99" name="Diamond 198">
            <a:extLst>
              <a:ext uri="{FF2B5EF4-FFF2-40B4-BE49-F238E27FC236}">
                <a16:creationId xmlns="" xmlns:a16="http://schemas.microsoft.com/office/drawing/2014/main" id="{F3292310-3966-43C5-B5D2-3E81B2EA711C}"/>
              </a:ext>
            </a:extLst>
          </p:cNvPr>
          <p:cNvSpPr/>
          <p:nvPr/>
        </p:nvSpPr>
        <p:spPr bwMode="auto">
          <a:xfrm>
            <a:off x="7461628" y="2612774"/>
            <a:ext cx="85442" cy="113922"/>
          </a:xfrm>
          <a:prstGeom prst="diamond">
            <a:avLst/>
          </a:prstGeom>
          <a:solidFill>
            <a:schemeClr val="bg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00" name="Diamond 199">
            <a:extLst>
              <a:ext uri="{FF2B5EF4-FFF2-40B4-BE49-F238E27FC236}">
                <a16:creationId xmlns="" xmlns:a16="http://schemas.microsoft.com/office/drawing/2014/main" id="{979EC7B8-E1E6-40BB-A9C9-9B087BDABA50}"/>
              </a:ext>
            </a:extLst>
          </p:cNvPr>
          <p:cNvSpPr/>
          <p:nvPr/>
        </p:nvSpPr>
        <p:spPr bwMode="auto">
          <a:xfrm>
            <a:off x="7141579" y="2770480"/>
            <a:ext cx="111981" cy="149308"/>
          </a:xfrm>
          <a:prstGeom prst="diamond">
            <a:avLst/>
          </a:prstGeom>
          <a:solidFill>
            <a:schemeClr val="bg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01" name="Diamond 200">
            <a:extLst>
              <a:ext uri="{FF2B5EF4-FFF2-40B4-BE49-F238E27FC236}">
                <a16:creationId xmlns="" xmlns:a16="http://schemas.microsoft.com/office/drawing/2014/main" id="{49C04C92-07A8-4CFC-971D-B9B55D745B71}"/>
              </a:ext>
            </a:extLst>
          </p:cNvPr>
          <p:cNvSpPr/>
          <p:nvPr/>
        </p:nvSpPr>
        <p:spPr bwMode="auto">
          <a:xfrm>
            <a:off x="7156331" y="2952817"/>
            <a:ext cx="89795" cy="119727"/>
          </a:xfrm>
          <a:prstGeom prst="diamond">
            <a:avLst/>
          </a:prstGeom>
          <a:solidFill>
            <a:schemeClr val="bg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02" name="Diamond 201">
            <a:extLst>
              <a:ext uri="{FF2B5EF4-FFF2-40B4-BE49-F238E27FC236}">
                <a16:creationId xmlns="" xmlns:a16="http://schemas.microsoft.com/office/drawing/2014/main" id="{AC71D581-EABF-431C-9F62-52DBD013C604}"/>
              </a:ext>
            </a:extLst>
          </p:cNvPr>
          <p:cNvSpPr/>
          <p:nvPr/>
        </p:nvSpPr>
        <p:spPr bwMode="auto">
          <a:xfrm>
            <a:off x="7360711" y="3123838"/>
            <a:ext cx="111981" cy="149308"/>
          </a:xfrm>
          <a:prstGeom prst="diamond">
            <a:avLst/>
          </a:prstGeom>
          <a:solidFill>
            <a:schemeClr val="bg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03" name="Diamond 202">
            <a:extLst>
              <a:ext uri="{FF2B5EF4-FFF2-40B4-BE49-F238E27FC236}">
                <a16:creationId xmlns="" xmlns:a16="http://schemas.microsoft.com/office/drawing/2014/main" id="{06F8E828-742E-4F7D-B30E-7C044A407472}"/>
              </a:ext>
            </a:extLst>
          </p:cNvPr>
          <p:cNvSpPr/>
          <p:nvPr/>
        </p:nvSpPr>
        <p:spPr bwMode="auto">
          <a:xfrm>
            <a:off x="7314991" y="3303786"/>
            <a:ext cx="111981" cy="149308"/>
          </a:xfrm>
          <a:prstGeom prst="diamond">
            <a:avLst/>
          </a:prstGeom>
          <a:solidFill>
            <a:schemeClr val="bg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04" name="Diamond 203">
            <a:extLst>
              <a:ext uri="{FF2B5EF4-FFF2-40B4-BE49-F238E27FC236}">
                <a16:creationId xmlns="" xmlns:a16="http://schemas.microsoft.com/office/drawing/2014/main" id="{1A13EC03-CB14-4A88-9D11-AB96D6EB5D45}"/>
              </a:ext>
            </a:extLst>
          </p:cNvPr>
          <p:cNvSpPr/>
          <p:nvPr/>
        </p:nvSpPr>
        <p:spPr bwMode="auto">
          <a:xfrm>
            <a:off x="7247777" y="3482101"/>
            <a:ext cx="99780" cy="133040"/>
          </a:xfrm>
          <a:prstGeom prst="diamond">
            <a:avLst/>
          </a:prstGeom>
          <a:solidFill>
            <a:schemeClr val="bg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05" name="Diamond 204">
            <a:extLst>
              <a:ext uri="{FF2B5EF4-FFF2-40B4-BE49-F238E27FC236}">
                <a16:creationId xmlns="" xmlns:a16="http://schemas.microsoft.com/office/drawing/2014/main" id="{FA531CE8-AB1D-4973-A046-7FCB3F467E1A}"/>
              </a:ext>
            </a:extLst>
          </p:cNvPr>
          <p:cNvSpPr/>
          <p:nvPr/>
        </p:nvSpPr>
        <p:spPr bwMode="auto">
          <a:xfrm>
            <a:off x="7031108" y="3675079"/>
            <a:ext cx="99780" cy="133040"/>
          </a:xfrm>
          <a:prstGeom prst="diamond">
            <a:avLst/>
          </a:prstGeom>
          <a:solidFill>
            <a:schemeClr val="bg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06" name="Diamond 205">
            <a:extLst>
              <a:ext uri="{FF2B5EF4-FFF2-40B4-BE49-F238E27FC236}">
                <a16:creationId xmlns="" xmlns:a16="http://schemas.microsoft.com/office/drawing/2014/main" id="{3C43CB52-79A3-44A6-BE8A-BFDBDEF2F59F}"/>
              </a:ext>
            </a:extLst>
          </p:cNvPr>
          <p:cNvSpPr/>
          <p:nvPr/>
        </p:nvSpPr>
        <p:spPr bwMode="auto">
          <a:xfrm>
            <a:off x="7498590" y="3845668"/>
            <a:ext cx="99780" cy="133040"/>
          </a:xfrm>
          <a:prstGeom prst="diamond">
            <a:avLst/>
          </a:prstGeom>
          <a:solidFill>
            <a:schemeClr val="bg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07" name="Diamond 206">
            <a:extLst>
              <a:ext uri="{FF2B5EF4-FFF2-40B4-BE49-F238E27FC236}">
                <a16:creationId xmlns="" xmlns:a16="http://schemas.microsoft.com/office/drawing/2014/main" id="{2F90544E-7ECE-462B-9696-57342168AC21}"/>
              </a:ext>
            </a:extLst>
          </p:cNvPr>
          <p:cNvSpPr/>
          <p:nvPr/>
        </p:nvSpPr>
        <p:spPr bwMode="auto">
          <a:xfrm>
            <a:off x="7217296" y="4016496"/>
            <a:ext cx="99780" cy="133040"/>
          </a:xfrm>
          <a:prstGeom prst="diamond">
            <a:avLst/>
          </a:prstGeom>
          <a:solidFill>
            <a:schemeClr val="bg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08" name="Diamond 207">
            <a:extLst>
              <a:ext uri="{FF2B5EF4-FFF2-40B4-BE49-F238E27FC236}">
                <a16:creationId xmlns="" xmlns:a16="http://schemas.microsoft.com/office/drawing/2014/main" id="{77C65568-AFDD-429F-9ADF-27BB7596BDCB}"/>
              </a:ext>
            </a:extLst>
          </p:cNvPr>
          <p:cNvSpPr/>
          <p:nvPr/>
        </p:nvSpPr>
        <p:spPr bwMode="auto">
          <a:xfrm>
            <a:off x="7388349" y="4206757"/>
            <a:ext cx="99780" cy="133040"/>
          </a:xfrm>
          <a:prstGeom prst="diamond">
            <a:avLst/>
          </a:prstGeom>
          <a:solidFill>
            <a:schemeClr val="bg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09" name="Diamond 208">
            <a:extLst>
              <a:ext uri="{FF2B5EF4-FFF2-40B4-BE49-F238E27FC236}">
                <a16:creationId xmlns="" xmlns:a16="http://schemas.microsoft.com/office/drawing/2014/main" id="{F265530E-E97A-4F23-ABC5-C600DE111A61}"/>
              </a:ext>
            </a:extLst>
          </p:cNvPr>
          <p:cNvSpPr/>
          <p:nvPr/>
        </p:nvSpPr>
        <p:spPr bwMode="auto">
          <a:xfrm>
            <a:off x="7130408" y="4367730"/>
            <a:ext cx="116441" cy="155255"/>
          </a:xfrm>
          <a:prstGeom prst="diamond">
            <a:avLst/>
          </a:prstGeom>
          <a:solidFill>
            <a:schemeClr val="bg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10" name="Diamond 209">
            <a:extLst>
              <a:ext uri="{FF2B5EF4-FFF2-40B4-BE49-F238E27FC236}">
                <a16:creationId xmlns="" xmlns:a16="http://schemas.microsoft.com/office/drawing/2014/main" id="{10B9DB77-EFD2-40D5-9E0E-30A85091AFFE}"/>
              </a:ext>
            </a:extLst>
          </p:cNvPr>
          <p:cNvSpPr/>
          <p:nvPr/>
        </p:nvSpPr>
        <p:spPr bwMode="auto">
          <a:xfrm>
            <a:off x="7604973" y="4574749"/>
            <a:ext cx="83263" cy="111017"/>
          </a:xfrm>
          <a:prstGeom prst="diamond">
            <a:avLst/>
          </a:prstGeom>
          <a:solidFill>
            <a:schemeClr val="bg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11" name="Diamond 210">
            <a:extLst>
              <a:ext uri="{FF2B5EF4-FFF2-40B4-BE49-F238E27FC236}">
                <a16:creationId xmlns="" xmlns:a16="http://schemas.microsoft.com/office/drawing/2014/main" id="{2352919B-5C33-403C-8B12-CF3D77EB92C3}"/>
              </a:ext>
            </a:extLst>
          </p:cNvPr>
          <p:cNvSpPr/>
          <p:nvPr/>
        </p:nvSpPr>
        <p:spPr bwMode="auto">
          <a:xfrm>
            <a:off x="7211112" y="4734484"/>
            <a:ext cx="103305" cy="137740"/>
          </a:xfrm>
          <a:prstGeom prst="diamond">
            <a:avLst/>
          </a:prstGeom>
          <a:solidFill>
            <a:schemeClr val="bg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12" name="Diamond 211">
            <a:extLst>
              <a:ext uri="{FF2B5EF4-FFF2-40B4-BE49-F238E27FC236}">
                <a16:creationId xmlns="" xmlns:a16="http://schemas.microsoft.com/office/drawing/2014/main" id="{54CD6BD0-A2E3-4BDA-AE1F-F70658A410E2}"/>
              </a:ext>
            </a:extLst>
          </p:cNvPr>
          <p:cNvSpPr/>
          <p:nvPr/>
        </p:nvSpPr>
        <p:spPr bwMode="auto">
          <a:xfrm>
            <a:off x="7328048" y="4921432"/>
            <a:ext cx="91292" cy="121722"/>
          </a:xfrm>
          <a:prstGeom prst="diamond">
            <a:avLst/>
          </a:prstGeom>
          <a:solidFill>
            <a:schemeClr val="bg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13" name="Diamond 212">
            <a:extLst>
              <a:ext uri="{FF2B5EF4-FFF2-40B4-BE49-F238E27FC236}">
                <a16:creationId xmlns="" xmlns:a16="http://schemas.microsoft.com/office/drawing/2014/main" id="{5D3B83E7-AC89-4B82-900A-9362C67E1690}"/>
              </a:ext>
            </a:extLst>
          </p:cNvPr>
          <p:cNvSpPr/>
          <p:nvPr/>
        </p:nvSpPr>
        <p:spPr bwMode="auto">
          <a:xfrm>
            <a:off x="7455778" y="5097570"/>
            <a:ext cx="91292" cy="121722"/>
          </a:xfrm>
          <a:prstGeom prst="diamond">
            <a:avLst/>
          </a:prstGeom>
          <a:solidFill>
            <a:schemeClr val="bg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14" name="Diamond 213">
            <a:extLst>
              <a:ext uri="{FF2B5EF4-FFF2-40B4-BE49-F238E27FC236}">
                <a16:creationId xmlns="" xmlns:a16="http://schemas.microsoft.com/office/drawing/2014/main" id="{F3F94A61-527D-417E-8607-192041AD7980}"/>
              </a:ext>
            </a:extLst>
          </p:cNvPr>
          <p:cNvSpPr/>
          <p:nvPr/>
        </p:nvSpPr>
        <p:spPr bwMode="auto">
          <a:xfrm>
            <a:off x="6963897" y="5292280"/>
            <a:ext cx="69920" cy="93227"/>
          </a:xfrm>
          <a:prstGeom prst="diamond">
            <a:avLst/>
          </a:prstGeom>
          <a:solidFill>
            <a:schemeClr val="bg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15" name="Rectangle 214">
            <a:extLst>
              <a:ext uri="{FF2B5EF4-FFF2-40B4-BE49-F238E27FC236}">
                <a16:creationId xmlns="" xmlns:a16="http://schemas.microsoft.com/office/drawing/2014/main" id="{4C1973CD-4C5A-42B4-A58D-1E30D5C67B00}"/>
              </a:ext>
            </a:extLst>
          </p:cNvPr>
          <p:cNvSpPr/>
          <p:nvPr/>
        </p:nvSpPr>
        <p:spPr bwMode="auto">
          <a:xfrm>
            <a:off x="4544674" y="2514316"/>
            <a:ext cx="4401707" cy="326182"/>
          </a:xfrm>
          <a:prstGeom prst="rect">
            <a:avLst/>
          </a:prstGeom>
          <a:noFill/>
          <a:ln w="19050">
            <a:solidFill>
              <a:srgbClr val="FF0000"/>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16" name="Rectangle 215">
            <a:extLst>
              <a:ext uri="{FF2B5EF4-FFF2-40B4-BE49-F238E27FC236}">
                <a16:creationId xmlns="" xmlns:a16="http://schemas.microsoft.com/office/drawing/2014/main" id="{CFE5316F-666B-4238-A254-03E412AAD865}"/>
              </a:ext>
            </a:extLst>
          </p:cNvPr>
          <p:cNvSpPr/>
          <p:nvPr/>
        </p:nvSpPr>
        <p:spPr bwMode="auto">
          <a:xfrm>
            <a:off x="4544674" y="3479168"/>
            <a:ext cx="4401707" cy="326182"/>
          </a:xfrm>
          <a:prstGeom prst="rect">
            <a:avLst/>
          </a:prstGeom>
          <a:noFill/>
          <a:ln w="19050">
            <a:solidFill>
              <a:srgbClr val="FF0000"/>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17" name="Rectangle 216">
            <a:extLst>
              <a:ext uri="{FF2B5EF4-FFF2-40B4-BE49-F238E27FC236}">
                <a16:creationId xmlns="" xmlns:a16="http://schemas.microsoft.com/office/drawing/2014/main" id="{2B659B60-C231-4088-BEB4-8306A9893F93}"/>
              </a:ext>
            </a:extLst>
          </p:cNvPr>
          <p:cNvSpPr/>
          <p:nvPr/>
        </p:nvSpPr>
        <p:spPr bwMode="auto">
          <a:xfrm>
            <a:off x="4544674" y="5080071"/>
            <a:ext cx="4401707" cy="326182"/>
          </a:xfrm>
          <a:prstGeom prst="rect">
            <a:avLst/>
          </a:prstGeom>
          <a:noFill/>
          <a:ln w="19050">
            <a:solidFill>
              <a:srgbClr val="FF0000"/>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 name="Date Placeholder 6"/>
          <p:cNvSpPr>
            <a:spLocks noGrp="1"/>
          </p:cNvSpPr>
          <p:nvPr>
            <p:ph type="dt" sz="half" idx="10"/>
          </p:nvPr>
        </p:nvSpPr>
        <p:spPr/>
        <p:txBody>
          <a:bodyPr/>
          <a:lstStyle/>
          <a:p>
            <a:fld id="{5783965B-6BBE-A040-81F8-6C96EF2944B8}" type="datetime1">
              <a:rPr lang="en-US" smtClean="0"/>
              <a:t>14.11.20</a:t>
            </a:fld>
            <a:endParaRPr lang="en-US"/>
          </a:p>
        </p:txBody>
      </p:sp>
      <p:sp>
        <p:nvSpPr>
          <p:cNvPr id="8" name="Slide Number Placeholder 7"/>
          <p:cNvSpPr>
            <a:spLocks noGrp="1"/>
          </p:cNvSpPr>
          <p:nvPr>
            <p:ph type="sldNum" sz="quarter" idx="12"/>
          </p:nvPr>
        </p:nvSpPr>
        <p:spPr/>
        <p:txBody>
          <a:bodyPr/>
          <a:lstStyle/>
          <a:p>
            <a:fld id="{A46B56E3-E63F-C94B-B5F1-645B608C74A3}" type="slidenum">
              <a:rPr lang="en-US" smtClean="0"/>
              <a:t>93</a:t>
            </a:fld>
            <a:endParaRPr lang="en-US"/>
          </a:p>
        </p:txBody>
      </p:sp>
    </p:spTree>
    <p:extLst>
      <p:ext uri="{BB962C8B-B14F-4D97-AF65-F5344CB8AC3E}">
        <p14:creationId xmlns:p14="http://schemas.microsoft.com/office/powerpoint/2010/main" val="18283161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0" name="Freeform: Shape 99">
            <a:extLst>
              <a:ext uri="{FF2B5EF4-FFF2-40B4-BE49-F238E27FC236}">
                <a16:creationId xmlns="" xmlns:a16="http://schemas.microsoft.com/office/drawing/2014/main" id="{5CA883FB-7D1B-461C-A6AE-18E4D8919DD7}"/>
              </a:ext>
            </a:extLst>
          </p:cNvPr>
          <p:cNvSpPr/>
          <p:nvPr/>
        </p:nvSpPr>
        <p:spPr bwMode="auto">
          <a:xfrm>
            <a:off x="906936" y="1791478"/>
            <a:ext cx="2796385" cy="1866122"/>
          </a:xfrm>
          <a:custGeom>
            <a:avLst/>
            <a:gdLst>
              <a:gd name="connsiteX0" fmla="*/ 0 w 3728513"/>
              <a:gd name="connsiteY0" fmla="*/ 0 h 1866122"/>
              <a:gd name="connsiteX1" fmla="*/ 149290 w 3728513"/>
              <a:gd name="connsiteY1" fmla="*/ 0 h 1866122"/>
              <a:gd name="connsiteX2" fmla="*/ 149290 w 3728513"/>
              <a:gd name="connsiteY2" fmla="*/ 41054 h 1866122"/>
              <a:gd name="connsiteX3" fmla="*/ 190345 w 3728513"/>
              <a:gd name="connsiteY3" fmla="*/ 41054 h 1866122"/>
              <a:gd name="connsiteX4" fmla="*/ 190345 w 3728513"/>
              <a:gd name="connsiteY4" fmla="*/ 82109 h 1866122"/>
              <a:gd name="connsiteX5" fmla="*/ 209006 w 3728513"/>
              <a:gd name="connsiteY5" fmla="*/ 82109 h 1866122"/>
              <a:gd name="connsiteX6" fmla="*/ 209006 w 3728513"/>
              <a:gd name="connsiteY6" fmla="*/ 123164 h 1866122"/>
              <a:gd name="connsiteX7" fmla="*/ 250061 w 3728513"/>
              <a:gd name="connsiteY7" fmla="*/ 123164 h 1866122"/>
              <a:gd name="connsiteX8" fmla="*/ 250061 w 3728513"/>
              <a:gd name="connsiteY8" fmla="*/ 160486 h 1866122"/>
              <a:gd name="connsiteX9" fmla="*/ 320973 w 3728513"/>
              <a:gd name="connsiteY9" fmla="*/ 160486 h 1866122"/>
              <a:gd name="connsiteX10" fmla="*/ 320973 w 3728513"/>
              <a:gd name="connsiteY10" fmla="*/ 201541 h 1866122"/>
              <a:gd name="connsiteX11" fmla="*/ 362028 w 3728513"/>
              <a:gd name="connsiteY11" fmla="*/ 201541 h 1866122"/>
              <a:gd name="connsiteX12" fmla="*/ 362028 w 3728513"/>
              <a:gd name="connsiteY12" fmla="*/ 220202 h 1866122"/>
              <a:gd name="connsiteX13" fmla="*/ 418012 w 3728513"/>
              <a:gd name="connsiteY13" fmla="*/ 220202 h 1866122"/>
              <a:gd name="connsiteX14" fmla="*/ 418012 w 3728513"/>
              <a:gd name="connsiteY14" fmla="*/ 261257 h 1866122"/>
              <a:gd name="connsiteX15" fmla="*/ 451602 w 3728513"/>
              <a:gd name="connsiteY15" fmla="*/ 261257 h 1866122"/>
              <a:gd name="connsiteX16" fmla="*/ 451602 w 3728513"/>
              <a:gd name="connsiteY16" fmla="*/ 306044 h 1866122"/>
              <a:gd name="connsiteX17" fmla="*/ 500121 w 3728513"/>
              <a:gd name="connsiteY17" fmla="*/ 306044 h 1866122"/>
              <a:gd name="connsiteX18" fmla="*/ 500121 w 3728513"/>
              <a:gd name="connsiteY18" fmla="*/ 339634 h 1866122"/>
              <a:gd name="connsiteX19" fmla="*/ 571034 w 3728513"/>
              <a:gd name="connsiteY19" fmla="*/ 339634 h 1866122"/>
              <a:gd name="connsiteX20" fmla="*/ 571034 w 3728513"/>
              <a:gd name="connsiteY20" fmla="*/ 362027 h 1866122"/>
              <a:gd name="connsiteX21" fmla="*/ 619553 w 3728513"/>
              <a:gd name="connsiteY21" fmla="*/ 362027 h 1866122"/>
              <a:gd name="connsiteX22" fmla="*/ 619553 w 3728513"/>
              <a:gd name="connsiteY22" fmla="*/ 418011 h 1866122"/>
              <a:gd name="connsiteX23" fmla="*/ 664340 w 3728513"/>
              <a:gd name="connsiteY23" fmla="*/ 418011 h 1866122"/>
              <a:gd name="connsiteX24" fmla="*/ 664340 w 3728513"/>
              <a:gd name="connsiteY24" fmla="*/ 462798 h 1866122"/>
              <a:gd name="connsiteX25" fmla="*/ 753914 w 3728513"/>
              <a:gd name="connsiteY25" fmla="*/ 462798 h 1866122"/>
              <a:gd name="connsiteX26" fmla="*/ 753914 w 3728513"/>
              <a:gd name="connsiteY26" fmla="*/ 511317 h 1866122"/>
              <a:gd name="connsiteX27" fmla="*/ 798701 w 3728513"/>
              <a:gd name="connsiteY27" fmla="*/ 511317 h 1866122"/>
              <a:gd name="connsiteX28" fmla="*/ 798701 w 3728513"/>
              <a:gd name="connsiteY28" fmla="*/ 571033 h 1866122"/>
              <a:gd name="connsiteX29" fmla="*/ 824826 w 3728513"/>
              <a:gd name="connsiteY29" fmla="*/ 571033 h 1866122"/>
              <a:gd name="connsiteX30" fmla="*/ 824826 w 3728513"/>
              <a:gd name="connsiteY30" fmla="*/ 604623 h 1866122"/>
              <a:gd name="connsiteX31" fmla="*/ 892007 w 3728513"/>
              <a:gd name="connsiteY31" fmla="*/ 604623 h 1866122"/>
              <a:gd name="connsiteX32" fmla="*/ 892007 w 3728513"/>
              <a:gd name="connsiteY32" fmla="*/ 627017 h 1866122"/>
              <a:gd name="connsiteX33" fmla="*/ 1048761 w 3728513"/>
              <a:gd name="connsiteY33" fmla="*/ 627017 h 1866122"/>
              <a:gd name="connsiteX34" fmla="*/ 1048761 w 3728513"/>
              <a:gd name="connsiteY34" fmla="*/ 668071 h 1866122"/>
              <a:gd name="connsiteX35" fmla="*/ 1097280 w 3728513"/>
              <a:gd name="connsiteY35" fmla="*/ 668071 h 1866122"/>
              <a:gd name="connsiteX36" fmla="*/ 1097280 w 3728513"/>
              <a:gd name="connsiteY36" fmla="*/ 697929 h 1866122"/>
              <a:gd name="connsiteX37" fmla="*/ 1194319 w 3728513"/>
              <a:gd name="connsiteY37" fmla="*/ 697929 h 1866122"/>
              <a:gd name="connsiteX38" fmla="*/ 1194319 w 3728513"/>
              <a:gd name="connsiteY38" fmla="*/ 697929 h 1866122"/>
              <a:gd name="connsiteX39" fmla="*/ 1220445 w 3728513"/>
              <a:gd name="connsiteY39" fmla="*/ 724055 h 1866122"/>
              <a:gd name="connsiteX40" fmla="*/ 1220445 w 3728513"/>
              <a:gd name="connsiteY40" fmla="*/ 750181 h 1866122"/>
              <a:gd name="connsiteX41" fmla="*/ 1257767 w 3728513"/>
              <a:gd name="connsiteY41" fmla="*/ 750181 h 1866122"/>
              <a:gd name="connsiteX42" fmla="*/ 1257767 w 3728513"/>
              <a:gd name="connsiteY42" fmla="*/ 772574 h 1866122"/>
              <a:gd name="connsiteX43" fmla="*/ 1321215 w 3728513"/>
              <a:gd name="connsiteY43" fmla="*/ 772574 h 1866122"/>
              <a:gd name="connsiteX44" fmla="*/ 1321215 w 3728513"/>
              <a:gd name="connsiteY44" fmla="*/ 802432 h 1866122"/>
              <a:gd name="connsiteX45" fmla="*/ 1403324 w 3728513"/>
              <a:gd name="connsiteY45" fmla="*/ 802432 h 1866122"/>
              <a:gd name="connsiteX46" fmla="*/ 1403324 w 3728513"/>
              <a:gd name="connsiteY46" fmla="*/ 828558 h 1866122"/>
              <a:gd name="connsiteX47" fmla="*/ 1511560 w 3728513"/>
              <a:gd name="connsiteY47" fmla="*/ 828558 h 1866122"/>
              <a:gd name="connsiteX48" fmla="*/ 1511560 w 3728513"/>
              <a:gd name="connsiteY48" fmla="*/ 862148 h 1866122"/>
              <a:gd name="connsiteX49" fmla="*/ 1526489 w 3728513"/>
              <a:gd name="connsiteY49" fmla="*/ 862148 h 1866122"/>
              <a:gd name="connsiteX50" fmla="*/ 1526489 w 3728513"/>
              <a:gd name="connsiteY50" fmla="*/ 903203 h 1866122"/>
              <a:gd name="connsiteX51" fmla="*/ 1526489 w 3728513"/>
              <a:gd name="connsiteY51" fmla="*/ 903203 h 1866122"/>
              <a:gd name="connsiteX52" fmla="*/ 1545150 w 3728513"/>
              <a:gd name="connsiteY52" fmla="*/ 921864 h 1866122"/>
              <a:gd name="connsiteX53" fmla="*/ 1645920 w 3728513"/>
              <a:gd name="connsiteY53" fmla="*/ 921864 h 1866122"/>
              <a:gd name="connsiteX54" fmla="*/ 1645920 w 3728513"/>
              <a:gd name="connsiteY54" fmla="*/ 966651 h 1866122"/>
              <a:gd name="connsiteX55" fmla="*/ 1728030 w 3728513"/>
              <a:gd name="connsiteY55" fmla="*/ 966651 h 1866122"/>
              <a:gd name="connsiteX56" fmla="*/ 1728030 w 3728513"/>
              <a:gd name="connsiteY56" fmla="*/ 992777 h 1866122"/>
              <a:gd name="connsiteX57" fmla="*/ 1765352 w 3728513"/>
              <a:gd name="connsiteY57" fmla="*/ 992777 h 1866122"/>
              <a:gd name="connsiteX58" fmla="*/ 1765352 w 3728513"/>
              <a:gd name="connsiteY58" fmla="*/ 1026367 h 1866122"/>
              <a:gd name="connsiteX59" fmla="*/ 1843729 w 3728513"/>
              <a:gd name="connsiteY59" fmla="*/ 1026367 h 1866122"/>
              <a:gd name="connsiteX60" fmla="*/ 1843729 w 3728513"/>
              <a:gd name="connsiteY60" fmla="*/ 1071154 h 1866122"/>
              <a:gd name="connsiteX61" fmla="*/ 1933303 w 3728513"/>
              <a:gd name="connsiteY61" fmla="*/ 1071154 h 1866122"/>
              <a:gd name="connsiteX62" fmla="*/ 1933303 w 3728513"/>
              <a:gd name="connsiteY62" fmla="*/ 1149531 h 1866122"/>
              <a:gd name="connsiteX63" fmla="*/ 1955697 w 3728513"/>
              <a:gd name="connsiteY63" fmla="*/ 1149531 h 1866122"/>
              <a:gd name="connsiteX64" fmla="*/ 1955697 w 3728513"/>
              <a:gd name="connsiteY64" fmla="*/ 1186853 h 1866122"/>
              <a:gd name="connsiteX65" fmla="*/ 2067664 w 3728513"/>
              <a:gd name="connsiteY65" fmla="*/ 1186853 h 1866122"/>
              <a:gd name="connsiteX66" fmla="*/ 2067664 w 3728513"/>
              <a:gd name="connsiteY66" fmla="*/ 1220444 h 1866122"/>
              <a:gd name="connsiteX67" fmla="*/ 2108719 w 3728513"/>
              <a:gd name="connsiteY67" fmla="*/ 1220444 h 1866122"/>
              <a:gd name="connsiteX68" fmla="*/ 2108719 w 3728513"/>
              <a:gd name="connsiteY68" fmla="*/ 1272695 h 1866122"/>
              <a:gd name="connsiteX69" fmla="*/ 2142309 w 3728513"/>
              <a:gd name="connsiteY69" fmla="*/ 1272695 h 1866122"/>
              <a:gd name="connsiteX70" fmla="*/ 2142309 w 3728513"/>
              <a:gd name="connsiteY70" fmla="*/ 1351072 h 1866122"/>
              <a:gd name="connsiteX71" fmla="*/ 2187096 w 3728513"/>
              <a:gd name="connsiteY71" fmla="*/ 1351072 h 1866122"/>
              <a:gd name="connsiteX72" fmla="*/ 2187096 w 3728513"/>
              <a:gd name="connsiteY72" fmla="*/ 1392127 h 1866122"/>
              <a:gd name="connsiteX73" fmla="*/ 2340118 w 3728513"/>
              <a:gd name="connsiteY73" fmla="*/ 1392127 h 1866122"/>
              <a:gd name="connsiteX74" fmla="*/ 2340118 w 3728513"/>
              <a:gd name="connsiteY74" fmla="*/ 1440646 h 1866122"/>
              <a:gd name="connsiteX75" fmla="*/ 2381173 w 3728513"/>
              <a:gd name="connsiteY75" fmla="*/ 1440646 h 1866122"/>
              <a:gd name="connsiteX76" fmla="*/ 2381173 w 3728513"/>
              <a:gd name="connsiteY76" fmla="*/ 1492898 h 1866122"/>
              <a:gd name="connsiteX77" fmla="*/ 2545391 w 3728513"/>
              <a:gd name="connsiteY77" fmla="*/ 1492898 h 1866122"/>
              <a:gd name="connsiteX78" fmla="*/ 2545391 w 3728513"/>
              <a:gd name="connsiteY78" fmla="*/ 1563810 h 1866122"/>
              <a:gd name="connsiteX79" fmla="*/ 2698413 w 3728513"/>
              <a:gd name="connsiteY79" fmla="*/ 1563810 h 1866122"/>
              <a:gd name="connsiteX80" fmla="*/ 2698413 w 3728513"/>
              <a:gd name="connsiteY80" fmla="*/ 1694439 h 1866122"/>
              <a:gd name="connsiteX81" fmla="*/ 2911151 w 3728513"/>
              <a:gd name="connsiteY81" fmla="*/ 1694439 h 1866122"/>
              <a:gd name="connsiteX82" fmla="*/ 2911151 w 3728513"/>
              <a:gd name="connsiteY82" fmla="*/ 1866122 h 1866122"/>
              <a:gd name="connsiteX83" fmla="*/ 3728513 w 3728513"/>
              <a:gd name="connsiteY83" fmla="*/ 1866122 h 186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728513" h="1866122">
                <a:moveTo>
                  <a:pt x="0" y="0"/>
                </a:moveTo>
                <a:lnTo>
                  <a:pt x="149290" y="0"/>
                </a:lnTo>
                <a:lnTo>
                  <a:pt x="149290" y="41054"/>
                </a:lnTo>
                <a:lnTo>
                  <a:pt x="190345" y="41054"/>
                </a:lnTo>
                <a:lnTo>
                  <a:pt x="190345" y="82109"/>
                </a:lnTo>
                <a:lnTo>
                  <a:pt x="209006" y="82109"/>
                </a:lnTo>
                <a:lnTo>
                  <a:pt x="209006" y="123164"/>
                </a:lnTo>
                <a:lnTo>
                  <a:pt x="250061" y="123164"/>
                </a:lnTo>
                <a:lnTo>
                  <a:pt x="250061" y="160486"/>
                </a:lnTo>
                <a:lnTo>
                  <a:pt x="320973" y="160486"/>
                </a:lnTo>
                <a:lnTo>
                  <a:pt x="320973" y="201541"/>
                </a:lnTo>
                <a:lnTo>
                  <a:pt x="362028" y="201541"/>
                </a:lnTo>
                <a:lnTo>
                  <a:pt x="362028" y="220202"/>
                </a:lnTo>
                <a:lnTo>
                  <a:pt x="418012" y="220202"/>
                </a:lnTo>
                <a:lnTo>
                  <a:pt x="418012" y="261257"/>
                </a:lnTo>
                <a:lnTo>
                  <a:pt x="451602" y="261257"/>
                </a:lnTo>
                <a:lnTo>
                  <a:pt x="451602" y="306044"/>
                </a:lnTo>
                <a:lnTo>
                  <a:pt x="500121" y="306044"/>
                </a:lnTo>
                <a:lnTo>
                  <a:pt x="500121" y="339634"/>
                </a:lnTo>
                <a:lnTo>
                  <a:pt x="571034" y="339634"/>
                </a:lnTo>
                <a:lnTo>
                  <a:pt x="571034" y="362027"/>
                </a:lnTo>
                <a:lnTo>
                  <a:pt x="619553" y="362027"/>
                </a:lnTo>
                <a:lnTo>
                  <a:pt x="619553" y="418011"/>
                </a:lnTo>
                <a:lnTo>
                  <a:pt x="664340" y="418011"/>
                </a:lnTo>
                <a:lnTo>
                  <a:pt x="664340" y="462798"/>
                </a:lnTo>
                <a:lnTo>
                  <a:pt x="753914" y="462798"/>
                </a:lnTo>
                <a:lnTo>
                  <a:pt x="753914" y="511317"/>
                </a:lnTo>
                <a:lnTo>
                  <a:pt x="798701" y="511317"/>
                </a:lnTo>
                <a:lnTo>
                  <a:pt x="798701" y="571033"/>
                </a:lnTo>
                <a:lnTo>
                  <a:pt x="824826" y="571033"/>
                </a:lnTo>
                <a:lnTo>
                  <a:pt x="824826" y="604623"/>
                </a:lnTo>
                <a:lnTo>
                  <a:pt x="892007" y="604623"/>
                </a:lnTo>
                <a:lnTo>
                  <a:pt x="892007" y="627017"/>
                </a:lnTo>
                <a:lnTo>
                  <a:pt x="1048761" y="627017"/>
                </a:lnTo>
                <a:lnTo>
                  <a:pt x="1048761" y="668071"/>
                </a:lnTo>
                <a:lnTo>
                  <a:pt x="1097280" y="668071"/>
                </a:lnTo>
                <a:lnTo>
                  <a:pt x="1097280" y="697929"/>
                </a:lnTo>
                <a:lnTo>
                  <a:pt x="1194319" y="697929"/>
                </a:lnTo>
                <a:lnTo>
                  <a:pt x="1194319" y="697929"/>
                </a:lnTo>
                <a:lnTo>
                  <a:pt x="1220445" y="724055"/>
                </a:lnTo>
                <a:lnTo>
                  <a:pt x="1220445" y="750181"/>
                </a:lnTo>
                <a:lnTo>
                  <a:pt x="1257767" y="750181"/>
                </a:lnTo>
                <a:lnTo>
                  <a:pt x="1257767" y="772574"/>
                </a:lnTo>
                <a:lnTo>
                  <a:pt x="1321215" y="772574"/>
                </a:lnTo>
                <a:lnTo>
                  <a:pt x="1321215" y="802432"/>
                </a:lnTo>
                <a:lnTo>
                  <a:pt x="1403324" y="802432"/>
                </a:lnTo>
                <a:lnTo>
                  <a:pt x="1403324" y="828558"/>
                </a:lnTo>
                <a:lnTo>
                  <a:pt x="1511560" y="828558"/>
                </a:lnTo>
                <a:lnTo>
                  <a:pt x="1511560" y="862148"/>
                </a:lnTo>
                <a:lnTo>
                  <a:pt x="1526489" y="862148"/>
                </a:lnTo>
                <a:lnTo>
                  <a:pt x="1526489" y="903203"/>
                </a:lnTo>
                <a:lnTo>
                  <a:pt x="1526489" y="903203"/>
                </a:lnTo>
                <a:lnTo>
                  <a:pt x="1545150" y="921864"/>
                </a:lnTo>
                <a:lnTo>
                  <a:pt x="1645920" y="921864"/>
                </a:lnTo>
                <a:lnTo>
                  <a:pt x="1645920" y="966651"/>
                </a:lnTo>
                <a:lnTo>
                  <a:pt x="1728030" y="966651"/>
                </a:lnTo>
                <a:lnTo>
                  <a:pt x="1728030" y="992777"/>
                </a:lnTo>
                <a:lnTo>
                  <a:pt x="1765352" y="992777"/>
                </a:lnTo>
                <a:lnTo>
                  <a:pt x="1765352" y="1026367"/>
                </a:lnTo>
                <a:lnTo>
                  <a:pt x="1843729" y="1026367"/>
                </a:lnTo>
                <a:lnTo>
                  <a:pt x="1843729" y="1071154"/>
                </a:lnTo>
                <a:lnTo>
                  <a:pt x="1933303" y="1071154"/>
                </a:lnTo>
                <a:lnTo>
                  <a:pt x="1933303" y="1149531"/>
                </a:lnTo>
                <a:lnTo>
                  <a:pt x="1955697" y="1149531"/>
                </a:lnTo>
                <a:lnTo>
                  <a:pt x="1955697" y="1186853"/>
                </a:lnTo>
                <a:lnTo>
                  <a:pt x="2067664" y="1186853"/>
                </a:lnTo>
                <a:lnTo>
                  <a:pt x="2067664" y="1220444"/>
                </a:lnTo>
                <a:lnTo>
                  <a:pt x="2108719" y="1220444"/>
                </a:lnTo>
                <a:lnTo>
                  <a:pt x="2108719" y="1272695"/>
                </a:lnTo>
                <a:lnTo>
                  <a:pt x="2142309" y="1272695"/>
                </a:lnTo>
                <a:lnTo>
                  <a:pt x="2142309" y="1351072"/>
                </a:lnTo>
                <a:lnTo>
                  <a:pt x="2187096" y="1351072"/>
                </a:lnTo>
                <a:lnTo>
                  <a:pt x="2187096" y="1392127"/>
                </a:lnTo>
                <a:lnTo>
                  <a:pt x="2340118" y="1392127"/>
                </a:lnTo>
                <a:lnTo>
                  <a:pt x="2340118" y="1440646"/>
                </a:lnTo>
                <a:lnTo>
                  <a:pt x="2381173" y="1440646"/>
                </a:lnTo>
                <a:lnTo>
                  <a:pt x="2381173" y="1492898"/>
                </a:lnTo>
                <a:lnTo>
                  <a:pt x="2545391" y="1492898"/>
                </a:lnTo>
                <a:lnTo>
                  <a:pt x="2545391" y="1563810"/>
                </a:lnTo>
                <a:lnTo>
                  <a:pt x="2698413" y="1563810"/>
                </a:lnTo>
                <a:lnTo>
                  <a:pt x="2698413" y="1694439"/>
                </a:lnTo>
                <a:lnTo>
                  <a:pt x="2911151" y="1694439"/>
                </a:lnTo>
                <a:lnTo>
                  <a:pt x="2911151" y="1866122"/>
                </a:lnTo>
                <a:lnTo>
                  <a:pt x="3728513" y="1866122"/>
                </a:lnTo>
              </a:path>
            </a:pathLst>
          </a:custGeom>
          <a:noFill/>
          <a:ln w="28575">
            <a:solidFill>
              <a:schemeClr val="accent3"/>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98" name="Freeform: Shape 97">
            <a:extLst>
              <a:ext uri="{FF2B5EF4-FFF2-40B4-BE49-F238E27FC236}">
                <a16:creationId xmlns="" xmlns:a16="http://schemas.microsoft.com/office/drawing/2014/main" id="{8D1D19D6-72C2-438E-9AB9-00EA63571AB2}"/>
              </a:ext>
            </a:extLst>
          </p:cNvPr>
          <p:cNvSpPr/>
          <p:nvPr/>
        </p:nvSpPr>
        <p:spPr bwMode="auto">
          <a:xfrm>
            <a:off x="901338" y="1795211"/>
            <a:ext cx="3165877" cy="2575249"/>
          </a:xfrm>
          <a:custGeom>
            <a:avLst/>
            <a:gdLst>
              <a:gd name="connsiteX0" fmla="*/ 0 w 4221169"/>
              <a:gd name="connsiteY0" fmla="*/ 0 h 2575249"/>
              <a:gd name="connsiteX1" fmla="*/ 123164 w 4221169"/>
              <a:gd name="connsiteY1" fmla="*/ 0 h 2575249"/>
              <a:gd name="connsiteX2" fmla="*/ 123164 w 4221169"/>
              <a:gd name="connsiteY2" fmla="*/ 37322 h 2575249"/>
              <a:gd name="connsiteX3" fmla="*/ 369492 w 4221169"/>
              <a:gd name="connsiteY3" fmla="*/ 37322 h 2575249"/>
              <a:gd name="connsiteX4" fmla="*/ 369492 w 4221169"/>
              <a:gd name="connsiteY4" fmla="*/ 123164 h 2575249"/>
              <a:gd name="connsiteX5" fmla="*/ 436673 w 4221169"/>
              <a:gd name="connsiteY5" fmla="*/ 123164 h 2575249"/>
              <a:gd name="connsiteX6" fmla="*/ 436673 w 4221169"/>
              <a:gd name="connsiteY6" fmla="*/ 164219 h 2575249"/>
              <a:gd name="connsiteX7" fmla="*/ 440405 w 4221169"/>
              <a:gd name="connsiteY7" fmla="*/ 164219 h 2575249"/>
              <a:gd name="connsiteX8" fmla="*/ 440405 w 4221169"/>
              <a:gd name="connsiteY8" fmla="*/ 201541 h 2575249"/>
              <a:gd name="connsiteX9" fmla="*/ 503853 w 4221169"/>
              <a:gd name="connsiteY9" fmla="*/ 201541 h 2575249"/>
              <a:gd name="connsiteX10" fmla="*/ 503853 w 4221169"/>
              <a:gd name="connsiteY10" fmla="*/ 242596 h 2575249"/>
              <a:gd name="connsiteX11" fmla="*/ 522514 w 4221169"/>
              <a:gd name="connsiteY11" fmla="*/ 242596 h 2575249"/>
              <a:gd name="connsiteX12" fmla="*/ 522514 w 4221169"/>
              <a:gd name="connsiteY12" fmla="*/ 313508 h 2575249"/>
              <a:gd name="connsiteX13" fmla="*/ 619553 w 4221169"/>
              <a:gd name="connsiteY13" fmla="*/ 313508 h 2575249"/>
              <a:gd name="connsiteX14" fmla="*/ 619553 w 4221169"/>
              <a:gd name="connsiteY14" fmla="*/ 369492 h 2575249"/>
              <a:gd name="connsiteX15" fmla="*/ 641946 w 4221169"/>
              <a:gd name="connsiteY15" fmla="*/ 369492 h 2575249"/>
              <a:gd name="connsiteX16" fmla="*/ 641946 w 4221169"/>
              <a:gd name="connsiteY16" fmla="*/ 440405 h 2575249"/>
              <a:gd name="connsiteX17" fmla="*/ 724055 w 4221169"/>
              <a:gd name="connsiteY17" fmla="*/ 440405 h 2575249"/>
              <a:gd name="connsiteX18" fmla="*/ 724055 w 4221169"/>
              <a:gd name="connsiteY18" fmla="*/ 488924 h 2575249"/>
              <a:gd name="connsiteX19" fmla="*/ 806165 w 4221169"/>
              <a:gd name="connsiteY19" fmla="*/ 488924 h 2575249"/>
              <a:gd name="connsiteX20" fmla="*/ 806165 w 4221169"/>
              <a:gd name="connsiteY20" fmla="*/ 537443 h 2575249"/>
              <a:gd name="connsiteX21" fmla="*/ 821094 w 4221169"/>
              <a:gd name="connsiteY21" fmla="*/ 537443 h 2575249"/>
              <a:gd name="connsiteX22" fmla="*/ 821094 w 4221169"/>
              <a:gd name="connsiteY22" fmla="*/ 597159 h 2575249"/>
              <a:gd name="connsiteX23" fmla="*/ 892006 w 4221169"/>
              <a:gd name="connsiteY23" fmla="*/ 597159 h 2575249"/>
              <a:gd name="connsiteX24" fmla="*/ 892006 w 4221169"/>
              <a:gd name="connsiteY24" fmla="*/ 671804 h 2575249"/>
              <a:gd name="connsiteX25" fmla="*/ 955455 w 4221169"/>
              <a:gd name="connsiteY25" fmla="*/ 671804 h 2575249"/>
              <a:gd name="connsiteX26" fmla="*/ 955455 w 4221169"/>
              <a:gd name="connsiteY26" fmla="*/ 716591 h 2575249"/>
              <a:gd name="connsiteX27" fmla="*/ 1101012 w 4221169"/>
              <a:gd name="connsiteY27" fmla="*/ 716591 h 2575249"/>
              <a:gd name="connsiteX28" fmla="*/ 1101012 w 4221169"/>
              <a:gd name="connsiteY28" fmla="*/ 765110 h 2575249"/>
              <a:gd name="connsiteX29" fmla="*/ 1198050 w 4221169"/>
              <a:gd name="connsiteY29" fmla="*/ 765110 h 2575249"/>
              <a:gd name="connsiteX30" fmla="*/ 1198050 w 4221169"/>
              <a:gd name="connsiteY30" fmla="*/ 821094 h 2575249"/>
              <a:gd name="connsiteX31" fmla="*/ 1198050 w 4221169"/>
              <a:gd name="connsiteY31" fmla="*/ 821094 h 2575249"/>
              <a:gd name="connsiteX32" fmla="*/ 1224176 w 4221169"/>
              <a:gd name="connsiteY32" fmla="*/ 847220 h 2575249"/>
              <a:gd name="connsiteX33" fmla="*/ 1250301 w 4221169"/>
              <a:gd name="connsiteY33" fmla="*/ 873345 h 2575249"/>
              <a:gd name="connsiteX34" fmla="*/ 1250301 w 4221169"/>
              <a:gd name="connsiteY34" fmla="*/ 925597 h 2575249"/>
              <a:gd name="connsiteX35" fmla="*/ 1392127 w 4221169"/>
              <a:gd name="connsiteY35" fmla="*/ 925597 h 2575249"/>
              <a:gd name="connsiteX36" fmla="*/ 1392127 w 4221169"/>
              <a:gd name="connsiteY36" fmla="*/ 981580 h 2575249"/>
              <a:gd name="connsiteX37" fmla="*/ 1436914 w 4221169"/>
              <a:gd name="connsiteY37" fmla="*/ 981580 h 2575249"/>
              <a:gd name="connsiteX38" fmla="*/ 1436914 w 4221169"/>
              <a:gd name="connsiteY38" fmla="*/ 1056225 h 2575249"/>
              <a:gd name="connsiteX39" fmla="*/ 1481701 w 4221169"/>
              <a:gd name="connsiteY39" fmla="*/ 1056225 h 2575249"/>
              <a:gd name="connsiteX40" fmla="*/ 1481701 w 4221169"/>
              <a:gd name="connsiteY40" fmla="*/ 1115941 h 2575249"/>
              <a:gd name="connsiteX41" fmla="*/ 1537685 w 4221169"/>
              <a:gd name="connsiteY41" fmla="*/ 1115941 h 2575249"/>
              <a:gd name="connsiteX42" fmla="*/ 1537685 w 4221169"/>
              <a:gd name="connsiteY42" fmla="*/ 1168192 h 2575249"/>
              <a:gd name="connsiteX43" fmla="*/ 1604865 w 4221169"/>
              <a:gd name="connsiteY43" fmla="*/ 1168192 h 2575249"/>
              <a:gd name="connsiteX44" fmla="*/ 1604865 w 4221169"/>
              <a:gd name="connsiteY44" fmla="*/ 1239105 h 2575249"/>
              <a:gd name="connsiteX45" fmla="*/ 1772816 w 4221169"/>
              <a:gd name="connsiteY45" fmla="*/ 1239105 h 2575249"/>
              <a:gd name="connsiteX46" fmla="*/ 1772816 w 4221169"/>
              <a:gd name="connsiteY46" fmla="*/ 1321214 h 2575249"/>
              <a:gd name="connsiteX47" fmla="*/ 1802674 w 4221169"/>
              <a:gd name="connsiteY47" fmla="*/ 1321214 h 2575249"/>
              <a:gd name="connsiteX48" fmla="*/ 1802674 w 4221169"/>
              <a:gd name="connsiteY48" fmla="*/ 1380930 h 2575249"/>
              <a:gd name="connsiteX49" fmla="*/ 1884784 w 4221169"/>
              <a:gd name="connsiteY49" fmla="*/ 1380930 h 2575249"/>
              <a:gd name="connsiteX50" fmla="*/ 1884784 w 4221169"/>
              <a:gd name="connsiteY50" fmla="*/ 1455575 h 2575249"/>
              <a:gd name="connsiteX51" fmla="*/ 2239347 w 4221169"/>
              <a:gd name="connsiteY51" fmla="*/ 1455575 h 2575249"/>
              <a:gd name="connsiteX52" fmla="*/ 2239347 w 4221169"/>
              <a:gd name="connsiteY52" fmla="*/ 1586204 h 2575249"/>
              <a:gd name="connsiteX53" fmla="*/ 2384904 w 4221169"/>
              <a:gd name="connsiteY53" fmla="*/ 1586204 h 2575249"/>
              <a:gd name="connsiteX54" fmla="*/ 2384904 w 4221169"/>
              <a:gd name="connsiteY54" fmla="*/ 1720565 h 2575249"/>
              <a:gd name="connsiteX55" fmla="*/ 2496872 w 4221169"/>
              <a:gd name="connsiteY55" fmla="*/ 1720565 h 2575249"/>
              <a:gd name="connsiteX56" fmla="*/ 2496872 w 4221169"/>
              <a:gd name="connsiteY56" fmla="*/ 1847461 h 2575249"/>
              <a:gd name="connsiteX57" fmla="*/ 4221169 w 4221169"/>
              <a:gd name="connsiteY57" fmla="*/ 1847461 h 2575249"/>
              <a:gd name="connsiteX58" fmla="*/ 4221169 w 4221169"/>
              <a:gd name="connsiteY58" fmla="*/ 2575249 h 2575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221169" h="2575249">
                <a:moveTo>
                  <a:pt x="0" y="0"/>
                </a:moveTo>
                <a:lnTo>
                  <a:pt x="123164" y="0"/>
                </a:lnTo>
                <a:lnTo>
                  <a:pt x="123164" y="37322"/>
                </a:lnTo>
                <a:lnTo>
                  <a:pt x="369492" y="37322"/>
                </a:lnTo>
                <a:lnTo>
                  <a:pt x="369492" y="123164"/>
                </a:lnTo>
                <a:lnTo>
                  <a:pt x="436673" y="123164"/>
                </a:lnTo>
                <a:lnTo>
                  <a:pt x="436673" y="164219"/>
                </a:lnTo>
                <a:lnTo>
                  <a:pt x="440405" y="164219"/>
                </a:lnTo>
                <a:lnTo>
                  <a:pt x="440405" y="201541"/>
                </a:lnTo>
                <a:lnTo>
                  <a:pt x="503853" y="201541"/>
                </a:lnTo>
                <a:lnTo>
                  <a:pt x="503853" y="242596"/>
                </a:lnTo>
                <a:lnTo>
                  <a:pt x="522514" y="242596"/>
                </a:lnTo>
                <a:lnTo>
                  <a:pt x="522514" y="313508"/>
                </a:lnTo>
                <a:lnTo>
                  <a:pt x="619553" y="313508"/>
                </a:lnTo>
                <a:lnTo>
                  <a:pt x="619553" y="369492"/>
                </a:lnTo>
                <a:lnTo>
                  <a:pt x="641946" y="369492"/>
                </a:lnTo>
                <a:lnTo>
                  <a:pt x="641946" y="440405"/>
                </a:lnTo>
                <a:lnTo>
                  <a:pt x="724055" y="440405"/>
                </a:lnTo>
                <a:lnTo>
                  <a:pt x="724055" y="488924"/>
                </a:lnTo>
                <a:lnTo>
                  <a:pt x="806165" y="488924"/>
                </a:lnTo>
                <a:lnTo>
                  <a:pt x="806165" y="537443"/>
                </a:lnTo>
                <a:lnTo>
                  <a:pt x="821094" y="537443"/>
                </a:lnTo>
                <a:lnTo>
                  <a:pt x="821094" y="597159"/>
                </a:lnTo>
                <a:lnTo>
                  <a:pt x="892006" y="597159"/>
                </a:lnTo>
                <a:lnTo>
                  <a:pt x="892006" y="671804"/>
                </a:lnTo>
                <a:lnTo>
                  <a:pt x="955455" y="671804"/>
                </a:lnTo>
                <a:lnTo>
                  <a:pt x="955455" y="716591"/>
                </a:lnTo>
                <a:lnTo>
                  <a:pt x="1101012" y="716591"/>
                </a:lnTo>
                <a:lnTo>
                  <a:pt x="1101012" y="765110"/>
                </a:lnTo>
                <a:lnTo>
                  <a:pt x="1198050" y="765110"/>
                </a:lnTo>
                <a:lnTo>
                  <a:pt x="1198050" y="821094"/>
                </a:lnTo>
                <a:lnTo>
                  <a:pt x="1198050" y="821094"/>
                </a:lnTo>
                <a:lnTo>
                  <a:pt x="1224176" y="847220"/>
                </a:lnTo>
                <a:lnTo>
                  <a:pt x="1250301" y="873345"/>
                </a:lnTo>
                <a:lnTo>
                  <a:pt x="1250301" y="925597"/>
                </a:lnTo>
                <a:lnTo>
                  <a:pt x="1392127" y="925597"/>
                </a:lnTo>
                <a:lnTo>
                  <a:pt x="1392127" y="981580"/>
                </a:lnTo>
                <a:lnTo>
                  <a:pt x="1436914" y="981580"/>
                </a:lnTo>
                <a:lnTo>
                  <a:pt x="1436914" y="1056225"/>
                </a:lnTo>
                <a:lnTo>
                  <a:pt x="1481701" y="1056225"/>
                </a:lnTo>
                <a:lnTo>
                  <a:pt x="1481701" y="1115941"/>
                </a:lnTo>
                <a:lnTo>
                  <a:pt x="1537685" y="1115941"/>
                </a:lnTo>
                <a:lnTo>
                  <a:pt x="1537685" y="1168192"/>
                </a:lnTo>
                <a:lnTo>
                  <a:pt x="1604865" y="1168192"/>
                </a:lnTo>
                <a:lnTo>
                  <a:pt x="1604865" y="1239105"/>
                </a:lnTo>
                <a:lnTo>
                  <a:pt x="1772816" y="1239105"/>
                </a:lnTo>
                <a:lnTo>
                  <a:pt x="1772816" y="1321214"/>
                </a:lnTo>
                <a:lnTo>
                  <a:pt x="1802674" y="1321214"/>
                </a:lnTo>
                <a:lnTo>
                  <a:pt x="1802674" y="1380930"/>
                </a:lnTo>
                <a:lnTo>
                  <a:pt x="1884784" y="1380930"/>
                </a:lnTo>
                <a:lnTo>
                  <a:pt x="1884784" y="1455575"/>
                </a:lnTo>
                <a:lnTo>
                  <a:pt x="2239347" y="1455575"/>
                </a:lnTo>
                <a:lnTo>
                  <a:pt x="2239347" y="1586204"/>
                </a:lnTo>
                <a:lnTo>
                  <a:pt x="2384904" y="1586204"/>
                </a:lnTo>
                <a:lnTo>
                  <a:pt x="2384904" y="1720565"/>
                </a:lnTo>
                <a:lnTo>
                  <a:pt x="2496872" y="1720565"/>
                </a:lnTo>
                <a:lnTo>
                  <a:pt x="2496872" y="1847461"/>
                </a:lnTo>
                <a:lnTo>
                  <a:pt x="4221169" y="1847461"/>
                </a:lnTo>
                <a:lnTo>
                  <a:pt x="4221169" y="2575249"/>
                </a:lnTo>
              </a:path>
            </a:pathLst>
          </a:custGeom>
          <a:noFill/>
          <a:ln w="28575">
            <a:solidFill>
              <a:schemeClr val="accent1"/>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2" name="Title 1">
            <a:extLst>
              <a:ext uri="{FF2B5EF4-FFF2-40B4-BE49-F238E27FC236}">
                <a16:creationId xmlns="" xmlns:a16="http://schemas.microsoft.com/office/drawing/2014/main" id="{5677A9D7-72FB-4E20-ADA8-1A12828F2991}"/>
              </a:ext>
            </a:extLst>
          </p:cNvPr>
          <p:cNvSpPr>
            <a:spLocks noGrp="1"/>
          </p:cNvSpPr>
          <p:nvPr>
            <p:ph type="title"/>
          </p:nvPr>
        </p:nvSpPr>
        <p:spPr>
          <a:ln w="19050"/>
        </p:spPr>
        <p:txBody>
          <a:bodyPr>
            <a:noAutofit/>
          </a:bodyPr>
          <a:lstStyle/>
          <a:p>
            <a:r>
              <a:rPr lang="en-US" sz="2800" dirty="0"/>
              <a:t>SAFIR-02 BREAST: OS in Immunotherapy Substudy</a:t>
            </a:r>
          </a:p>
        </p:txBody>
      </p:sp>
      <p:grpSp>
        <p:nvGrpSpPr>
          <p:cNvPr id="4" name="Group 7">
            <a:extLst>
              <a:ext uri="{FF2B5EF4-FFF2-40B4-BE49-F238E27FC236}">
                <a16:creationId xmlns="" xmlns:a16="http://schemas.microsoft.com/office/drawing/2014/main" id="{3FCF4612-C925-48CE-9196-F4E7F73811B8}"/>
              </a:ext>
            </a:extLst>
          </p:cNvPr>
          <p:cNvGrpSpPr>
            <a:grpSpLocks/>
          </p:cNvGrpSpPr>
          <p:nvPr/>
        </p:nvGrpSpPr>
        <p:grpSpPr bwMode="auto">
          <a:xfrm>
            <a:off x="7042177" y="6216652"/>
            <a:ext cx="2491813" cy="447822"/>
            <a:chOff x="9527309" y="3551529"/>
            <a:chExt cx="3322416" cy="448324"/>
          </a:xfrm>
        </p:grpSpPr>
        <p:pic>
          <p:nvPicPr>
            <p:cNvPr id="5" name="Picture 9">
              <a:extLst>
                <a:ext uri="{FF2B5EF4-FFF2-40B4-BE49-F238E27FC236}">
                  <a16:creationId xmlns="" xmlns:a16="http://schemas.microsoft.com/office/drawing/2014/main" id="{94D046FB-895B-4EA6-9E0F-9C64B602DEC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327791" y="3551529"/>
              <a:ext cx="551335" cy="179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 name="Rectangle 8">
              <a:extLst>
                <a:ext uri="{FF2B5EF4-FFF2-40B4-BE49-F238E27FC236}">
                  <a16:creationId xmlns="" xmlns:a16="http://schemas.microsoft.com/office/drawing/2014/main" id="{9FF71501-CF79-4F79-90DF-BC2802C805C2}"/>
                </a:ext>
              </a:extLst>
            </p:cNvPr>
            <p:cNvSpPr>
              <a:spLocks noChangeArrowheads="1"/>
            </p:cNvSpPr>
            <p:nvPr/>
          </p:nvSpPr>
          <p:spPr bwMode="auto">
            <a:xfrm>
              <a:off x="9527309" y="3691731"/>
              <a:ext cx="3322416" cy="308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eaLnBrk="0" hangingPunct="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eaLnBrk="0" hangingPunct="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eaLnBrk="0"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eaLnBrk="0"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4"/>
                </a:rPr>
                <a:t>clinicaloptions.com</a:t>
              </a:r>
              <a:endPar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
        <p:nvSpPr>
          <p:cNvPr id="11" name="Text Box 15">
            <a:extLst>
              <a:ext uri="{FF2B5EF4-FFF2-40B4-BE49-F238E27FC236}">
                <a16:creationId xmlns="" xmlns:a16="http://schemas.microsoft.com/office/drawing/2014/main" id="{4C21D573-3047-5344-9BAD-CBEEC949CD2D}"/>
              </a:ext>
            </a:extLst>
          </p:cNvPr>
          <p:cNvSpPr txBox="1">
            <a:spLocks noChangeArrowheads="1"/>
          </p:cNvSpPr>
          <p:nvPr/>
        </p:nvSpPr>
        <p:spPr bwMode="auto">
          <a:xfrm>
            <a:off x="309563" y="6359420"/>
            <a:ext cx="589002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Dalenc. SABCS 2019. Abstr GS3-02.</a:t>
            </a:r>
          </a:p>
        </p:txBody>
      </p:sp>
      <p:sp>
        <p:nvSpPr>
          <p:cNvPr id="12" name="TextBox 11">
            <a:extLst>
              <a:ext uri="{FF2B5EF4-FFF2-40B4-BE49-F238E27FC236}">
                <a16:creationId xmlns="" xmlns:a16="http://schemas.microsoft.com/office/drawing/2014/main" id="{3AD1BB2D-29F8-4A3B-918F-B80FC676ADCE}"/>
              </a:ext>
            </a:extLst>
          </p:cNvPr>
          <p:cNvSpPr txBox="1"/>
          <p:nvPr/>
        </p:nvSpPr>
        <p:spPr bwMode="auto">
          <a:xfrm>
            <a:off x="179847" y="4935375"/>
            <a:ext cx="402637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Patients at Risk, n</a:t>
            </a:r>
            <a:b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Arm B2      68   65    53  42   35   23   17   12    8     4     2     2      1     1     1</a:t>
            </a:r>
            <a:b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Arm A2     131 122 112 89   78   57   42   33   21    9     4     1      1     0     0</a:t>
            </a:r>
          </a:p>
        </p:txBody>
      </p:sp>
      <p:sp>
        <p:nvSpPr>
          <p:cNvPr id="13" name="TextBox 12">
            <a:extLst>
              <a:ext uri="{FF2B5EF4-FFF2-40B4-BE49-F238E27FC236}">
                <a16:creationId xmlns="" xmlns:a16="http://schemas.microsoft.com/office/drawing/2014/main" id="{DC972810-20A1-4F6D-AEF6-51EABDA6364A}"/>
              </a:ext>
            </a:extLst>
          </p:cNvPr>
          <p:cNvSpPr txBox="1"/>
          <p:nvPr/>
        </p:nvSpPr>
        <p:spPr bwMode="auto">
          <a:xfrm rot="16200000">
            <a:off x="-1006754" y="2937258"/>
            <a:ext cx="26660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OS</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4" name="TextBox 13">
            <a:extLst>
              <a:ext uri="{FF2B5EF4-FFF2-40B4-BE49-F238E27FC236}">
                <a16:creationId xmlns="" xmlns:a16="http://schemas.microsoft.com/office/drawing/2014/main" id="{AB9D0D52-CB0F-46D6-8BDC-BCCCDFD4A17F}"/>
              </a:ext>
            </a:extLst>
          </p:cNvPr>
          <p:cNvSpPr txBox="1"/>
          <p:nvPr/>
        </p:nvSpPr>
        <p:spPr bwMode="auto">
          <a:xfrm>
            <a:off x="1503439" y="4756603"/>
            <a:ext cx="19995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Mos</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8" name="TextBox 17">
            <a:extLst>
              <a:ext uri="{FF2B5EF4-FFF2-40B4-BE49-F238E27FC236}">
                <a16:creationId xmlns="" xmlns:a16="http://schemas.microsoft.com/office/drawing/2014/main" id="{E13AF1AC-43A2-49EC-8994-2D017ECA98E5}"/>
              </a:ext>
            </a:extLst>
          </p:cNvPr>
          <p:cNvSpPr txBox="1"/>
          <p:nvPr/>
        </p:nvSpPr>
        <p:spPr bwMode="auto">
          <a:xfrm>
            <a:off x="1047372" y="3801924"/>
            <a:ext cx="27445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HR (durva/control), adjusted to stratification factors: 0.84 (0.54-1.29; </a:t>
            </a:r>
            <a:r>
              <a:rPr kumimoji="0" lang="en-US" sz="1200" b="0"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 .042)</a:t>
            </a:r>
          </a:p>
        </p:txBody>
      </p:sp>
      <p:sp>
        <p:nvSpPr>
          <p:cNvPr id="19" name="TextBox 18">
            <a:extLst>
              <a:ext uri="{FF2B5EF4-FFF2-40B4-BE49-F238E27FC236}">
                <a16:creationId xmlns="" xmlns:a16="http://schemas.microsoft.com/office/drawing/2014/main" id="{01B04BE9-75F3-40EF-85A2-D6B8671BB577}"/>
              </a:ext>
            </a:extLst>
          </p:cNvPr>
          <p:cNvSpPr txBox="1"/>
          <p:nvPr/>
        </p:nvSpPr>
        <p:spPr bwMode="auto">
          <a:xfrm>
            <a:off x="4712980" y="1960186"/>
            <a:ext cx="1120870" cy="4293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Subgroup</a:t>
            </a: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All</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First line</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Second line</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Responding at rando</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Stable at rando</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Age &lt; 50 yrs</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Age ≥ 50 yrs</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Metastatic sites &lt; 3</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Metastatic sites ≥ 3</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TNBC</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Non-TNBC</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No liver metastases</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Liver metastases</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Delay metastatic to rando &lt; 1 yr</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Delay metastatic to rando ≥ 1 yr</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ECOG 0</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ECOG 1</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PD-L1 negative</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PD-L1 positive</a:t>
            </a:r>
          </a:p>
        </p:txBody>
      </p:sp>
      <p:sp>
        <p:nvSpPr>
          <p:cNvPr id="20" name="TextBox 19">
            <a:extLst>
              <a:ext uri="{FF2B5EF4-FFF2-40B4-BE49-F238E27FC236}">
                <a16:creationId xmlns="" xmlns:a16="http://schemas.microsoft.com/office/drawing/2014/main" id="{EEF9CF89-6F98-4A60-AA6D-3709783BB98F}"/>
              </a:ext>
            </a:extLst>
          </p:cNvPr>
          <p:cNvSpPr txBox="1"/>
          <p:nvPr/>
        </p:nvSpPr>
        <p:spPr bwMode="auto">
          <a:xfrm>
            <a:off x="5439009" y="1812122"/>
            <a:ext cx="840617" cy="3808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Events/Patients, n</a:t>
            </a: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92/199</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78/179</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14/20</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35/81</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57/118</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30/64</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62/135</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49/114</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43/85</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47/82</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40/110</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44/104</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48/95</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68/128</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21/62</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45/109</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41/78</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44/89</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21/44</a:t>
            </a:r>
          </a:p>
        </p:txBody>
      </p:sp>
      <p:sp>
        <p:nvSpPr>
          <p:cNvPr id="21" name="TextBox 20">
            <a:extLst>
              <a:ext uri="{FF2B5EF4-FFF2-40B4-BE49-F238E27FC236}">
                <a16:creationId xmlns="" xmlns:a16="http://schemas.microsoft.com/office/drawing/2014/main" id="{7E70D222-FB28-45F6-84DA-24E9500CC3C1}"/>
              </a:ext>
            </a:extLst>
          </p:cNvPr>
          <p:cNvSpPr txBox="1"/>
          <p:nvPr/>
        </p:nvSpPr>
        <p:spPr bwMode="auto">
          <a:xfrm>
            <a:off x="6104988" y="1659564"/>
            <a:ext cx="797289" cy="3808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05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a:t>
            </a:r>
            <a:r>
              <a:rPr kumimoji="0" lang="en-US" sz="105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Value for Interaction</a:t>
            </a:r>
            <a:br>
              <a:rPr kumimoji="0" lang="en-US" sz="105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trt*var</a:t>
            </a: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.248</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.553</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.142</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.098</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.083</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.563</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.055</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.913</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.17</a:t>
            </a:r>
          </a:p>
        </p:txBody>
      </p:sp>
      <p:sp>
        <p:nvSpPr>
          <p:cNvPr id="22" name="TextBox 21">
            <a:extLst>
              <a:ext uri="{FF2B5EF4-FFF2-40B4-BE49-F238E27FC236}">
                <a16:creationId xmlns="" xmlns:a16="http://schemas.microsoft.com/office/drawing/2014/main" id="{8BF4B0E3-219A-4D96-9B44-71D9BBA99A56}"/>
              </a:ext>
            </a:extLst>
          </p:cNvPr>
          <p:cNvSpPr txBox="1"/>
          <p:nvPr/>
        </p:nvSpPr>
        <p:spPr bwMode="auto">
          <a:xfrm>
            <a:off x="8087340" y="1810085"/>
            <a:ext cx="912685" cy="7040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Unadjusted HR for OS (95% CI)</a:t>
            </a: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0.83 (0.54-1.27)</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0.76 (0.48-1.21)</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1.41 (0.44-4.54)</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0.96 (0.47-1.97)</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0.73 (0.42-1.25)</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0.53 (0.26-1.10)</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1.04 (0.60-1.81)</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1.19 (0.63-2.26)</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0.57 (0.31-1.04)</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0.54 (0.30-0.97)</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1.31 (0.62-2.77)</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0.95 (0.50-1.81)</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0.78 (0.43-1.41)</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0.65 (0.40-1.05)</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3.03 (0.70-13.10)</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0.73 (0.39-1.34)</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0.76 (0.40-1.44)</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1.02 (0.53-1.93)</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0.42 (0.17-1.05)</a:t>
            </a:r>
          </a:p>
        </p:txBody>
      </p:sp>
      <p:sp>
        <p:nvSpPr>
          <p:cNvPr id="27" name="Freeform: Shape 26">
            <a:extLst>
              <a:ext uri="{FF2B5EF4-FFF2-40B4-BE49-F238E27FC236}">
                <a16:creationId xmlns="" xmlns:a16="http://schemas.microsoft.com/office/drawing/2014/main" id="{8AF201B7-FDF0-48D2-9EBA-DCAE8F1507D8}"/>
              </a:ext>
            </a:extLst>
          </p:cNvPr>
          <p:cNvSpPr/>
          <p:nvPr/>
        </p:nvSpPr>
        <p:spPr bwMode="auto">
          <a:xfrm>
            <a:off x="848382" y="1793874"/>
            <a:ext cx="3163258" cy="2674570"/>
          </a:xfrm>
          <a:custGeom>
            <a:avLst/>
            <a:gdLst>
              <a:gd name="connsiteX0" fmla="*/ 0 w 2162175"/>
              <a:gd name="connsiteY0" fmla="*/ 0 h 1381125"/>
              <a:gd name="connsiteX1" fmla="*/ 0 w 2162175"/>
              <a:gd name="connsiteY1" fmla="*/ 1381125 h 1381125"/>
              <a:gd name="connsiteX2" fmla="*/ 2162175 w 2162175"/>
              <a:gd name="connsiteY2" fmla="*/ 1381125 h 1381125"/>
            </a:gdLst>
            <a:ahLst/>
            <a:cxnLst>
              <a:cxn ang="0">
                <a:pos x="connsiteX0" y="connsiteY0"/>
              </a:cxn>
              <a:cxn ang="0">
                <a:pos x="connsiteX1" y="connsiteY1"/>
              </a:cxn>
              <a:cxn ang="0">
                <a:pos x="connsiteX2" y="connsiteY2"/>
              </a:cxn>
            </a:cxnLst>
            <a:rect l="l" t="t" r="r" b="b"/>
            <a:pathLst>
              <a:path w="2162175" h="1381125">
                <a:moveTo>
                  <a:pt x="0" y="0"/>
                </a:moveTo>
                <a:lnTo>
                  <a:pt x="0" y="1381125"/>
                </a:lnTo>
                <a:lnTo>
                  <a:pt x="2162175" y="1381125"/>
                </a:lnTo>
              </a:path>
            </a:pathLst>
          </a:custGeom>
          <a:noFill/>
          <a:ln w="28575">
            <a:solidFill>
              <a:schemeClr val="bg1"/>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grpSp>
        <p:nvGrpSpPr>
          <p:cNvPr id="28" name="Group 27">
            <a:extLst>
              <a:ext uri="{FF2B5EF4-FFF2-40B4-BE49-F238E27FC236}">
                <a16:creationId xmlns="" xmlns:a16="http://schemas.microsoft.com/office/drawing/2014/main" id="{6A067BD6-4AC4-443A-B220-EFDF1B93BA93}"/>
              </a:ext>
            </a:extLst>
          </p:cNvPr>
          <p:cNvGrpSpPr/>
          <p:nvPr/>
        </p:nvGrpSpPr>
        <p:grpSpPr>
          <a:xfrm>
            <a:off x="799395" y="1798612"/>
            <a:ext cx="48986" cy="2583097"/>
            <a:chOff x="2788138" y="2435081"/>
            <a:chExt cx="74246" cy="1362075"/>
          </a:xfrm>
        </p:grpSpPr>
        <p:cxnSp>
          <p:nvCxnSpPr>
            <p:cNvPr id="29" name="Straight Connector 28">
              <a:extLst>
                <a:ext uri="{FF2B5EF4-FFF2-40B4-BE49-F238E27FC236}">
                  <a16:creationId xmlns="" xmlns:a16="http://schemas.microsoft.com/office/drawing/2014/main" id="{4714EF9B-F4AE-456C-B962-D5BD3CCE49CA}"/>
                </a:ext>
              </a:extLst>
            </p:cNvPr>
            <p:cNvCxnSpPr>
              <a:cxnSpLocks/>
            </p:cNvCxnSpPr>
            <p:nvPr/>
          </p:nvCxnSpPr>
          <p:spPr bwMode="auto">
            <a:xfrm>
              <a:off x="2788138" y="2435081"/>
              <a:ext cx="74246" cy="0"/>
            </a:xfrm>
            <a:prstGeom prst="line">
              <a:avLst/>
            </a:prstGeom>
            <a:noFill/>
            <a:ln w="28575" cap="flat" cmpd="sng" algn="ctr">
              <a:solidFill>
                <a:schemeClr val="bg1"/>
              </a:solidFill>
              <a:prstDash val="solid"/>
              <a:round/>
              <a:headEnd type="none" w="med" len="med"/>
              <a:tailEnd type="none" w="med" len="med"/>
            </a:ln>
            <a:effectLst/>
          </p:spPr>
        </p:cxnSp>
        <p:cxnSp>
          <p:nvCxnSpPr>
            <p:cNvPr id="30" name="Straight Connector 29">
              <a:extLst>
                <a:ext uri="{FF2B5EF4-FFF2-40B4-BE49-F238E27FC236}">
                  <a16:creationId xmlns="" xmlns:a16="http://schemas.microsoft.com/office/drawing/2014/main" id="{5D0DEC6F-299B-41B4-8617-DCD0591CB9AF}"/>
                </a:ext>
              </a:extLst>
            </p:cNvPr>
            <p:cNvCxnSpPr>
              <a:cxnSpLocks/>
            </p:cNvCxnSpPr>
            <p:nvPr/>
          </p:nvCxnSpPr>
          <p:spPr bwMode="auto">
            <a:xfrm>
              <a:off x="2788138" y="2775600"/>
              <a:ext cx="74246" cy="0"/>
            </a:xfrm>
            <a:prstGeom prst="line">
              <a:avLst/>
            </a:prstGeom>
            <a:noFill/>
            <a:ln w="28575" cap="flat" cmpd="sng" algn="ctr">
              <a:solidFill>
                <a:schemeClr val="bg1"/>
              </a:solidFill>
              <a:prstDash val="solid"/>
              <a:round/>
              <a:headEnd type="none" w="med" len="med"/>
              <a:tailEnd type="none" w="med" len="med"/>
            </a:ln>
            <a:effectLst/>
          </p:spPr>
        </p:cxnSp>
        <p:cxnSp>
          <p:nvCxnSpPr>
            <p:cNvPr id="31" name="Straight Connector 30">
              <a:extLst>
                <a:ext uri="{FF2B5EF4-FFF2-40B4-BE49-F238E27FC236}">
                  <a16:creationId xmlns="" xmlns:a16="http://schemas.microsoft.com/office/drawing/2014/main" id="{26D3D972-A3BD-4D56-AA21-66B716546516}"/>
                </a:ext>
              </a:extLst>
            </p:cNvPr>
            <p:cNvCxnSpPr>
              <a:cxnSpLocks/>
            </p:cNvCxnSpPr>
            <p:nvPr/>
          </p:nvCxnSpPr>
          <p:spPr bwMode="auto">
            <a:xfrm>
              <a:off x="2788138" y="3116119"/>
              <a:ext cx="74246" cy="0"/>
            </a:xfrm>
            <a:prstGeom prst="line">
              <a:avLst/>
            </a:prstGeom>
            <a:noFill/>
            <a:ln w="28575" cap="flat" cmpd="sng" algn="ctr">
              <a:solidFill>
                <a:schemeClr val="bg1"/>
              </a:solidFill>
              <a:prstDash val="solid"/>
              <a:round/>
              <a:headEnd type="none" w="med" len="med"/>
              <a:tailEnd type="none" w="med" len="med"/>
            </a:ln>
            <a:effectLst/>
          </p:spPr>
        </p:cxnSp>
        <p:cxnSp>
          <p:nvCxnSpPr>
            <p:cNvPr id="32" name="Straight Connector 31">
              <a:extLst>
                <a:ext uri="{FF2B5EF4-FFF2-40B4-BE49-F238E27FC236}">
                  <a16:creationId xmlns="" xmlns:a16="http://schemas.microsoft.com/office/drawing/2014/main" id="{00DB2C7E-78D3-497A-9A8C-15A2C1C19655}"/>
                </a:ext>
              </a:extLst>
            </p:cNvPr>
            <p:cNvCxnSpPr>
              <a:cxnSpLocks/>
            </p:cNvCxnSpPr>
            <p:nvPr/>
          </p:nvCxnSpPr>
          <p:spPr bwMode="auto">
            <a:xfrm>
              <a:off x="2788138" y="3456638"/>
              <a:ext cx="74246" cy="0"/>
            </a:xfrm>
            <a:prstGeom prst="line">
              <a:avLst/>
            </a:prstGeom>
            <a:noFill/>
            <a:ln w="28575" cap="flat" cmpd="sng" algn="ctr">
              <a:solidFill>
                <a:schemeClr val="bg1"/>
              </a:solidFill>
              <a:prstDash val="solid"/>
              <a:round/>
              <a:headEnd type="none" w="med" len="med"/>
              <a:tailEnd type="none" w="med" len="med"/>
            </a:ln>
            <a:effectLst/>
          </p:spPr>
        </p:cxnSp>
        <p:cxnSp>
          <p:nvCxnSpPr>
            <p:cNvPr id="33" name="Straight Connector 32">
              <a:extLst>
                <a:ext uri="{FF2B5EF4-FFF2-40B4-BE49-F238E27FC236}">
                  <a16:creationId xmlns="" xmlns:a16="http://schemas.microsoft.com/office/drawing/2014/main" id="{1EEE9E5A-3B0D-4586-B205-F399AD76D4F1}"/>
                </a:ext>
              </a:extLst>
            </p:cNvPr>
            <p:cNvCxnSpPr>
              <a:cxnSpLocks/>
            </p:cNvCxnSpPr>
            <p:nvPr/>
          </p:nvCxnSpPr>
          <p:spPr bwMode="auto">
            <a:xfrm>
              <a:off x="2788138" y="3797156"/>
              <a:ext cx="74246" cy="0"/>
            </a:xfrm>
            <a:prstGeom prst="line">
              <a:avLst/>
            </a:prstGeom>
            <a:noFill/>
            <a:ln w="28575" cap="flat" cmpd="sng" algn="ctr">
              <a:solidFill>
                <a:schemeClr val="bg1"/>
              </a:solidFill>
              <a:prstDash val="solid"/>
              <a:round/>
              <a:headEnd type="none" w="med" len="med"/>
              <a:tailEnd type="none" w="med" len="med"/>
            </a:ln>
            <a:effectLst/>
          </p:spPr>
        </p:cxnSp>
      </p:grpSp>
      <p:sp>
        <p:nvSpPr>
          <p:cNvPr id="42" name="TextBox 41">
            <a:extLst>
              <a:ext uri="{FF2B5EF4-FFF2-40B4-BE49-F238E27FC236}">
                <a16:creationId xmlns="" xmlns:a16="http://schemas.microsoft.com/office/drawing/2014/main" id="{CC8FD300-9092-4C27-8F56-F9C43FF23785}"/>
              </a:ext>
            </a:extLst>
          </p:cNvPr>
          <p:cNvSpPr txBox="1"/>
          <p:nvPr/>
        </p:nvSpPr>
        <p:spPr bwMode="auto">
          <a:xfrm>
            <a:off x="237031" y="1636534"/>
            <a:ext cx="5939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1.00</a:t>
            </a:r>
          </a:p>
        </p:txBody>
      </p:sp>
      <p:sp>
        <p:nvSpPr>
          <p:cNvPr id="43" name="TextBox 42">
            <a:extLst>
              <a:ext uri="{FF2B5EF4-FFF2-40B4-BE49-F238E27FC236}">
                <a16:creationId xmlns="" xmlns:a16="http://schemas.microsoft.com/office/drawing/2014/main" id="{DCB3FC4C-5013-487F-9709-141EB0D894AA}"/>
              </a:ext>
            </a:extLst>
          </p:cNvPr>
          <p:cNvSpPr txBox="1"/>
          <p:nvPr/>
        </p:nvSpPr>
        <p:spPr bwMode="auto">
          <a:xfrm>
            <a:off x="237031" y="2289266"/>
            <a:ext cx="5939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0.75</a:t>
            </a:r>
          </a:p>
        </p:txBody>
      </p:sp>
      <p:sp>
        <p:nvSpPr>
          <p:cNvPr id="44" name="TextBox 43">
            <a:extLst>
              <a:ext uri="{FF2B5EF4-FFF2-40B4-BE49-F238E27FC236}">
                <a16:creationId xmlns="" xmlns:a16="http://schemas.microsoft.com/office/drawing/2014/main" id="{CBE2C360-97D1-48F3-BD41-166052CCB2C1}"/>
              </a:ext>
            </a:extLst>
          </p:cNvPr>
          <p:cNvSpPr txBox="1"/>
          <p:nvPr/>
        </p:nvSpPr>
        <p:spPr bwMode="auto">
          <a:xfrm>
            <a:off x="237031" y="2919481"/>
            <a:ext cx="5939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0.50</a:t>
            </a:r>
          </a:p>
        </p:txBody>
      </p:sp>
      <p:sp>
        <p:nvSpPr>
          <p:cNvPr id="45" name="TextBox 44">
            <a:extLst>
              <a:ext uri="{FF2B5EF4-FFF2-40B4-BE49-F238E27FC236}">
                <a16:creationId xmlns="" xmlns:a16="http://schemas.microsoft.com/office/drawing/2014/main" id="{8E7A0008-8B12-4A0F-82CA-2F06F5F60FE1}"/>
              </a:ext>
            </a:extLst>
          </p:cNvPr>
          <p:cNvSpPr txBox="1"/>
          <p:nvPr/>
        </p:nvSpPr>
        <p:spPr bwMode="auto">
          <a:xfrm>
            <a:off x="245746" y="3572412"/>
            <a:ext cx="5939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0.25</a:t>
            </a:r>
          </a:p>
        </p:txBody>
      </p:sp>
      <p:sp>
        <p:nvSpPr>
          <p:cNvPr id="46" name="TextBox 45">
            <a:extLst>
              <a:ext uri="{FF2B5EF4-FFF2-40B4-BE49-F238E27FC236}">
                <a16:creationId xmlns="" xmlns:a16="http://schemas.microsoft.com/office/drawing/2014/main" id="{7A7EF873-5A11-4173-A660-C7BB5ADAE4D9}"/>
              </a:ext>
            </a:extLst>
          </p:cNvPr>
          <p:cNvSpPr txBox="1"/>
          <p:nvPr/>
        </p:nvSpPr>
        <p:spPr bwMode="auto">
          <a:xfrm>
            <a:off x="541016" y="4213923"/>
            <a:ext cx="3016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p>
        </p:txBody>
      </p:sp>
      <p:grpSp>
        <p:nvGrpSpPr>
          <p:cNvPr id="92" name="Group 91">
            <a:extLst>
              <a:ext uri="{FF2B5EF4-FFF2-40B4-BE49-F238E27FC236}">
                <a16:creationId xmlns="" xmlns:a16="http://schemas.microsoft.com/office/drawing/2014/main" id="{732A8674-C4EA-43D5-BA90-41F4FEBAC2E4}"/>
              </a:ext>
            </a:extLst>
          </p:cNvPr>
          <p:cNvGrpSpPr/>
          <p:nvPr/>
        </p:nvGrpSpPr>
        <p:grpSpPr>
          <a:xfrm>
            <a:off x="764184" y="4473125"/>
            <a:ext cx="2576653" cy="379894"/>
            <a:chOff x="935775" y="4482315"/>
            <a:chExt cx="4805384" cy="379894"/>
          </a:xfrm>
        </p:grpSpPr>
        <p:sp>
          <p:nvSpPr>
            <p:cNvPr id="47" name="TextBox 46">
              <a:extLst>
                <a:ext uri="{FF2B5EF4-FFF2-40B4-BE49-F238E27FC236}">
                  <a16:creationId xmlns="" xmlns:a16="http://schemas.microsoft.com/office/drawing/2014/main" id="{91F5B126-F253-4F20-A462-6C7E4FFF0AE2}"/>
                </a:ext>
              </a:extLst>
            </p:cNvPr>
            <p:cNvSpPr txBox="1"/>
            <p:nvPr/>
          </p:nvSpPr>
          <p:spPr bwMode="auto">
            <a:xfrm>
              <a:off x="935775" y="4482315"/>
              <a:ext cx="5625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p>
          </p:txBody>
        </p:sp>
        <p:sp>
          <p:nvSpPr>
            <p:cNvPr id="48" name="TextBox 47">
              <a:extLst>
                <a:ext uri="{FF2B5EF4-FFF2-40B4-BE49-F238E27FC236}">
                  <a16:creationId xmlns="" xmlns:a16="http://schemas.microsoft.com/office/drawing/2014/main" id="{FA2B4DD3-1076-4045-8742-483852E4C3C7}"/>
                </a:ext>
              </a:extLst>
            </p:cNvPr>
            <p:cNvSpPr txBox="1"/>
            <p:nvPr/>
          </p:nvSpPr>
          <p:spPr bwMode="auto">
            <a:xfrm>
              <a:off x="1343670" y="4492877"/>
              <a:ext cx="5625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a:t>
              </a:r>
            </a:p>
          </p:txBody>
        </p:sp>
        <p:sp>
          <p:nvSpPr>
            <p:cNvPr id="49" name="TextBox 48">
              <a:extLst>
                <a:ext uri="{FF2B5EF4-FFF2-40B4-BE49-F238E27FC236}">
                  <a16:creationId xmlns="" xmlns:a16="http://schemas.microsoft.com/office/drawing/2014/main" id="{0A6C93DE-CE74-4EC2-969F-06CA8B1209DC}"/>
                </a:ext>
              </a:extLst>
            </p:cNvPr>
            <p:cNvSpPr txBox="1"/>
            <p:nvPr/>
          </p:nvSpPr>
          <p:spPr bwMode="auto">
            <a:xfrm>
              <a:off x="1756815" y="4492877"/>
              <a:ext cx="5625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6</a:t>
              </a:r>
            </a:p>
          </p:txBody>
        </p:sp>
        <p:sp>
          <p:nvSpPr>
            <p:cNvPr id="50" name="TextBox 49">
              <a:extLst>
                <a:ext uri="{FF2B5EF4-FFF2-40B4-BE49-F238E27FC236}">
                  <a16:creationId xmlns="" xmlns:a16="http://schemas.microsoft.com/office/drawing/2014/main" id="{AEF5C476-D0DD-4565-B196-34DFFD8AE1D8}"/>
                </a:ext>
              </a:extLst>
            </p:cNvPr>
            <p:cNvSpPr txBox="1"/>
            <p:nvPr/>
          </p:nvSpPr>
          <p:spPr bwMode="auto">
            <a:xfrm>
              <a:off x="2172357" y="4486227"/>
              <a:ext cx="5625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9</a:t>
              </a:r>
            </a:p>
          </p:txBody>
        </p:sp>
        <p:sp>
          <p:nvSpPr>
            <p:cNvPr id="51" name="TextBox 50">
              <a:extLst>
                <a:ext uri="{FF2B5EF4-FFF2-40B4-BE49-F238E27FC236}">
                  <a16:creationId xmlns="" xmlns:a16="http://schemas.microsoft.com/office/drawing/2014/main" id="{D1E0A78E-D9E8-4A0E-BAA7-F819715E01E0}"/>
                </a:ext>
              </a:extLst>
            </p:cNvPr>
            <p:cNvSpPr txBox="1"/>
            <p:nvPr/>
          </p:nvSpPr>
          <p:spPr bwMode="auto">
            <a:xfrm>
              <a:off x="2481224" y="4485065"/>
              <a:ext cx="7807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12</a:t>
              </a:r>
            </a:p>
          </p:txBody>
        </p:sp>
        <p:sp>
          <p:nvSpPr>
            <p:cNvPr id="52" name="TextBox 51">
              <a:extLst>
                <a:ext uri="{FF2B5EF4-FFF2-40B4-BE49-F238E27FC236}">
                  <a16:creationId xmlns="" xmlns:a16="http://schemas.microsoft.com/office/drawing/2014/main" id="{BE3C7426-3225-4FFA-AEF9-FFDC49F804C8}"/>
                </a:ext>
              </a:extLst>
            </p:cNvPr>
            <p:cNvSpPr txBox="1"/>
            <p:nvPr/>
          </p:nvSpPr>
          <p:spPr bwMode="auto">
            <a:xfrm>
              <a:off x="2899052" y="4485065"/>
              <a:ext cx="7807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15</a:t>
              </a:r>
            </a:p>
          </p:txBody>
        </p:sp>
        <p:sp>
          <p:nvSpPr>
            <p:cNvPr id="59" name="TextBox 58">
              <a:extLst>
                <a:ext uri="{FF2B5EF4-FFF2-40B4-BE49-F238E27FC236}">
                  <a16:creationId xmlns="" xmlns:a16="http://schemas.microsoft.com/office/drawing/2014/main" id="{50AF3F21-3C9C-4B90-A830-8C5AC39F4366}"/>
                </a:ext>
              </a:extLst>
            </p:cNvPr>
            <p:cNvSpPr txBox="1"/>
            <p:nvPr/>
          </p:nvSpPr>
          <p:spPr bwMode="auto">
            <a:xfrm>
              <a:off x="3295903" y="4492877"/>
              <a:ext cx="7807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18</a:t>
              </a:r>
            </a:p>
          </p:txBody>
        </p:sp>
        <p:sp>
          <p:nvSpPr>
            <p:cNvPr id="60" name="TextBox 59">
              <a:extLst>
                <a:ext uri="{FF2B5EF4-FFF2-40B4-BE49-F238E27FC236}">
                  <a16:creationId xmlns="" xmlns:a16="http://schemas.microsoft.com/office/drawing/2014/main" id="{0C3DAFAE-0523-4313-AAF4-C2BB71E90069}"/>
                </a:ext>
              </a:extLst>
            </p:cNvPr>
            <p:cNvSpPr txBox="1"/>
            <p:nvPr/>
          </p:nvSpPr>
          <p:spPr bwMode="auto">
            <a:xfrm>
              <a:off x="3709049" y="4492877"/>
              <a:ext cx="7807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21</a:t>
              </a:r>
            </a:p>
          </p:txBody>
        </p:sp>
        <p:sp>
          <p:nvSpPr>
            <p:cNvPr id="61" name="TextBox 60">
              <a:extLst>
                <a:ext uri="{FF2B5EF4-FFF2-40B4-BE49-F238E27FC236}">
                  <a16:creationId xmlns="" xmlns:a16="http://schemas.microsoft.com/office/drawing/2014/main" id="{934D1C62-C695-4C78-B1C7-B1883A6AFDA8}"/>
                </a:ext>
              </a:extLst>
            </p:cNvPr>
            <p:cNvSpPr txBox="1"/>
            <p:nvPr/>
          </p:nvSpPr>
          <p:spPr bwMode="auto">
            <a:xfrm>
              <a:off x="4124592" y="4486227"/>
              <a:ext cx="7807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24</a:t>
              </a:r>
            </a:p>
          </p:txBody>
        </p:sp>
        <p:sp>
          <p:nvSpPr>
            <p:cNvPr id="62" name="TextBox 61">
              <a:extLst>
                <a:ext uri="{FF2B5EF4-FFF2-40B4-BE49-F238E27FC236}">
                  <a16:creationId xmlns="" xmlns:a16="http://schemas.microsoft.com/office/drawing/2014/main" id="{049B5B48-1204-414B-BA7E-3B5E0D76B6E5}"/>
                </a:ext>
              </a:extLst>
            </p:cNvPr>
            <p:cNvSpPr txBox="1"/>
            <p:nvPr/>
          </p:nvSpPr>
          <p:spPr bwMode="auto">
            <a:xfrm>
              <a:off x="4542551" y="4485065"/>
              <a:ext cx="7807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27</a:t>
              </a:r>
            </a:p>
          </p:txBody>
        </p:sp>
        <p:sp>
          <p:nvSpPr>
            <p:cNvPr id="63" name="TextBox 62">
              <a:extLst>
                <a:ext uri="{FF2B5EF4-FFF2-40B4-BE49-F238E27FC236}">
                  <a16:creationId xmlns="" xmlns:a16="http://schemas.microsoft.com/office/drawing/2014/main" id="{7D4AD251-7371-4FCA-B997-9433C65D59C1}"/>
                </a:ext>
              </a:extLst>
            </p:cNvPr>
            <p:cNvSpPr txBox="1"/>
            <p:nvPr/>
          </p:nvSpPr>
          <p:spPr bwMode="auto">
            <a:xfrm>
              <a:off x="4960381" y="4485065"/>
              <a:ext cx="7807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30</a:t>
              </a:r>
            </a:p>
          </p:txBody>
        </p:sp>
      </p:grpSp>
      <p:cxnSp>
        <p:nvCxnSpPr>
          <p:cNvPr id="64" name="Straight Connector 63">
            <a:extLst>
              <a:ext uri="{FF2B5EF4-FFF2-40B4-BE49-F238E27FC236}">
                <a16:creationId xmlns="" xmlns:a16="http://schemas.microsoft.com/office/drawing/2014/main" id="{9FF42DD2-92CC-45BA-A3D6-E92C0D8F09C0}"/>
              </a:ext>
            </a:extLst>
          </p:cNvPr>
          <p:cNvCxnSpPr/>
          <p:nvPr/>
        </p:nvCxnSpPr>
        <p:spPr bwMode="auto">
          <a:xfrm>
            <a:off x="1069520" y="1729959"/>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65" name="Straight Connector 64">
            <a:extLst>
              <a:ext uri="{FF2B5EF4-FFF2-40B4-BE49-F238E27FC236}">
                <a16:creationId xmlns="" xmlns:a16="http://schemas.microsoft.com/office/drawing/2014/main" id="{D88637C9-2573-40A4-B1E4-AD6FE8210B02}"/>
              </a:ext>
            </a:extLst>
          </p:cNvPr>
          <p:cNvCxnSpPr/>
          <p:nvPr/>
        </p:nvCxnSpPr>
        <p:spPr bwMode="auto">
          <a:xfrm>
            <a:off x="1199349" y="1795772"/>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66" name="Straight Connector 65">
            <a:extLst>
              <a:ext uri="{FF2B5EF4-FFF2-40B4-BE49-F238E27FC236}">
                <a16:creationId xmlns="" xmlns:a16="http://schemas.microsoft.com/office/drawing/2014/main" id="{6A851824-0BAC-45FD-9A4C-39A4C59BE6CA}"/>
              </a:ext>
            </a:extLst>
          </p:cNvPr>
          <p:cNvCxnSpPr/>
          <p:nvPr/>
        </p:nvCxnSpPr>
        <p:spPr bwMode="auto">
          <a:xfrm>
            <a:off x="1286715" y="1913411"/>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67" name="Straight Connector 66">
            <a:extLst>
              <a:ext uri="{FF2B5EF4-FFF2-40B4-BE49-F238E27FC236}">
                <a16:creationId xmlns="" xmlns:a16="http://schemas.microsoft.com/office/drawing/2014/main" id="{DD275075-B0C6-4C1B-8D5A-460CA7F55AE5}"/>
              </a:ext>
            </a:extLst>
          </p:cNvPr>
          <p:cNvCxnSpPr/>
          <p:nvPr/>
        </p:nvCxnSpPr>
        <p:spPr bwMode="auto">
          <a:xfrm>
            <a:off x="1333555" y="1995277"/>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68" name="Straight Connector 67">
            <a:extLst>
              <a:ext uri="{FF2B5EF4-FFF2-40B4-BE49-F238E27FC236}">
                <a16:creationId xmlns="" xmlns:a16="http://schemas.microsoft.com/office/drawing/2014/main" id="{1975E2BF-FBC9-4EC2-9B79-BAF8DBF0F54F}"/>
              </a:ext>
            </a:extLst>
          </p:cNvPr>
          <p:cNvCxnSpPr/>
          <p:nvPr/>
        </p:nvCxnSpPr>
        <p:spPr bwMode="auto">
          <a:xfrm>
            <a:off x="1307966" y="1995866"/>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69" name="Straight Connector 68">
            <a:extLst>
              <a:ext uri="{FF2B5EF4-FFF2-40B4-BE49-F238E27FC236}">
                <a16:creationId xmlns="" xmlns:a16="http://schemas.microsoft.com/office/drawing/2014/main" id="{A6B93F41-71C5-47C1-B07A-8D348B4C7B69}"/>
              </a:ext>
            </a:extLst>
          </p:cNvPr>
          <p:cNvCxnSpPr/>
          <p:nvPr/>
        </p:nvCxnSpPr>
        <p:spPr bwMode="auto">
          <a:xfrm>
            <a:off x="1358057" y="1999009"/>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70" name="Straight Connector 69">
            <a:extLst>
              <a:ext uri="{FF2B5EF4-FFF2-40B4-BE49-F238E27FC236}">
                <a16:creationId xmlns="" xmlns:a16="http://schemas.microsoft.com/office/drawing/2014/main" id="{34119425-6C63-4CA7-977B-3A8F278C4C13}"/>
              </a:ext>
            </a:extLst>
          </p:cNvPr>
          <p:cNvCxnSpPr/>
          <p:nvPr/>
        </p:nvCxnSpPr>
        <p:spPr bwMode="auto">
          <a:xfrm>
            <a:off x="1379021" y="2054237"/>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71" name="Straight Connector 70">
            <a:extLst>
              <a:ext uri="{FF2B5EF4-FFF2-40B4-BE49-F238E27FC236}">
                <a16:creationId xmlns="" xmlns:a16="http://schemas.microsoft.com/office/drawing/2014/main" id="{AFBD1612-5827-4609-B677-996A9D5115EF}"/>
              </a:ext>
            </a:extLst>
          </p:cNvPr>
          <p:cNvCxnSpPr/>
          <p:nvPr/>
        </p:nvCxnSpPr>
        <p:spPr bwMode="auto">
          <a:xfrm>
            <a:off x="1026278" y="1694201"/>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72" name="Straight Connector 71">
            <a:extLst>
              <a:ext uri="{FF2B5EF4-FFF2-40B4-BE49-F238E27FC236}">
                <a16:creationId xmlns="" xmlns:a16="http://schemas.microsoft.com/office/drawing/2014/main" id="{ADA523F4-AC21-4189-B5BF-ADE04A31434B}"/>
              </a:ext>
            </a:extLst>
          </p:cNvPr>
          <p:cNvCxnSpPr/>
          <p:nvPr/>
        </p:nvCxnSpPr>
        <p:spPr bwMode="auto">
          <a:xfrm>
            <a:off x="1615684" y="2289266"/>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73" name="Straight Connector 72">
            <a:extLst>
              <a:ext uri="{FF2B5EF4-FFF2-40B4-BE49-F238E27FC236}">
                <a16:creationId xmlns="" xmlns:a16="http://schemas.microsoft.com/office/drawing/2014/main" id="{53496D6A-A898-42EB-AE0C-482889B2E4EE}"/>
              </a:ext>
            </a:extLst>
          </p:cNvPr>
          <p:cNvCxnSpPr/>
          <p:nvPr/>
        </p:nvCxnSpPr>
        <p:spPr bwMode="auto">
          <a:xfrm>
            <a:off x="1424944" y="2124393"/>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74" name="Straight Connector 73">
            <a:extLst>
              <a:ext uri="{FF2B5EF4-FFF2-40B4-BE49-F238E27FC236}">
                <a16:creationId xmlns="" xmlns:a16="http://schemas.microsoft.com/office/drawing/2014/main" id="{5DE992BB-76DA-438F-8F86-FE39FA4400F7}"/>
              </a:ext>
            </a:extLst>
          </p:cNvPr>
          <p:cNvCxnSpPr/>
          <p:nvPr/>
        </p:nvCxnSpPr>
        <p:spPr bwMode="auto">
          <a:xfrm>
            <a:off x="1472974" y="2171346"/>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75" name="Straight Connector 74">
            <a:extLst>
              <a:ext uri="{FF2B5EF4-FFF2-40B4-BE49-F238E27FC236}">
                <a16:creationId xmlns="" xmlns:a16="http://schemas.microsoft.com/office/drawing/2014/main" id="{F9D5E495-F958-4C96-838A-445627B2FED4}"/>
              </a:ext>
            </a:extLst>
          </p:cNvPr>
          <p:cNvCxnSpPr/>
          <p:nvPr/>
        </p:nvCxnSpPr>
        <p:spPr bwMode="auto">
          <a:xfrm>
            <a:off x="1445939" y="2124393"/>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76" name="Straight Connector 75">
            <a:extLst>
              <a:ext uri="{FF2B5EF4-FFF2-40B4-BE49-F238E27FC236}">
                <a16:creationId xmlns="" xmlns:a16="http://schemas.microsoft.com/office/drawing/2014/main" id="{201707F6-0CAA-4623-9426-65F86E3665CD}"/>
              </a:ext>
            </a:extLst>
          </p:cNvPr>
          <p:cNvCxnSpPr/>
          <p:nvPr/>
        </p:nvCxnSpPr>
        <p:spPr bwMode="auto">
          <a:xfrm>
            <a:off x="922270" y="1670999"/>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77" name="Straight Connector 76">
            <a:extLst>
              <a:ext uri="{FF2B5EF4-FFF2-40B4-BE49-F238E27FC236}">
                <a16:creationId xmlns="" xmlns:a16="http://schemas.microsoft.com/office/drawing/2014/main" id="{38753356-800A-4A3A-818B-D44196817B41}"/>
              </a:ext>
            </a:extLst>
          </p:cNvPr>
          <p:cNvCxnSpPr/>
          <p:nvPr/>
        </p:nvCxnSpPr>
        <p:spPr bwMode="auto">
          <a:xfrm>
            <a:off x="1661753" y="2295343"/>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78" name="Straight Connector 77">
            <a:extLst>
              <a:ext uri="{FF2B5EF4-FFF2-40B4-BE49-F238E27FC236}">
                <a16:creationId xmlns="" xmlns:a16="http://schemas.microsoft.com/office/drawing/2014/main" id="{C64BD772-9D75-44BB-8A90-B344FFD8954D}"/>
              </a:ext>
            </a:extLst>
          </p:cNvPr>
          <p:cNvCxnSpPr/>
          <p:nvPr/>
        </p:nvCxnSpPr>
        <p:spPr bwMode="auto">
          <a:xfrm>
            <a:off x="1759129" y="2366766"/>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79" name="Straight Connector 78">
            <a:extLst>
              <a:ext uri="{FF2B5EF4-FFF2-40B4-BE49-F238E27FC236}">
                <a16:creationId xmlns="" xmlns:a16="http://schemas.microsoft.com/office/drawing/2014/main" id="{53B3FFAE-E31E-48CC-B784-C79EE1F105DA}"/>
              </a:ext>
            </a:extLst>
          </p:cNvPr>
          <p:cNvCxnSpPr/>
          <p:nvPr/>
        </p:nvCxnSpPr>
        <p:spPr bwMode="auto">
          <a:xfrm>
            <a:off x="1677599" y="2295535"/>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80" name="Straight Connector 79">
            <a:extLst>
              <a:ext uri="{FF2B5EF4-FFF2-40B4-BE49-F238E27FC236}">
                <a16:creationId xmlns="" xmlns:a16="http://schemas.microsoft.com/office/drawing/2014/main" id="{0CAAC2AF-8C56-4E29-A1E7-5D278B1F2440}"/>
              </a:ext>
            </a:extLst>
          </p:cNvPr>
          <p:cNvCxnSpPr/>
          <p:nvPr/>
        </p:nvCxnSpPr>
        <p:spPr bwMode="auto">
          <a:xfrm>
            <a:off x="1782578" y="2367806"/>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81" name="Straight Connector 80">
            <a:extLst>
              <a:ext uri="{FF2B5EF4-FFF2-40B4-BE49-F238E27FC236}">
                <a16:creationId xmlns="" xmlns:a16="http://schemas.microsoft.com/office/drawing/2014/main" id="{2D1F91C7-482C-4C0D-8A59-F43FA55A7FD2}"/>
              </a:ext>
            </a:extLst>
          </p:cNvPr>
          <p:cNvCxnSpPr/>
          <p:nvPr/>
        </p:nvCxnSpPr>
        <p:spPr bwMode="auto">
          <a:xfrm>
            <a:off x="1811414" y="2389448"/>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82" name="Straight Connector 81">
            <a:extLst>
              <a:ext uri="{FF2B5EF4-FFF2-40B4-BE49-F238E27FC236}">
                <a16:creationId xmlns="" xmlns:a16="http://schemas.microsoft.com/office/drawing/2014/main" id="{34A32093-F587-4B7C-B97A-6DE716C51C60}"/>
              </a:ext>
            </a:extLst>
          </p:cNvPr>
          <p:cNvCxnSpPr/>
          <p:nvPr/>
        </p:nvCxnSpPr>
        <p:spPr bwMode="auto">
          <a:xfrm>
            <a:off x="1837004" y="2422758"/>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83" name="Straight Connector 82">
            <a:extLst>
              <a:ext uri="{FF2B5EF4-FFF2-40B4-BE49-F238E27FC236}">
                <a16:creationId xmlns="" xmlns:a16="http://schemas.microsoft.com/office/drawing/2014/main" id="{9AE51BA4-3F0D-4F5D-B30E-3ABCB99EBAD6}"/>
              </a:ext>
            </a:extLst>
          </p:cNvPr>
          <p:cNvCxnSpPr/>
          <p:nvPr/>
        </p:nvCxnSpPr>
        <p:spPr bwMode="auto">
          <a:xfrm>
            <a:off x="1864529" y="2439661"/>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84" name="Straight Connector 83">
            <a:extLst>
              <a:ext uri="{FF2B5EF4-FFF2-40B4-BE49-F238E27FC236}">
                <a16:creationId xmlns="" xmlns:a16="http://schemas.microsoft.com/office/drawing/2014/main" id="{5B69F9D8-6E03-48D2-8225-F6E2AAB251A4}"/>
              </a:ext>
            </a:extLst>
          </p:cNvPr>
          <p:cNvCxnSpPr/>
          <p:nvPr/>
        </p:nvCxnSpPr>
        <p:spPr bwMode="auto">
          <a:xfrm>
            <a:off x="1885978" y="2439661"/>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85" name="Straight Connector 84">
            <a:extLst>
              <a:ext uri="{FF2B5EF4-FFF2-40B4-BE49-F238E27FC236}">
                <a16:creationId xmlns="" xmlns:a16="http://schemas.microsoft.com/office/drawing/2014/main" id="{AC7DA781-E0AB-4767-BF3B-B60CC38888C8}"/>
              </a:ext>
            </a:extLst>
          </p:cNvPr>
          <p:cNvCxnSpPr/>
          <p:nvPr/>
        </p:nvCxnSpPr>
        <p:spPr bwMode="auto">
          <a:xfrm>
            <a:off x="1945617" y="2463133"/>
            <a:ext cx="0" cy="117920"/>
          </a:xfrm>
          <a:prstGeom prst="line">
            <a:avLst/>
          </a:prstGeom>
          <a:noFill/>
          <a:ln w="28575" cap="flat" cmpd="sng" algn="ctr">
            <a:solidFill>
              <a:schemeClr val="accent3"/>
            </a:solidFill>
            <a:prstDash val="solid"/>
            <a:round/>
            <a:headEnd type="none" w="med" len="med"/>
            <a:tailEnd type="none" w="med" len="med"/>
          </a:ln>
          <a:effectLst/>
        </p:spPr>
      </p:cxnSp>
      <p:grpSp>
        <p:nvGrpSpPr>
          <p:cNvPr id="97" name="Group 96">
            <a:extLst>
              <a:ext uri="{FF2B5EF4-FFF2-40B4-BE49-F238E27FC236}">
                <a16:creationId xmlns="" xmlns:a16="http://schemas.microsoft.com/office/drawing/2014/main" id="{073CF138-7BD7-4D56-8160-7CAE5D359CB1}"/>
              </a:ext>
            </a:extLst>
          </p:cNvPr>
          <p:cNvGrpSpPr/>
          <p:nvPr/>
        </p:nvGrpSpPr>
        <p:grpSpPr>
          <a:xfrm>
            <a:off x="1441833" y="1077225"/>
            <a:ext cx="3267655" cy="879479"/>
            <a:chOff x="1729604" y="1174252"/>
            <a:chExt cx="4356873" cy="879479"/>
          </a:xfrm>
        </p:grpSpPr>
        <p:sp>
          <p:nvSpPr>
            <p:cNvPr id="15" name="TextBox 14">
              <a:extLst>
                <a:ext uri="{FF2B5EF4-FFF2-40B4-BE49-F238E27FC236}">
                  <a16:creationId xmlns="" xmlns:a16="http://schemas.microsoft.com/office/drawing/2014/main" id="{155F46C2-BD5F-4C17-AD23-85C37501FB54}"/>
                </a:ext>
              </a:extLst>
            </p:cNvPr>
            <p:cNvSpPr txBox="1"/>
            <p:nvPr/>
          </p:nvSpPr>
          <p:spPr bwMode="auto">
            <a:xfrm>
              <a:off x="1981448" y="1458247"/>
              <a:ext cx="26660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Maintenance chemotherapy</a:t>
              </a:r>
            </a:p>
          </p:txBody>
        </p:sp>
        <p:sp>
          <p:nvSpPr>
            <p:cNvPr id="16" name="TextBox 15">
              <a:extLst>
                <a:ext uri="{FF2B5EF4-FFF2-40B4-BE49-F238E27FC236}">
                  <a16:creationId xmlns="" xmlns:a16="http://schemas.microsoft.com/office/drawing/2014/main" id="{65CAF94A-3FFD-4D2B-B7AD-DEC64E1B6F18}"/>
                </a:ext>
              </a:extLst>
            </p:cNvPr>
            <p:cNvSpPr txBox="1"/>
            <p:nvPr/>
          </p:nvSpPr>
          <p:spPr bwMode="auto">
            <a:xfrm>
              <a:off x="1974901" y="1776732"/>
              <a:ext cx="26660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Anti–PD-L1 Ab (durvalumab)</a:t>
              </a:r>
            </a:p>
          </p:txBody>
        </p:sp>
        <p:sp>
          <p:nvSpPr>
            <p:cNvPr id="17" name="TextBox 16">
              <a:extLst>
                <a:ext uri="{FF2B5EF4-FFF2-40B4-BE49-F238E27FC236}">
                  <a16:creationId xmlns="" xmlns:a16="http://schemas.microsoft.com/office/drawing/2014/main" id="{CB5B5796-D5E9-4BAE-A49D-86701CF9B4CE}"/>
                </a:ext>
              </a:extLst>
            </p:cNvPr>
            <p:cNvSpPr txBox="1"/>
            <p:nvPr/>
          </p:nvSpPr>
          <p:spPr bwMode="auto">
            <a:xfrm>
              <a:off x="4251725" y="1174252"/>
              <a:ext cx="183475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Median PFS</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17.9 (14.0-24.0)</a:t>
              </a:r>
            </a:p>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21.7 (18.6-27.3)</a:t>
              </a:r>
            </a:p>
          </p:txBody>
        </p:sp>
        <p:grpSp>
          <p:nvGrpSpPr>
            <p:cNvPr id="3" name="Group 2">
              <a:extLst>
                <a:ext uri="{FF2B5EF4-FFF2-40B4-BE49-F238E27FC236}">
                  <a16:creationId xmlns="" xmlns:a16="http://schemas.microsoft.com/office/drawing/2014/main" id="{8DC56A8B-BA79-493F-A310-C94674B0A4C8}"/>
                </a:ext>
              </a:extLst>
            </p:cNvPr>
            <p:cNvGrpSpPr/>
            <p:nvPr/>
          </p:nvGrpSpPr>
          <p:grpSpPr>
            <a:xfrm>
              <a:off x="1729604" y="1611329"/>
              <a:ext cx="245206" cy="338554"/>
              <a:chOff x="1918671" y="1906298"/>
              <a:chExt cx="245206" cy="371097"/>
            </a:xfrm>
          </p:grpSpPr>
          <p:cxnSp>
            <p:nvCxnSpPr>
              <p:cNvPr id="86" name="Straight Connector 85">
                <a:extLst>
                  <a:ext uri="{FF2B5EF4-FFF2-40B4-BE49-F238E27FC236}">
                    <a16:creationId xmlns="" xmlns:a16="http://schemas.microsoft.com/office/drawing/2014/main" id="{90DF9E8D-3595-41F4-9A34-17C739291ADB}"/>
                  </a:ext>
                </a:extLst>
              </p:cNvPr>
              <p:cNvCxnSpPr>
                <a:cxnSpLocks/>
              </p:cNvCxnSpPr>
              <p:nvPr/>
            </p:nvCxnSpPr>
            <p:spPr bwMode="auto">
              <a:xfrm>
                <a:off x="1918671" y="1906298"/>
                <a:ext cx="245206" cy="0"/>
              </a:xfrm>
              <a:prstGeom prst="line">
                <a:avLst/>
              </a:prstGeom>
              <a:noFill/>
              <a:ln w="28575" cap="flat" cmpd="sng" algn="ctr">
                <a:solidFill>
                  <a:schemeClr val="accent1"/>
                </a:solidFill>
                <a:prstDash val="solid"/>
                <a:round/>
                <a:headEnd type="none" w="med" len="med"/>
                <a:tailEnd type="none" w="med" len="med"/>
              </a:ln>
              <a:effectLst/>
            </p:spPr>
          </p:cxnSp>
          <p:cxnSp>
            <p:nvCxnSpPr>
              <p:cNvPr id="87" name="Straight Connector 86">
                <a:extLst>
                  <a:ext uri="{FF2B5EF4-FFF2-40B4-BE49-F238E27FC236}">
                    <a16:creationId xmlns="" xmlns:a16="http://schemas.microsoft.com/office/drawing/2014/main" id="{BF7BEB2B-C013-4E81-B5D8-36DE3577A1FD}"/>
                  </a:ext>
                </a:extLst>
              </p:cNvPr>
              <p:cNvCxnSpPr>
                <a:cxnSpLocks/>
              </p:cNvCxnSpPr>
              <p:nvPr/>
            </p:nvCxnSpPr>
            <p:spPr bwMode="auto">
              <a:xfrm>
                <a:off x="1918671" y="2277395"/>
                <a:ext cx="245206" cy="0"/>
              </a:xfrm>
              <a:prstGeom prst="line">
                <a:avLst/>
              </a:prstGeom>
              <a:noFill/>
              <a:ln w="28575" cap="flat" cmpd="sng" algn="ctr">
                <a:solidFill>
                  <a:schemeClr val="accent3"/>
                </a:solidFill>
                <a:prstDash val="solid"/>
                <a:round/>
                <a:headEnd type="none" w="med" len="med"/>
                <a:tailEnd type="none" w="med" len="med"/>
              </a:ln>
              <a:effectLst/>
            </p:spPr>
          </p:cxnSp>
        </p:grpSp>
      </p:grpSp>
      <p:grpSp>
        <p:nvGrpSpPr>
          <p:cNvPr id="7" name="Group 6">
            <a:extLst>
              <a:ext uri="{FF2B5EF4-FFF2-40B4-BE49-F238E27FC236}">
                <a16:creationId xmlns="" xmlns:a16="http://schemas.microsoft.com/office/drawing/2014/main" id="{81A20163-48DF-43D9-850A-0E96D7C2B570}"/>
              </a:ext>
            </a:extLst>
          </p:cNvPr>
          <p:cNvGrpSpPr/>
          <p:nvPr/>
        </p:nvGrpSpPr>
        <p:grpSpPr>
          <a:xfrm>
            <a:off x="913874" y="4461711"/>
            <a:ext cx="2215710" cy="64650"/>
            <a:chOff x="1216773" y="4457115"/>
            <a:chExt cx="4122108" cy="90279"/>
          </a:xfrm>
        </p:grpSpPr>
        <p:grpSp>
          <p:nvGrpSpPr>
            <p:cNvPr id="34" name="Group 33">
              <a:extLst>
                <a:ext uri="{FF2B5EF4-FFF2-40B4-BE49-F238E27FC236}">
                  <a16:creationId xmlns="" xmlns:a16="http://schemas.microsoft.com/office/drawing/2014/main" id="{029BA993-F4CE-4B95-8EEF-44BAA67823A6}"/>
                </a:ext>
              </a:extLst>
            </p:cNvPr>
            <p:cNvGrpSpPr/>
            <p:nvPr/>
          </p:nvGrpSpPr>
          <p:grpSpPr>
            <a:xfrm>
              <a:off x="1216773" y="4457115"/>
              <a:ext cx="2075707" cy="90279"/>
              <a:chOff x="2896259" y="3792657"/>
              <a:chExt cx="2119508" cy="79852"/>
            </a:xfrm>
          </p:grpSpPr>
          <p:grpSp>
            <p:nvGrpSpPr>
              <p:cNvPr id="35" name="Group 34">
                <a:extLst>
                  <a:ext uri="{FF2B5EF4-FFF2-40B4-BE49-F238E27FC236}">
                    <a16:creationId xmlns="" xmlns:a16="http://schemas.microsoft.com/office/drawing/2014/main" id="{2722644F-0A93-4C3B-B88F-2C093DCB7ACC}"/>
                  </a:ext>
                </a:extLst>
              </p:cNvPr>
              <p:cNvGrpSpPr/>
              <p:nvPr/>
            </p:nvGrpSpPr>
            <p:grpSpPr>
              <a:xfrm rot="5400000">
                <a:off x="3702019" y="2990806"/>
                <a:ext cx="75943" cy="1687463"/>
                <a:chOff x="2788138" y="2435081"/>
                <a:chExt cx="74246" cy="1362075"/>
              </a:xfrm>
            </p:grpSpPr>
            <p:cxnSp>
              <p:nvCxnSpPr>
                <p:cNvPr id="37" name="Straight Connector 36">
                  <a:extLst>
                    <a:ext uri="{FF2B5EF4-FFF2-40B4-BE49-F238E27FC236}">
                      <a16:creationId xmlns="" xmlns:a16="http://schemas.microsoft.com/office/drawing/2014/main" id="{039ED5AF-C2BB-49EF-8A29-B567EE0DA381}"/>
                    </a:ext>
                  </a:extLst>
                </p:cNvPr>
                <p:cNvCxnSpPr>
                  <a:cxnSpLocks/>
                </p:cNvCxnSpPr>
                <p:nvPr/>
              </p:nvCxnSpPr>
              <p:spPr bwMode="auto">
                <a:xfrm>
                  <a:off x="2788138" y="2435081"/>
                  <a:ext cx="74246" cy="0"/>
                </a:xfrm>
                <a:prstGeom prst="line">
                  <a:avLst/>
                </a:prstGeom>
                <a:noFill/>
                <a:ln w="28575" cap="flat" cmpd="sng" algn="ctr">
                  <a:solidFill>
                    <a:schemeClr val="bg1"/>
                  </a:solidFill>
                  <a:prstDash val="solid"/>
                  <a:round/>
                  <a:headEnd type="none" w="med" len="med"/>
                  <a:tailEnd type="none" w="med" len="med"/>
                </a:ln>
                <a:effectLst/>
              </p:spPr>
            </p:cxnSp>
            <p:cxnSp>
              <p:nvCxnSpPr>
                <p:cNvPr id="38" name="Straight Connector 37">
                  <a:extLst>
                    <a:ext uri="{FF2B5EF4-FFF2-40B4-BE49-F238E27FC236}">
                      <a16:creationId xmlns="" xmlns:a16="http://schemas.microsoft.com/office/drawing/2014/main" id="{A2B0F70C-6C90-40EF-B20F-E004B3A0C73D}"/>
                    </a:ext>
                  </a:extLst>
                </p:cNvPr>
                <p:cNvCxnSpPr>
                  <a:cxnSpLocks/>
                </p:cNvCxnSpPr>
                <p:nvPr/>
              </p:nvCxnSpPr>
              <p:spPr bwMode="auto">
                <a:xfrm>
                  <a:off x="2788138" y="2775600"/>
                  <a:ext cx="74246" cy="0"/>
                </a:xfrm>
                <a:prstGeom prst="line">
                  <a:avLst/>
                </a:prstGeom>
                <a:noFill/>
                <a:ln w="28575" cap="flat" cmpd="sng" algn="ctr">
                  <a:solidFill>
                    <a:schemeClr val="bg1"/>
                  </a:solidFill>
                  <a:prstDash val="solid"/>
                  <a:round/>
                  <a:headEnd type="none" w="med" len="med"/>
                  <a:tailEnd type="none" w="med" len="med"/>
                </a:ln>
                <a:effectLst/>
              </p:spPr>
            </p:cxnSp>
            <p:cxnSp>
              <p:nvCxnSpPr>
                <p:cNvPr id="39" name="Straight Connector 38">
                  <a:extLst>
                    <a:ext uri="{FF2B5EF4-FFF2-40B4-BE49-F238E27FC236}">
                      <a16:creationId xmlns="" xmlns:a16="http://schemas.microsoft.com/office/drawing/2014/main" id="{12D80494-E0EC-427A-A6CD-868BD5BB2C8A}"/>
                    </a:ext>
                  </a:extLst>
                </p:cNvPr>
                <p:cNvCxnSpPr>
                  <a:cxnSpLocks/>
                </p:cNvCxnSpPr>
                <p:nvPr/>
              </p:nvCxnSpPr>
              <p:spPr bwMode="auto">
                <a:xfrm>
                  <a:off x="2788138" y="3116119"/>
                  <a:ext cx="74246" cy="0"/>
                </a:xfrm>
                <a:prstGeom prst="line">
                  <a:avLst/>
                </a:prstGeom>
                <a:noFill/>
                <a:ln w="28575" cap="flat" cmpd="sng" algn="ctr">
                  <a:solidFill>
                    <a:schemeClr val="bg1"/>
                  </a:solidFill>
                  <a:prstDash val="solid"/>
                  <a:round/>
                  <a:headEnd type="none" w="med" len="med"/>
                  <a:tailEnd type="none" w="med" len="med"/>
                </a:ln>
                <a:effectLst/>
              </p:spPr>
            </p:cxnSp>
            <p:cxnSp>
              <p:nvCxnSpPr>
                <p:cNvPr id="40" name="Straight Connector 39">
                  <a:extLst>
                    <a:ext uri="{FF2B5EF4-FFF2-40B4-BE49-F238E27FC236}">
                      <a16:creationId xmlns="" xmlns:a16="http://schemas.microsoft.com/office/drawing/2014/main" id="{F3063165-D8D6-46C3-9807-82C170C6CC74}"/>
                    </a:ext>
                  </a:extLst>
                </p:cNvPr>
                <p:cNvCxnSpPr>
                  <a:cxnSpLocks/>
                </p:cNvCxnSpPr>
                <p:nvPr/>
              </p:nvCxnSpPr>
              <p:spPr bwMode="auto">
                <a:xfrm>
                  <a:off x="2788138" y="3456638"/>
                  <a:ext cx="74246" cy="0"/>
                </a:xfrm>
                <a:prstGeom prst="line">
                  <a:avLst/>
                </a:prstGeom>
                <a:noFill/>
                <a:ln w="28575" cap="flat" cmpd="sng" algn="ctr">
                  <a:solidFill>
                    <a:schemeClr val="bg1"/>
                  </a:solidFill>
                  <a:prstDash val="solid"/>
                  <a:round/>
                  <a:headEnd type="none" w="med" len="med"/>
                  <a:tailEnd type="none" w="med" len="med"/>
                </a:ln>
                <a:effectLst/>
              </p:spPr>
            </p:cxnSp>
            <p:cxnSp>
              <p:nvCxnSpPr>
                <p:cNvPr id="41" name="Straight Connector 40">
                  <a:extLst>
                    <a:ext uri="{FF2B5EF4-FFF2-40B4-BE49-F238E27FC236}">
                      <a16:creationId xmlns="" xmlns:a16="http://schemas.microsoft.com/office/drawing/2014/main" id="{925B1803-DFBF-43BB-A70A-62E77987CDFB}"/>
                    </a:ext>
                  </a:extLst>
                </p:cNvPr>
                <p:cNvCxnSpPr>
                  <a:cxnSpLocks/>
                </p:cNvCxnSpPr>
                <p:nvPr/>
              </p:nvCxnSpPr>
              <p:spPr bwMode="auto">
                <a:xfrm>
                  <a:off x="2788138" y="3797156"/>
                  <a:ext cx="74246" cy="0"/>
                </a:xfrm>
                <a:prstGeom prst="line">
                  <a:avLst/>
                </a:prstGeom>
                <a:noFill/>
                <a:ln w="28575" cap="flat" cmpd="sng" algn="ctr">
                  <a:solidFill>
                    <a:schemeClr val="bg1"/>
                  </a:solidFill>
                  <a:prstDash val="solid"/>
                  <a:round/>
                  <a:headEnd type="none" w="med" len="med"/>
                  <a:tailEnd type="none" w="med" len="med"/>
                </a:ln>
                <a:effectLst/>
              </p:spPr>
            </p:cxnSp>
          </p:grpSp>
          <p:cxnSp>
            <p:nvCxnSpPr>
              <p:cNvPr id="36" name="Straight Connector 35">
                <a:extLst>
                  <a:ext uri="{FF2B5EF4-FFF2-40B4-BE49-F238E27FC236}">
                    <a16:creationId xmlns="" xmlns:a16="http://schemas.microsoft.com/office/drawing/2014/main" id="{D1549843-B39E-4BFB-9BAB-A6632A919B47}"/>
                  </a:ext>
                </a:extLst>
              </p:cNvPr>
              <p:cNvCxnSpPr>
                <a:cxnSpLocks/>
              </p:cNvCxnSpPr>
              <p:nvPr/>
            </p:nvCxnSpPr>
            <p:spPr bwMode="auto">
              <a:xfrm rot="5400000">
                <a:off x="4977795" y="3830629"/>
                <a:ext cx="75943" cy="0"/>
              </a:xfrm>
              <a:prstGeom prst="line">
                <a:avLst/>
              </a:prstGeom>
              <a:noFill/>
              <a:ln w="28575" cap="flat" cmpd="sng" algn="ctr">
                <a:solidFill>
                  <a:schemeClr val="bg1"/>
                </a:solidFill>
                <a:prstDash val="solid"/>
                <a:round/>
                <a:headEnd type="none" w="med" len="med"/>
                <a:tailEnd type="none" w="med" len="med"/>
              </a:ln>
              <a:effectLst/>
            </p:spPr>
          </p:cxnSp>
        </p:grpSp>
        <p:grpSp>
          <p:nvGrpSpPr>
            <p:cNvPr id="53" name="Group 52">
              <a:extLst>
                <a:ext uri="{FF2B5EF4-FFF2-40B4-BE49-F238E27FC236}">
                  <a16:creationId xmlns="" xmlns:a16="http://schemas.microsoft.com/office/drawing/2014/main" id="{3CB07548-CD33-48F6-BEF7-B919950F182F}"/>
                </a:ext>
              </a:extLst>
            </p:cNvPr>
            <p:cNvGrpSpPr/>
            <p:nvPr/>
          </p:nvGrpSpPr>
          <p:grpSpPr>
            <a:xfrm rot="5400000">
              <a:off x="4469656" y="3678169"/>
              <a:ext cx="85860" cy="1652590"/>
              <a:chOff x="2788138" y="2435081"/>
              <a:chExt cx="74246" cy="1362075"/>
            </a:xfrm>
          </p:grpSpPr>
          <p:cxnSp>
            <p:nvCxnSpPr>
              <p:cNvPr id="54" name="Straight Connector 53">
                <a:extLst>
                  <a:ext uri="{FF2B5EF4-FFF2-40B4-BE49-F238E27FC236}">
                    <a16:creationId xmlns="" xmlns:a16="http://schemas.microsoft.com/office/drawing/2014/main" id="{6B08DE4B-0016-40ED-8BD4-014D18953EE9}"/>
                  </a:ext>
                </a:extLst>
              </p:cNvPr>
              <p:cNvCxnSpPr>
                <a:cxnSpLocks/>
              </p:cNvCxnSpPr>
              <p:nvPr/>
            </p:nvCxnSpPr>
            <p:spPr bwMode="auto">
              <a:xfrm>
                <a:off x="2788138" y="2435081"/>
                <a:ext cx="74246" cy="0"/>
              </a:xfrm>
              <a:prstGeom prst="line">
                <a:avLst/>
              </a:prstGeom>
              <a:noFill/>
              <a:ln w="28575" cap="flat" cmpd="sng" algn="ctr">
                <a:solidFill>
                  <a:schemeClr val="bg1"/>
                </a:solidFill>
                <a:prstDash val="solid"/>
                <a:round/>
                <a:headEnd type="none" w="med" len="med"/>
                <a:tailEnd type="none" w="med" len="med"/>
              </a:ln>
              <a:effectLst/>
            </p:spPr>
          </p:cxnSp>
          <p:cxnSp>
            <p:nvCxnSpPr>
              <p:cNvPr id="55" name="Straight Connector 54">
                <a:extLst>
                  <a:ext uri="{FF2B5EF4-FFF2-40B4-BE49-F238E27FC236}">
                    <a16:creationId xmlns="" xmlns:a16="http://schemas.microsoft.com/office/drawing/2014/main" id="{7589FB52-F8C9-473F-8D8D-8AFBC0F57699}"/>
                  </a:ext>
                </a:extLst>
              </p:cNvPr>
              <p:cNvCxnSpPr>
                <a:cxnSpLocks/>
              </p:cNvCxnSpPr>
              <p:nvPr/>
            </p:nvCxnSpPr>
            <p:spPr bwMode="auto">
              <a:xfrm>
                <a:off x="2788138" y="2775600"/>
                <a:ext cx="74246" cy="0"/>
              </a:xfrm>
              <a:prstGeom prst="line">
                <a:avLst/>
              </a:prstGeom>
              <a:noFill/>
              <a:ln w="28575" cap="flat" cmpd="sng" algn="ctr">
                <a:solidFill>
                  <a:schemeClr val="bg1"/>
                </a:solidFill>
                <a:prstDash val="solid"/>
                <a:round/>
                <a:headEnd type="none" w="med" len="med"/>
                <a:tailEnd type="none" w="med" len="med"/>
              </a:ln>
              <a:effectLst/>
            </p:spPr>
          </p:cxnSp>
          <p:cxnSp>
            <p:nvCxnSpPr>
              <p:cNvPr id="56" name="Straight Connector 55">
                <a:extLst>
                  <a:ext uri="{FF2B5EF4-FFF2-40B4-BE49-F238E27FC236}">
                    <a16:creationId xmlns="" xmlns:a16="http://schemas.microsoft.com/office/drawing/2014/main" id="{5D93DDCD-EC76-477E-B71C-2204CBA82234}"/>
                  </a:ext>
                </a:extLst>
              </p:cNvPr>
              <p:cNvCxnSpPr>
                <a:cxnSpLocks/>
              </p:cNvCxnSpPr>
              <p:nvPr/>
            </p:nvCxnSpPr>
            <p:spPr bwMode="auto">
              <a:xfrm>
                <a:off x="2788138" y="3116119"/>
                <a:ext cx="74246" cy="0"/>
              </a:xfrm>
              <a:prstGeom prst="line">
                <a:avLst/>
              </a:prstGeom>
              <a:noFill/>
              <a:ln w="28575" cap="flat" cmpd="sng" algn="ctr">
                <a:solidFill>
                  <a:schemeClr val="bg1"/>
                </a:solidFill>
                <a:prstDash val="solid"/>
                <a:round/>
                <a:headEnd type="none" w="med" len="med"/>
                <a:tailEnd type="none" w="med" len="med"/>
              </a:ln>
              <a:effectLst/>
            </p:spPr>
          </p:cxnSp>
          <p:cxnSp>
            <p:nvCxnSpPr>
              <p:cNvPr id="57" name="Straight Connector 56">
                <a:extLst>
                  <a:ext uri="{FF2B5EF4-FFF2-40B4-BE49-F238E27FC236}">
                    <a16:creationId xmlns="" xmlns:a16="http://schemas.microsoft.com/office/drawing/2014/main" id="{43C350D7-2432-4BD1-82C1-51FF761EC5B4}"/>
                  </a:ext>
                </a:extLst>
              </p:cNvPr>
              <p:cNvCxnSpPr>
                <a:cxnSpLocks/>
              </p:cNvCxnSpPr>
              <p:nvPr/>
            </p:nvCxnSpPr>
            <p:spPr bwMode="auto">
              <a:xfrm>
                <a:off x="2788138" y="3456638"/>
                <a:ext cx="74246" cy="0"/>
              </a:xfrm>
              <a:prstGeom prst="line">
                <a:avLst/>
              </a:prstGeom>
              <a:noFill/>
              <a:ln w="28575" cap="flat" cmpd="sng" algn="ctr">
                <a:solidFill>
                  <a:schemeClr val="bg1"/>
                </a:solidFill>
                <a:prstDash val="solid"/>
                <a:round/>
                <a:headEnd type="none" w="med" len="med"/>
                <a:tailEnd type="none" w="med" len="med"/>
              </a:ln>
              <a:effectLst/>
            </p:spPr>
          </p:cxnSp>
          <p:cxnSp>
            <p:nvCxnSpPr>
              <p:cNvPr id="58" name="Straight Connector 57">
                <a:extLst>
                  <a:ext uri="{FF2B5EF4-FFF2-40B4-BE49-F238E27FC236}">
                    <a16:creationId xmlns="" xmlns:a16="http://schemas.microsoft.com/office/drawing/2014/main" id="{BAC1639F-2D12-4AAD-BB5F-4DF19178D975}"/>
                  </a:ext>
                </a:extLst>
              </p:cNvPr>
              <p:cNvCxnSpPr>
                <a:cxnSpLocks/>
              </p:cNvCxnSpPr>
              <p:nvPr/>
            </p:nvCxnSpPr>
            <p:spPr bwMode="auto">
              <a:xfrm>
                <a:off x="2788138" y="3797156"/>
                <a:ext cx="74246" cy="0"/>
              </a:xfrm>
              <a:prstGeom prst="line">
                <a:avLst/>
              </a:prstGeom>
              <a:noFill/>
              <a:ln w="28575" cap="flat" cmpd="sng" algn="ctr">
                <a:solidFill>
                  <a:schemeClr val="bg1"/>
                </a:solidFill>
                <a:prstDash val="solid"/>
                <a:round/>
                <a:headEnd type="none" w="med" len="med"/>
                <a:tailEnd type="none" w="med" len="med"/>
              </a:ln>
              <a:effectLst/>
            </p:spPr>
          </p:cxnSp>
        </p:grpSp>
      </p:grpSp>
      <p:grpSp>
        <p:nvGrpSpPr>
          <p:cNvPr id="8" name="Group 7">
            <a:extLst>
              <a:ext uri="{FF2B5EF4-FFF2-40B4-BE49-F238E27FC236}">
                <a16:creationId xmlns="" xmlns:a16="http://schemas.microsoft.com/office/drawing/2014/main" id="{3C25851F-F322-4EB1-AF99-59C61D30F9A1}"/>
              </a:ext>
            </a:extLst>
          </p:cNvPr>
          <p:cNvGrpSpPr/>
          <p:nvPr/>
        </p:nvGrpSpPr>
        <p:grpSpPr>
          <a:xfrm>
            <a:off x="3349307" y="4460779"/>
            <a:ext cx="666224" cy="61485"/>
            <a:chOff x="3436880" y="4617276"/>
            <a:chExt cx="888299" cy="61485"/>
          </a:xfrm>
        </p:grpSpPr>
        <p:cxnSp>
          <p:nvCxnSpPr>
            <p:cNvPr id="88" name="Straight Connector 87">
              <a:extLst>
                <a:ext uri="{FF2B5EF4-FFF2-40B4-BE49-F238E27FC236}">
                  <a16:creationId xmlns="" xmlns:a16="http://schemas.microsoft.com/office/drawing/2014/main" id="{5A607FFC-717F-4C50-AD29-088A4CC64865}"/>
                </a:ext>
              </a:extLst>
            </p:cNvPr>
            <p:cNvCxnSpPr>
              <a:cxnSpLocks/>
            </p:cNvCxnSpPr>
            <p:nvPr/>
          </p:nvCxnSpPr>
          <p:spPr bwMode="auto">
            <a:xfrm rot="5400000">
              <a:off x="4294436" y="4648019"/>
              <a:ext cx="61485" cy="0"/>
            </a:xfrm>
            <a:prstGeom prst="line">
              <a:avLst/>
            </a:prstGeom>
            <a:noFill/>
            <a:ln w="28575" cap="flat" cmpd="sng" algn="ctr">
              <a:solidFill>
                <a:schemeClr val="bg1"/>
              </a:solidFill>
              <a:prstDash val="solid"/>
              <a:round/>
              <a:headEnd type="none" w="med" len="med"/>
              <a:tailEnd type="none" w="med" len="med"/>
            </a:ln>
            <a:effectLst/>
          </p:spPr>
        </p:cxnSp>
        <p:cxnSp>
          <p:nvCxnSpPr>
            <p:cNvPr id="89" name="Straight Connector 88">
              <a:extLst>
                <a:ext uri="{FF2B5EF4-FFF2-40B4-BE49-F238E27FC236}">
                  <a16:creationId xmlns="" xmlns:a16="http://schemas.microsoft.com/office/drawing/2014/main" id="{0784E3EE-8717-4A57-AFF8-D6E6335BE248}"/>
                </a:ext>
              </a:extLst>
            </p:cNvPr>
            <p:cNvCxnSpPr>
              <a:cxnSpLocks/>
            </p:cNvCxnSpPr>
            <p:nvPr/>
          </p:nvCxnSpPr>
          <p:spPr bwMode="auto">
            <a:xfrm rot="5400000">
              <a:off x="3998336" y="4648019"/>
              <a:ext cx="61485" cy="0"/>
            </a:xfrm>
            <a:prstGeom prst="line">
              <a:avLst/>
            </a:prstGeom>
            <a:noFill/>
            <a:ln w="28575" cap="flat" cmpd="sng" algn="ctr">
              <a:solidFill>
                <a:schemeClr val="bg1"/>
              </a:solidFill>
              <a:prstDash val="solid"/>
              <a:round/>
              <a:headEnd type="none" w="med" len="med"/>
              <a:tailEnd type="none" w="med" len="med"/>
            </a:ln>
            <a:effectLst/>
          </p:spPr>
        </p:cxnSp>
        <p:cxnSp>
          <p:nvCxnSpPr>
            <p:cNvPr id="90" name="Straight Connector 89">
              <a:extLst>
                <a:ext uri="{FF2B5EF4-FFF2-40B4-BE49-F238E27FC236}">
                  <a16:creationId xmlns="" xmlns:a16="http://schemas.microsoft.com/office/drawing/2014/main" id="{B4A5B32B-AE49-4D77-8041-044B70830914}"/>
                </a:ext>
              </a:extLst>
            </p:cNvPr>
            <p:cNvCxnSpPr>
              <a:cxnSpLocks/>
            </p:cNvCxnSpPr>
            <p:nvPr/>
          </p:nvCxnSpPr>
          <p:spPr bwMode="auto">
            <a:xfrm rot="5400000">
              <a:off x="3702237" y="4648019"/>
              <a:ext cx="61485" cy="0"/>
            </a:xfrm>
            <a:prstGeom prst="line">
              <a:avLst/>
            </a:prstGeom>
            <a:noFill/>
            <a:ln w="28575" cap="flat" cmpd="sng" algn="ctr">
              <a:solidFill>
                <a:schemeClr val="bg1"/>
              </a:solidFill>
              <a:prstDash val="solid"/>
              <a:round/>
              <a:headEnd type="none" w="med" len="med"/>
              <a:tailEnd type="none" w="med" len="med"/>
            </a:ln>
            <a:effectLst/>
          </p:spPr>
        </p:cxnSp>
        <p:cxnSp>
          <p:nvCxnSpPr>
            <p:cNvPr id="91" name="Straight Connector 90">
              <a:extLst>
                <a:ext uri="{FF2B5EF4-FFF2-40B4-BE49-F238E27FC236}">
                  <a16:creationId xmlns="" xmlns:a16="http://schemas.microsoft.com/office/drawing/2014/main" id="{A6B1BF7B-D5E3-42EE-BF7E-B0B908C9D22F}"/>
                </a:ext>
              </a:extLst>
            </p:cNvPr>
            <p:cNvCxnSpPr>
              <a:cxnSpLocks/>
            </p:cNvCxnSpPr>
            <p:nvPr/>
          </p:nvCxnSpPr>
          <p:spPr bwMode="auto">
            <a:xfrm rot="5400000">
              <a:off x="3406137" y="4648019"/>
              <a:ext cx="61485" cy="0"/>
            </a:xfrm>
            <a:prstGeom prst="line">
              <a:avLst/>
            </a:prstGeom>
            <a:noFill/>
            <a:ln w="28575" cap="flat" cmpd="sng" algn="ctr">
              <a:solidFill>
                <a:schemeClr val="bg1"/>
              </a:solidFill>
              <a:prstDash val="solid"/>
              <a:round/>
              <a:headEnd type="none" w="med" len="med"/>
              <a:tailEnd type="none" w="med" len="med"/>
            </a:ln>
            <a:effectLst/>
          </p:spPr>
        </p:cxnSp>
      </p:grpSp>
      <p:sp>
        <p:nvSpPr>
          <p:cNvPr id="93" name="TextBox 92">
            <a:extLst>
              <a:ext uri="{FF2B5EF4-FFF2-40B4-BE49-F238E27FC236}">
                <a16:creationId xmlns="" xmlns:a16="http://schemas.microsoft.com/office/drawing/2014/main" id="{212F8D73-085E-4CDD-B8F8-75D2A5A6E0BD}"/>
              </a:ext>
            </a:extLst>
          </p:cNvPr>
          <p:cNvSpPr txBox="1"/>
          <p:nvPr/>
        </p:nvSpPr>
        <p:spPr bwMode="auto">
          <a:xfrm>
            <a:off x="3144406" y="4461151"/>
            <a:ext cx="4186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33</a:t>
            </a:r>
          </a:p>
        </p:txBody>
      </p:sp>
      <p:sp>
        <p:nvSpPr>
          <p:cNvPr id="94" name="TextBox 93">
            <a:extLst>
              <a:ext uri="{FF2B5EF4-FFF2-40B4-BE49-F238E27FC236}">
                <a16:creationId xmlns="" xmlns:a16="http://schemas.microsoft.com/office/drawing/2014/main" id="{9C592752-1C18-44B9-886A-E6AB47D5B09B}"/>
              </a:ext>
            </a:extLst>
          </p:cNvPr>
          <p:cNvSpPr txBox="1"/>
          <p:nvPr/>
        </p:nvSpPr>
        <p:spPr bwMode="auto">
          <a:xfrm>
            <a:off x="3367220" y="4454501"/>
            <a:ext cx="4186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36</a:t>
            </a:r>
          </a:p>
        </p:txBody>
      </p:sp>
      <p:sp>
        <p:nvSpPr>
          <p:cNvPr id="95" name="TextBox 94">
            <a:extLst>
              <a:ext uri="{FF2B5EF4-FFF2-40B4-BE49-F238E27FC236}">
                <a16:creationId xmlns="" xmlns:a16="http://schemas.microsoft.com/office/drawing/2014/main" id="{2E1F12E6-646D-464C-B0D1-3BA3DD1BC83B}"/>
              </a:ext>
            </a:extLst>
          </p:cNvPr>
          <p:cNvSpPr txBox="1"/>
          <p:nvPr/>
        </p:nvSpPr>
        <p:spPr bwMode="auto">
          <a:xfrm>
            <a:off x="3591330" y="4453339"/>
            <a:ext cx="4186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39</a:t>
            </a:r>
          </a:p>
        </p:txBody>
      </p:sp>
      <p:sp>
        <p:nvSpPr>
          <p:cNvPr id="96" name="TextBox 95">
            <a:extLst>
              <a:ext uri="{FF2B5EF4-FFF2-40B4-BE49-F238E27FC236}">
                <a16:creationId xmlns="" xmlns:a16="http://schemas.microsoft.com/office/drawing/2014/main" id="{04055595-41DC-4270-BEE6-BE2F0A71897F}"/>
              </a:ext>
            </a:extLst>
          </p:cNvPr>
          <p:cNvSpPr txBox="1"/>
          <p:nvPr/>
        </p:nvSpPr>
        <p:spPr bwMode="auto">
          <a:xfrm>
            <a:off x="3815371" y="4453339"/>
            <a:ext cx="4186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42</a:t>
            </a:r>
          </a:p>
        </p:txBody>
      </p:sp>
      <p:cxnSp>
        <p:nvCxnSpPr>
          <p:cNvPr id="101" name="Straight Connector 100">
            <a:extLst>
              <a:ext uri="{FF2B5EF4-FFF2-40B4-BE49-F238E27FC236}">
                <a16:creationId xmlns="" xmlns:a16="http://schemas.microsoft.com/office/drawing/2014/main" id="{1B0A5F75-E4BD-4369-880C-7022F2F0B6EF}"/>
              </a:ext>
            </a:extLst>
          </p:cNvPr>
          <p:cNvCxnSpPr/>
          <p:nvPr/>
        </p:nvCxnSpPr>
        <p:spPr bwMode="auto">
          <a:xfrm>
            <a:off x="1500125" y="2188619"/>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102" name="Straight Connector 101">
            <a:extLst>
              <a:ext uri="{FF2B5EF4-FFF2-40B4-BE49-F238E27FC236}">
                <a16:creationId xmlns="" xmlns:a16="http://schemas.microsoft.com/office/drawing/2014/main" id="{9C9FFC19-EC4A-4DDD-AECD-5D524797D51E}"/>
              </a:ext>
            </a:extLst>
          </p:cNvPr>
          <p:cNvCxnSpPr/>
          <p:nvPr/>
        </p:nvCxnSpPr>
        <p:spPr bwMode="auto">
          <a:xfrm>
            <a:off x="1508057" y="2217855"/>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103" name="Straight Connector 102">
            <a:extLst>
              <a:ext uri="{FF2B5EF4-FFF2-40B4-BE49-F238E27FC236}">
                <a16:creationId xmlns="" xmlns:a16="http://schemas.microsoft.com/office/drawing/2014/main" id="{52601E28-5E92-4DCF-9963-D86A7A0B7845}"/>
              </a:ext>
            </a:extLst>
          </p:cNvPr>
          <p:cNvCxnSpPr/>
          <p:nvPr/>
        </p:nvCxnSpPr>
        <p:spPr bwMode="auto">
          <a:xfrm>
            <a:off x="1630716" y="2385716"/>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104" name="Straight Connector 103">
            <a:extLst>
              <a:ext uri="{FF2B5EF4-FFF2-40B4-BE49-F238E27FC236}">
                <a16:creationId xmlns="" xmlns:a16="http://schemas.microsoft.com/office/drawing/2014/main" id="{637F0E06-9477-4D67-9C0E-CB046367AB10}"/>
              </a:ext>
            </a:extLst>
          </p:cNvPr>
          <p:cNvCxnSpPr/>
          <p:nvPr/>
        </p:nvCxnSpPr>
        <p:spPr bwMode="auto">
          <a:xfrm>
            <a:off x="1694264" y="2388827"/>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105" name="Straight Connector 104">
            <a:extLst>
              <a:ext uri="{FF2B5EF4-FFF2-40B4-BE49-F238E27FC236}">
                <a16:creationId xmlns="" xmlns:a16="http://schemas.microsoft.com/office/drawing/2014/main" id="{11F0695B-9D5B-4D9E-BA6A-2AAB8EE3D9D8}"/>
              </a:ext>
            </a:extLst>
          </p:cNvPr>
          <p:cNvCxnSpPr/>
          <p:nvPr/>
        </p:nvCxnSpPr>
        <p:spPr bwMode="auto">
          <a:xfrm>
            <a:off x="1753358" y="2444386"/>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106" name="Straight Connector 105">
            <a:extLst>
              <a:ext uri="{FF2B5EF4-FFF2-40B4-BE49-F238E27FC236}">
                <a16:creationId xmlns="" xmlns:a16="http://schemas.microsoft.com/office/drawing/2014/main" id="{9097CB74-0C8D-4CE4-8659-6550793CF293}"/>
              </a:ext>
            </a:extLst>
          </p:cNvPr>
          <p:cNvCxnSpPr/>
          <p:nvPr/>
        </p:nvCxnSpPr>
        <p:spPr bwMode="auto">
          <a:xfrm>
            <a:off x="1828470" y="2540678"/>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107" name="Straight Connector 106">
            <a:extLst>
              <a:ext uri="{FF2B5EF4-FFF2-40B4-BE49-F238E27FC236}">
                <a16:creationId xmlns="" xmlns:a16="http://schemas.microsoft.com/office/drawing/2014/main" id="{A4B07505-6F48-4EF0-9002-6630B1EE2287}"/>
              </a:ext>
            </a:extLst>
          </p:cNvPr>
          <p:cNvCxnSpPr/>
          <p:nvPr/>
        </p:nvCxnSpPr>
        <p:spPr bwMode="auto">
          <a:xfrm>
            <a:off x="1845401" y="2540678"/>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108" name="Straight Connector 107">
            <a:extLst>
              <a:ext uri="{FF2B5EF4-FFF2-40B4-BE49-F238E27FC236}">
                <a16:creationId xmlns="" xmlns:a16="http://schemas.microsoft.com/office/drawing/2014/main" id="{1AB4F8A5-A957-4620-89C0-00119E69382A}"/>
              </a:ext>
            </a:extLst>
          </p:cNvPr>
          <p:cNvCxnSpPr/>
          <p:nvPr/>
        </p:nvCxnSpPr>
        <p:spPr bwMode="auto">
          <a:xfrm>
            <a:off x="1867328" y="2599638"/>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109" name="Straight Connector 108">
            <a:extLst>
              <a:ext uri="{FF2B5EF4-FFF2-40B4-BE49-F238E27FC236}">
                <a16:creationId xmlns="" xmlns:a16="http://schemas.microsoft.com/office/drawing/2014/main" id="{096DFF4E-4284-4073-B8E6-715E51214A2F}"/>
              </a:ext>
            </a:extLst>
          </p:cNvPr>
          <p:cNvCxnSpPr/>
          <p:nvPr/>
        </p:nvCxnSpPr>
        <p:spPr bwMode="auto">
          <a:xfrm>
            <a:off x="1888777" y="2606619"/>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110" name="Straight Connector 109">
            <a:extLst>
              <a:ext uri="{FF2B5EF4-FFF2-40B4-BE49-F238E27FC236}">
                <a16:creationId xmlns="" xmlns:a16="http://schemas.microsoft.com/office/drawing/2014/main" id="{471B841F-9BE7-40C5-839E-7E5A059A328A}"/>
              </a:ext>
            </a:extLst>
          </p:cNvPr>
          <p:cNvCxnSpPr/>
          <p:nvPr/>
        </p:nvCxnSpPr>
        <p:spPr bwMode="auto">
          <a:xfrm>
            <a:off x="1911169" y="2606619"/>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111" name="Straight Connector 110">
            <a:extLst>
              <a:ext uri="{FF2B5EF4-FFF2-40B4-BE49-F238E27FC236}">
                <a16:creationId xmlns="" xmlns:a16="http://schemas.microsoft.com/office/drawing/2014/main" id="{50098AE2-1F9A-41C5-9F8B-79147E30B796}"/>
              </a:ext>
            </a:extLst>
          </p:cNvPr>
          <p:cNvCxnSpPr/>
          <p:nvPr/>
        </p:nvCxnSpPr>
        <p:spPr bwMode="auto">
          <a:xfrm>
            <a:off x="1966699" y="2658598"/>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112" name="Straight Connector 111">
            <a:extLst>
              <a:ext uri="{FF2B5EF4-FFF2-40B4-BE49-F238E27FC236}">
                <a16:creationId xmlns="" xmlns:a16="http://schemas.microsoft.com/office/drawing/2014/main" id="{A7C8C826-C678-4305-B307-3A2FAA7F5C15}"/>
              </a:ext>
            </a:extLst>
          </p:cNvPr>
          <p:cNvCxnSpPr/>
          <p:nvPr/>
        </p:nvCxnSpPr>
        <p:spPr bwMode="auto">
          <a:xfrm>
            <a:off x="2138478" y="2919481"/>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113" name="Straight Connector 112">
            <a:extLst>
              <a:ext uri="{FF2B5EF4-FFF2-40B4-BE49-F238E27FC236}">
                <a16:creationId xmlns="" xmlns:a16="http://schemas.microsoft.com/office/drawing/2014/main" id="{7613048F-8988-4FF3-9091-19FF628D581D}"/>
              </a:ext>
            </a:extLst>
          </p:cNvPr>
          <p:cNvCxnSpPr/>
          <p:nvPr/>
        </p:nvCxnSpPr>
        <p:spPr bwMode="auto">
          <a:xfrm>
            <a:off x="2203697" y="2919481"/>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114" name="Straight Connector 113">
            <a:extLst>
              <a:ext uri="{FF2B5EF4-FFF2-40B4-BE49-F238E27FC236}">
                <a16:creationId xmlns="" xmlns:a16="http://schemas.microsoft.com/office/drawing/2014/main" id="{29BCD94C-5AF9-47B8-ADB4-19FDE904D772}"/>
              </a:ext>
            </a:extLst>
          </p:cNvPr>
          <p:cNvCxnSpPr/>
          <p:nvPr/>
        </p:nvCxnSpPr>
        <p:spPr bwMode="auto">
          <a:xfrm>
            <a:off x="2244886" y="2979815"/>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115" name="Straight Connector 114">
            <a:extLst>
              <a:ext uri="{FF2B5EF4-FFF2-40B4-BE49-F238E27FC236}">
                <a16:creationId xmlns="" xmlns:a16="http://schemas.microsoft.com/office/drawing/2014/main" id="{5545E3F0-FA86-4578-8533-DD608A8BDB72}"/>
              </a:ext>
            </a:extLst>
          </p:cNvPr>
          <p:cNvCxnSpPr/>
          <p:nvPr/>
        </p:nvCxnSpPr>
        <p:spPr bwMode="auto">
          <a:xfrm>
            <a:off x="2266753" y="3052757"/>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116" name="Straight Connector 115">
            <a:extLst>
              <a:ext uri="{FF2B5EF4-FFF2-40B4-BE49-F238E27FC236}">
                <a16:creationId xmlns="" xmlns:a16="http://schemas.microsoft.com/office/drawing/2014/main" id="{A23E59FA-5C04-4F5C-9372-1475589FA1A3}"/>
              </a:ext>
            </a:extLst>
          </p:cNvPr>
          <p:cNvCxnSpPr/>
          <p:nvPr/>
        </p:nvCxnSpPr>
        <p:spPr bwMode="auto">
          <a:xfrm>
            <a:off x="2375515" y="3134891"/>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117" name="Straight Connector 116">
            <a:extLst>
              <a:ext uri="{FF2B5EF4-FFF2-40B4-BE49-F238E27FC236}">
                <a16:creationId xmlns="" xmlns:a16="http://schemas.microsoft.com/office/drawing/2014/main" id="{8600FC79-AF81-477A-93F9-57A74CA8B90E}"/>
              </a:ext>
            </a:extLst>
          </p:cNvPr>
          <p:cNvCxnSpPr/>
          <p:nvPr/>
        </p:nvCxnSpPr>
        <p:spPr bwMode="auto">
          <a:xfrm>
            <a:off x="2498270" y="3134891"/>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118" name="Straight Connector 117">
            <a:extLst>
              <a:ext uri="{FF2B5EF4-FFF2-40B4-BE49-F238E27FC236}">
                <a16:creationId xmlns="" xmlns:a16="http://schemas.microsoft.com/office/drawing/2014/main" id="{76176F72-28CD-41CD-B6AF-73D7D2D7DAA8}"/>
              </a:ext>
            </a:extLst>
          </p:cNvPr>
          <p:cNvCxnSpPr/>
          <p:nvPr/>
        </p:nvCxnSpPr>
        <p:spPr bwMode="auto">
          <a:xfrm>
            <a:off x="2507541" y="3134891"/>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119" name="Straight Connector 118">
            <a:extLst>
              <a:ext uri="{FF2B5EF4-FFF2-40B4-BE49-F238E27FC236}">
                <a16:creationId xmlns="" xmlns:a16="http://schemas.microsoft.com/office/drawing/2014/main" id="{AC709F18-3722-4B0F-BEFA-C757A58B800F}"/>
              </a:ext>
            </a:extLst>
          </p:cNvPr>
          <p:cNvCxnSpPr/>
          <p:nvPr/>
        </p:nvCxnSpPr>
        <p:spPr bwMode="auto">
          <a:xfrm>
            <a:off x="2568305" y="3132508"/>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120" name="Straight Connector 119">
            <a:extLst>
              <a:ext uri="{FF2B5EF4-FFF2-40B4-BE49-F238E27FC236}">
                <a16:creationId xmlns="" xmlns:a16="http://schemas.microsoft.com/office/drawing/2014/main" id="{E37E049F-E1D6-46E7-B73F-F04034892042}"/>
              </a:ext>
            </a:extLst>
          </p:cNvPr>
          <p:cNvCxnSpPr/>
          <p:nvPr/>
        </p:nvCxnSpPr>
        <p:spPr bwMode="auto">
          <a:xfrm>
            <a:off x="2740342" y="3385697"/>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121" name="Straight Connector 120">
            <a:extLst>
              <a:ext uri="{FF2B5EF4-FFF2-40B4-BE49-F238E27FC236}">
                <a16:creationId xmlns="" xmlns:a16="http://schemas.microsoft.com/office/drawing/2014/main" id="{FD0C4E9B-037A-4F0E-AE4F-3CB6D1D69807}"/>
              </a:ext>
            </a:extLst>
          </p:cNvPr>
          <p:cNvCxnSpPr/>
          <p:nvPr/>
        </p:nvCxnSpPr>
        <p:spPr bwMode="auto">
          <a:xfrm>
            <a:off x="2826650" y="3520793"/>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122" name="Straight Connector 121">
            <a:extLst>
              <a:ext uri="{FF2B5EF4-FFF2-40B4-BE49-F238E27FC236}">
                <a16:creationId xmlns="" xmlns:a16="http://schemas.microsoft.com/office/drawing/2014/main" id="{2F7B8158-1151-467E-8826-77E9D59C0C05}"/>
              </a:ext>
            </a:extLst>
          </p:cNvPr>
          <p:cNvCxnSpPr/>
          <p:nvPr/>
        </p:nvCxnSpPr>
        <p:spPr bwMode="auto">
          <a:xfrm>
            <a:off x="2915866" y="3520793"/>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123" name="Straight Connector 122">
            <a:extLst>
              <a:ext uri="{FF2B5EF4-FFF2-40B4-BE49-F238E27FC236}">
                <a16:creationId xmlns="" xmlns:a16="http://schemas.microsoft.com/office/drawing/2014/main" id="{B3D37730-D5C7-4224-B4E1-2BA0F86A9B24}"/>
              </a:ext>
            </a:extLst>
          </p:cNvPr>
          <p:cNvCxnSpPr/>
          <p:nvPr/>
        </p:nvCxnSpPr>
        <p:spPr bwMode="auto">
          <a:xfrm>
            <a:off x="2968475" y="3517061"/>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124" name="Straight Connector 123">
            <a:extLst>
              <a:ext uri="{FF2B5EF4-FFF2-40B4-BE49-F238E27FC236}">
                <a16:creationId xmlns="" xmlns:a16="http://schemas.microsoft.com/office/drawing/2014/main" id="{7EDE87FC-0E8E-44A9-8E76-82EEDAB6C27E}"/>
              </a:ext>
            </a:extLst>
          </p:cNvPr>
          <p:cNvCxnSpPr/>
          <p:nvPr/>
        </p:nvCxnSpPr>
        <p:spPr bwMode="auto">
          <a:xfrm>
            <a:off x="3542213" y="3517061"/>
            <a:ext cx="0" cy="117920"/>
          </a:xfrm>
          <a:prstGeom prst="line">
            <a:avLst/>
          </a:prstGeom>
          <a:noFill/>
          <a:ln w="28575" cap="flat" cmpd="sng" algn="ctr">
            <a:solidFill>
              <a:schemeClr val="accent1"/>
            </a:solidFill>
            <a:prstDash val="solid"/>
            <a:round/>
            <a:headEnd type="none" w="med" len="med"/>
            <a:tailEnd type="none" w="med" len="med"/>
          </a:ln>
          <a:effectLst/>
        </p:spPr>
      </p:cxnSp>
      <p:cxnSp>
        <p:nvCxnSpPr>
          <p:cNvPr id="125" name="Straight Connector 124">
            <a:extLst>
              <a:ext uri="{FF2B5EF4-FFF2-40B4-BE49-F238E27FC236}">
                <a16:creationId xmlns="" xmlns:a16="http://schemas.microsoft.com/office/drawing/2014/main" id="{80BD055B-2138-49CC-AD00-D96B358F08C6}"/>
              </a:ext>
            </a:extLst>
          </p:cNvPr>
          <p:cNvCxnSpPr/>
          <p:nvPr/>
        </p:nvCxnSpPr>
        <p:spPr bwMode="auto">
          <a:xfrm>
            <a:off x="1917176" y="2463133"/>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126" name="Straight Connector 125">
            <a:extLst>
              <a:ext uri="{FF2B5EF4-FFF2-40B4-BE49-F238E27FC236}">
                <a16:creationId xmlns="" xmlns:a16="http://schemas.microsoft.com/office/drawing/2014/main" id="{DBD84F0B-DD67-4013-B72C-C06F4F038EF2}"/>
              </a:ext>
            </a:extLst>
          </p:cNvPr>
          <p:cNvCxnSpPr/>
          <p:nvPr/>
        </p:nvCxnSpPr>
        <p:spPr bwMode="auto">
          <a:xfrm>
            <a:off x="1925573" y="2463133"/>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127" name="Straight Connector 126">
            <a:extLst>
              <a:ext uri="{FF2B5EF4-FFF2-40B4-BE49-F238E27FC236}">
                <a16:creationId xmlns="" xmlns:a16="http://schemas.microsoft.com/office/drawing/2014/main" id="{64705FA0-9223-42D0-AAAB-872766125BE4}"/>
              </a:ext>
            </a:extLst>
          </p:cNvPr>
          <p:cNvCxnSpPr/>
          <p:nvPr/>
        </p:nvCxnSpPr>
        <p:spPr bwMode="auto">
          <a:xfrm>
            <a:off x="1977895" y="2494441"/>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128" name="Straight Connector 127">
            <a:extLst>
              <a:ext uri="{FF2B5EF4-FFF2-40B4-BE49-F238E27FC236}">
                <a16:creationId xmlns="" xmlns:a16="http://schemas.microsoft.com/office/drawing/2014/main" id="{EB563B36-534F-468B-AC03-D3F931493F7D}"/>
              </a:ext>
            </a:extLst>
          </p:cNvPr>
          <p:cNvCxnSpPr/>
          <p:nvPr/>
        </p:nvCxnSpPr>
        <p:spPr bwMode="auto">
          <a:xfrm>
            <a:off x="2003082" y="2494441"/>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129" name="Straight Connector 128">
            <a:extLst>
              <a:ext uri="{FF2B5EF4-FFF2-40B4-BE49-F238E27FC236}">
                <a16:creationId xmlns="" xmlns:a16="http://schemas.microsoft.com/office/drawing/2014/main" id="{49089BF5-C07F-4FB2-8ED9-64D2CD3EDAE6}"/>
              </a:ext>
            </a:extLst>
          </p:cNvPr>
          <p:cNvCxnSpPr/>
          <p:nvPr/>
        </p:nvCxnSpPr>
        <p:spPr bwMode="auto">
          <a:xfrm>
            <a:off x="2029857" y="2494441"/>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130" name="Straight Connector 129">
            <a:extLst>
              <a:ext uri="{FF2B5EF4-FFF2-40B4-BE49-F238E27FC236}">
                <a16:creationId xmlns="" xmlns:a16="http://schemas.microsoft.com/office/drawing/2014/main" id="{D1C6760A-8389-411D-A536-A9A49F95DCE2}"/>
              </a:ext>
            </a:extLst>
          </p:cNvPr>
          <p:cNvCxnSpPr/>
          <p:nvPr/>
        </p:nvCxnSpPr>
        <p:spPr bwMode="auto">
          <a:xfrm>
            <a:off x="2092108" y="2599638"/>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131" name="Straight Connector 130">
            <a:extLst>
              <a:ext uri="{FF2B5EF4-FFF2-40B4-BE49-F238E27FC236}">
                <a16:creationId xmlns="" xmlns:a16="http://schemas.microsoft.com/office/drawing/2014/main" id="{232676DE-AE1B-42F4-BB7E-952B4B0B614F}"/>
              </a:ext>
            </a:extLst>
          </p:cNvPr>
          <p:cNvCxnSpPr/>
          <p:nvPr/>
        </p:nvCxnSpPr>
        <p:spPr bwMode="auto">
          <a:xfrm>
            <a:off x="2121812" y="2603370"/>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132" name="Straight Connector 131">
            <a:extLst>
              <a:ext uri="{FF2B5EF4-FFF2-40B4-BE49-F238E27FC236}">
                <a16:creationId xmlns="" xmlns:a16="http://schemas.microsoft.com/office/drawing/2014/main" id="{53E2728E-2F64-426B-BD56-6B44824D17CB}"/>
              </a:ext>
            </a:extLst>
          </p:cNvPr>
          <p:cNvCxnSpPr/>
          <p:nvPr/>
        </p:nvCxnSpPr>
        <p:spPr bwMode="auto">
          <a:xfrm>
            <a:off x="2149859" y="2635572"/>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133" name="Straight Connector 132">
            <a:extLst>
              <a:ext uri="{FF2B5EF4-FFF2-40B4-BE49-F238E27FC236}">
                <a16:creationId xmlns="" xmlns:a16="http://schemas.microsoft.com/office/drawing/2014/main" id="{B25CA025-2E29-48B5-A84A-B39574F5171D}"/>
              </a:ext>
            </a:extLst>
          </p:cNvPr>
          <p:cNvCxnSpPr/>
          <p:nvPr/>
        </p:nvCxnSpPr>
        <p:spPr bwMode="auto">
          <a:xfrm>
            <a:off x="2180183" y="2635572"/>
            <a:ext cx="0" cy="117920"/>
          </a:xfrm>
          <a:prstGeom prst="line">
            <a:avLst/>
          </a:prstGeom>
          <a:noFill/>
          <a:ln w="38100" cap="flat" cmpd="sng" algn="ctr">
            <a:solidFill>
              <a:schemeClr val="accent3"/>
            </a:solidFill>
            <a:prstDash val="solid"/>
            <a:round/>
            <a:headEnd type="none" w="med" len="med"/>
            <a:tailEnd type="none" w="med" len="med"/>
          </a:ln>
          <a:effectLst/>
        </p:spPr>
      </p:cxnSp>
      <p:cxnSp>
        <p:nvCxnSpPr>
          <p:cNvPr id="134" name="Straight Connector 133">
            <a:extLst>
              <a:ext uri="{FF2B5EF4-FFF2-40B4-BE49-F238E27FC236}">
                <a16:creationId xmlns="" xmlns:a16="http://schemas.microsoft.com/office/drawing/2014/main" id="{E1EF4E9C-C06E-4B6B-8C79-B682BD5D1DDC}"/>
              </a:ext>
            </a:extLst>
          </p:cNvPr>
          <p:cNvCxnSpPr/>
          <p:nvPr/>
        </p:nvCxnSpPr>
        <p:spPr bwMode="auto">
          <a:xfrm>
            <a:off x="2348290" y="2746028"/>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135" name="Straight Connector 134">
            <a:extLst>
              <a:ext uri="{FF2B5EF4-FFF2-40B4-BE49-F238E27FC236}">
                <a16:creationId xmlns="" xmlns:a16="http://schemas.microsoft.com/office/drawing/2014/main" id="{D221292D-C4D5-4F5C-809A-A0E71466F3AD}"/>
              </a:ext>
            </a:extLst>
          </p:cNvPr>
          <p:cNvCxnSpPr/>
          <p:nvPr/>
        </p:nvCxnSpPr>
        <p:spPr bwMode="auto">
          <a:xfrm>
            <a:off x="2390996" y="2845593"/>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136" name="Straight Connector 135">
            <a:extLst>
              <a:ext uri="{FF2B5EF4-FFF2-40B4-BE49-F238E27FC236}">
                <a16:creationId xmlns="" xmlns:a16="http://schemas.microsoft.com/office/drawing/2014/main" id="{5C3B26EF-F183-4301-B3A6-351579E9518F}"/>
              </a:ext>
            </a:extLst>
          </p:cNvPr>
          <p:cNvCxnSpPr/>
          <p:nvPr/>
        </p:nvCxnSpPr>
        <p:spPr bwMode="auto">
          <a:xfrm>
            <a:off x="2449349" y="2846460"/>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137" name="Straight Connector 136">
            <a:extLst>
              <a:ext uri="{FF2B5EF4-FFF2-40B4-BE49-F238E27FC236}">
                <a16:creationId xmlns="" xmlns:a16="http://schemas.microsoft.com/office/drawing/2014/main" id="{62CD5EEE-39A1-4BE2-B917-7CC27CF77885}"/>
              </a:ext>
            </a:extLst>
          </p:cNvPr>
          <p:cNvCxnSpPr/>
          <p:nvPr/>
        </p:nvCxnSpPr>
        <p:spPr bwMode="auto">
          <a:xfrm>
            <a:off x="2460545" y="2887229"/>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138" name="Straight Connector 137">
            <a:extLst>
              <a:ext uri="{FF2B5EF4-FFF2-40B4-BE49-F238E27FC236}">
                <a16:creationId xmlns="" xmlns:a16="http://schemas.microsoft.com/office/drawing/2014/main" id="{F2BCDE37-2CE9-4142-BB36-A40F2801BC94}"/>
              </a:ext>
            </a:extLst>
          </p:cNvPr>
          <p:cNvCxnSpPr/>
          <p:nvPr/>
        </p:nvCxnSpPr>
        <p:spPr bwMode="auto">
          <a:xfrm>
            <a:off x="2477426" y="2890961"/>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139" name="Straight Connector 138">
            <a:extLst>
              <a:ext uri="{FF2B5EF4-FFF2-40B4-BE49-F238E27FC236}">
                <a16:creationId xmlns="" xmlns:a16="http://schemas.microsoft.com/office/drawing/2014/main" id="{73DE450C-2F1E-4DB4-8DD4-5220F94431AD}"/>
              </a:ext>
            </a:extLst>
          </p:cNvPr>
          <p:cNvCxnSpPr/>
          <p:nvPr/>
        </p:nvCxnSpPr>
        <p:spPr bwMode="auto">
          <a:xfrm>
            <a:off x="2541087" y="3011768"/>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140" name="Straight Connector 139">
            <a:extLst>
              <a:ext uri="{FF2B5EF4-FFF2-40B4-BE49-F238E27FC236}">
                <a16:creationId xmlns="" xmlns:a16="http://schemas.microsoft.com/office/drawing/2014/main" id="{284C13C3-E7B5-4509-A9A4-C2BFF3C1B462}"/>
              </a:ext>
            </a:extLst>
          </p:cNvPr>
          <p:cNvCxnSpPr/>
          <p:nvPr/>
        </p:nvCxnSpPr>
        <p:spPr bwMode="auto">
          <a:xfrm>
            <a:off x="2568305" y="3052757"/>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141" name="Straight Connector 140">
            <a:extLst>
              <a:ext uri="{FF2B5EF4-FFF2-40B4-BE49-F238E27FC236}">
                <a16:creationId xmlns="" xmlns:a16="http://schemas.microsoft.com/office/drawing/2014/main" id="{1586DED0-C83B-463F-81AE-680B26903EE6}"/>
              </a:ext>
            </a:extLst>
          </p:cNvPr>
          <p:cNvCxnSpPr/>
          <p:nvPr/>
        </p:nvCxnSpPr>
        <p:spPr bwMode="auto">
          <a:xfrm>
            <a:off x="2594982" y="3061939"/>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142" name="Straight Connector 141">
            <a:extLst>
              <a:ext uri="{FF2B5EF4-FFF2-40B4-BE49-F238E27FC236}">
                <a16:creationId xmlns="" xmlns:a16="http://schemas.microsoft.com/office/drawing/2014/main" id="{293AF0B3-8324-46BB-9457-A83863EE7DCB}"/>
              </a:ext>
            </a:extLst>
          </p:cNvPr>
          <p:cNvCxnSpPr/>
          <p:nvPr/>
        </p:nvCxnSpPr>
        <p:spPr bwMode="auto">
          <a:xfrm>
            <a:off x="2210177" y="2667635"/>
            <a:ext cx="0" cy="117920"/>
          </a:xfrm>
          <a:prstGeom prst="line">
            <a:avLst/>
          </a:prstGeom>
          <a:noFill/>
          <a:ln w="38100" cap="flat" cmpd="sng" algn="ctr">
            <a:solidFill>
              <a:schemeClr val="accent3"/>
            </a:solidFill>
            <a:prstDash val="solid"/>
            <a:round/>
            <a:headEnd type="none" w="med" len="med"/>
            <a:tailEnd type="none" w="med" len="med"/>
          </a:ln>
          <a:effectLst/>
        </p:spPr>
      </p:cxnSp>
      <p:cxnSp>
        <p:nvCxnSpPr>
          <p:cNvPr id="143" name="Straight Connector 142">
            <a:extLst>
              <a:ext uri="{FF2B5EF4-FFF2-40B4-BE49-F238E27FC236}">
                <a16:creationId xmlns="" xmlns:a16="http://schemas.microsoft.com/office/drawing/2014/main" id="{615BE469-86AC-4048-A818-C804392E234E}"/>
              </a:ext>
            </a:extLst>
          </p:cNvPr>
          <p:cNvCxnSpPr/>
          <p:nvPr/>
        </p:nvCxnSpPr>
        <p:spPr bwMode="auto">
          <a:xfrm>
            <a:off x="2632940" y="3064074"/>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144" name="Straight Connector 143">
            <a:extLst>
              <a:ext uri="{FF2B5EF4-FFF2-40B4-BE49-F238E27FC236}">
                <a16:creationId xmlns="" xmlns:a16="http://schemas.microsoft.com/office/drawing/2014/main" id="{D5C4D12C-B6E8-42C0-B1B5-11C1B3BEE189}"/>
              </a:ext>
            </a:extLst>
          </p:cNvPr>
          <p:cNvCxnSpPr/>
          <p:nvPr/>
        </p:nvCxnSpPr>
        <p:spPr bwMode="auto">
          <a:xfrm>
            <a:off x="2649267" y="3065671"/>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145" name="Straight Connector 144">
            <a:extLst>
              <a:ext uri="{FF2B5EF4-FFF2-40B4-BE49-F238E27FC236}">
                <a16:creationId xmlns="" xmlns:a16="http://schemas.microsoft.com/office/drawing/2014/main" id="{2AAD2186-1719-45BF-95D6-5E02041445FB}"/>
              </a:ext>
            </a:extLst>
          </p:cNvPr>
          <p:cNvCxnSpPr/>
          <p:nvPr/>
        </p:nvCxnSpPr>
        <p:spPr bwMode="auto">
          <a:xfrm>
            <a:off x="2786817" y="3165983"/>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146" name="Straight Connector 145">
            <a:extLst>
              <a:ext uri="{FF2B5EF4-FFF2-40B4-BE49-F238E27FC236}">
                <a16:creationId xmlns="" xmlns:a16="http://schemas.microsoft.com/office/drawing/2014/main" id="{1B9D2AD1-7486-4EFC-81DC-95EF91D8AB58}"/>
              </a:ext>
            </a:extLst>
          </p:cNvPr>
          <p:cNvCxnSpPr/>
          <p:nvPr/>
        </p:nvCxnSpPr>
        <p:spPr bwMode="auto">
          <a:xfrm>
            <a:off x="2826650" y="3246696"/>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147" name="Straight Connector 146">
            <a:extLst>
              <a:ext uri="{FF2B5EF4-FFF2-40B4-BE49-F238E27FC236}">
                <a16:creationId xmlns="" xmlns:a16="http://schemas.microsoft.com/office/drawing/2014/main" id="{0E19FF68-58FF-4273-8E44-8C893CBA4940}"/>
              </a:ext>
            </a:extLst>
          </p:cNvPr>
          <p:cNvCxnSpPr/>
          <p:nvPr/>
        </p:nvCxnSpPr>
        <p:spPr bwMode="auto">
          <a:xfrm>
            <a:off x="3031057" y="3364616"/>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148" name="Straight Connector 147">
            <a:extLst>
              <a:ext uri="{FF2B5EF4-FFF2-40B4-BE49-F238E27FC236}">
                <a16:creationId xmlns="" xmlns:a16="http://schemas.microsoft.com/office/drawing/2014/main" id="{FD03C032-B95E-4835-9D8D-9B6D9BE8C486}"/>
              </a:ext>
            </a:extLst>
          </p:cNvPr>
          <p:cNvCxnSpPr/>
          <p:nvPr/>
        </p:nvCxnSpPr>
        <p:spPr bwMode="auto">
          <a:xfrm>
            <a:off x="3062446" y="3364616"/>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149" name="Straight Connector 148">
            <a:extLst>
              <a:ext uri="{FF2B5EF4-FFF2-40B4-BE49-F238E27FC236}">
                <a16:creationId xmlns="" xmlns:a16="http://schemas.microsoft.com/office/drawing/2014/main" id="{D5186028-8589-4ED9-9FEB-9863F3D09D47}"/>
              </a:ext>
            </a:extLst>
          </p:cNvPr>
          <p:cNvCxnSpPr/>
          <p:nvPr/>
        </p:nvCxnSpPr>
        <p:spPr bwMode="auto">
          <a:xfrm>
            <a:off x="2729146" y="3162251"/>
            <a:ext cx="0" cy="117920"/>
          </a:xfrm>
          <a:prstGeom prst="line">
            <a:avLst/>
          </a:prstGeom>
          <a:noFill/>
          <a:ln w="38100" cap="flat" cmpd="sng" algn="ctr">
            <a:solidFill>
              <a:schemeClr val="accent3"/>
            </a:solidFill>
            <a:prstDash val="solid"/>
            <a:round/>
            <a:headEnd type="none" w="med" len="med"/>
            <a:tailEnd type="none" w="med" len="med"/>
          </a:ln>
          <a:effectLst/>
        </p:spPr>
      </p:cxnSp>
      <p:cxnSp>
        <p:nvCxnSpPr>
          <p:cNvPr id="150" name="Straight Connector 149">
            <a:extLst>
              <a:ext uri="{FF2B5EF4-FFF2-40B4-BE49-F238E27FC236}">
                <a16:creationId xmlns="" xmlns:a16="http://schemas.microsoft.com/office/drawing/2014/main" id="{6045DA69-2235-4887-BBFE-73AE48157498}"/>
              </a:ext>
            </a:extLst>
          </p:cNvPr>
          <p:cNvCxnSpPr/>
          <p:nvPr/>
        </p:nvCxnSpPr>
        <p:spPr bwMode="auto">
          <a:xfrm>
            <a:off x="2854643" y="3246696"/>
            <a:ext cx="0" cy="117920"/>
          </a:xfrm>
          <a:prstGeom prst="line">
            <a:avLst/>
          </a:prstGeom>
          <a:noFill/>
          <a:ln w="38100" cap="flat" cmpd="sng" algn="ctr">
            <a:solidFill>
              <a:schemeClr val="accent3"/>
            </a:solidFill>
            <a:prstDash val="solid"/>
            <a:round/>
            <a:headEnd type="none" w="med" len="med"/>
            <a:tailEnd type="none" w="med" len="med"/>
          </a:ln>
          <a:effectLst/>
        </p:spPr>
      </p:cxnSp>
      <p:cxnSp>
        <p:nvCxnSpPr>
          <p:cNvPr id="151" name="Straight Connector 150">
            <a:extLst>
              <a:ext uri="{FF2B5EF4-FFF2-40B4-BE49-F238E27FC236}">
                <a16:creationId xmlns="" xmlns:a16="http://schemas.microsoft.com/office/drawing/2014/main" id="{676DE6EB-8BDE-4A56-A38F-7AC28F91907A}"/>
              </a:ext>
            </a:extLst>
          </p:cNvPr>
          <p:cNvCxnSpPr/>
          <p:nvPr/>
        </p:nvCxnSpPr>
        <p:spPr bwMode="auto">
          <a:xfrm>
            <a:off x="2910268" y="3246696"/>
            <a:ext cx="0" cy="117920"/>
          </a:xfrm>
          <a:prstGeom prst="line">
            <a:avLst/>
          </a:prstGeom>
          <a:noFill/>
          <a:ln w="38100" cap="flat" cmpd="sng" algn="ctr">
            <a:solidFill>
              <a:schemeClr val="accent3"/>
            </a:solidFill>
            <a:prstDash val="solid"/>
            <a:round/>
            <a:headEnd type="none" w="med" len="med"/>
            <a:tailEnd type="none" w="med" len="med"/>
          </a:ln>
          <a:effectLst/>
        </p:spPr>
      </p:cxnSp>
      <p:cxnSp>
        <p:nvCxnSpPr>
          <p:cNvPr id="152" name="Straight Connector 151">
            <a:extLst>
              <a:ext uri="{FF2B5EF4-FFF2-40B4-BE49-F238E27FC236}">
                <a16:creationId xmlns="" xmlns:a16="http://schemas.microsoft.com/office/drawing/2014/main" id="{336B7AEB-39FE-4B73-956F-4A07F11DA3E2}"/>
              </a:ext>
            </a:extLst>
          </p:cNvPr>
          <p:cNvCxnSpPr/>
          <p:nvPr/>
        </p:nvCxnSpPr>
        <p:spPr bwMode="auto">
          <a:xfrm>
            <a:off x="3157151" y="3535954"/>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153" name="Straight Connector 152">
            <a:extLst>
              <a:ext uri="{FF2B5EF4-FFF2-40B4-BE49-F238E27FC236}">
                <a16:creationId xmlns="" xmlns:a16="http://schemas.microsoft.com/office/drawing/2014/main" id="{72F86D36-E14D-4767-A380-D29F3CC4DBF7}"/>
              </a:ext>
            </a:extLst>
          </p:cNvPr>
          <p:cNvCxnSpPr/>
          <p:nvPr/>
        </p:nvCxnSpPr>
        <p:spPr bwMode="auto">
          <a:xfrm>
            <a:off x="3235368" y="3535954"/>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154" name="Straight Connector 153">
            <a:extLst>
              <a:ext uri="{FF2B5EF4-FFF2-40B4-BE49-F238E27FC236}">
                <a16:creationId xmlns="" xmlns:a16="http://schemas.microsoft.com/office/drawing/2014/main" id="{69055833-7C82-4A64-A36C-93C3253164F9}"/>
              </a:ext>
            </a:extLst>
          </p:cNvPr>
          <p:cNvCxnSpPr/>
          <p:nvPr/>
        </p:nvCxnSpPr>
        <p:spPr bwMode="auto">
          <a:xfrm>
            <a:off x="3258912" y="3535954"/>
            <a:ext cx="0" cy="117920"/>
          </a:xfrm>
          <a:prstGeom prst="line">
            <a:avLst/>
          </a:prstGeom>
          <a:noFill/>
          <a:ln w="28575" cap="flat" cmpd="sng" algn="ctr">
            <a:solidFill>
              <a:schemeClr val="accent3"/>
            </a:solidFill>
            <a:prstDash val="solid"/>
            <a:round/>
            <a:headEnd type="none" w="med" len="med"/>
            <a:tailEnd type="none" w="med" len="med"/>
          </a:ln>
          <a:effectLst/>
        </p:spPr>
      </p:cxnSp>
      <p:cxnSp>
        <p:nvCxnSpPr>
          <p:cNvPr id="155" name="Straight Connector 154">
            <a:extLst>
              <a:ext uri="{FF2B5EF4-FFF2-40B4-BE49-F238E27FC236}">
                <a16:creationId xmlns="" xmlns:a16="http://schemas.microsoft.com/office/drawing/2014/main" id="{AF193C4F-1BCF-440B-8EED-E2FD9A57C116}"/>
              </a:ext>
            </a:extLst>
          </p:cNvPr>
          <p:cNvCxnSpPr/>
          <p:nvPr/>
        </p:nvCxnSpPr>
        <p:spPr bwMode="auto">
          <a:xfrm>
            <a:off x="3703320" y="3535954"/>
            <a:ext cx="0" cy="117920"/>
          </a:xfrm>
          <a:prstGeom prst="line">
            <a:avLst/>
          </a:prstGeom>
          <a:noFill/>
          <a:ln w="28575" cap="flat" cmpd="sng" algn="ctr">
            <a:solidFill>
              <a:schemeClr val="accent3"/>
            </a:solidFill>
            <a:prstDash val="solid"/>
            <a:round/>
            <a:headEnd type="none" w="med" len="med"/>
            <a:tailEnd type="none" w="med" len="med"/>
          </a:ln>
          <a:effectLst/>
        </p:spPr>
      </p:cxnSp>
      <p:sp>
        <p:nvSpPr>
          <p:cNvPr id="156" name="TextBox 155">
            <a:extLst>
              <a:ext uri="{FF2B5EF4-FFF2-40B4-BE49-F238E27FC236}">
                <a16:creationId xmlns="" xmlns:a16="http://schemas.microsoft.com/office/drawing/2014/main" id="{60A49741-63FF-43A4-9B32-2D90B4BCD921}"/>
              </a:ext>
            </a:extLst>
          </p:cNvPr>
          <p:cNvSpPr txBox="1"/>
          <p:nvPr/>
        </p:nvSpPr>
        <p:spPr bwMode="auto">
          <a:xfrm>
            <a:off x="5603745" y="5926117"/>
            <a:ext cx="17905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Favors Immunotherapy</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57" name="TextBox 156">
            <a:extLst>
              <a:ext uri="{FF2B5EF4-FFF2-40B4-BE49-F238E27FC236}">
                <a16:creationId xmlns="" xmlns:a16="http://schemas.microsoft.com/office/drawing/2014/main" id="{4A26F3B0-D611-4642-B0AB-BB9B66B0C06F}"/>
              </a:ext>
            </a:extLst>
          </p:cNvPr>
          <p:cNvSpPr txBox="1"/>
          <p:nvPr/>
        </p:nvSpPr>
        <p:spPr bwMode="auto">
          <a:xfrm>
            <a:off x="7444825" y="5936472"/>
            <a:ext cx="16302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Favors Standard Therapy</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cxnSp>
        <p:nvCxnSpPr>
          <p:cNvPr id="158" name="Straight Connector 157">
            <a:extLst>
              <a:ext uri="{FF2B5EF4-FFF2-40B4-BE49-F238E27FC236}">
                <a16:creationId xmlns="" xmlns:a16="http://schemas.microsoft.com/office/drawing/2014/main" id="{BA5F8054-C800-42E8-9C80-476A9D3F152F}"/>
              </a:ext>
            </a:extLst>
          </p:cNvPr>
          <p:cNvCxnSpPr>
            <a:cxnSpLocks/>
          </p:cNvCxnSpPr>
          <p:nvPr/>
        </p:nvCxnSpPr>
        <p:spPr bwMode="auto">
          <a:xfrm>
            <a:off x="7413320" y="2010659"/>
            <a:ext cx="0" cy="3670881"/>
          </a:xfrm>
          <a:prstGeom prst="line">
            <a:avLst/>
          </a:prstGeom>
          <a:noFill/>
          <a:ln w="28575" cap="flat" cmpd="sng" algn="ctr">
            <a:solidFill>
              <a:schemeClr val="bg1"/>
            </a:solidFill>
            <a:prstDash val="solid"/>
            <a:round/>
            <a:headEnd type="none" w="med" len="med"/>
            <a:tailEnd type="none" w="med" len="med"/>
          </a:ln>
          <a:effectLst/>
        </p:spPr>
      </p:cxnSp>
      <p:cxnSp>
        <p:nvCxnSpPr>
          <p:cNvPr id="159" name="Straight Connector 158">
            <a:extLst>
              <a:ext uri="{FF2B5EF4-FFF2-40B4-BE49-F238E27FC236}">
                <a16:creationId xmlns="" xmlns:a16="http://schemas.microsoft.com/office/drawing/2014/main" id="{D6B3A896-A5BC-444A-A1C3-09230852552F}"/>
              </a:ext>
            </a:extLst>
          </p:cNvPr>
          <p:cNvCxnSpPr>
            <a:cxnSpLocks/>
          </p:cNvCxnSpPr>
          <p:nvPr/>
        </p:nvCxnSpPr>
        <p:spPr bwMode="auto">
          <a:xfrm>
            <a:off x="6827980" y="5681539"/>
            <a:ext cx="1266965" cy="0"/>
          </a:xfrm>
          <a:prstGeom prst="line">
            <a:avLst/>
          </a:prstGeom>
          <a:noFill/>
          <a:ln w="28575" cap="flat" cmpd="sng" algn="ctr">
            <a:solidFill>
              <a:schemeClr val="bg1"/>
            </a:solidFill>
            <a:prstDash val="solid"/>
            <a:round/>
            <a:headEnd type="none" w="med" len="med"/>
            <a:tailEnd type="none" w="med" len="med"/>
          </a:ln>
          <a:effectLst/>
        </p:spPr>
      </p:cxnSp>
      <p:grpSp>
        <p:nvGrpSpPr>
          <p:cNvPr id="171" name="Group 170">
            <a:extLst>
              <a:ext uri="{FF2B5EF4-FFF2-40B4-BE49-F238E27FC236}">
                <a16:creationId xmlns="" xmlns:a16="http://schemas.microsoft.com/office/drawing/2014/main" id="{D98691F4-BB85-4415-9D37-76FE8AC97AD5}"/>
              </a:ext>
            </a:extLst>
          </p:cNvPr>
          <p:cNvGrpSpPr/>
          <p:nvPr/>
        </p:nvGrpSpPr>
        <p:grpSpPr>
          <a:xfrm>
            <a:off x="7146336" y="2183417"/>
            <a:ext cx="367134" cy="121721"/>
            <a:chOff x="9913122" y="2087152"/>
            <a:chExt cx="481180" cy="123587"/>
          </a:xfrm>
        </p:grpSpPr>
        <p:cxnSp>
          <p:nvCxnSpPr>
            <p:cNvPr id="172" name="Straight Connector 171">
              <a:extLst>
                <a:ext uri="{FF2B5EF4-FFF2-40B4-BE49-F238E27FC236}">
                  <a16:creationId xmlns="" xmlns:a16="http://schemas.microsoft.com/office/drawing/2014/main" id="{E47C84BC-3270-4715-90A2-5AB46AB43F1F}"/>
                </a:ext>
              </a:extLst>
            </p:cNvPr>
            <p:cNvCxnSpPr>
              <a:cxnSpLocks/>
            </p:cNvCxnSpPr>
            <p:nvPr/>
          </p:nvCxnSpPr>
          <p:spPr bwMode="auto">
            <a:xfrm>
              <a:off x="9926930" y="2148945"/>
              <a:ext cx="467372" cy="0"/>
            </a:xfrm>
            <a:prstGeom prst="line">
              <a:avLst/>
            </a:prstGeom>
            <a:noFill/>
            <a:ln w="28575" cap="flat" cmpd="sng" algn="ctr">
              <a:solidFill>
                <a:schemeClr val="bg1"/>
              </a:solidFill>
              <a:prstDash val="solid"/>
              <a:round/>
              <a:headEnd type="none" w="med" len="med"/>
              <a:tailEnd type="none" w="med" len="med"/>
            </a:ln>
            <a:effectLst/>
          </p:spPr>
        </p:cxnSp>
        <p:cxnSp>
          <p:nvCxnSpPr>
            <p:cNvPr id="173" name="Straight Connector 172">
              <a:extLst>
                <a:ext uri="{FF2B5EF4-FFF2-40B4-BE49-F238E27FC236}">
                  <a16:creationId xmlns="" xmlns:a16="http://schemas.microsoft.com/office/drawing/2014/main" id="{04D4CDCB-DDA9-4940-BC83-750E581FFC1A}"/>
                </a:ext>
              </a:extLst>
            </p:cNvPr>
            <p:cNvCxnSpPr>
              <a:cxnSpLocks/>
            </p:cNvCxnSpPr>
            <p:nvPr/>
          </p:nvCxnSpPr>
          <p:spPr bwMode="auto">
            <a:xfrm>
              <a:off x="9913122" y="2087152"/>
              <a:ext cx="0" cy="123587"/>
            </a:xfrm>
            <a:prstGeom prst="line">
              <a:avLst/>
            </a:prstGeom>
            <a:noFill/>
            <a:ln w="28575" cap="flat" cmpd="sng" algn="ctr">
              <a:solidFill>
                <a:schemeClr val="bg1"/>
              </a:solidFill>
              <a:prstDash val="solid"/>
              <a:round/>
              <a:headEnd type="none" w="med" len="med"/>
              <a:tailEnd type="none" w="med" len="med"/>
            </a:ln>
            <a:effectLst/>
          </p:spPr>
        </p:cxnSp>
        <p:cxnSp>
          <p:nvCxnSpPr>
            <p:cNvPr id="174" name="Straight Connector 173">
              <a:extLst>
                <a:ext uri="{FF2B5EF4-FFF2-40B4-BE49-F238E27FC236}">
                  <a16:creationId xmlns="" xmlns:a16="http://schemas.microsoft.com/office/drawing/2014/main" id="{C58BB6E7-2A7B-4645-A62C-C7F8CFDC7A18}"/>
                </a:ext>
              </a:extLst>
            </p:cNvPr>
            <p:cNvCxnSpPr>
              <a:cxnSpLocks/>
            </p:cNvCxnSpPr>
            <p:nvPr/>
          </p:nvCxnSpPr>
          <p:spPr bwMode="auto">
            <a:xfrm>
              <a:off x="10394302" y="2087152"/>
              <a:ext cx="0" cy="123587"/>
            </a:xfrm>
            <a:prstGeom prst="line">
              <a:avLst/>
            </a:prstGeom>
            <a:noFill/>
            <a:ln w="28575" cap="flat" cmpd="sng" algn="ctr">
              <a:solidFill>
                <a:schemeClr val="bg1"/>
              </a:solidFill>
              <a:prstDash val="solid"/>
              <a:round/>
              <a:headEnd type="none" w="med" len="med"/>
              <a:tailEnd type="none" w="med" len="med"/>
            </a:ln>
            <a:effectLst/>
          </p:spPr>
        </p:cxnSp>
      </p:grpSp>
      <p:grpSp>
        <p:nvGrpSpPr>
          <p:cNvPr id="175" name="Group 174">
            <a:extLst>
              <a:ext uri="{FF2B5EF4-FFF2-40B4-BE49-F238E27FC236}">
                <a16:creationId xmlns="" xmlns:a16="http://schemas.microsoft.com/office/drawing/2014/main" id="{C2121DC0-C795-461C-B1C5-6692EE812164}"/>
              </a:ext>
            </a:extLst>
          </p:cNvPr>
          <p:cNvGrpSpPr/>
          <p:nvPr/>
        </p:nvGrpSpPr>
        <p:grpSpPr>
          <a:xfrm>
            <a:off x="7266388" y="4737858"/>
            <a:ext cx="823128" cy="121721"/>
            <a:chOff x="9913122" y="2087152"/>
            <a:chExt cx="481180" cy="123587"/>
          </a:xfrm>
        </p:grpSpPr>
        <p:cxnSp>
          <p:nvCxnSpPr>
            <p:cNvPr id="176" name="Straight Connector 175">
              <a:extLst>
                <a:ext uri="{FF2B5EF4-FFF2-40B4-BE49-F238E27FC236}">
                  <a16:creationId xmlns="" xmlns:a16="http://schemas.microsoft.com/office/drawing/2014/main" id="{6C6C9E18-855B-43E2-AC25-F63CADB47017}"/>
                </a:ext>
              </a:extLst>
            </p:cNvPr>
            <p:cNvCxnSpPr>
              <a:cxnSpLocks/>
            </p:cNvCxnSpPr>
            <p:nvPr/>
          </p:nvCxnSpPr>
          <p:spPr bwMode="auto">
            <a:xfrm>
              <a:off x="9913122" y="2148945"/>
              <a:ext cx="481180" cy="0"/>
            </a:xfrm>
            <a:prstGeom prst="line">
              <a:avLst/>
            </a:prstGeom>
            <a:noFill/>
            <a:ln w="28575" cap="flat" cmpd="sng" algn="ctr">
              <a:solidFill>
                <a:schemeClr val="bg1"/>
              </a:solidFill>
              <a:prstDash val="solid"/>
              <a:round/>
              <a:headEnd type="none" w="med" len="med"/>
              <a:tailEnd type="triangle" w="med" len="med"/>
            </a:ln>
            <a:effectLst/>
          </p:spPr>
        </p:cxnSp>
        <p:cxnSp>
          <p:nvCxnSpPr>
            <p:cNvPr id="177" name="Straight Connector 176">
              <a:extLst>
                <a:ext uri="{FF2B5EF4-FFF2-40B4-BE49-F238E27FC236}">
                  <a16:creationId xmlns="" xmlns:a16="http://schemas.microsoft.com/office/drawing/2014/main" id="{6465114C-AA96-4396-8940-A50FD21F1675}"/>
                </a:ext>
              </a:extLst>
            </p:cNvPr>
            <p:cNvCxnSpPr>
              <a:cxnSpLocks/>
            </p:cNvCxnSpPr>
            <p:nvPr/>
          </p:nvCxnSpPr>
          <p:spPr bwMode="auto">
            <a:xfrm>
              <a:off x="9913122" y="2087152"/>
              <a:ext cx="0" cy="123587"/>
            </a:xfrm>
            <a:prstGeom prst="line">
              <a:avLst/>
            </a:prstGeom>
            <a:noFill/>
            <a:ln w="28575" cap="flat" cmpd="sng" algn="ctr">
              <a:solidFill>
                <a:schemeClr val="bg1"/>
              </a:solidFill>
              <a:prstDash val="solid"/>
              <a:round/>
              <a:headEnd type="none" w="med" len="med"/>
              <a:tailEnd type="none" w="med" len="med"/>
            </a:ln>
            <a:effectLst/>
          </p:spPr>
        </p:cxnSp>
      </p:grpSp>
      <p:sp>
        <p:nvSpPr>
          <p:cNvPr id="178" name="TextBox 177">
            <a:extLst>
              <a:ext uri="{FF2B5EF4-FFF2-40B4-BE49-F238E27FC236}">
                <a16:creationId xmlns="" xmlns:a16="http://schemas.microsoft.com/office/drawing/2014/main" id="{FC778AAA-8C3F-4046-A826-4F201792F067}"/>
              </a:ext>
            </a:extLst>
          </p:cNvPr>
          <p:cNvSpPr txBox="1"/>
          <p:nvPr/>
        </p:nvSpPr>
        <p:spPr bwMode="auto">
          <a:xfrm>
            <a:off x="6999577" y="5717646"/>
            <a:ext cx="3015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.5</a:t>
            </a:r>
          </a:p>
        </p:txBody>
      </p:sp>
      <p:sp>
        <p:nvSpPr>
          <p:cNvPr id="179" name="TextBox 178">
            <a:extLst>
              <a:ext uri="{FF2B5EF4-FFF2-40B4-BE49-F238E27FC236}">
                <a16:creationId xmlns="" xmlns:a16="http://schemas.microsoft.com/office/drawing/2014/main" id="{D8C96CFF-ED20-454A-AA02-40A1E71D1680}"/>
              </a:ext>
            </a:extLst>
          </p:cNvPr>
          <p:cNvSpPr txBox="1"/>
          <p:nvPr/>
        </p:nvSpPr>
        <p:spPr bwMode="auto">
          <a:xfrm>
            <a:off x="7312175" y="5711917"/>
            <a:ext cx="2626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a:t>
            </a:r>
          </a:p>
        </p:txBody>
      </p:sp>
      <p:sp>
        <p:nvSpPr>
          <p:cNvPr id="180" name="TextBox 179">
            <a:extLst>
              <a:ext uri="{FF2B5EF4-FFF2-40B4-BE49-F238E27FC236}">
                <a16:creationId xmlns="" xmlns:a16="http://schemas.microsoft.com/office/drawing/2014/main" id="{91543E24-8141-4316-BC5C-7F0263C778AA}"/>
              </a:ext>
            </a:extLst>
          </p:cNvPr>
          <p:cNvSpPr txBox="1"/>
          <p:nvPr/>
        </p:nvSpPr>
        <p:spPr bwMode="auto">
          <a:xfrm>
            <a:off x="7608873" y="5717645"/>
            <a:ext cx="2626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a:t>
            </a:r>
          </a:p>
        </p:txBody>
      </p:sp>
      <p:sp>
        <p:nvSpPr>
          <p:cNvPr id="181" name="TextBox 180">
            <a:extLst>
              <a:ext uri="{FF2B5EF4-FFF2-40B4-BE49-F238E27FC236}">
                <a16:creationId xmlns="" xmlns:a16="http://schemas.microsoft.com/office/drawing/2014/main" id="{25B721E4-8892-4C7F-B25A-4F6C3E93A1EE}"/>
              </a:ext>
            </a:extLst>
          </p:cNvPr>
          <p:cNvSpPr txBox="1"/>
          <p:nvPr/>
        </p:nvSpPr>
        <p:spPr bwMode="auto">
          <a:xfrm>
            <a:off x="7778107" y="5727123"/>
            <a:ext cx="2626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a:t>
            </a:r>
          </a:p>
        </p:txBody>
      </p:sp>
      <p:sp>
        <p:nvSpPr>
          <p:cNvPr id="182" name="TextBox 181">
            <a:extLst>
              <a:ext uri="{FF2B5EF4-FFF2-40B4-BE49-F238E27FC236}">
                <a16:creationId xmlns="" xmlns:a16="http://schemas.microsoft.com/office/drawing/2014/main" id="{ECA94DBB-CB0E-4A7B-A2DE-F3C9612B821A}"/>
              </a:ext>
            </a:extLst>
          </p:cNvPr>
          <p:cNvSpPr txBox="1"/>
          <p:nvPr/>
        </p:nvSpPr>
        <p:spPr bwMode="auto">
          <a:xfrm>
            <a:off x="7897534" y="5726668"/>
            <a:ext cx="2626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a:t>
            </a:r>
          </a:p>
        </p:txBody>
      </p:sp>
      <p:sp>
        <p:nvSpPr>
          <p:cNvPr id="183" name="TextBox 182">
            <a:extLst>
              <a:ext uri="{FF2B5EF4-FFF2-40B4-BE49-F238E27FC236}">
                <a16:creationId xmlns="" xmlns:a16="http://schemas.microsoft.com/office/drawing/2014/main" id="{017A73D5-618B-444A-9FAC-D9B4DA2F11BE}"/>
              </a:ext>
            </a:extLst>
          </p:cNvPr>
          <p:cNvSpPr txBox="1"/>
          <p:nvPr/>
        </p:nvSpPr>
        <p:spPr bwMode="auto">
          <a:xfrm>
            <a:off x="8005938" y="5727123"/>
            <a:ext cx="2626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5</a:t>
            </a:r>
          </a:p>
        </p:txBody>
      </p:sp>
      <p:grpSp>
        <p:nvGrpSpPr>
          <p:cNvPr id="184" name="Group 183">
            <a:extLst>
              <a:ext uri="{FF2B5EF4-FFF2-40B4-BE49-F238E27FC236}">
                <a16:creationId xmlns="" xmlns:a16="http://schemas.microsoft.com/office/drawing/2014/main" id="{7DC8B51D-37E3-495A-A0CC-8C110837D348}"/>
              </a:ext>
            </a:extLst>
          </p:cNvPr>
          <p:cNvGrpSpPr/>
          <p:nvPr/>
        </p:nvGrpSpPr>
        <p:grpSpPr>
          <a:xfrm>
            <a:off x="7052891" y="2526241"/>
            <a:ext cx="994565" cy="116900"/>
            <a:chOff x="9913122" y="2087152"/>
            <a:chExt cx="481180" cy="123587"/>
          </a:xfrm>
        </p:grpSpPr>
        <p:cxnSp>
          <p:nvCxnSpPr>
            <p:cNvPr id="185" name="Straight Connector 184">
              <a:extLst>
                <a:ext uri="{FF2B5EF4-FFF2-40B4-BE49-F238E27FC236}">
                  <a16:creationId xmlns="" xmlns:a16="http://schemas.microsoft.com/office/drawing/2014/main" id="{DA033543-1749-4124-A0D6-A10C4A108C1D}"/>
                </a:ext>
              </a:extLst>
            </p:cNvPr>
            <p:cNvCxnSpPr>
              <a:cxnSpLocks/>
            </p:cNvCxnSpPr>
            <p:nvPr/>
          </p:nvCxnSpPr>
          <p:spPr bwMode="auto">
            <a:xfrm>
              <a:off x="9913122" y="2148945"/>
              <a:ext cx="481180" cy="0"/>
            </a:xfrm>
            <a:prstGeom prst="line">
              <a:avLst/>
            </a:prstGeom>
            <a:noFill/>
            <a:ln w="28575" cap="flat" cmpd="sng" algn="ctr">
              <a:solidFill>
                <a:schemeClr val="bg1"/>
              </a:solidFill>
              <a:prstDash val="solid"/>
              <a:round/>
              <a:headEnd type="none" w="med" len="med"/>
              <a:tailEnd type="none" w="med" len="med"/>
            </a:ln>
            <a:effectLst/>
          </p:spPr>
        </p:cxnSp>
        <p:cxnSp>
          <p:nvCxnSpPr>
            <p:cNvPr id="186" name="Straight Connector 185">
              <a:extLst>
                <a:ext uri="{FF2B5EF4-FFF2-40B4-BE49-F238E27FC236}">
                  <a16:creationId xmlns="" xmlns:a16="http://schemas.microsoft.com/office/drawing/2014/main" id="{566C9CC0-7CE6-49D4-A411-5D2D63033486}"/>
                </a:ext>
              </a:extLst>
            </p:cNvPr>
            <p:cNvCxnSpPr>
              <a:cxnSpLocks/>
            </p:cNvCxnSpPr>
            <p:nvPr/>
          </p:nvCxnSpPr>
          <p:spPr bwMode="auto">
            <a:xfrm>
              <a:off x="9913122" y="2087152"/>
              <a:ext cx="0" cy="123587"/>
            </a:xfrm>
            <a:prstGeom prst="line">
              <a:avLst/>
            </a:prstGeom>
            <a:noFill/>
            <a:ln w="28575" cap="flat" cmpd="sng" algn="ctr">
              <a:solidFill>
                <a:schemeClr val="bg1"/>
              </a:solidFill>
              <a:prstDash val="solid"/>
              <a:round/>
              <a:headEnd type="none" w="med" len="med"/>
              <a:tailEnd type="none" w="med" len="med"/>
            </a:ln>
            <a:effectLst/>
          </p:spPr>
        </p:cxnSp>
        <p:cxnSp>
          <p:nvCxnSpPr>
            <p:cNvPr id="187" name="Straight Connector 186">
              <a:extLst>
                <a:ext uri="{FF2B5EF4-FFF2-40B4-BE49-F238E27FC236}">
                  <a16:creationId xmlns="" xmlns:a16="http://schemas.microsoft.com/office/drawing/2014/main" id="{A8A9BA2D-50FD-4EBC-81A7-CAE4C7BDEC6C}"/>
                </a:ext>
              </a:extLst>
            </p:cNvPr>
            <p:cNvCxnSpPr>
              <a:cxnSpLocks/>
            </p:cNvCxnSpPr>
            <p:nvPr/>
          </p:nvCxnSpPr>
          <p:spPr bwMode="auto">
            <a:xfrm>
              <a:off x="10394302" y="2087152"/>
              <a:ext cx="0" cy="123587"/>
            </a:xfrm>
            <a:prstGeom prst="line">
              <a:avLst/>
            </a:prstGeom>
            <a:noFill/>
            <a:ln w="28575" cap="flat" cmpd="sng" algn="ctr">
              <a:solidFill>
                <a:schemeClr val="bg1"/>
              </a:solidFill>
              <a:prstDash val="solid"/>
              <a:round/>
              <a:headEnd type="none" w="med" len="med"/>
              <a:tailEnd type="none" w="med" len="med"/>
            </a:ln>
            <a:effectLst/>
          </p:spPr>
        </p:cxnSp>
      </p:grpSp>
      <p:grpSp>
        <p:nvGrpSpPr>
          <p:cNvPr id="188" name="Group 187">
            <a:extLst>
              <a:ext uri="{FF2B5EF4-FFF2-40B4-BE49-F238E27FC236}">
                <a16:creationId xmlns="" xmlns:a16="http://schemas.microsoft.com/office/drawing/2014/main" id="{89A32D49-DDBF-4BE9-917C-9392BA1E6E3F}"/>
              </a:ext>
            </a:extLst>
          </p:cNvPr>
          <p:cNvGrpSpPr/>
          <p:nvPr/>
        </p:nvGrpSpPr>
        <p:grpSpPr>
          <a:xfrm>
            <a:off x="7078558" y="2689760"/>
            <a:ext cx="610359" cy="121721"/>
            <a:chOff x="9913122" y="2087152"/>
            <a:chExt cx="481180" cy="123587"/>
          </a:xfrm>
        </p:grpSpPr>
        <p:cxnSp>
          <p:nvCxnSpPr>
            <p:cNvPr id="189" name="Straight Connector 188">
              <a:extLst>
                <a:ext uri="{FF2B5EF4-FFF2-40B4-BE49-F238E27FC236}">
                  <a16:creationId xmlns="" xmlns:a16="http://schemas.microsoft.com/office/drawing/2014/main" id="{F82515F3-0ABE-41F4-8FA6-3678BE7FB9F3}"/>
                </a:ext>
              </a:extLst>
            </p:cNvPr>
            <p:cNvCxnSpPr>
              <a:cxnSpLocks/>
            </p:cNvCxnSpPr>
            <p:nvPr/>
          </p:nvCxnSpPr>
          <p:spPr bwMode="auto">
            <a:xfrm>
              <a:off x="9913122" y="2148945"/>
              <a:ext cx="481180" cy="0"/>
            </a:xfrm>
            <a:prstGeom prst="line">
              <a:avLst/>
            </a:prstGeom>
            <a:noFill/>
            <a:ln w="28575" cap="flat" cmpd="sng" algn="ctr">
              <a:solidFill>
                <a:schemeClr val="bg1"/>
              </a:solidFill>
              <a:prstDash val="solid"/>
              <a:round/>
              <a:headEnd type="none" w="med" len="med"/>
              <a:tailEnd type="none" w="med" len="med"/>
            </a:ln>
            <a:effectLst/>
          </p:spPr>
        </p:cxnSp>
        <p:cxnSp>
          <p:nvCxnSpPr>
            <p:cNvPr id="190" name="Straight Connector 189">
              <a:extLst>
                <a:ext uri="{FF2B5EF4-FFF2-40B4-BE49-F238E27FC236}">
                  <a16:creationId xmlns="" xmlns:a16="http://schemas.microsoft.com/office/drawing/2014/main" id="{C75569AC-7C98-40BE-8184-33D03C1F2B61}"/>
                </a:ext>
              </a:extLst>
            </p:cNvPr>
            <p:cNvCxnSpPr>
              <a:cxnSpLocks/>
            </p:cNvCxnSpPr>
            <p:nvPr/>
          </p:nvCxnSpPr>
          <p:spPr bwMode="auto">
            <a:xfrm>
              <a:off x="9913122" y="2087152"/>
              <a:ext cx="0" cy="123587"/>
            </a:xfrm>
            <a:prstGeom prst="line">
              <a:avLst/>
            </a:prstGeom>
            <a:noFill/>
            <a:ln w="28575" cap="flat" cmpd="sng" algn="ctr">
              <a:solidFill>
                <a:schemeClr val="bg1"/>
              </a:solidFill>
              <a:prstDash val="solid"/>
              <a:round/>
              <a:headEnd type="none" w="med" len="med"/>
              <a:tailEnd type="none" w="med" len="med"/>
            </a:ln>
            <a:effectLst/>
          </p:spPr>
        </p:cxnSp>
        <p:cxnSp>
          <p:nvCxnSpPr>
            <p:cNvPr id="191" name="Straight Connector 190">
              <a:extLst>
                <a:ext uri="{FF2B5EF4-FFF2-40B4-BE49-F238E27FC236}">
                  <a16:creationId xmlns="" xmlns:a16="http://schemas.microsoft.com/office/drawing/2014/main" id="{98851315-2841-4BD7-86F5-41C5546C0932}"/>
                </a:ext>
              </a:extLst>
            </p:cNvPr>
            <p:cNvCxnSpPr>
              <a:cxnSpLocks/>
            </p:cNvCxnSpPr>
            <p:nvPr/>
          </p:nvCxnSpPr>
          <p:spPr bwMode="auto">
            <a:xfrm>
              <a:off x="10394302" y="2087152"/>
              <a:ext cx="0" cy="123587"/>
            </a:xfrm>
            <a:prstGeom prst="line">
              <a:avLst/>
            </a:prstGeom>
            <a:noFill/>
            <a:ln w="28575" cap="flat" cmpd="sng" algn="ctr">
              <a:solidFill>
                <a:schemeClr val="bg1"/>
              </a:solidFill>
              <a:prstDash val="solid"/>
              <a:round/>
              <a:headEnd type="none" w="med" len="med"/>
              <a:tailEnd type="none" w="med" len="med"/>
            </a:ln>
            <a:effectLst/>
          </p:spPr>
        </p:cxnSp>
      </p:grpSp>
      <p:grpSp>
        <p:nvGrpSpPr>
          <p:cNvPr id="192" name="Group 191">
            <a:extLst>
              <a:ext uri="{FF2B5EF4-FFF2-40B4-BE49-F238E27FC236}">
                <a16:creationId xmlns="" xmlns:a16="http://schemas.microsoft.com/office/drawing/2014/main" id="{F3B0DD38-3CE9-4AA9-8C66-B3D8C78703D7}"/>
              </a:ext>
            </a:extLst>
          </p:cNvPr>
          <p:cNvGrpSpPr/>
          <p:nvPr/>
        </p:nvGrpSpPr>
        <p:grpSpPr>
          <a:xfrm>
            <a:off x="7038412" y="2842455"/>
            <a:ext cx="469659" cy="121721"/>
            <a:chOff x="9913122" y="2087152"/>
            <a:chExt cx="481180" cy="123587"/>
          </a:xfrm>
        </p:grpSpPr>
        <p:cxnSp>
          <p:nvCxnSpPr>
            <p:cNvPr id="193" name="Straight Connector 192">
              <a:extLst>
                <a:ext uri="{FF2B5EF4-FFF2-40B4-BE49-F238E27FC236}">
                  <a16:creationId xmlns="" xmlns:a16="http://schemas.microsoft.com/office/drawing/2014/main" id="{6204061E-555A-420C-8BE7-E6690FBF9B52}"/>
                </a:ext>
              </a:extLst>
            </p:cNvPr>
            <p:cNvCxnSpPr>
              <a:cxnSpLocks/>
            </p:cNvCxnSpPr>
            <p:nvPr/>
          </p:nvCxnSpPr>
          <p:spPr bwMode="auto">
            <a:xfrm>
              <a:off x="9913122" y="2148945"/>
              <a:ext cx="481180" cy="0"/>
            </a:xfrm>
            <a:prstGeom prst="line">
              <a:avLst/>
            </a:prstGeom>
            <a:noFill/>
            <a:ln w="28575" cap="flat" cmpd="sng" algn="ctr">
              <a:solidFill>
                <a:schemeClr val="bg1"/>
              </a:solidFill>
              <a:prstDash val="solid"/>
              <a:round/>
              <a:headEnd type="none" w="med" len="med"/>
              <a:tailEnd type="none" w="med" len="med"/>
            </a:ln>
            <a:effectLst/>
          </p:spPr>
        </p:cxnSp>
        <p:cxnSp>
          <p:nvCxnSpPr>
            <p:cNvPr id="194" name="Straight Connector 193">
              <a:extLst>
                <a:ext uri="{FF2B5EF4-FFF2-40B4-BE49-F238E27FC236}">
                  <a16:creationId xmlns="" xmlns:a16="http://schemas.microsoft.com/office/drawing/2014/main" id="{E7D9E9C4-1D12-449E-B9EF-68ABAD6BD279}"/>
                </a:ext>
              </a:extLst>
            </p:cNvPr>
            <p:cNvCxnSpPr>
              <a:cxnSpLocks/>
            </p:cNvCxnSpPr>
            <p:nvPr/>
          </p:nvCxnSpPr>
          <p:spPr bwMode="auto">
            <a:xfrm>
              <a:off x="9913122" y="2087152"/>
              <a:ext cx="0" cy="123587"/>
            </a:xfrm>
            <a:prstGeom prst="line">
              <a:avLst/>
            </a:prstGeom>
            <a:noFill/>
            <a:ln w="28575" cap="flat" cmpd="sng" algn="ctr">
              <a:solidFill>
                <a:schemeClr val="bg1"/>
              </a:solidFill>
              <a:prstDash val="solid"/>
              <a:round/>
              <a:headEnd type="none" w="med" len="med"/>
              <a:tailEnd type="none" w="med" len="med"/>
            </a:ln>
            <a:effectLst/>
          </p:spPr>
        </p:cxnSp>
        <p:cxnSp>
          <p:nvCxnSpPr>
            <p:cNvPr id="195" name="Straight Connector 194">
              <a:extLst>
                <a:ext uri="{FF2B5EF4-FFF2-40B4-BE49-F238E27FC236}">
                  <a16:creationId xmlns="" xmlns:a16="http://schemas.microsoft.com/office/drawing/2014/main" id="{1E177B70-34B4-4202-8863-2C826349EE07}"/>
                </a:ext>
              </a:extLst>
            </p:cNvPr>
            <p:cNvCxnSpPr>
              <a:cxnSpLocks/>
            </p:cNvCxnSpPr>
            <p:nvPr/>
          </p:nvCxnSpPr>
          <p:spPr bwMode="auto">
            <a:xfrm>
              <a:off x="10394302" y="2087152"/>
              <a:ext cx="0" cy="123587"/>
            </a:xfrm>
            <a:prstGeom prst="line">
              <a:avLst/>
            </a:prstGeom>
            <a:noFill/>
            <a:ln w="28575" cap="flat" cmpd="sng" algn="ctr">
              <a:solidFill>
                <a:schemeClr val="bg1"/>
              </a:solidFill>
              <a:prstDash val="solid"/>
              <a:round/>
              <a:headEnd type="none" w="med" len="med"/>
              <a:tailEnd type="none" w="med" len="med"/>
            </a:ln>
            <a:effectLst/>
          </p:spPr>
        </p:cxnSp>
      </p:grpSp>
      <p:grpSp>
        <p:nvGrpSpPr>
          <p:cNvPr id="196" name="Group 195">
            <a:extLst>
              <a:ext uri="{FF2B5EF4-FFF2-40B4-BE49-F238E27FC236}">
                <a16:creationId xmlns="" xmlns:a16="http://schemas.microsoft.com/office/drawing/2014/main" id="{E5260C0B-F34E-4F14-9673-D56DCB03A834}"/>
              </a:ext>
            </a:extLst>
          </p:cNvPr>
          <p:cNvGrpSpPr/>
          <p:nvPr/>
        </p:nvGrpSpPr>
        <p:grpSpPr>
          <a:xfrm>
            <a:off x="6834931" y="3026404"/>
            <a:ext cx="618401" cy="121721"/>
            <a:chOff x="9913122" y="2087152"/>
            <a:chExt cx="481180" cy="123587"/>
          </a:xfrm>
        </p:grpSpPr>
        <p:cxnSp>
          <p:nvCxnSpPr>
            <p:cNvPr id="197" name="Straight Connector 196">
              <a:extLst>
                <a:ext uri="{FF2B5EF4-FFF2-40B4-BE49-F238E27FC236}">
                  <a16:creationId xmlns="" xmlns:a16="http://schemas.microsoft.com/office/drawing/2014/main" id="{709AD1C3-A640-4CDC-9D63-DEAB601F105D}"/>
                </a:ext>
              </a:extLst>
            </p:cNvPr>
            <p:cNvCxnSpPr>
              <a:cxnSpLocks/>
            </p:cNvCxnSpPr>
            <p:nvPr/>
          </p:nvCxnSpPr>
          <p:spPr bwMode="auto">
            <a:xfrm>
              <a:off x="9913122" y="2148945"/>
              <a:ext cx="481180" cy="0"/>
            </a:xfrm>
            <a:prstGeom prst="line">
              <a:avLst/>
            </a:prstGeom>
            <a:noFill/>
            <a:ln w="28575" cap="flat" cmpd="sng" algn="ctr">
              <a:solidFill>
                <a:schemeClr val="bg1"/>
              </a:solidFill>
              <a:prstDash val="solid"/>
              <a:round/>
              <a:headEnd type="none" w="med" len="med"/>
              <a:tailEnd type="none" w="med" len="med"/>
            </a:ln>
            <a:effectLst/>
          </p:spPr>
        </p:cxnSp>
        <p:cxnSp>
          <p:nvCxnSpPr>
            <p:cNvPr id="198" name="Straight Connector 197">
              <a:extLst>
                <a:ext uri="{FF2B5EF4-FFF2-40B4-BE49-F238E27FC236}">
                  <a16:creationId xmlns="" xmlns:a16="http://schemas.microsoft.com/office/drawing/2014/main" id="{7CE4BE3E-0E6D-4727-B0BC-EEC13EB681A3}"/>
                </a:ext>
              </a:extLst>
            </p:cNvPr>
            <p:cNvCxnSpPr>
              <a:cxnSpLocks/>
            </p:cNvCxnSpPr>
            <p:nvPr/>
          </p:nvCxnSpPr>
          <p:spPr bwMode="auto">
            <a:xfrm>
              <a:off x="9913122" y="2087152"/>
              <a:ext cx="0" cy="123587"/>
            </a:xfrm>
            <a:prstGeom prst="line">
              <a:avLst/>
            </a:prstGeom>
            <a:noFill/>
            <a:ln w="28575" cap="flat" cmpd="sng" algn="ctr">
              <a:solidFill>
                <a:schemeClr val="bg1"/>
              </a:solidFill>
              <a:prstDash val="solid"/>
              <a:round/>
              <a:headEnd type="none" w="med" len="med"/>
              <a:tailEnd type="none" w="med" len="med"/>
            </a:ln>
            <a:effectLst/>
          </p:spPr>
        </p:cxnSp>
        <p:cxnSp>
          <p:nvCxnSpPr>
            <p:cNvPr id="199" name="Straight Connector 198">
              <a:extLst>
                <a:ext uri="{FF2B5EF4-FFF2-40B4-BE49-F238E27FC236}">
                  <a16:creationId xmlns="" xmlns:a16="http://schemas.microsoft.com/office/drawing/2014/main" id="{ED2D5E1B-9CFC-42A5-9A0E-A70138020D9F}"/>
                </a:ext>
              </a:extLst>
            </p:cNvPr>
            <p:cNvCxnSpPr>
              <a:cxnSpLocks/>
            </p:cNvCxnSpPr>
            <p:nvPr/>
          </p:nvCxnSpPr>
          <p:spPr bwMode="auto">
            <a:xfrm>
              <a:off x="10394302" y="2087152"/>
              <a:ext cx="0" cy="123587"/>
            </a:xfrm>
            <a:prstGeom prst="line">
              <a:avLst/>
            </a:prstGeom>
            <a:noFill/>
            <a:ln w="28575" cap="flat" cmpd="sng" algn="ctr">
              <a:solidFill>
                <a:schemeClr val="bg1"/>
              </a:solidFill>
              <a:prstDash val="solid"/>
              <a:round/>
              <a:headEnd type="none" w="med" len="med"/>
              <a:tailEnd type="none" w="med" len="med"/>
            </a:ln>
            <a:effectLst/>
          </p:spPr>
        </p:cxnSp>
      </p:grpSp>
      <p:grpSp>
        <p:nvGrpSpPr>
          <p:cNvPr id="200" name="Group 199">
            <a:extLst>
              <a:ext uri="{FF2B5EF4-FFF2-40B4-BE49-F238E27FC236}">
                <a16:creationId xmlns="" xmlns:a16="http://schemas.microsoft.com/office/drawing/2014/main" id="{893DDDA2-6DE0-4E29-8A51-8A2234F1DA4A}"/>
              </a:ext>
            </a:extLst>
          </p:cNvPr>
          <p:cNvGrpSpPr/>
          <p:nvPr/>
        </p:nvGrpSpPr>
        <p:grpSpPr>
          <a:xfrm>
            <a:off x="7185787" y="3186981"/>
            <a:ext cx="469658" cy="121721"/>
            <a:chOff x="9913122" y="2087152"/>
            <a:chExt cx="481180" cy="123587"/>
          </a:xfrm>
        </p:grpSpPr>
        <p:cxnSp>
          <p:nvCxnSpPr>
            <p:cNvPr id="201" name="Straight Connector 200">
              <a:extLst>
                <a:ext uri="{FF2B5EF4-FFF2-40B4-BE49-F238E27FC236}">
                  <a16:creationId xmlns="" xmlns:a16="http://schemas.microsoft.com/office/drawing/2014/main" id="{0A4C64C6-D915-4F20-B839-D0E6D8A16333}"/>
                </a:ext>
              </a:extLst>
            </p:cNvPr>
            <p:cNvCxnSpPr>
              <a:cxnSpLocks/>
            </p:cNvCxnSpPr>
            <p:nvPr/>
          </p:nvCxnSpPr>
          <p:spPr bwMode="auto">
            <a:xfrm>
              <a:off x="9913122" y="2148945"/>
              <a:ext cx="481180" cy="0"/>
            </a:xfrm>
            <a:prstGeom prst="line">
              <a:avLst/>
            </a:prstGeom>
            <a:noFill/>
            <a:ln w="28575" cap="flat" cmpd="sng" algn="ctr">
              <a:solidFill>
                <a:schemeClr val="bg1"/>
              </a:solidFill>
              <a:prstDash val="solid"/>
              <a:round/>
              <a:headEnd type="none" w="med" len="med"/>
              <a:tailEnd type="none" w="med" len="med"/>
            </a:ln>
            <a:effectLst/>
          </p:spPr>
        </p:cxnSp>
        <p:cxnSp>
          <p:nvCxnSpPr>
            <p:cNvPr id="202" name="Straight Connector 201">
              <a:extLst>
                <a:ext uri="{FF2B5EF4-FFF2-40B4-BE49-F238E27FC236}">
                  <a16:creationId xmlns="" xmlns:a16="http://schemas.microsoft.com/office/drawing/2014/main" id="{77358419-5A65-4C70-B70E-3A29D9E3D871}"/>
                </a:ext>
              </a:extLst>
            </p:cNvPr>
            <p:cNvCxnSpPr>
              <a:cxnSpLocks/>
            </p:cNvCxnSpPr>
            <p:nvPr/>
          </p:nvCxnSpPr>
          <p:spPr bwMode="auto">
            <a:xfrm>
              <a:off x="9913122" y="2087152"/>
              <a:ext cx="0" cy="123587"/>
            </a:xfrm>
            <a:prstGeom prst="line">
              <a:avLst/>
            </a:prstGeom>
            <a:noFill/>
            <a:ln w="28575" cap="flat" cmpd="sng" algn="ctr">
              <a:solidFill>
                <a:schemeClr val="bg1"/>
              </a:solidFill>
              <a:prstDash val="solid"/>
              <a:round/>
              <a:headEnd type="none" w="med" len="med"/>
              <a:tailEnd type="none" w="med" len="med"/>
            </a:ln>
            <a:effectLst/>
          </p:spPr>
        </p:cxnSp>
        <p:cxnSp>
          <p:nvCxnSpPr>
            <p:cNvPr id="203" name="Straight Connector 202">
              <a:extLst>
                <a:ext uri="{FF2B5EF4-FFF2-40B4-BE49-F238E27FC236}">
                  <a16:creationId xmlns="" xmlns:a16="http://schemas.microsoft.com/office/drawing/2014/main" id="{365B0D39-B5C8-4B87-8A71-646FCA7B264E}"/>
                </a:ext>
              </a:extLst>
            </p:cNvPr>
            <p:cNvCxnSpPr>
              <a:cxnSpLocks/>
            </p:cNvCxnSpPr>
            <p:nvPr/>
          </p:nvCxnSpPr>
          <p:spPr bwMode="auto">
            <a:xfrm>
              <a:off x="10394302" y="2087152"/>
              <a:ext cx="0" cy="123587"/>
            </a:xfrm>
            <a:prstGeom prst="line">
              <a:avLst/>
            </a:prstGeom>
            <a:noFill/>
            <a:ln w="28575" cap="flat" cmpd="sng" algn="ctr">
              <a:solidFill>
                <a:schemeClr val="bg1"/>
              </a:solidFill>
              <a:prstDash val="solid"/>
              <a:round/>
              <a:headEnd type="none" w="med" len="med"/>
              <a:tailEnd type="none" w="med" len="med"/>
            </a:ln>
            <a:effectLst/>
          </p:spPr>
        </p:cxnSp>
      </p:grpSp>
      <p:grpSp>
        <p:nvGrpSpPr>
          <p:cNvPr id="204" name="Group 203">
            <a:extLst>
              <a:ext uri="{FF2B5EF4-FFF2-40B4-BE49-F238E27FC236}">
                <a16:creationId xmlns="" xmlns:a16="http://schemas.microsoft.com/office/drawing/2014/main" id="{2E2267EA-66C3-41AD-B6DF-554FE6A566A0}"/>
              </a:ext>
            </a:extLst>
          </p:cNvPr>
          <p:cNvGrpSpPr/>
          <p:nvPr/>
        </p:nvGrpSpPr>
        <p:grpSpPr>
          <a:xfrm>
            <a:off x="7209678" y="3340939"/>
            <a:ext cx="540396" cy="121721"/>
            <a:chOff x="9913122" y="2087152"/>
            <a:chExt cx="481180" cy="123587"/>
          </a:xfrm>
        </p:grpSpPr>
        <p:cxnSp>
          <p:nvCxnSpPr>
            <p:cNvPr id="205" name="Straight Connector 204">
              <a:extLst>
                <a:ext uri="{FF2B5EF4-FFF2-40B4-BE49-F238E27FC236}">
                  <a16:creationId xmlns="" xmlns:a16="http://schemas.microsoft.com/office/drawing/2014/main" id="{C3AC7C25-9632-409D-B7C7-425A77916724}"/>
                </a:ext>
              </a:extLst>
            </p:cNvPr>
            <p:cNvCxnSpPr>
              <a:cxnSpLocks/>
            </p:cNvCxnSpPr>
            <p:nvPr/>
          </p:nvCxnSpPr>
          <p:spPr bwMode="auto">
            <a:xfrm>
              <a:off x="9913122" y="2148945"/>
              <a:ext cx="481180" cy="0"/>
            </a:xfrm>
            <a:prstGeom prst="line">
              <a:avLst/>
            </a:prstGeom>
            <a:noFill/>
            <a:ln w="28575" cap="flat" cmpd="sng" algn="ctr">
              <a:solidFill>
                <a:schemeClr val="bg1"/>
              </a:solidFill>
              <a:prstDash val="solid"/>
              <a:round/>
              <a:headEnd type="none" w="med" len="med"/>
              <a:tailEnd type="none" w="med" len="med"/>
            </a:ln>
            <a:effectLst/>
          </p:spPr>
        </p:cxnSp>
        <p:cxnSp>
          <p:nvCxnSpPr>
            <p:cNvPr id="206" name="Straight Connector 205">
              <a:extLst>
                <a:ext uri="{FF2B5EF4-FFF2-40B4-BE49-F238E27FC236}">
                  <a16:creationId xmlns="" xmlns:a16="http://schemas.microsoft.com/office/drawing/2014/main" id="{848BBA2F-FC9D-412C-9CAB-4F1BDADEDD22}"/>
                </a:ext>
              </a:extLst>
            </p:cNvPr>
            <p:cNvCxnSpPr>
              <a:cxnSpLocks/>
            </p:cNvCxnSpPr>
            <p:nvPr/>
          </p:nvCxnSpPr>
          <p:spPr bwMode="auto">
            <a:xfrm>
              <a:off x="9913122" y="2087152"/>
              <a:ext cx="0" cy="123587"/>
            </a:xfrm>
            <a:prstGeom prst="line">
              <a:avLst/>
            </a:prstGeom>
            <a:noFill/>
            <a:ln w="28575" cap="flat" cmpd="sng" algn="ctr">
              <a:solidFill>
                <a:schemeClr val="bg1"/>
              </a:solidFill>
              <a:prstDash val="solid"/>
              <a:round/>
              <a:headEnd type="none" w="med" len="med"/>
              <a:tailEnd type="none" w="med" len="med"/>
            </a:ln>
            <a:effectLst/>
          </p:spPr>
        </p:cxnSp>
        <p:cxnSp>
          <p:nvCxnSpPr>
            <p:cNvPr id="207" name="Straight Connector 206">
              <a:extLst>
                <a:ext uri="{FF2B5EF4-FFF2-40B4-BE49-F238E27FC236}">
                  <a16:creationId xmlns="" xmlns:a16="http://schemas.microsoft.com/office/drawing/2014/main" id="{1F11B7D4-6AB5-4D7A-BF21-100C7E3966E6}"/>
                </a:ext>
              </a:extLst>
            </p:cNvPr>
            <p:cNvCxnSpPr>
              <a:cxnSpLocks/>
            </p:cNvCxnSpPr>
            <p:nvPr/>
          </p:nvCxnSpPr>
          <p:spPr bwMode="auto">
            <a:xfrm>
              <a:off x="10394302" y="2087152"/>
              <a:ext cx="0" cy="123587"/>
            </a:xfrm>
            <a:prstGeom prst="line">
              <a:avLst/>
            </a:prstGeom>
            <a:noFill/>
            <a:ln w="28575" cap="flat" cmpd="sng" algn="ctr">
              <a:solidFill>
                <a:schemeClr val="bg1"/>
              </a:solidFill>
              <a:prstDash val="solid"/>
              <a:round/>
              <a:headEnd type="none" w="med" len="med"/>
              <a:tailEnd type="none" w="med" len="med"/>
            </a:ln>
            <a:effectLst/>
          </p:spPr>
        </p:cxnSp>
      </p:grpSp>
      <p:grpSp>
        <p:nvGrpSpPr>
          <p:cNvPr id="208" name="Group 207">
            <a:extLst>
              <a:ext uri="{FF2B5EF4-FFF2-40B4-BE49-F238E27FC236}">
                <a16:creationId xmlns="" xmlns:a16="http://schemas.microsoft.com/office/drawing/2014/main" id="{316F4328-A4A5-467C-8B48-C752F13AA109}"/>
              </a:ext>
            </a:extLst>
          </p:cNvPr>
          <p:cNvGrpSpPr/>
          <p:nvPr/>
        </p:nvGrpSpPr>
        <p:grpSpPr>
          <a:xfrm>
            <a:off x="6906416" y="3498140"/>
            <a:ext cx="517521" cy="121721"/>
            <a:chOff x="9913122" y="2087152"/>
            <a:chExt cx="481180" cy="123587"/>
          </a:xfrm>
        </p:grpSpPr>
        <p:cxnSp>
          <p:nvCxnSpPr>
            <p:cNvPr id="209" name="Straight Connector 208">
              <a:extLst>
                <a:ext uri="{FF2B5EF4-FFF2-40B4-BE49-F238E27FC236}">
                  <a16:creationId xmlns="" xmlns:a16="http://schemas.microsoft.com/office/drawing/2014/main" id="{D0D28592-8DA7-4B75-88A3-19B5C0D82EA8}"/>
                </a:ext>
              </a:extLst>
            </p:cNvPr>
            <p:cNvCxnSpPr>
              <a:cxnSpLocks/>
            </p:cNvCxnSpPr>
            <p:nvPr/>
          </p:nvCxnSpPr>
          <p:spPr bwMode="auto">
            <a:xfrm>
              <a:off x="9913122" y="2148945"/>
              <a:ext cx="481180" cy="0"/>
            </a:xfrm>
            <a:prstGeom prst="line">
              <a:avLst/>
            </a:prstGeom>
            <a:noFill/>
            <a:ln w="28575" cap="flat" cmpd="sng" algn="ctr">
              <a:solidFill>
                <a:schemeClr val="bg1"/>
              </a:solidFill>
              <a:prstDash val="solid"/>
              <a:round/>
              <a:headEnd type="none" w="med" len="med"/>
              <a:tailEnd type="none" w="med" len="med"/>
            </a:ln>
            <a:effectLst/>
          </p:spPr>
        </p:cxnSp>
        <p:cxnSp>
          <p:nvCxnSpPr>
            <p:cNvPr id="210" name="Straight Connector 209">
              <a:extLst>
                <a:ext uri="{FF2B5EF4-FFF2-40B4-BE49-F238E27FC236}">
                  <a16:creationId xmlns="" xmlns:a16="http://schemas.microsoft.com/office/drawing/2014/main" id="{76BEE341-3501-413F-A899-F2226342206D}"/>
                </a:ext>
              </a:extLst>
            </p:cNvPr>
            <p:cNvCxnSpPr>
              <a:cxnSpLocks/>
            </p:cNvCxnSpPr>
            <p:nvPr/>
          </p:nvCxnSpPr>
          <p:spPr bwMode="auto">
            <a:xfrm>
              <a:off x="9913122" y="2087152"/>
              <a:ext cx="0" cy="123587"/>
            </a:xfrm>
            <a:prstGeom prst="line">
              <a:avLst/>
            </a:prstGeom>
            <a:noFill/>
            <a:ln w="28575" cap="flat" cmpd="sng" algn="ctr">
              <a:solidFill>
                <a:schemeClr val="bg1"/>
              </a:solidFill>
              <a:prstDash val="solid"/>
              <a:round/>
              <a:headEnd type="none" w="med" len="med"/>
              <a:tailEnd type="none" w="med" len="med"/>
            </a:ln>
            <a:effectLst/>
          </p:spPr>
        </p:cxnSp>
        <p:cxnSp>
          <p:nvCxnSpPr>
            <p:cNvPr id="211" name="Straight Connector 210">
              <a:extLst>
                <a:ext uri="{FF2B5EF4-FFF2-40B4-BE49-F238E27FC236}">
                  <a16:creationId xmlns="" xmlns:a16="http://schemas.microsoft.com/office/drawing/2014/main" id="{D2C67D65-289B-47CD-AC9F-BEF5AF629CC6}"/>
                </a:ext>
              </a:extLst>
            </p:cNvPr>
            <p:cNvCxnSpPr>
              <a:cxnSpLocks/>
            </p:cNvCxnSpPr>
            <p:nvPr/>
          </p:nvCxnSpPr>
          <p:spPr bwMode="auto">
            <a:xfrm>
              <a:off x="10394302" y="2087152"/>
              <a:ext cx="0" cy="123587"/>
            </a:xfrm>
            <a:prstGeom prst="line">
              <a:avLst/>
            </a:prstGeom>
            <a:noFill/>
            <a:ln w="28575" cap="flat" cmpd="sng" algn="ctr">
              <a:solidFill>
                <a:schemeClr val="bg1"/>
              </a:solidFill>
              <a:prstDash val="solid"/>
              <a:round/>
              <a:headEnd type="none" w="med" len="med"/>
              <a:tailEnd type="none" w="med" len="med"/>
            </a:ln>
            <a:effectLst/>
          </p:spPr>
        </p:cxnSp>
      </p:grpSp>
      <p:grpSp>
        <p:nvGrpSpPr>
          <p:cNvPr id="212" name="Group 211">
            <a:extLst>
              <a:ext uri="{FF2B5EF4-FFF2-40B4-BE49-F238E27FC236}">
                <a16:creationId xmlns="" xmlns:a16="http://schemas.microsoft.com/office/drawing/2014/main" id="{84AF15D8-4F78-4155-A898-97C199942043}"/>
              </a:ext>
            </a:extLst>
          </p:cNvPr>
          <p:cNvGrpSpPr/>
          <p:nvPr/>
        </p:nvGrpSpPr>
        <p:grpSpPr>
          <a:xfrm>
            <a:off x="7204071" y="3813332"/>
            <a:ext cx="639975" cy="121721"/>
            <a:chOff x="9913122" y="2087152"/>
            <a:chExt cx="481180" cy="123587"/>
          </a:xfrm>
        </p:grpSpPr>
        <p:cxnSp>
          <p:nvCxnSpPr>
            <p:cNvPr id="213" name="Straight Connector 212">
              <a:extLst>
                <a:ext uri="{FF2B5EF4-FFF2-40B4-BE49-F238E27FC236}">
                  <a16:creationId xmlns="" xmlns:a16="http://schemas.microsoft.com/office/drawing/2014/main" id="{8DC21956-1732-466B-BC04-2923B88B4A57}"/>
                </a:ext>
              </a:extLst>
            </p:cNvPr>
            <p:cNvCxnSpPr>
              <a:cxnSpLocks/>
            </p:cNvCxnSpPr>
            <p:nvPr/>
          </p:nvCxnSpPr>
          <p:spPr bwMode="auto">
            <a:xfrm>
              <a:off x="9913122" y="2148945"/>
              <a:ext cx="481180" cy="0"/>
            </a:xfrm>
            <a:prstGeom prst="line">
              <a:avLst/>
            </a:prstGeom>
            <a:noFill/>
            <a:ln w="28575" cap="flat" cmpd="sng" algn="ctr">
              <a:solidFill>
                <a:schemeClr val="bg1"/>
              </a:solidFill>
              <a:prstDash val="solid"/>
              <a:round/>
              <a:headEnd type="none" w="med" len="med"/>
              <a:tailEnd type="none" w="med" len="med"/>
            </a:ln>
            <a:effectLst/>
          </p:spPr>
        </p:cxnSp>
        <p:cxnSp>
          <p:nvCxnSpPr>
            <p:cNvPr id="214" name="Straight Connector 213">
              <a:extLst>
                <a:ext uri="{FF2B5EF4-FFF2-40B4-BE49-F238E27FC236}">
                  <a16:creationId xmlns="" xmlns:a16="http://schemas.microsoft.com/office/drawing/2014/main" id="{73FF8BB9-4751-4A47-BD49-126852C508D8}"/>
                </a:ext>
              </a:extLst>
            </p:cNvPr>
            <p:cNvCxnSpPr>
              <a:cxnSpLocks/>
            </p:cNvCxnSpPr>
            <p:nvPr/>
          </p:nvCxnSpPr>
          <p:spPr bwMode="auto">
            <a:xfrm>
              <a:off x="9913122" y="2087152"/>
              <a:ext cx="0" cy="123587"/>
            </a:xfrm>
            <a:prstGeom prst="line">
              <a:avLst/>
            </a:prstGeom>
            <a:noFill/>
            <a:ln w="28575" cap="flat" cmpd="sng" algn="ctr">
              <a:solidFill>
                <a:schemeClr val="bg1"/>
              </a:solidFill>
              <a:prstDash val="solid"/>
              <a:round/>
              <a:headEnd type="none" w="med" len="med"/>
              <a:tailEnd type="none" w="med" len="med"/>
            </a:ln>
            <a:effectLst/>
          </p:spPr>
        </p:cxnSp>
        <p:cxnSp>
          <p:nvCxnSpPr>
            <p:cNvPr id="215" name="Straight Connector 214">
              <a:extLst>
                <a:ext uri="{FF2B5EF4-FFF2-40B4-BE49-F238E27FC236}">
                  <a16:creationId xmlns="" xmlns:a16="http://schemas.microsoft.com/office/drawing/2014/main" id="{27469BE1-27BE-4E9B-A86C-D239CECF46ED}"/>
                </a:ext>
              </a:extLst>
            </p:cNvPr>
            <p:cNvCxnSpPr>
              <a:cxnSpLocks/>
            </p:cNvCxnSpPr>
            <p:nvPr/>
          </p:nvCxnSpPr>
          <p:spPr bwMode="auto">
            <a:xfrm>
              <a:off x="10394302" y="2087152"/>
              <a:ext cx="0" cy="123587"/>
            </a:xfrm>
            <a:prstGeom prst="line">
              <a:avLst/>
            </a:prstGeom>
            <a:noFill/>
            <a:ln w="28575" cap="flat" cmpd="sng" algn="ctr">
              <a:solidFill>
                <a:schemeClr val="bg1"/>
              </a:solidFill>
              <a:prstDash val="solid"/>
              <a:round/>
              <a:headEnd type="none" w="med" len="med"/>
              <a:tailEnd type="none" w="med" len="med"/>
            </a:ln>
            <a:effectLst/>
          </p:spPr>
        </p:cxnSp>
      </p:grpSp>
      <p:grpSp>
        <p:nvGrpSpPr>
          <p:cNvPr id="216" name="Group 215">
            <a:extLst>
              <a:ext uri="{FF2B5EF4-FFF2-40B4-BE49-F238E27FC236}">
                <a16:creationId xmlns="" xmlns:a16="http://schemas.microsoft.com/office/drawing/2014/main" id="{9AE77C25-7F93-486A-83CE-99262D05E8B5}"/>
              </a:ext>
            </a:extLst>
          </p:cNvPr>
          <p:cNvGrpSpPr/>
          <p:nvPr/>
        </p:nvGrpSpPr>
        <p:grpSpPr>
          <a:xfrm>
            <a:off x="7121680" y="3963661"/>
            <a:ext cx="528613" cy="121721"/>
            <a:chOff x="9913122" y="2087152"/>
            <a:chExt cx="481180" cy="123587"/>
          </a:xfrm>
        </p:grpSpPr>
        <p:cxnSp>
          <p:nvCxnSpPr>
            <p:cNvPr id="217" name="Straight Connector 216">
              <a:extLst>
                <a:ext uri="{FF2B5EF4-FFF2-40B4-BE49-F238E27FC236}">
                  <a16:creationId xmlns="" xmlns:a16="http://schemas.microsoft.com/office/drawing/2014/main" id="{704D1683-46E8-4454-B700-221863F90BDD}"/>
                </a:ext>
              </a:extLst>
            </p:cNvPr>
            <p:cNvCxnSpPr>
              <a:cxnSpLocks/>
            </p:cNvCxnSpPr>
            <p:nvPr/>
          </p:nvCxnSpPr>
          <p:spPr bwMode="auto">
            <a:xfrm>
              <a:off x="9913122" y="2148945"/>
              <a:ext cx="481180" cy="0"/>
            </a:xfrm>
            <a:prstGeom prst="line">
              <a:avLst/>
            </a:prstGeom>
            <a:noFill/>
            <a:ln w="28575" cap="flat" cmpd="sng" algn="ctr">
              <a:solidFill>
                <a:schemeClr val="bg1"/>
              </a:solidFill>
              <a:prstDash val="solid"/>
              <a:round/>
              <a:headEnd type="none" w="med" len="med"/>
              <a:tailEnd type="none" w="med" len="med"/>
            </a:ln>
            <a:effectLst/>
          </p:spPr>
        </p:cxnSp>
        <p:cxnSp>
          <p:nvCxnSpPr>
            <p:cNvPr id="218" name="Straight Connector 217">
              <a:extLst>
                <a:ext uri="{FF2B5EF4-FFF2-40B4-BE49-F238E27FC236}">
                  <a16:creationId xmlns="" xmlns:a16="http://schemas.microsoft.com/office/drawing/2014/main" id="{AE482AF1-FA1E-4640-B493-50F54DDE725E}"/>
                </a:ext>
              </a:extLst>
            </p:cNvPr>
            <p:cNvCxnSpPr>
              <a:cxnSpLocks/>
            </p:cNvCxnSpPr>
            <p:nvPr/>
          </p:nvCxnSpPr>
          <p:spPr bwMode="auto">
            <a:xfrm>
              <a:off x="9913122" y="2087152"/>
              <a:ext cx="0" cy="123587"/>
            </a:xfrm>
            <a:prstGeom prst="line">
              <a:avLst/>
            </a:prstGeom>
            <a:noFill/>
            <a:ln w="28575" cap="flat" cmpd="sng" algn="ctr">
              <a:solidFill>
                <a:schemeClr val="bg1"/>
              </a:solidFill>
              <a:prstDash val="solid"/>
              <a:round/>
              <a:headEnd type="none" w="med" len="med"/>
              <a:tailEnd type="none" w="med" len="med"/>
            </a:ln>
            <a:effectLst/>
          </p:spPr>
        </p:cxnSp>
        <p:cxnSp>
          <p:nvCxnSpPr>
            <p:cNvPr id="219" name="Straight Connector 218">
              <a:extLst>
                <a:ext uri="{FF2B5EF4-FFF2-40B4-BE49-F238E27FC236}">
                  <a16:creationId xmlns="" xmlns:a16="http://schemas.microsoft.com/office/drawing/2014/main" id="{C8E74C1A-972C-4383-B3DE-37919EB0E6F4}"/>
                </a:ext>
              </a:extLst>
            </p:cNvPr>
            <p:cNvCxnSpPr>
              <a:cxnSpLocks/>
            </p:cNvCxnSpPr>
            <p:nvPr/>
          </p:nvCxnSpPr>
          <p:spPr bwMode="auto">
            <a:xfrm>
              <a:off x="10394302" y="2087152"/>
              <a:ext cx="0" cy="123587"/>
            </a:xfrm>
            <a:prstGeom prst="line">
              <a:avLst/>
            </a:prstGeom>
            <a:noFill/>
            <a:ln w="28575" cap="flat" cmpd="sng" algn="ctr">
              <a:solidFill>
                <a:schemeClr val="bg1"/>
              </a:solidFill>
              <a:prstDash val="solid"/>
              <a:round/>
              <a:headEnd type="none" w="med" len="med"/>
              <a:tailEnd type="none" w="med" len="med"/>
            </a:ln>
            <a:effectLst/>
          </p:spPr>
        </p:cxnSp>
      </p:grpSp>
      <p:grpSp>
        <p:nvGrpSpPr>
          <p:cNvPr id="220" name="Group 219">
            <a:extLst>
              <a:ext uri="{FF2B5EF4-FFF2-40B4-BE49-F238E27FC236}">
                <a16:creationId xmlns="" xmlns:a16="http://schemas.microsoft.com/office/drawing/2014/main" id="{833BAB5A-5DEC-4263-9678-DECEA3D67204}"/>
              </a:ext>
            </a:extLst>
          </p:cNvPr>
          <p:cNvGrpSpPr/>
          <p:nvPr/>
        </p:nvGrpSpPr>
        <p:grpSpPr>
          <a:xfrm>
            <a:off x="7052890" y="4138425"/>
            <a:ext cx="502226" cy="121721"/>
            <a:chOff x="9913122" y="2087152"/>
            <a:chExt cx="481180" cy="123587"/>
          </a:xfrm>
        </p:grpSpPr>
        <p:cxnSp>
          <p:nvCxnSpPr>
            <p:cNvPr id="221" name="Straight Connector 220">
              <a:extLst>
                <a:ext uri="{FF2B5EF4-FFF2-40B4-BE49-F238E27FC236}">
                  <a16:creationId xmlns="" xmlns:a16="http://schemas.microsoft.com/office/drawing/2014/main" id="{F24D3A01-F2F9-4D0C-BAE1-431B8D048F03}"/>
                </a:ext>
              </a:extLst>
            </p:cNvPr>
            <p:cNvCxnSpPr>
              <a:cxnSpLocks/>
            </p:cNvCxnSpPr>
            <p:nvPr/>
          </p:nvCxnSpPr>
          <p:spPr bwMode="auto">
            <a:xfrm>
              <a:off x="9913122" y="2148945"/>
              <a:ext cx="481180" cy="0"/>
            </a:xfrm>
            <a:prstGeom prst="line">
              <a:avLst/>
            </a:prstGeom>
            <a:noFill/>
            <a:ln w="28575" cap="flat" cmpd="sng" algn="ctr">
              <a:solidFill>
                <a:schemeClr val="bg1"/>
              </a:solidFill>
              <a:prstDash val="solid"/>
              <a:round/>
              <a:headEnd type="none" w="med" len="med"/>
              <a:tailEnd type="none" w="med" len="med"/>
            </a:ln>
            <a:effectLst/>
          </p:spPr>
        </p:cxnSp>
        <p:cxnSp>
          <p:nvCxnSpPr>
            <p:cNvPr id="222" name="Straight Connector 221">
              <a:extLst>
                <a:ext uri="{FF2B5EF4-FFF2-40B4-BE49-F238E27FC236}">
                  <a16:creationId xmlns="" xmlns:a16="http://schemas.microsoft.com/office/drawing/2014/main" id="{5D801B86-AACB-4D8B-A054-70488F92E249}"/>
                </a:ext>
              </a:extLst>
            </p:cNvPr>
            <p:cNvCxnSpPr>
              <a:cxnSpLocks/>
            </p:cNvCxnSpPr>
            <p:nvPr/>
          </p:nvCxnSpPr>
          <p:spPr bwMode="auto">
            <a:xfrm>
              <a:off x="9913122" y="2087152"/>
              <a:ext cx="0" cy="123587"/>
            </a:xfrm>
            <a:prstGeom prst="line">
              <a:avLst/>
            </a:prstGeom>
            <a:noFill/>
            <a:ln w="28575" cap="flat" cmpd="sng" algn="ctr">
              <a:solidFill>
                <a:schemeClr val="bg1"/>
              </a:solidFill>
              <a:prstDash val="solid"/>
              <a:round/>
              <a:headEnd type="none" w="med" len="med"/>
              <a:tailEnd type="none" w="med" len="med"/>
            </a:ln>
            <a:effectLst/>
          </p:spPr>
        </p:cxnSp>
        <p:cxnSp>
          <p:nvCxnSpPr>
            <p:cNvPr id="223" name="Straight Connector 222">
              <a:extLst>
                <a:ext uri="{FF2B5EF4-FFF2-40B4-BE49-F238E27FC236}">
                  <a16:creationId xmlns="" xmlns:a16="http://schemas.microsoft.com/office/drawing/2014/main" id="{4BF43D85-C33B-4823-B5D0-5474AB16A293}"/>
                </a:ext>
              </a:extLst>
            </p:cNvPr>
            <p:cNvCxnSpPr>
              <a:cxnSpLocks/>
            </p:cNvCxnSpPr>
            <p:nvPr/>
          </p:nvCxnSpPr>
          <p:spPr bwMode="auto">
            <a:xfrm>
              <a:off x="10394302" y="2087152"/>
              <a:ext cx="0" cy="123587"/>
            </a:xfrm>
            <a:prstGeom prst="line">
              <a:avLst/>
            </a:prstGeom>
            <a:noFill/>
            <a:ln w="28575" cap="flat" cmpd="sng" algn="ctr">
              <a:solidFill>
                <a:schemeClr val="bg1"/>
              </a:solidFill>
              <a:prstDash val="solid"/>
              <a:round/>
              <a:headEnd type="none" w="med" len="med"/>
              <a:tailEnd type="none" w="med" len="med"/>
            </a:ln>
            <a:effectLst/>
          </p:spPr>
        </p:cxnSp>
      </p:grpSp>
      <p:grpSp>
        <p:nvGrpSpPr>
          <p:cNvPr id="224" name="Group 223">
            <a:extLst>
              <a:ext uri="{FF2B5EF4-FFF2-40B4-BE49-F238E27FC236}">
                <a16:creationId xmlns="" xmlns:a16="http://schemas.microsoft.com/office/drawing/2014/main" id="{4746C532-A774-4EA8-A613-4E8DF0F38693}"/>
              </a:ext>
            </a:extLst>
          </p:cNvPr>
          <p:cNvGrpSpPr/>
          <p:nvPr/>
        </p:nvGrpSpPr>
        <p:grpSpPr>
          <a:xfrm>
            <a:off x="7019027" y="4287258"/>
            <a:ext cx="416232" cy="121721"/>
            <a:chOff x="9913122" y="2087152"/>
            <a:chExt cx="481180" cy="123587"/>
          </a:xfrm>
        </p:grpSpPr>
        <p:cxnSp>
          <p:nvCxnSpPr>
            <p:cNvPr id="225" name="Straight Connector 224">
              <a:extLst>
                <a:ext uri="{FF2B5EF4-FFF2-40B4-BE49-F238E27FC236}">
                  <a16:creationId xmlns="" xmlns:a16="http://schemas.microsoft.com/office/drawing/2014/main" id="{54B2A6E6-08D2-49F7-834A-32159F9D2DCE}"/>
                </a:ext>
              </a:extLst>
            </p:cNvPr>
            <p:cNvCxnSpPr>
              <a:cxnSpLocks/>
            </p:cNvCxnSpPr>
            <p:nvPr/>
          </p:nvCxnSpPr>
          <p:spPr bwMode="auto">
            <a:xfrm>
              <a:off x="9913122" y="2148945"/>
              <a:ext cx="481180" cy="0"/>
            </a:xfrm>
            <a:prstGeom prst="line">
              <a:avLst/>
            </a:prstGeom>
            <a:noFill/>
            <a:ln w="28575" cap="flat" cmpd="sng" algn="ctr">
              <a:solidFill>
                <a:schemeClr val="bg1"/>
              </a:solidFill>
              <a:prstDash val="solid"/>
              <a:round/>
              <a:headEnd type="none" w="med" len="med"/>
              <a:tailEnd type="none" w="med" len="med"/>
            </a:ln>
            <a:effectLst/>
          </p:spPr>
        </p:cxnSp>
        <p:cxnSp>
          <p:nvCxnSpPr>
            <p:cNvPr id="226" name="Straight Connector 225">
              <a:extLst>
                <a:ext uri="{FF2B5EF4-FFF2-40B4-BE49-F238E27FC236}">
                  <a16:creationId xmlns="" xmlns:a16="http://schemas.microsoft.com/office/drawing/2014/main" id="{F20C24F7-BB29-46CE-B7E1-1A8B71350F09}"/>
                </a:ext>
              </a:extLst>
            </p:cNvPr>
            <p:cNvCxnSpPr>
              <a:cxnSpLocks/>
            </p:cNvCxnSpPr>
            <p:nvPr/>
          </p:nvCxnSpPr>
          <p:spPr bwMode="auto">
            <a:xfrm>
              <a:off x="9913122" y="2087152"/>
              <a:ext cx="0" cy="123587"/>
            </a:xfrm>
            <a:prstGeom prst="line">
              <a:avLst/>
            </a:prstGeom>
            <a:noFill/>
            <a:ln w="28575" cap="flat" cmpd="sng" algn="ctr">
              <a:solidFill>
                <a:schemeClr val="bg1"/>
              </a:solidFill>
              <a:prstDash val="solid"/>
              <a:round/>
              <a:headEnd type="none" w="med" len="med"/>
              <a:tailEnd type="none" w="med" len="med"/>
            </a:ln>
            <a:effectLst/>
          </p:spPr>
        </p:cxnSp>
        <p:cxnSp>
          <p:nvCxnSpPr>
            <p:cNvPr id="227" name="Straight Connector 226">
              <a:extLst>
                <a:ext uri="{FF2B5EF4-FFF2-40B4-BE49-F238E27FC236}">
                  <a16:creationId xmlns="" xmlns:a16="http://schemas.microsoft.com/office/drawing/2014/main" id="{818D7B6E-1962-4720-9F64-D70FE0E025FA}"/>
                </a:ext>
              </a:extLst>
            </p:cNvPr>
            <p:cNvCxnSpPr>
              <a:cxnSpLocks/>
            </p:cNvCxnSpPr>
            <p:nvPr/>
          </p:nvCxnSpPr>
          <p:spPr bwMode="auto">
            <a:xfrm>
              <a:off x="10394302" y="2087152"/>
              <a:ext cx="0" cy="123587"/>
            </a:xfrm>
            <a:prstGeom prst="line">
              <a:avLst/>
            </a:prstGeom>
            <a:noFill/>
            <a:ln w="28575" cap="flat" cmpd="sng" algn="ctr">
              <a:solidFill>
                <a:schemeClr val="bg1"/>
              </a:solidFill>
              <a:prstDash val="solid"/>
              <a:round/>
              <a:headEnd type="none" w="med" len="med"/>
              <a:tailEnd type="none" w="med" len="med"/>
            </a:ln>
            <a:effectLst/>
          </p:spPr>
        </p:cxnSp>
      </p:grpSp>
      <p:grpSp>
        <p:nvGrpSpPr>
          <p:cNvPr id="232" name="Group 231">
            <a:extLst>
              <a:ext uri="{FF2B5EF4-FFF2-40B4-BE49-F238E27FC236}">
                <a16:creationId xmlns="" xmlns:a16="http://schemas.microsoft.com/office/drawing/2014/main" id="{B6D25349-0674-40F4-901D-D2EBB1D657EC}"/>
              </a:ext>
            </a:extLst>
          </p:cNvPr>
          <p:cNvGrpSpPr/>
          <p:nvPr/>
        </p:nvGrpSpPr>
        <p:grpSpPr>
          <a:xfrm>
            <a:off x="7089050" y="2355469"/>
            <a:ext cx="389317" cy="121721"/>
            <a:chOff x="9913122" y="2087152"/>
            <a:chExt cx="481180" cy="123587"/>
          </a:xfrm>
        </p:grpSpPr>
        <p:cxnSp>
          <p:nvCxnSpPr>
            <p:cNvPr id="233" name="Straight Connector 232">
              <a:extLst>
                <a:ext uri="{FF2B5EF4-FFF2-40B4-BE49-F238E27FC236}">
                  <a16:creationId xmlns="" xmlns:a16="http://schemas.microsoft.com/office/drawing/2014/main" id="{281F7EDC-D09C-440D-996B-007F00F85D38}"/>
                </a:ext>
              </a:extLst>
            </p:cNvPr>
            <p:cNvCxnSpPr>
              <a:cxnSpLocks/>
            </p:cNvCxnSpPr>
            <p:nvPr/>
          </p:nvCxnSpPr>
          <p:spPr bwMode="auto">
            <a:xfrm>
              <a:off x="9913122" y="2148945"/>
              <a:ext cx="481180" cy="0"/>
            </a:xfrm>
            <a:prstGeom prst="line">
              <a:avLst/>
            </a:prstGeom>
            <a:noFill/>
            <a:ln w="28575" cap="flat" cmpd="sng" algn="ctr">
              <a:solidFill>
                <a:schemeClr val="bg1"/>
              </a:solidFill>
              <a:prstDash val="solid"/>
              <a:round/>
              <a:headEnd type="none" w="med" len="med"/>
              <a:tailEnd type="none" w="med" len="med"/>
            </a:ln>
            <a:effectLst/>
          </p:spPr>
        </p:cxnSp>
        <p:cxnSp>
          <p:nvCxnSpPr>
            <p:cNvPr id="234" name="Straight Connector 233">
              <a:extLst>
                <a:ext uri="{FF2B5EF4-FFF2-40B4-BE49-F238E27FC236}">
                  <a16:creationId xmlns="" xmlns:a16="http://schemas.microsoft.com/office/drawing/2014/main" id="{E62164C3-D005-4599-8A60-3B9FDA2DF3BF}"/>
                </a:ext>
              </a:extLst>
            </p:cNvPr>
            <p:cNvCxnSpPr>
              <a:cxnSpLocks/>
            </p:cNvCxnSpPr>
            <p:nvPr/>
          </p:nvCxnSpPr>
          <p:spPr bwMode="auto">
            <a:xfrm>
              <a:off x="9913122" y="2087152"/>
              <a:ext cx="0" cy="123587"/>
            </a:xfrm>
            <a:prstGeom prst="line">
              <a:avLst/>
            </a:prstGeom>
            <a:noFill/>
            <a:ln w="28575" cap="flat" cmpd="sng" algn="ctr">
              <a:solidFill>
                <a:schemeClr val="bg1"/>
              </a:solidFill>
              <a:prstDash val="solid"/>
              <a:round/>
              <a:headEnd type="none" w="med" len="med"/>
              <a:tailEnd type="none" w="med" len="med"/>
            </a:ln>
            <a:effectLst/>
          </p:spPr>
        </p:cxnSp>
        <p:cxnSp>
          <p:nvCxnSpPr>
            <p:cNvPr id="235" name="Straight Connector 234">
              <a:extLst>
                <a:ext uri="{FF2B5EF4-FFF2-40B4-BE49-F238E27FC236}">
                  <a16:creationId xmlns="" xmlns:a16="http://schemas.microsoft.com/office/drawing/2014/main" id="{A95E91BF-C22B-43CF-B134-2361DCA9CDF6}"/>
                </a:ext>
              </a:extLst>
            </p:cNvPr>
            <p:cNvCxnSpPr>
              <a:cxnSpLocks/>
            </p:cNvCxnSpPr>
            <p:nvPr/>
          </p:nvCxnSpPr>
          <p:spPr bwMode="auto">
            <a:xfrm>
              <a:off x="10394302" y="2087152"/>
              <a:ext cx="0" cy="123587"/>
            </a:xfrm>
            <a:prstGeom prst="line">
              <a:avLst/>
            </a:prstGeom>
            <a:noFill/>
            <a:ln w="28575" cap="flat" cmpd="sng" algn="ctr">
              <a:solidFill>
                <a:schemeClr val="bg1"/>
              </a:solidFill>
              <a:prstDash val="solid"/>
              <a:round/>
              <a:headEnd type="none" w="med" len="med"/>
              <a:tailEnd type="none" w="med" len="med"/>
            </a:ln>
            <a:effectLst/>
          </p:spPr>
        </p:cxnSp>
      </p:grpSp>
      <p:grpSp>
        <p:nvGrpSpPr>
          <p:cNvPr id="236" name="Group 235">
            <a:extLst>
              <a:ext uri="{FF2B5EF4-FFF2-40B4-BE49-F238E27FC236}">
                <a16:creationId xmlns="" xmlns:a16="http://schemas.microsoft.com/office/drawing/2014/main" id="{837866FA-DB41-46ED-B4DE-D7EFA9415431}"/>
              </a:ext>
            </a:extLst>
          </p:cNvPr>
          <p:cNvGrpSpPr/>
          <p:nvPr/>
        </p:nvGrpSpPr>
        <p:grpSpPr>
          <a:xfrm>
            <a:off x="7008171" y="4911747"/>
            <a:ext cx="532064" cy="121721"/>
            <a:chOff x="9913122" y="2087152"/>
            <a:chExt cx="481180" cy="123587"/>
          </a:xfrm>
        </p:grpSpPr>
        <p:cxnSp>
          <p:nvCxnSpPr>
            <p:cNvPr id="237" name="Straight Connector 236">
              <a:extLst>
                <a:ext uri="{FF2B5EF4-FFF2-40B4-BE49-F238E27FC236}">
                  <a16:creationId xmlns="" xmlns:a16="http://schemas.microsoft.com/office/drawing/2014/main" id="{936652D7-C37E-471D-8B2C-F9343E786F91}"/>
                </a:ext>
              </a:extLst>
            </p:cNvPr>
            <p:cNvCxnSpPr>
              <a:cxnSpLocks/>
            </p:cNvCxnSpPr>
            <p:nvPr/>
          </p:nvCxnSpPr>
          <p:spPr bwMode="auto">
            <a:xfrm>
              <a:off x="9913122" y="2148945"/>
              <a:ext cx="481180" cy="0"/>
            </a:xfrm>
            <a:prstGeom prst="line">
              <a:avLst/>
            </a:prstGeom>
            <a:noFill/>
            <a:ln w="28575" cap="flat" cmpd="sng" algn="ctr">
              <a:solidFill>
                <a:schemeClr val="bg1"/>
              </a:solidFill>
              <a:prstDash val="solid"/>
              <a:round/>
              <a:headEnd type="none" w="med" len="med"/>
              <a:tailEnd type="none" w="med" len="med"/>
            </a:ln>
            <a:effectLst/>
          </p:spPr>
        </p:cxnSp>
        <p:cxnSp>
          <p:nvCxnSpPr>
            <p:cNvPr id="238" name="Straight Connector 237">
              <a:extLst>
                <a:ext uri="{FF2B5EF4-FFF2-40B4-BE49-F238E27FC236}">
                  <a16:creationId xmlns="" xmlns:a16="http://schemas.microsoft.com/office/drawing/2014/main" id="{18EB0E9D-6F99-4CEA-94AA-5E657570AF0C}"/>
                </a:ext>
              </a:extLst>
            </p:cNvPr>
            <p:cNvCxnSpPr>
              <a:cxnSpLocks/>
            </p:cNvCxnSpPr>
            <p:nvPr/>
          </p:nvCxnSpPr>
          <p:spPr bwMode="auto">
            <a:xfrm>
              <a:off x="9913122" y="2087152"/>
              <a:ext cx="0" cy="123587"/>
            </a:xfrm>
            <a:prstGeom prst="line">
              <a:avLst/>
            </a:prstGeom>
            <a:noFill/>
            <a:ln w="28575" cap="flat" cmpd="sng" algn="ctr">
              <a:solidFill>
                <a:schemeClr val="bg1"/>
              </a:solidFill>
              <a:prstDash val="solid"/>
              <a:round/>
              <a:headEnd type="none" w="med" len="med"/>
              <a:tailEnd type="none" w="med" len="med"/>
            </a:ln>
            <a:effectLst/>
          </p:spPr>
        </p:cxnSp>
        <p:cxnSp>
          <p:nvCxnSpPr>
            <p:cNvPr id="239" name="Straight Connector 238">
              <a:extLst>
                <a:ext uri="{FF2B5EF4-FFF2-40B4-BE49-F238E27FC236}">
                  <a16:creationId xmlns="" xmlns:a16="http://schemas.microsoft.com/office/drawing/2014/main" id="{6E8077B7-2E1F-4C3B-81DD-ADE5C270DC8F}"/>
                </a:ext>
              </a:extLst>
            </p:cNvPr>
            <p:cNvCxnSpPr>
              <a:cxnSpLocks/>
            </p:cNvCxnSpPr>
            <p:nvPr/>
          </p:nvCxnSpPr>
          <p:spPr bwMode="auto">
            <a:xfrm>
              <a:off x="10388572" y="2087152"/>
              <a:ext cx="0" cy="123587"/>
            </a:xfrm>
            <a:prstGeom prst="line">
              <a:avLst/>
            </a:prstGeom>
            <a:noFill/>
            <a:ln w="28575" cap="flat" cmpd="sng" algn="ctr">
              <a:solidFill>
                <a:schemeClr val="bg1"/>
              </a:solidFill>
              <a:prstDash val="solid"/>
              <a:round/>
              <a:headEnd type="none" w="med" len="med"/>
              <a:tailEnd type="none" w="med" len="med"/>
            </a:ln>
            <a:effectLst/>
          </p:spPr>
        </p:cxnSp>
      </p:grpSp>
      <p:grpSp>
        <p:nvGrpSpPr>
          <p:cNvPr id="240" name="Group 239">
            <a:extLst>
              <a:ext uri="{FF2B5EF4-FFF2-40B4-BE49-F238E27FC236}">
                <a16:creationId xmlns="" xmlns:a16="http://schemas.microsoft.com/office/drawing/2014/main" id="{7644AA4A-B34D-47A2-B73A-637536BCF8AF}"/>
              </a:ext>
            </a:extLst>
          </p:cNvPr>
          <p:cNvGrpSpPr/>
          <p:nvPr/>
        </p:nvGrpSpPr>
        <p:grpSpPr>
          <a:xfrm>
            <a:off x="7016957" y="5084047"/>
            <a:ext cx="545075" cy="121721"/>
            <a:chOff x="9913122" y="2087152"/>
            <a:chExt cx="481180" cy="123587"/>
          </a:xfrm>
        </p:grpSpPr>
        <p:cxnSp>
          <p:nvCxnSpPr>
            <p:cNvPr id="241" name="Straight Connector 240">
              <a:extLst>
                <a:ext uri="{FF2B5EF4-FFF2-40B4-BE49-F238E27FC236}">
                  <a16:creationId xmlns="" xmlns:a16="http://schemas.microsoft.com/office/drawing/2014/main" id="{BE83B348-4575-4E1D-8374-25743286AEAD}"/>
                </a:ext>
              </a:extLst>
            </p:cNvPr>
            <p:cNvCxnSpPr>
              <a:cxnSpLocks/>
            </p:cNvCxnSpPr>
            <p:nvPr/>
          </p:nvCxnSpPr>
          <p:spPr bwMode="auto">
            <a:xfrm>
              <a:off x="9913122" y="2148945"/>
              <a:ext cx="481180" cy="0"/>
            </a:xfrm>
            <a:prstGeom prst="line">
              <a:avLst/>
            </a:prstGeom>
            <a:noFill/>
            <a:ln w="28575" cap="flat" cmpd="sng" algn="ctr">
              <a:solidFill>
                <a:schemeClr val="bg1"/>
              </a:solidFill>
              <a:prstDash val="solid"/>
              <a:round/>
              <a:headEnd type="none" w="med" len="med"/>
              <a:tailEnd type="none" w="med" len="med"/>
            </a:ln>
            <a:effectLst/>
          </p:spPr>
        </p:cxnSp>
        <p:cxnSp>
          <p:nvCxnSpPr>
            <p:cNvPr id="242" name="Straight Connector 241">
              <a:extLst>
                <a:ext uri="{FF2B5EF4-FFF2-40B4-BE49-F238E27FC236}">
                  <a16:creationId xmlns="" xmlns:a16="http://schemas.microsoft.com/office/drawing/2014/main" id="{5B5A723C-E4DA-4E11-95DE-13DDBFDE4334}"/>
                </a:ext>
              </a:extLst>
            </p:cNvPr>
            <p:cNvCxnSpPr>
              <a:cxnSpLocks/>
            </p:cNvCxnSpPr>
            <p:nvPr/>
          </p:nvCxnSpPr>
          <p:spPr bwMode="auto">
            <a:xfrm>
              <a:off x="9913122" y="2087152"/>
              <a:ext cx="0" cy="123587"/>
            </a:xfrm>
            <a:prstGeom prst="line">
              <a:avLst/>
            </a:prstGeom>
            <a:noFill/>
            <a:ln w="28575" cap="flat" cmpd="sng" algn="ctr">
              <a:solidFill>
                <a:schemeClr val="bg1"/>
              </a:solidFill>
              <a:prstDash val="solid"/>
              <a:round/>
              <a:headEnd type="none" w="med" len="med"/>
              <a:tailEnd type="none" w="med" len="med"/>
            </a:ln>
            <a:effectLst/>
          </p:spPr>
        </p:cxnSp>
        <p:cxnSp>
          <p:nvCxnSpPr>
            <p:cNvPr id="243" name="Straight Connector 242">
              <a:extLst>
                <a:ext uri="{FF2B5EF4-FFF2-40B4-BE49-F238E27FC236}">
                  <a16:creationId xmlns="" xmlns:a16="http://schemas.microsoft.com/office/drawing/2014/main" id="{2109AA1D-A338-4B2C-BD31-90EC24FA62E7}"/>
                </a:ext>
              </a:extLst>
            </p:cNvPr>
            <p:cNvCxnSpPr>
              <a:cxnSpLocks/>
            </p:cNvCxnSpPr>
            <p:nvPr/>
          </p:nvCxnSpPr>
          <p:spPr bwMode="auto">
            <a:xfrm>
              <a:off x="10394302" y="2087152"/>
              <a:ext cx="0" cy="123587"/>
            </a:xfrm>
            <a:prstGeom prst="line">
              <a:avLst/>
            </a:prstGeom>
            <a:noFill/>
            <a:ln w="28575" cap="flat" cmpd="sng" algn="ctr">
              <a:solidFill>
                <a:schemeClr val="bg1"/>
              </a:solidFill>
              <a:prstDash val="solid"/>
              <a:round/>
              <a:headEnd type="none" w="med" len="med"/>
              <a:tailEnd type="none" w="med" len="med"/>
            </a:ln>
            <a:effectLst/>
          </p:spPr>
        </p:cxnSp>
      </p:grpSp>
      <p:grpSp>
        <p:nvGrpSpPr>
          <p:cNvPr id="244" name="Group 243">
            <a:extLst>
              <a:ext uri="{FF2B5EF4-FFF2-40B4-BE49-F238E27FC236}">
                <a16:creationId xmlns="" xmlns:a16="http://schemas.microsoft.com/office/drawing/2014/main" id="{FAF59F1B-AD27-429C-8366-8BBD5ED221E3}"/>
              </a:ext>
            </a:extLst>
          </p:cNvPr>
          <p:cNvGrpSpPr/>
          <p:nvPr/>
        </p:nvGrpSpPr>
        <p:grpSpPr>
          <a:xfrm>
            <a:off x="6656710" y="5436663"/>
            <a:ext cx="765646" cy="121721"/>
            <a:chOff x="9913122" y="2087152"/>
            <a:chExt cx="481180" cy="123587"/>
          </a:xfrm>
        </p:grpSpPr>
        <p:cxnSp>
          <p:nvCxnSpPr>
            <p:cNvPr id="245" name="Straight Connector 244">
              <a:extLst>
                <a:ext uri="{FF2B5EF4-FFF2-40B4-BE49-F238E27FC236}">
                  <a16:creationId xmlns="" xmlns:a16="http://schemas.microsoft.com/office/drawing/2014/main" id="{17400102-20C5-45D2-A07B-61A3175FA9FE}"/>
                </a:ext>
              </a:extLst>
            </p:cNvPr>
            <p:cNvCxnSpPr>
              <a:cxnSpLocks/>
            </p:cNvCxnSpPr>
            <p:nvPr/>
          </p:nvCxnSpPr>
          <p:spPr bwMode="auto">
            <a:xfrm>
              <a:off x="9913122" y="2148945"/>
              <a:ext cx="481180" cy="0"/>
            </a:xfrm>
            <a:prstGeom prst="line">
              <a:avLst/>
            </a:prstGeom>
            <a:noFill/>
            <a:ln w="28575" cap="flat" cmpd="sng" algn="ctr">
              <a:solidFill>
                <a:schemeClr val="bg1"/>
              </a:solidFill>
              <a:prstDash val="solid"/>
              <a:round/>
              <a:headEnd type="none" w="med" len="med"/>
              <a:tailEnd type="none" w="med" len="med"/>
            </a:ln>
            <a:effectLst/>
          </p:spPr>
        </p:cxnSp>
        <p:cxnSp>
          <p:nvCxnSpPr>
            <p:cNvPr id="246" name="Straight Connector 245">
              <a:extLst>
                <a:ext uri="{FF2B5EF4-FFF2-40B4-BE49-F238E27FC236}">
                  <a16:creationId xmlns="" xmlns:a16="http://schemas.microsoft.com/office/drawing/2014/main" id="{7081DB57-8C5F-4C95-B7C4-23C32A68B004}"/>
                </a:ext>
              </a:extLst>
            </p:cNvPr>
            <p:cNvCxnSpPr>
              <a:cxnSpLocks/>
            </p:cNvCxnSpPr>
            <p:nvPr/>
          </p:nvCxnSpPr>
          <p:spPr bwMode="auto">
            <a:xfrm>
              <a:off x="9913122" y="2087152"/>
              <a:ext cx="0" cy="123587"/>
            </a:xfrm>
            <a:prstGeom prst="line">
              <a:avLst/>
            </a:prstGeom>
            <a:noFill/>
            <a:ln w="28575" cap="flat" cmpd="sng" algn="ctr">
              <a:solidFill>
                <a:schemeClr val="bg1"/>
              </a:solidFill>
              <a:prstDash val="solid"/>
              <a:round/>
              <a:headEnd type="none" w="med" len="med"/>
              <a:tailEnd type="none" w="med" len="med"/>
            </a:ln>
            <a:effectLst/>
          </p:spPr>
        </p:cxnSp>
        <p:cxnSp>
          <p:nvCxnSpPr>
            <p:cNvPr id="247" name="Straight Connector 246">
              <a:extLst>
                <a:ext uri="{FF2B5EF4-FFF2-40B4-BE49-F238E27FC236}">
                  <a16:creationId xmlns="" xmlns:a16="http://schemas.microsoft.com/office/drawing/2014/main" id="{03CEEF28-D475-494C-BA9B-F29AB62D4B34}"/>
                </a:ext>
              </a:extLst>
            </p:cNvPr>
            <p:cNvCxnSpPr>
              <a:cxnSpLocks/>
            </p:cNvCxnSpPr>
            <p:nvPr/>
          </p:nvCxnSpPr>
          <p:spPr bwMode="auto">
            <a:xfrm>
              <a:off x="10394302" y="2087152"/>
              <a:ext cx="0" cy="123587"/>
            </a:xfrm>
            <a:prstGeom prst="line">
              <a:avLst/>
            </a:prstGeom>
            <a:noFill/>
            <a:ln w="28575" cap="flat" cmpd="sng" algn="ctr">
              <a:solidFill>
                <a:schemeClr val="bg1"/>
              </a:solidFill>
              <a:prstDash val="solid"/>
              <a:round/>
              <a:headEnd type="none" w="med" len="med"/>
              <a:tailEnd type="none" w="med" len="med"/>
            </a:ln>
            <a:effectLst/>
          </p:spPr>
        </p:cxnSp>
      </p:grpSp>
      <p:sp>
        <p:nvSpPr>
          <p:cNvPr id="249" name="Diamond 248">
            <a:extLst>
              <a:ext uri="{FF2B5EF4-FFF2-40B4-BE49-F238E27FC236}">
                <a16:creationId xmlns="" xmlns:a16="http://schemas.microsoft.com/office/drawing/2014/main" id="{6E45D69B-9D43-43A2-81B9-F3F07FB8BF11}"/>
              </a:ext>
            </a:extLst>
          </p:cNvPr>
          <p:cNvSpPr/>
          <p:nvPr/>
        </p:nvSpPr>
        <p:spPr bwMode="auto">
          <a:xfrm>
            <a:off x="7267774" y="2159150"/>
            <a:ext cx="130630" cy="174173"/>
          </a:xfrm>
          <a:prstGeom prst="diamond">
            <a:avLst/>
          </a:prstGeom>
          <a:solidFill>
            <a:schemeClr val="bg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50" name="Diamond 249">
            <a:extLst>
              <a:ext uri="{FF2B5EF4-FFF2-40B4-BE49-F238E27FC236}">
                <a16:creationId xmlns="" xmlns:a16="http://schemas.microsoft.com/office/drawing/2014/main" id="{A44025C1-F48C-40D7-B6A9-75FA9AA1C1BA}"/>
              </a:ext>
            </a:extLst>
          </p:cNvPr>
          <p:cNvSpPr/>
          <p:nvPr/>
        </p:nvSpPr>
        <p:spPr bwMode="auto">
          <a:xfrm>
            <a:off x="7850066" y="4760633"/>
            <a:ext cx="52501" cy="70001"/>
          </a:xfrm>
          <a:prstGeom prst="diamond">
            <a:avLst/>
          </a:prstGeom>
          <a:solidFill>
            <a:schemeClr val="bg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51" name="Diamond 250">
            <a:extLst>
              <a:ext uri="{FF2B5EF4-FFF2-40B4-BE49-F238E27FC236}">
                <a16:creationId xmlns="" xmlns:a16="http://schemas.microsoft.com/office/drawing/2014/main" id="{315529F4-5B05-4546-9B35-5273E8CEFB8D}"/>
              </a:ext>
            </a:extLst>
          </p:cNvPr>
          <p:cNvSpPr/>
          <p:nvPr/>
        </p:nvSpPr>
        <p:spPr bwMode="auto">
          <a:xfrm>
            <a:off x="7521301" y="2539289"/>
            <a:ext cx="67521" cy="90028"/>
          </a:xfrm>
          <a:prstGeom prst="diamond">
            <a:avLst/>
          </a:prstGeom>
          <a:solidFill>
            <a:schemeClr val="bg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52" name="Diamond 251">
            <a:extLst>
              <a:ext uri="{FF2B5EF4-FFF2-40B4-BE49-F238E27FC236}">
                <a16:creationId xmlns="" xmlns:a16="http://schemas.microsoft.com/office/drawing/2014/main" id="{1CA5B24A-041E-431B-9963-E169F1566120}"/>
              </a:ext>
            </a:extLst>
          </p:cNvPr>
          <p:cNvSpPr/>
          <p:nvPr/>
        </p:nvSpPr>
        <p:spPr bwMode="auto">
          <a:xfrm>
            <a:off x="7349383" y="2708239"/>
            <a:ext cx="74554" cy="99405"/>
          </a:xfrm>
          <a:prstGeom prst="diamond">
            <a:avLst/>
          </a:prstGeom>
          <a:solidFill>
            <a:schemeClr val="bg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53" name="Diamond 252">
            <a:extLst>
              <a:ext uri="{FF2B5EF4-FFF2-40B4-BE49-F238E27FC236}">
                <a16:creationId xmlns="" xmlns:a16="http://schemas.microsoft.com/office/drawing/2014/main" id="{E13C439C-09BD-43E7-A5DE-381D1645DE95}"/>
              </a:ext>
            </a:extLst>
          </p:cNvPr>
          <p:cNvSpPr/>
          <p:nvPr/>
        </p:nvSpPr>
        <p:spPr bwMode="auto">
          <a:xfrm>
            <a:off x="7216741" y="2828108"/>
            <a:ext cx="111706" cy="148941"/>
          </a:xfrm>
          <a:prstGeom prst="diamond">
            <a:avLst/>
          </a:prstGeom>
          <a:solidFill>
            <a:schemeClr val="bg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54" name="Diamond 253">
            <a:extLst>
              <a:ext uri="{FF2B5EF4-FFF2-40B4-BE49-F238E27FC236}">
                <a16:creationId xmlns="" xmlns:a16="http://schemas.microsoft.com/office/drawing/2014/main" id="{BFEC6342-0032-4312-9074-309657F4710A}"/>
              </a:ext>
            </a:extLst>
          </p:cNvPr>
          <p:cNvSpPr/>
          <p:nvPr/>
        </p:nvSpPr>
        <p:spPr bwMode="auto">
          <a:xfrm>
            <a:off x="7102567" y="3037622"/>
            <a:ext cx="76079" cy="101439"/>
          </a:xfrm>
          <a:prstGeom prst="diamond">
            <a:avLst/>
          </a:prstGeom>
          <a:solidFill>
            <a:schemeClr val="bg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55" name="Diamond 254">
            <a:extLst>
              <a:ext uri="{FF2B5EF4-FFF2-40B4-BE49-F238E27FC236}">
                <a16:creationId xmlns="" xmlns:a16="http://schemas.microsoft.com/office/drawing/2014/main" id="{478FF171-E5C0-4564-A4F9-26F3CEAAD4D9}"/>
              </a:ext>
            </a:extLst>
          </p:cNvPr>
          <p:cNvSpPr/>
          <p:nvPr/>
        </p:nvSpPr>
        <p:spPr bwMode="auto">
          <a:xfrm>
            <a:off x="7363455" y="3178680"/>
            <a:ext cx="111981" cy="149308"/>
          </a:xfrm>
          <a:prstGeom prst="diamond">
            <a:avLst/>
          </a:prstGeom>
          <a:solidFill>
            <a:schemeClr val="bg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56" name="Diamond 255">
            <a:extLst>
              <a:ext uri="{FF2B5EF4-FFF2-40B4-BE49-F238E27FC236}">
                <a16:creationId xmlns="" xmlns:a16="http://schemas.microsoft.com/office/drawing/2014/main" id="{4C357EED-9A4A-4B70-A7CB-1C768CD51F19}"/>
              </a:ext>
            </a:extLst>
          </p:cNvPr>
          <p:cNvSpPr/>
          <p:nvPr/>
        </p:nvSpPr>
        <p:spPr bwMode="auto">
          <a:xfrm>
            <a:off x="7427855" y="3337314"/>
            <a:ext cx="99780" cy="133040"/>
          </a:xfrm>
          <a:prstGeom prst="diamond">
            <a:avLst/>
          </a:prstGeom>
          <a:solidFill>
            <a:schemeClr val="bg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57" name="Diamond 256">
            <a:extLst>
              <a:ext uri="{FF2B5EF4-FFF2-40B4-BE49-F238E27FC236}">
                <a16:creationId xmlns="" xmlns:a16="http://schemas.microsoft.com/office/drawing/2014/main" id="{7F87A2AD-AE22-46D4-8FAD-C42AFC1A5AE1}"/>
              </a:ext>
            </a:extLst>
          </p:cNvPr>
          <p:cNvSpPr/>
          <p:nvPr/>
        </p:nvSpPr>
        <p:spPr bwMode="auto">
          <a:xfrm>
            <a:off x="7122391" y="3498352"/>
            <a:ext cx="94349" cy="125799"/>
          </a:xfrm>
          <a:prstGeom prst="diamond">
            <a:avLst/>
          </a:prstGeom>
          <a:solidFill>
            <a:schemeClr val="bg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58" name="Diamond 257">
            <a:extLst>
              <a:ext uri="{FF2B5EF4-FFF2-40B4-BE49-F238E27FC236}">
                <a16:creationId xmlns="" xmlns:a16="http://schemas.microsoft.com/office/drawing/2014/main" id="{380D0B47-EB87-492F-BF78-2E77A888D865}"/>
              </a:ext>
            </a:extLst>
          </p:cNvPr>
          <p:cNvSpPr/>
          <p:nvPr/>
        </p:nvSpPr>
        <p:spPr bwMode="auto">
          <a:xfrm>
            <a:off x="7472569" y="3801264"/>
            <a:ext cx="99780" cy="133040"/>
          </a:xfrm>
          <a:prstGeom prst="diamond">
            <a:avLst/>
          </a:prstGeom>
          <a:solidFill>
            <a:schemeClr val="bg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59" name="Diamond 258">
            <a:extLst>
              <a:ext uri="{FF2B5EF4-FFF2-40B4-BE49-F238E27FC236}">
                <a16:creationId xmlns="" xmlns:a16="http://schemas.microsoft.com/office/drawing/2014/main" id="{0ADE6AC0-D64A-4398-A27E-7DB76E00A9F2}"/>
              </a:ext>
            </a:extLst>
          </p:cNvPr>
          <p:cNvSpPr/>
          <p:nvPr/>
        </p:nvSpPr>
        <p:spPr bwMode="auto">
          <a:xfrm>
            <a:off x="7339561" y="3968800"/>
            <a:ext cx="99780" cy="133040"/>
          </a:xfrm>
          <a:prstGeom prst="diamond">
            <a:avLst/>
          </a:prstGeom>
          <a:solidFill>
            <a:schemeClr val="bg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60" name="Diamond 259">
            <a:extLst>
              <a:ext uri="{FF2B5EF4-FFF2-40B4-BE49-F238E27FC236}">
                <a16:creationId xmlns="" xmlns:a16="http://schemas.microsoft.com/office/drawing/2014/main" id="{3595179D-1088-4B24-A2A2-FFAC3C123014}"/>
              </a:ext>
            </a:extLst>
          </p:cNvPr>
          <p:cNvSpPr/>
          <p:nvPr/>
        </p:nvSpPr>
        <p:spPr bwMode="auto">
          <a:xfrm>
            <a:off x="7249853" y="4133398"/>
            <a:ext cx="99780" cy="133040"/>
          </a:xfrm>
          <a:prstGeom prst="diamond">
            <a:avLst/>
          </a:prstGeom>
          <a:solidFill>
            <a:schemeClr val="bg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61" name="Diamond 260">
            <a:extLst>
              <a:ext uri="{FF2B5EF4-FFF2-40B4-BE49-F238E27FC236}">
                <a16:creationId xmlns="" xmlns:a16="http://schemas.microsoft.com/office/drawing/2014/main" id="{73DB647F-B890-40AB-A3F9-9C17EC3A4D15}"/>
              </a:ext>
            </a:extLst>
          </p:cNvPr>
          <p:cNvSpPr/>
          <p:nvPr/>
        </p:nvSpPr>
        <p:spPr bwMode="auto">
          <a:xfrm>
            <a:off x="7167622" y="4275124"/>
            <a:ext cx="116441" cy="155255"/>
          </a:xfrm>
          <a:prstGeom prst="diamond">
            <a:avLst/>
          </a:prstGeom>
          <a:solidFill>
            <a:schemeClr val="bg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63" name="Diamond 262">
            <a:extLst>
              <a:ext uri="{FF2B5EF4-FFF2-40B4-BE49-F238E27FC236}">
                <a16:creationId xmlns="" xmlns:a16="http://schemas.microsoft.com/office/drawing/2014/main" id="{A7DFA6AE-5D00-456E-8655-72E647D8AB3B}"/>
              </a:ext>
            </a:extLst>
          </p:cNvPr>
          <p:cNvSpPr/>
          <p:nvPr/>
        </p:nvSpPr>
        <p:spPr bwMode="auto">
          <a:xfrm>
            <a:off x="7230786" y="2342279"/>
            <a:ext cx="103305" cy="137740"/>
          </a:xfrm>
          <a:prstGeom prst="diamond">
            <a:avLst/>
          </a:prstGeom>
          <a:solidFill>
            <a:schemeClr val="bg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64" name="Diamond 263">
            <a:extLst>
              <a:ext uri="{FF2B5EF4-FFF2-40B4-BE49-F238E27FC236}">
                <a16:creationId xmlns="" xmlns:a16="http://schemas.microsoft.com/office/drawing/2014/main" id="{C5BB7007-BEE3-4C5E-8412-F1D82CF499D9}"/>
              </a:ext>
            </a:extLst>
          </p:cNvPr>
          <p:cNvSpPr/>
          <p:nvPr/>
        </p:nvSpPr>
        <p:spPr bwMode="auto">
          <a:xfrm>
            <a:off x="7226833" y="4909774"/>
            <a:ext cx="91292" cy="121722"/>
          </a:xfrm>
          <a:prstGeom prst="diamond">
            <a:avLst/>
          </a:prstGeom>
          <a:solidFill>
            <a:schemeClr val="bg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65" name="Diamond 264">
            <a:extLst>
              <a:ext uri="{FF2B5EF4-FFF2-40B4-BE49-F238E27FC236}">
                <a16:creationId xmlns="" xmlns:a16="http://schemas.microsoft.com/office/drawing/2014/main" id="{D2F26BCF-FDD7-4562-8930-74EB6BB04CEC}"/>
              </a:ext>
            </a:extLst>
          </p:cNvPr>
          <p:cNvSpPr/>
          <p:nvPr/>
        </p:nvSpPr>
        <p:spPr bwMode="auto">
          <a:xfrm>
            <a:off x="7244707" y="5082056"/>
            <a:ext cx="91292" cy="121722"/>
          </a:xfrm>
          <a:prstGeom prst="diamond">
            <a:avLst/>
          </a:prstGeom>
          <a:solidFill>
            <a:schemeClr val="bg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66" name="Diamond 265">
            <a:extLst>
              <a:ext uri="{FF2B5EF4-FFF2-40B4-BE49-F238E27FC236}">
                <a16:creationId xmlns="" xmlns:a16="http://schemas.microsoft.com/office/drawing/2014/main" id="{EE337492-A360-4D93-90B5-7AC226FD3EEA}"/>
              </a:ext>
            </a:extLst>
          </p:cNvPr>
          <p:cNvSpPr/>
          <p:nvPr/>
        </p:nvSpPr>
        <p:spPr bwMode="auto">
          <a:xfrm>
            <a:off x="7002993" y="5450911"/>
            <a:ext cx="69920" cy="93227"/>
          </a:xfrm>
          <a:prstGeom prst="diamond">
            <a:avLst/>
          </a:prstGeom>
          <a:solidFill>
            <a:schemeClr val="bg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70" name="TextBox 269">
            <a:extLst>
              <a:ext uri="{FF2B5EF4-FFF2-40B4-BE49-F238E27FC236}">
                <a16:creationId xmlns="" xmlns:a16="http://schemas.microsoft.com/office/drawing/2014/main" id="{3C8EF847-CA9A-4D39-BB46-B1C757E88872}"/>
              </a:ext>
            </a:extLst>
          </p:cNvPr>
          <p:cNvSpPr txBox="1"/>
          <p:nvPr/>
        </p:nvSpPr>
        <p:spPr bwMode="auto">
          <a:xfrm>
            <a:off x="6674508" y="5709802"/>
            <a:ext cx="3795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.25</a:t>
            </a:r>
          </a:p>
        </p:txBody>
      </p:sp>
      <p:grpSp>
        <p:nvGrpSpPr>
          <p:cNvPr id="272" name="Group 271">
            <a:extLst>
              <a:ext uri="{FF2B5EF4-FFF2-40B4-BE49-F238E27FC236}">
                <a16:creationId xmlns="" xmlns:a16="http://schemas.microsoft.com/office/drawing/2014/main" id="{7A557B36-CA06-4338-A6AE-A98D83D152B9}"/>
              </a:ext>
            </a:extLst>
          </p:cNvPr>
          <p:cNvGrpSpPr/>
          <p:nvPr/>
        </p:nvGrpSpPr>
        <p:grpSpPr>
          <a:xfrm>
            <a:off x="6828739" y="5687320"/>
            <a:ext cx="1254968" cy="57215"/>
            <a:chOff x="8814319" y="5683308"/>
            <a:chExt cx="1673290" cy="57215"/>
          </a:xfrm>
        </p:grpSpPr>
        <p:cxnSp>
          <p:nvCxnSpPr>
            <p:cNvPr id="161" name="Straight Connector 160">
              <a:extLst>
                <a:ext uri="{FF2B5EF4-FFF2-40B4-BE49-F238E27FC236}">
                  <a16:creationId xmlns="" xmlns:a16="http://schemas.microsoft.com/office/drawing/2014/main" id="{D79B4703-C56B-487A-AC1C-DD5BB0A27207}"/>
                </a:ext>
              </a:extLst>
            </p:cNvPr>
            <p:cNvCxnSpPr>
              <a:cxnSpLocks/>
            </p:cNvCxnSpPr>
            <p:nvPr/>
          </p:nvCxnSpPr>
          <p:spPr bwMode="auto">
            <a:xfrm>
              <a:off x="8814319" y="5683308"/>
              <a:ext cx="0" cy="57215"/>
            </a:xfrm>
            <a:prstGeom prst="line">
              <a:avLst/>
            </a:prstGeom>
            <a:noFill/>
            <a:ln w="28575" cap="flat" cmpd="sng" algn="ctr">
              <a:solidFill>
                <a:schemeClr val="bg1"/>
              </a:solidFill>
              <a:prstDash val="solid"/>
              <a:round/>
              <a:headEnd type="none" w="med" len="med"/>
              <a:tailEnd type="none" w="med" len="med"/>
            </a:ln>
            <a:effectLst/>
          </p:spPr>
        </p:cxnSp>
        <p:cxnSp>
          <p:nvCxnSpPr>
            <p:cNvPr id="162" name="Straight Connector 161">
              <a:extLst>
                <a:ext uri="{FF2B5EF4-FFF2-40B4-BE49-F238E27FC236}">
                  <a16:creationId xmlns="" xmlns:a16="http://schemas.microsoft.com/office/drawing/2014/main" id="{51A738D2-30C1-4B8E-B88C-27D5F07ADFB6}"/>
                </a:ext>
              </a:extLst>
            </p:cNvPr>
            <p:cNvCxnSpPr>
              <a:cxnSpLocks/>
            </p:cNvCxnSpPr>
            <p:nvPr/>
          </p:nvCxnSpPr>
          <p:spPr bwMode="auto">
            <a:xfrm>
              <a:off x="9590507" y="5683308"/>
              <a:ext cx="0" cy="57215"/>
            </a:xfrm>
            <a:prstGeom prst="line">
              <a:avLst/>
            </a:prstGeom>
            <a:noFill/>
            <a:ln w="28575" cap="flat" cmpd="sng" algn="ctr">
              <a:solidFill>
                <a:schemeClr val="bg1"/>
              </a:solidFill>
              <a:prstDash val="solid"/>
              <a:round/>
              <a:headEnd type="none" w="med" len="med"/>
              <a:tailEnd type="none" w="med" len="med"/>
            </a:ln>
            <a:effectLst/>
          </p:spPr>
        </p:cxnSp>
        <p:cxnSp>
          <p:nvCxnSpPr>
            <p:cNvPr id="163" name="Straight Connector 162">
              <a:extLst>
                <a:ext uri="{FF2B5EF4-FFF2-40B4-BE49-F238E27FC236}">
                  <a16:creationId xmlns="" xmlns:a16="http://schemas.microsoft.com/office/drawing/2014/main" id="{2EC99832-754D-4EA3-8ACC-5646CD006883}"/>
                </a:ext>
              </a:extLst>
            </p:cNvPr>
            <p:cNvCxnSpPr>
              <a:cxnSpLocks/>
            </p:cNvCxnSpPr>
            <p:nvPr/>
          </p:nvCxnSpPr>
          <p:spPr bwMode="auto">
            <a:xfrm>
              <a:off x="9976245" y="5683308"/>
              <a:ext cx="0" cy="57215"/>
            </a:xfrm>
            <a:prstGeom prst="line">
              <a:avLst/>
            </a:prstGeom>
            <a:noFill/>
            <a:ln w="28575" cap="flat" cmpd="sng" algn="ctr">
              <a:solidFill>
                <a:schemeClr val="bg1"/>
              </a:solidFill>
              <a:prstDash val="solid"/>
              <a:round/>
              <a:headEnd type="none" w="med" len="med"/>
              <a:tailEnd type="none" w="med" len="med"/>
            </a:ln>
            <a:effectLst/>
          </p:spPr>
        </p:cxnSp>
        <p:cxnSp>
          <p:nvCxnSpPr>
            <p:cNvPr id="164" name="Straight Connector 163">
              <a:extLst>
                <a:ext uri="{FF2B5EF4-FFF2-40B4-BE49-F238E27FC236}">
                  <a16:creationId xmlns="" xmlns:a16="http://schemas.microsoft.com/office/drawing/2014/main" id="{9D630CB4-86D9-4737-AB90-FDDA12ED698B}"/>
                </a:ext>
              </a:extLst>
            </p:cNvPr>
            <p:cNvCxnSpPr>
              <a:cxnSpLocks/>
            </p:cNvCxnSpPr>
            <p:nvPr/>
          </p:nvCxnSpPr>
          <p:spPr bwMode="auto">
            <a:xfrm>
              <a:off x="10205732" y="5683308"/>
              <a:ext cx="0" cy="57215"/>
            </a:xfrm>
            <a:prstGeom prst="line">
              <a:avLst/>
            </a:prstGeom>
            <a:noFill/>
            <a:ln w="28575" cap="flat" cmpd="sng" algn="ctr">
              <a:solidFill>
                <a:schemeClr val="bg1"/>
              </a:solidFill>
              <a:prstDash val="solid"/>
              <a:round/>
              <a:headEnd type="none" w="med" len="med"/>
              <a:tailEnd type="none" w="med" len="med"/>
            </a:ln>
            <a:effectLst/>
          </p:spPr>
        </p:cxnSp>
        <p:cxnSp>
          <p:nvCxnSpPr>
            <p:cNvPr id="165" name="Straight Connector 164">
              <a:extLst>
                <a:ext uri="{FF2B5EF4-FFF2-40B4-BE49-F238E27FC236}">
                  <a16:creationId xmlns="" xmlns:a16="http://schemas.microsoft.com/office/drawing/2014/main" id="{DA79B058-4CEF-400A-8575-D7929F09FF62}"/>
                </a:ext>
              </a:extLst>
            </p:cNvPr>
            <p:cNvCxnSpPr>
              <a:cxnSpLocks/>
            </p:cNvCxnSpPr>
            <p:nvPr/>
          </p:nvCxnSpPr>
          <p:spPr bwMode="auto">
            <a:xfrm>
              <a:off x="10366888" y="5683308"/>
              <a:ext cx="0" cy="57215"/>
            </a:xfrm>
            <a:prstGeom prst="line">
              <a:avLst/>
            </a:prstGeom>
            <a:noFill/>
            <a:ln w="28575" cap="flat" cmpd="sng" algn="ctr">
              <a:solidFill>
                <a:schemeClr val="bg1"/>
              </a:solidFill>
              <a:prstDash val="solid"/>
              <a:round/>
              <a:headEnd type="none" w="med" len="med"/>
              <a:tailEnd type="none" w="med" len="med"/>
            </a:ln>
            <a:effectLst/>
          </p:spPr>
        </p:cxnSp>
        <p:cxnSp>
          <p:nvCxnSpPr>
            <p:cNvPr id="166" name="Straight Connector 165">
              <a:extLst>
                <a:ext uri="{FF2B5EF4-FFF2-40B4-BE49-F238E27FC236}">
                  <a16:creationId xmlns="" xmlns:a16="http://schemas.microsoft.com/office/drawing/2014/main" id="{129003DB-8A70-4E8A-AB47-4CC0ED640B04}"/>
                </a:ext>
              </a:extLst>
            </p:cNvPr>
            <p:cNvCxnSpPr>
              <a:cxnSpLocks/>
            </p:cNvCxnSpPr>
            <p:nvPr/>
          </p:nvCxnSpPr>
          <p:spPr bwMode="auto">
            <a:xfrm>
              <a:off x="10487609" y="5683308"/>
              <a:ext cx="0" cy="57215"/>
            </a:xfrm>
            <a:prstGeom prst="line">
              <a:avLst/>
            </a:prstGeom>
            <a:noFill/>
            <a:ln w="28575" cap="flat" cmpd="sng" algn="ctr">
              <a:solidFill>
                <a:schemeClr val="bg1"/>
              </a:solidFill>
              <a:prstDash val="solid"/>
              <a:round/>
              <a:headEnd type="none" w="med" len="med"/>
              <a:tailEnd type="none" w="med" len="med"/>
            </a:ln>
            <a:effectLst/>
          </p:spPr>
        </p:cxnSp>
        <p:cxnSp>
          <p:nvCxnSpPr>
            <p:cNvPr id="271" name="Straight Connector 270">
              <a:extLst>
                <a:ext uri="{FF2B5EF4-FFF2-40B4-BE49-F238E27FC236}">
                  <a16:creationId xmlns="" xmlns:a16="http://schemas.microsoft.com/office/drawing/2014/main" id="{F8FCCA3D-9F27-4498-BE82-B1DA54E9800E}"/>
                </a:ext>
              </a:extLst>
            </p:cNvPr>
            <p:cNvCxnSpPr>
              <a:cxnSpLocks/>
            </p:cNvCxnSpPr>
            <p:nvPr/>
          </p:nvCxnSpPr>
          <p:spPr bwMode="auto">
            <a:xfrm>
              <a:off x="9192946" y="5683308"/>
              <a:ext cx="0" cy="57215"/>
            </a:xfrm>
            <a:prstGeom prst="line">
              <a:avLst/>
            </a:prstGeom>
            <a:noFill/>
            <a:ln w="28575" cap="flat" cmpd="sng" algn="ctr">
              <a:solidFill>
                <a:schemeClr val="bg1"/>
              </a:solidFill>
              <a:prstDash val="solid"/>
              <a:round/>
              <a:headEnd type="none" w="med" len="med"/>
              <a:tailEnd type="none" w="med" len="med"/>
            </a:ln>
            <a:effectLst/>
          </p:spPr>
        </p:cxnSp>
      </p:grpSp>
      <p:grpSp>
        <p:nvGrpSpPr>
          <p:cNvPr id="275" name="Group 274">
            <a:extLst>
              <a:ext uri="{FF2B5EF4-FFF2-40B4-BE49-F238E27FC236}">
                <a16:creationId xmlns="" xmlns:a16="http://schemas.microsoft.com/office/drawing/2014/main" id="{6D1F6C7F-D039-45C0-99F2-4DE98DCFD636}"/>
              </a:ext>
            </a:extLst>
          </p:cNvPr>
          <p:cNvGrpSpPr/>
          <p:nvPr/>
        </p:nvGrpSpPr>
        <p:grpSpPr>
          <a:xfrm>
            <a:off x="6891613" y="3669199"/>
            <a:ext cx="506789" cy="121721"/>
            <a:chOff x="9913122" y="2087152"/>
            <a:chExt cx="481180" cy="123587"/>
          </a:xfrm>
        </p:grpSpPr>
        <p:cxnSp>
          <p:nvCxnSpPr>
            <p:cNvPr id="276" name="Straight Connector 275">
              <a:extLst>
                <a:ext uri="{FF2B5EF4-FFF2-40B4-BE49-F238E27FC236}">
                  <a16:creationId xmlns="" xmlns:a16="http://schemas.microsoft.com/office/drawing/2014/main" id="{2150FC1B-FDB2-4781-A6FB-944943D39282}"/>
                </a:ext>
              </a:extLst>
            </p:cNvPr>
            <p:cNvCxnSpPr>
              <a:cxnSpLocks/>
            </p:cNvCxnSpPr>
            <p:nvPr/>
          </p:nvCxnSpPr>
          <p:spPr bwMode="auto">
            <a:xfrm>
              <a:off x="9913122" y="2148945"/>
              <a:ext cx="481180" cy="0"/>
            </a:xfrm>
            <a:prstGeom prst="line">
              <a:avLst/>
            </a:prstGeom>
            <a:noFill/>
            <a:ln w="28575" cap="flat" cmpd="sng" algn="ctr">
              <a:solidFill>
                <a:schemeClr val="bg1"/>
              </a:solidFill>
              <a:prstDash val="solid"/>
              <a:round/>
              <a:headEnd type="none" w="med" len="med"/>
              <a:tailEnd type="none" w="med" len="med"/>
            </a:ln>
            <a:effectLst/>
          </p:spPr>
        </p:cxnSp>
        <p:cxnSp>
          <p:nvCxnSpPr>
            <p:cNvPr id="277" name="Straight Connector 276">
              <a:extLst>
                <a:ext uri="{FF2B5EF4-FFF2-40B4-BE49-F238E27FC236}">
                  <a16:creationId xmlns="" xmlns:a16="http://schemas.microsoft.com/office/drawing/2014/main" id="{929B502E-9C60-4C14-BC7B-0449E7C13413}"/>
                </a:ext>
              </a:extLst>
            </p:cNvPr>
            <p:cNvCxnSpPr>
              <a:cxnSpLocks/>
            </p:cNvCxnSpPr>
            <p:nvPr/>
          </p:nvCxnSpPr>
          <p:spPr bwMode="auto">
            <a:xfrm>
              <a:off x="9913122" y="2087152"/>
              <a:ext cx="0" cy="123587"/>
            </a:xfrm>
            <a:prstGeom prst="line">
              <a:avLst/>
            </a:prstGeom>
            <a:noFill/>
            <a:ln w="28575" cap="flat" cmpd="sng" algn="ctr">
              <a:solidFill>
                <a:schemeClr val="bg1"/>
              </a:solidFill>
              <a:prstDash val="solid"/>
              <a:round/>
              <a:headEnd type="none" w="med" len="med"/>
              <a:tailEnd type="none" w="med" len="med"/>
            </a:ln>
            <a:effectLst/>
          </p:spPr>
        </p:cxnSp>
        <p:cxnSp>
          <p:nvCxnSpPr>
            <p:cNvPr id="278" name="Straight Connector 277">
              <a:extLst>
                <a:ext uri="{FF2B5EF4-FFF2-40B4-BE49-F238E27FC236}">
                  <a16:creationId xmlns="" xmlns:a16="http://schemas.microsoft.com/office/drawing/2014/main" id="{3E6C2085-0761-40AC-B879-A9F57F6E041B}"/>
                </a:ext>
              </a:extLst>
            </p:cNvPr>
            <p:cNvCxnSpPr>
              <a:cxnSpLocks/>
            </p:cNvCxnSpPr>
            <p:nvPr/>
          </p:nvCxnSpPr>
          <p:spPr bwMode="auto">
            <a:xfrm>
              <a:off x="10394302" y="2087152"/>
              <a:ext cx="0" cy="123587"/>
            </a:xfrm>
            <a:prstGeom prst="line">
              <a:avLst/>
            </a:prstGeom>
            <a:noFill/>
            <a:ln w="28575" cap="flat" cmpd="sng" algn="ctr">
              <a:solidFill>
                <a:schemeClr val="bg1"/>
              </a:solidFill>
              <a:prstDash val="solid"/>
              <a:round/>
              <a:headEnd type="none" w="med" len="med"/>
              <a:tailEnd type="none" w="med" len="med"/>
            </a:ln>
            <a:effectLst/>
          </p:spPr>
        </p:cxnSp>
      </p:grpSp>
      <p:sp>
        <p:nvSpPr>
          <p:cNvPr id="279" name="Diamond 278">
            <a:extLst>
              <a:ext uri="{FF2B5EF4-FFF2-40B4-BE49-F238E27FC236}">
                <a16:creationId xmlns="" xmlns:a16="http://schemas.microsoft.com/office/drawing/2014/main" id="{8C361C1D-3AEA-4AEA-A386-87F381D04671}"/>
              </a:ext>
            </a:extLst>
          </p:cNvPr>
          <p:cNvSpPr/>
          <p:nvPr/>
        </p:nvSpPr>
        <p:spPr bwMode="auto">
          <a:xfrm>
            <a:off x="7097875" y="3669412"/>
            <a:ext cx="94349" cy="125799"/>
          </a:xfrm>
          <a:prstGeom prst="diamond">
            <a:avLst/>
          </a:prstGeom>
          <a:solidFill>
            <a:schemeClr val="bg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nvGrpSpPr>
          <p:cNvPr id="280" name="Group 279">
            <a:extLst>
              <a:ext uri="{FF2B5EF4-FFF2-40B4-BE49-F238E27FC236}">
                <a16:creationId xmlns="" xmlns:a16="http://schemas.microsoft.com/office/drawing/2014/main" id="{D0A74253-1AF9-4C1A-8E30-667513821F33}"/>
              </a:ext>
            </a:extLst>
          </p:cNvPr>
          <p:cNvGrpSpPr/>
          <p:nvPr/>
        </p:nvGrpSpPr>
        <p:grpSpPr>
          <a:xfrm>
            <a:off x="7144278" y="5253382"/>
            <a:ext cx="545075" cy="121721"/>
            <a:chOff x="9913122" y="2087152"/>
            <a:chExt cx="481180" cy="123587"/>
          </a:xfrm>
        </p:grpSpPr>
        <p:cxnSp>
          <p:nvCxnSpPr>
            <p:cNvPr id="281" name="Straight Connector 280">
              <a:extLst>
                <a:ext uri="{FF2B5EF4-FFF2-40B4-BE49-F238E27FC236}">
                  <a16:creationId xmlns="" xmlns:a16="http://schemas.microsoft.com/office/drawing/2014/main" id="{B4A26B36-34BE-4D37-909C-DD8BBDF7636C}"/>
                </a:ext>
              </a:extLst>
            </p:cNvPr>
            <p:cNvCxnSpPr>
              <a:cxnSpLocks/>
            </p:cNvCxnSpPr>
            <p:nvPr/>
          </p:nvCxnSpPr>
          <p:spPr bwMode="auto">
            <a:xfrm>
              <a:off x="9913122" y="2148945"/>
              <a:ext cx="481180" cy="0"/>
            </a:xfrm>
            <a:prstGeom prst="line">
              <a:avLst/>
            </a:prstGeom>
            <a:noFill/>
            <a:ln w="28575" cap="flat" cmpd="sng" algn="ctr">
              <a:solidFill>
                <a:schemeClr val="bg1"/>
              </a:solidFill>
              <a:prstDash val="solid"/>
              <a:round/>
              <a:headEnd type="none" w="med" len="med"/>
              <a:tailEnd type="none" w="med" len="med"/>
            </a:ln>
            <a:effectLst/>
          </p:spPr>
        </p:cxnSp>
        <p:cxnSp>
          <p:nvCxnSpPr>
            <p:cNvPr id="282" name="Straight Connector 281">
              <a:extLst>
                <a:ext uri="{FF2B5EF4-FFF2-40B4-BE49-F238E27FC236}">
                  <a16:creationId xmlns="" xmlns:a16="http://schemas.microsoft.com/office/drawing/2014/main" id="{5A3C2265-73A1-4A34-88D9-4476E0EDAC74}"/>
                </a:ext>
              </a:extLst>
            </p:cNvPr>
            <p:cNvCxnSpPr>
              <a:cxnSpLocks/>
            </p:cNvCxnSpPr>
            <p:nvPr/>
          </p:nvCxnSpPr>
          <p:spPr bwMode="auto">
            <a:xfrm>
              <a:off x="9913122" y="2087152"/>
              <a:ext cx="0" cy="123587"/>
            </a:xfrm>
            <a:prstGeom prst="line">
              <a:avLst/>
            </a:prstGeom>
            <a:noFill/>
            <a:ln w="28575" cap="flat" cmpd="sng" algn="ctr">
              <a:solidFill>
                <a:schemeClr val="bg1"/>
              </a:solidFill>
              <a:prstDash val="solid"/>
              <a:round/>
              <a:headEnd type="none" w="med" len="med"/>
              <a:tailEnd type="none" w="med" len="med"/>
            </a:ln>
            <a:effectLst/>
          </p:spPr>
        </p:cxnSp>
        <p:cxnSp>
          <p:nvCxnSpPr>
            <p:cNvPr id="283" name="Straight Connector 282">
              <a:extLst>
                <a:ext uri="{FF2B5EF4-FFF2-40B4-BE49-F238E27FC236}">
                  <a16:creationId xmlns="" xmlns:a16="http://schemas.microsoft.com/office/drawing/2014/main" id="{D7692C56-BF21-4DB7-A45B-7D15FFCD06F3}"/>
                </a:ext>
              </a:extLst>
            </p:cNvPr>
            <p:cNvCxnSpPr>
              <a:cxnSpLocks/>
            </p:cNvCxnSpPr>
            <p:nvPr/>
          </p:nvCxnSpPr>
          <p:spPr bwMode="auto">
            <a:xfrm>
              <a:off x="10394302" y="2087152"/>
              <a:ext cx="0" cy="123587"/>
            </a:xfrm>
            <a:prstGeom prst="line">
              <a:avLst/>
            </a:prstGeom>
            <a:noFill/>
            <a:ln w="28575" cap="flat" cmpd="sng" algn="ctr">
              <a:solidFill>
                <a:schemeClr val="bg1"/>
              </a:solidFill>
              <a:prstDash val="solid"/>
              <a:round/>
              <a:headEnd type="none" w="med" len="med"/>
              <a:tailEnd type="none" w="med" len="med"/>
            </a:ln>
            <a:effectLst/>
          </p:spPr>
        </p:cxnSp>
      </p:grpSp>
      <p:sp>
        <p:nvSpPr>
          <p:cNvPr id="284" name="Diamond 283">
            <a:extLst>
              <a:ext uri="{FF2B5EF4-FFF2-40B4-BE49-F238E27FC236}">
                <a16:creationId xmlns="" xmlns:a16="http://schemas.microsoft.com/office/drawing/2014/main" id="{C95D4165-F1EC-42C3-A93B-07DE0533D9B4}"/>
              </a:ext>
            </a:extLst>
          </p:cNvPr>
          <p:cNvSpPr/>
          <p:nvPr/>
        </p:nvSpPr>
        <p:spPr bwMode="auto">
          <a:xfrm>
            <a:off x="7372028" y="5251391"/>
            <a:ext cx="91292" cy="121722"/>
          </a:xfrm>
          <a:prstGeom prst="diamond">
            <a:avLst/>
          </a:prstGeom>
          <a:solidFill>
            <a:schemeClr val="bg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85" name="Rectangle 284">
            <a:extLst>
              <a:ext uri="{FF2B5EF4-FFF2-40B4-BE49-F238E27FC236}">
                <a16:creationId xmlns="" xmlns:a16="http://schemas.microsoft.com/office/drawing/2014/main" id="{F2169020-5206-465D-92D8-2FE081F56995}"/>
              </a:ext>
            </a:extLst>
          </p:cNvPr>
          <p:cNvSpPr/>
          <p:nvPr/>
        </p:nvSpPr>
        <p:spPr bwMode="auto">
          <a:xfrm>
            <a:off x="4709488" y="3619860"/>
            <a:ext cx="4199065" cy="326182"/>
          </a:xfrm>
          <a:prstGeom prst="rect">
            <a:avLst/>
          </a:prstGeom>
          <a:noFill/>
          <a:ln w="19050">
            <a:solidFill>
              <a:srgbClr val="FF0000"/>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86" name="Rectangle 285">
            <a:extLst>
              <a:ext uri="{FF2B5EF4-FFF2-40B4-BE49-F238E27FC236}">
                <a16:creationId xmlns="" xmlns:a16="http://schemas.microsoft.com/office/drawing/2014/main" id="{665E691B-DFC5-471B-9F50-C4B7AA479BDC}"/>
              </a:ext>
            </a:extLst>
          </p:cNvPr>
          <p:cNvSpPr/>
          <p:nvPr/>
        </p:nvSpPr>
        <p:spPr bwMode="auto">
          <a:xfrm>
            <a:off x="4709487" y="5212883"/>
            <a:ext cx="4199065" cy="326182"/>
          </a:xfrm>
          <a:prstGeom prst="rect">
            <a:avLst/>
          </a:prstGeom>
          <a:noFill/>
          <a:ln w="19050">
            <a:solidFill>
              <a:srgbClr val="FF0000"/>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0" name="Date Placeholder 9"/>
          <p:cNvSpPr>
            <a:spLocks noGrp="1"/>
          </p:cNvSpPr>
          <p:nvPr>
            <p:ph type="dt" sz="half" idx="10"/>
          </p:nvPr>
        </p:nvSpPr>
        <p:spPr/>
        <p:txBody>
          <a:bodyPr/>
          <a:lstStyle/>
          <a:p>
            <a:fld id="{1B16150D-18EE-C646-A11E-A4F057E1AD90}" type="datetime1">
              <a:rPr lang="en-US" smtClean="0"/>
              <a:t>14.11.20</a:t>
            </a:fld>
            <a:endParaRPr lang="en-US"/>
          </a:p>
        </p:txBody>
      </p:sp>
      <p:sp>
        <p:nvSpPr>
          <p:cNvPr id="23" name="Slide Number Placeholder 22"/>
          <p:cNvSpPr>
            <a:spLocks noGrp="1"/>
          </p:cNvSpPr>
          <p:nvPr>
            <p:ph type="sldNum" sz="quarter" idx="12"/>
          </p:nvPr>
        </p:nvSpPr>
        <p:spPr/>
        <p:txBody>
          <a:bodyPr/>
          <a:lstStyle/>
          <a:p>
            <a:fld id="{A46B56E3-E63F-C94B-B5F1-645B608C74A3}" type="slidenum">
              <a:rPr lang="en-US" smtClean="0"/>
              <a:t>94</a:t>
            </a:fld>
            <a:endParaRPr lang="en-US"/>
          </a:p>
        </p:txBody>
      </p:sp>
    </p:spTree>
    <p:extLst>
      <p:ext uri="{BB962C8B-B14F-4D97-AF65-F5344CB8AC3E}">
        <p14:creationId xmlns:p14="http://schemas.microsoft.com/office/powerpoint/2010/main" val="42416212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677A9D7-72FB-4E20-ADA8-1A12828F2991}"/>
              </a:ext>
            </a:extLst>
          </p:cNvPr>
          <p:cNvSpPr>
            <a:spLocks noGrp="1"/>
          </p:cNvSpPr>
          <p:nvPr>
            <p:ph type="title"/>
          </p:nvPr>
        </p:nvSpPr>
        <p:spPr/>
        <p:txBody>
          <a:bodyPr>
            <a:noAutofit/>
          </a:bodyPr>
          <a:lstStyle/>
          <a:p>
            <a:r>
              <a:rPr lang="en-US" sz="3200" dirty="0"/>
              <a:t>SAFIR-02 BREAST: OS in Patients With TN and PD-L1+ Tumors (Exploratory Analysis)</a:t>
            </a:r>
          </a:p>
        </p:txBody>
      </p:sp>
      <p:grpSp>
        <p:nvGrpSpPr>
          <p:cNvPr id="4" name="Group 7">
            <a:extLst>
              <a:ext uri="{FF2B5EF4-FFF2-40B4-BE49-F238E27FC236}">
                <a16:creationId xmlns="" xmlns:a16="http://schemas.microsoft.com/office/drawing/2014/main" id="{3FCF4612-C925-48CE-9196-F4E7F73811B8}"/>
              </a:ext>
            </a:extLst>
          </p:cNvPr>
          <p:cNvGrpSpPr>
            <a:grpSpLocks/>
          </p:cNvGrpSpPr>
          <p:nvPr/>
        </p:nvGrpSpPr>
        <p:grpSpPr bwMode="auto">
          <a:xfrm>
            <a:off x="7042177" y="6216652"/>
            <a:ext cx="2491813" cy="447822"/>
            <a:chOff x="9527309" y="3551529"/>
            <a:chExt cx="3322416" cy="448324"/>
          </a:xfrm>
        </p:grpSpPr>
        <p:pic>
          <p:nvPicPr>
            <p:cNvPr id="5" name="Picture 9">
              <a:extLst>
                <a:ext uri="{FF2B5EF4-FFF2-40B4-BE49-F238E27FC236}">
                  <a16:creationId xmlns="" xmlns:a16="http://schemas.microsoft.com/office/drawing/2014/main" id="{94D046FB-895B-4EA6-9E0F-9C64B602DEC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327791" y="3551529"/>
              <a:ext cx="551335" cy="179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 name="Rectangle 8">
              <a:extLst>
                <a:ext uri="{FF2B5EF4-FFF2-40B4-BE49-F238E27FC236}">
                  <a16:creationId xmlns="" xmlns:a16="http://schemas.microsoft.com/office/drawing/2014/main" id="{9FF71501-CF79-4F79-90DF-BC2802C805C2}"/>
                </a:ext>
              </a:extLst>
            </p:cNvPr>
            <p:cNvSpPr>
              <a:spLocks noChangeArrowheads="1"/>
            </p:cNvSpPr>
            <p:nvPr/>
          </p:nvSpPr>
          <p:spPr bwMode="auto">
            <a:xfrm>
              <a:off x="9527309" y="3691731"/>
              <a:ext cx="3322416" cy="308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eaLnBrk="0" hangingPunct="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eaLnBrk="0" hangingPunct="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eaLnBrk="0"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eaLnBrk="0"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4"/>
                </a:rPr>
                <a:t>clinicaloptions.com</a:t>
              </a:r>
              <a:endPar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
        <p:nvSpPr>
          <p:cNvPr id="13" name="ZoneTexte 7">
            <a:extLst>
              <a:ext uri="{FF2B5EF4-FFF2-40B4-BE49-F238E27FC236}">
                <a16:creationId xmlns="" xmlns:a16="http://schemas.microsoft.com/office/drawing/2014/main" id="{0CA3F8A6-D044-074D-B52C-EA049B6D8B45}"/>
              </a:ext>
            </a:extLst>
          </p:cNvPr>
          <p:cNvSpPr txBox="1"/>
          <p:nvPr/>
        </p:nvSpPr>
        <p:spPr>
          <a:xfrm>
            <a:off x="1071896" y="4016662"/>
            <a:ext cx="1344025" cy="738664"/>
          </a:xfrm>
          <a:prstGeom prst="rect">
            <a:avLst/>
          </a:prstGeom>
          <a:solidFill>
            <a:schemeClr val="tx1"/>
          </a:solidFill>
        </p:spPr>
        <p:txBody>
          <a:bodyPr wrap="none" rtlCol="0">
            <a:spAutoFit/>
          </a:bodyPr>
          <a:lstStyle/>
          <a:p>
            <a:pPr marL="0" marR="0" lvl="0" indent="0" algn="l" defTabSz="1219170" rtl="0" eaLnBrk="0" fontAlgn="auto" latinLnBrk="0" hangingPunct="0">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rPr>
              <a:t>Median PFS: </a:t>
            </a:r>
          </a:p>
          <a:p>
            <a:pPr marL="0" marR="0" lvl="0" indent="0" algn="l" defTabSz="121917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rPr>
              <a:t>14.0 (9.6-16.1)  </a:t>
            </a:r>
            <a:endParaRPr kumimoji="0" lang="fr-FR" sz="14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endParaRPr>
          </a:p>
          <a:p>
            <a:pPr marL="0" marR="0" lvl="0" indent="0" algn="l" defTabSz="121917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rPr>
              <a:t>21.2 (16.6-27.3)</a:t>
            </a:r>
            <a:endParaRPr kumimoji="0" lang="fr-FR" sz="14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endParaRPr>
          </a:p>
        </p:txBody>
      </p:sp>
      <p:sp>
        <p:nvSpPr>
          <p:cNvPr id="14" name="Rectangle 13">
            <a:extLst>
              <a:ext uri="{FF2B5EF4-FFF2-40B4-BE49-F238E27FC236}">
                <a16:creationId xmlns="" xmlns:a16="http://schemas.microsoft.com/office/drawing/2014/main" id="{E71225FC-4DD2-2F46-84FA-4A7CDBE6A0F2}"/>
              </a:ext>
            </a:extLst>
          </p:cNvPr>
          <p:cNvSpPr/>
          <p:nvPr/>
        </p:nvSpPr>
        <p:spPr>
          <a:xfrm>
            <a:off x="2685255" y="2349897"/>
            <a:ext cx="2054608" cy="1077218"/>
          </a:xfrm>
          <a:prstGeom prst="rect">
            <a:avLst/>
          </a:prstGeom>
          <a:solidFill>
            <a:schemeClr val="tx1"/>
          </a:solidFill>
          <a:ln>
            <a:solidFill>
              <a:schemeClr val="tx1"/>
            </a:solidFill>
          </a:ln>
        </p:spPr>
        <p:txBody>
          <a:bodyPr wrap="square">
            <a:spAutoFit/>
          </a:bodyPr>
          <a:lstStyle/>
          <a:p>
            <a:pPr marL="0" marR="0" lvl="0" indent="0" algn="l" defTabSz="1219170" rtl="0" eaLnBrk="0" fontAlgn="auto"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rPr>
              <a:t>HR (durva/control):</a:t>
            </a:r>
          </a:p>
          <a:p>
            <a:pPr marL="0" marR="0" lvl="0" indent="0" algn="l" defTabSz="1219170" rtl="0" eaLnBrk="0" fontAlgn="auto"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rPr>
              <a:t>unadjusted 0.54 (1.28-3.40; </a:t>
            </a:r>
            <a:br>
              <a:rPr kumimoji="0" lang="en-US" sz="16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rPr>
            </a:br>
            <a:r>
              <a:rPr kumimoji="0" lang="en-US" sz="1600" b="0" i="1" u="none" strike="noStrike" kern="1200" cap="none" spc="0" normalizeH="0" baseline="0" noProof="0" dirty="0">
                <a:ln>
                  <a:noFill/>
                </a:ln>
                <a:solidFill>
                  <a:srgbClr val="FFFFFF"/>
                </a:solidFill>
                <a:effectLst/>
                <a:uLnTx/>
                <a:uFillTx/>
                <a:latin typeface="Calibri"/>
                <a:ea typeface="+mn-ea"/>
                <a:cs typeface="Arial" panose="020B0604020202020204" pitchFamily="34" charset="0"/>
              </a:rPr>
              <a:t>P</a:t>
            </a:r>
            <a:r>
              <a:rPr kumimoji="0" lang="en-US" sz="16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rPr>
              <a:t> = .0377)</a:t>
            </a:r>
          </a:p>
        </p:txBody>
      </p:sp>
      <p:sp>
        <p:nvSpPr>
          <p:cNvPr id="17" name="Text Box 15">
            <a:extLst>
              <a:ext uri="{FF2B5EF4-FFF2-40B4-BE49-F238E27FC236}">
                <a16:creationId xmlns="" xmlns:a16="http://schemas.microsoft.com/office/drawing/2014/main" id="{5495411C-D84C-214F-9C34-E5CE3E4FB8ED}"/>
              </a:ext>
            </a:extLst>
          </p:cNvPr>
          <p:cNvSpPr txBox="1">
            <a:spLocks noChangeArrowheads="1"/>
          </p:cNvSpPr>
          <p:nvPr/>
        </p:nvSpPr>
        <p:spPr bwMode="auto">
          <a:xfrm>
            <a:off x="309563" y="6359420"/>
            <a:ext cx="589002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Dalenc. SABCS 2019. Abstr GS3-02.</a:t>
            </a:r>
          </a:p>
        </p:txBody>
      </p:sp>
      <p:sp>
        <p:nvSpPr>
          <p:cNvPr id="158" name="Freeform 150">
            <a:extLst>
              <a:ext uri="{FF2B5EF4-FFF2-40B4-BE49-F238E27FC236}">
                <a16:creationId xmlns="" xmlns:a16="http://schemas.microsoft.com/office/drawing/2014/main" id="{CF109BCA-E7CD-41BE-A9A5-0A403C8FA812}"/>
              </a:ext>
            </a:extLst>
          </p:cNvPr>
          <p:cNvSpPr>
            <a:spLocks/>
          </p:cNvSpPr>
          <p:nvPr/>
        </p:nvSpPr>
        <p:spPr bwMode="auto">
          <a:xfrm>
            <a:off x="1102915" y="2451101"/>
            <a:ext cx="1646634" cy="2301875"/>
          </a:xfrm>
          <a:custGeom>
            <a:avLst/>
            <a:gdLst>
              <a:gd name="T0" fmla="*/ 0 w 753"/>
              <a:gd name="T1" fmla="*/ 0 h 664"/>
              <a:gd name="T2" fmla="*/ 0 w 753"/>
              <a:gd name="T3" fmla="*/ 0 h 664"/>
              <a:gd name="T4" fmla="*/ 0 w 753"/>
              <a:gd name="T5" fmla="*/ 0 h 664"/>
              <a:gd name="T6" fmla="*/ 30 w 753"/>
              <a:gd name="T7" fmla="*/ 0 h 664"/>
              <a:gd name="T8" fmla="*/ 108 w 753"/>
              <a:gd name="T9" fmla="*/ 19 h 664"/>
              <a:gd name="T10" fmla="*/ 114 w 753"/>
              <a:gd name="T11" fmla="*/ 38 h 664"/>
              <a:gd name="T12" fmla="*/ 117 w 753"/>
              <a:gd name="T13" fmla="*/ 38 h 664"/>
              <a:gd name="T14" fmla="*/ 129 w 753"/>
              <a:gd name="T15" fmla="*/ 38 h 664"/>
              <a:gd name="T16" fmla="*/ 156 w 753"/>
              <a:gd name="T17" fmla="*/ 58 h 664"/>
              <a:gd name="T18" fmla="*/ 158 w 753"/>
              <a:gd name="T19" fmla="*/ 77 h 664"/>
              <a:gd name="T20" fmla="*/ 160 w 753"/>
              <a:gd name="T21" fmla="*/ 77 h 664"/>
              <a:gd name="T22" fmla="*/ 178 w 753"/>
              <a:gd name="T23" fmla="*/ 77 h 664"/>
              <a:gd name="T24" fmla="*/ 181 w 753"/>
              <a:gd name="T25" fmla="*/ 77 h 664"/>
              <a:gd name="T26" fmla="*/ 190 w 753"/>
              <a:gd name="T27" fmla="*/ 77 h 664"/>
              <a:gd name="T28" fmla="*/ 216 w 753"/>
              <a:gd name="T29" fmla="*/ 119 h 664"/>
              <a:gd name="T30" fmla="*/ 240 w 753"/>
              <a:gd name="T31" fmla="*/ 140 h 664"/>
              <a:gd name="T32" fmla="*/ 263 w 753"/>
              <a:gd name="T33" fmla="*/ 161 h 664"/>
              <a:gd name="T34" fmla="*/ 283 w 753"/>
              <a:gd name="T35" fmla="*/ 203 h 664"/>
              <a:gd name="T36" fmla="*/ 285 w 753"/>
              <a:gd name="T37" fmla="*/ 203 h 664"/>
              <a:gd name="T38" fmla="*/ 286 w 753"/>
              <a:gd name="T39" fmla="*/ 203 h 664"/>
              <a:gd name="T40" fmla="*/ 331 w 753"/>
              <a:gd name="T41" fmla="*/ 225 h 664"/>
              <a:gd name="T42" fmla="*/ 362 w 753"/>
              <a:gd name="T43" fmla="*/ 247 h 664"/>
              <a:gd name="T44" fmla="*/ 366 w 753"/>
              <a:gd name="T45" fmla="*/ 269 h 664"/>
              <a:gd name="T46" fmla="*/ 373 w 753"/>
              <a:gd name="T47" fmla="*/ 291 h 664"/>
              <a:gd name="T48" fmla="*/ 375 w 753"/>
              <a:gd name="T49" fmla="*/ 291 h 664"/>
              <a:gd name="T50" fmla="*/ 381 w 753"/>
              <a:gd name="T51" fmla="*/ 291 h 664"/>
              <a:gd name="T52" fmla="*/ 386 w 753"/>
              <a:gd name="T53" fmla="*/ 314 h 664"/>
              <a:gd name="T54" fmla="*/ 389 w 753"/>
              <a:gd name="T55" fmla="*/ 314 h 664"/>
              <a:gd name="T56" fmla="*/ 401 w 753"/>
              <a:gd name="T57" fmla="*/ 314 h 664"/>
              <a:gd name="T58" fmla="*/ 404 w 753"/>
              <a:gd name="T59" fmla="*/ 314 h 664"/>
              <a:gd name="T60" fmla="*/ 420 w 753"/>
              <a:gd name="T61" fmla="*/ 314 h 664"/>
              <a:gd name="T62" fmla="*/ 433 w 753"/>
              <a:gd name="T63" fmla="*/ 341 h 664"/>
              <a:gd name="T64" fmla="*/ 448 w 753"/>
              <a:gd name="T65" fmla="*/ 368 h 664"/>
              <a:gd name="T66" fmla="*/ 464 w 753"/>
              <a:gd name="T67" fmla="*/ 395 h 664"/>
              <a:gd name="T68" fmla="*/ 483 w 753"/>
              <a:gd name="T69" fmla="*/ 422 h 664"/>
              <a:gd name="T70" fmla="*/ 496 w 753"/>
              <a:gd name="T71" fmla="*/ 449 h 664"/>
              <a:gd name="T72" fmla="*/ 498 w 753"/>
              <a:gd name="T73" fmla="*/ 449 h 664"/>
              <a:gd name="T74" fmla="*/ 522 w 753"/>
              <a:gd name="T75" fmla="*/ 449 h 664"/>
              <a:gd name="T76" fmla="*/ 525 w 753"/>
              <a:gd name="T77" fmla="*/ 449 h 664"/>
              <a:gd name="T78" fmla="*/ 536 w 753"/>
              <a:gd name="T79" fmla="*/ 449 h 664"/>
              <a:gd name="T80" fmla="*/ 641 w 753"/>
              <a:gd name="T81" fmla="*/ 485 h 664"/>
              <a:gd name="T82" fmla="*/ 644 w 753"/>
              <a:gd name="T83" fmla="*/ 485 h 664"/>
              <a:gd name="T84" fmla="*/ 669 w 753"/>
              <a:gd name="T85" fmla="*/ 485 h 664"/>
              <a:gd name="T86" fmla="*/ 672 w 753"/>
              <a:gd name="T87" fmla="*/ 485 h 664"/>
              <a:gd name="T88" fmla="*/ 720 w 753"/>
              <a:gd name="T89" fmla="*/ 485 h 664"/>
              <a:gd name="T90" fmla="*/ 738 w 753"/>
              <a:gd name="T91" fmla="*/ 545 h 664"/>
              <a:gd name="T92" fmla="*/ 738 w 753"/>
              <a:gd name="T93" fmla="*/ 545 h 664"/>
              <a:gd name="T94" fmla="*/ 753 w 753"/>
              <a:gd name="T95" fmla="*/ 545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53" h="664">
                <a:moveTo>
                  <a:pt x="0" y="0"/>
                </a:moveTo>
                <a:lnTo>
                  <a:pt x="0" y="0"/>
                </a:lnTo>
                <a:lnTo>
                  <a:pt x="0" y="0"/>
                </a:lnTo>
                <a:lnTo>
                  <a:pt x="0" y="0"/>
                </a:lnTo>
                <a:lnTo>
                  <a:pt x="0" y="0"/>
                </a:lnTo>
                <a:lnTo>
                  <a:pt x="0" y="0"/>
                </a:lnTo>
                <a:lnTo>
                  <a:pt x="0" y="0"/>
                </a:lnTo>
                <a:lnTo>
                  <a:pt x="30" y="0"/>
                </a:lnTo>
                <a:lnTo>
                  <a:pt x="30" y="19"/>
                </a:lnTo>
                <a:lnTo>
                  <a:pt x="108" y="19"/>
                </a:lnTo>
                <a:lnTo>
                  <a:pt x="108" y="38"/>
                </a:lnTo>
                <a:lnTo>
                  <a:pt x="114" y="38"/>
                </a:lnTo>
                <a:lnTo>
                  <a:pt x="114" y="38"/>
                </a:lnTo>
                <a:lnTo>
                  <a:pt x="117" y="38"/>
                </a:lnTo>
                <a:lnTo>
                  <a:pt x="117" y="38"/>
                </a:lnTo>
                <a:lnTo>
                  <a:pt x="129" y="38"/>
                </a:lnTo>
                <a:lnTo>
                  <a:pt x="129" y="58"/>
                </a:lnTo>
                <a:lnTo>
                  <a:pt x="156" y="58"/>
                </a:lnTo>
                <a:lnTo>
                  <a:pt x="156" y="77"/>
                </a:lnTo>
                <a:lnTo>
                  <a:pt x="158" y="77"/>
                </a:lnTo>
                <a:lnTo>
                  <a:pt x="158" y="77"/>
                </a:lnTo>
                <a:lnTo>
                  <a:pt x="160" y="77"/>
                </a:lnTo>
                <a:lnTo>
                  <a:pt x="160" y="77"/>
                </a:lnTo>
                <a:lnTo>
                  <a:pt x="178" y="77"/>
                </a:lnTo>
                <a:lnTo>
                  <a:pt x="178" y="77"/>
                </a:lnTo>
                <a:lnTo>
                  <a:pt x="181" y="77"/>
                </a:lnTo>
                <a:lnTo>
                  <a:pt x="181" y="77"/>
                </a:lnTo>
                <a:lnTo>
                  <a:pt x="190" y="77"/>
                </a:lnTo>
                <a:lnTo>
                  <a:pt x="190" y="119"/>
                </a:lnTo>
                <a:lnTo>
                  <a:pt x="216" y="119"/>
                </a:lnTo>
                <a:lnTo>
                  <a:pt x="216" y="140"/>
                </a:lnTo>
                <a:lnTo>
                  <a:pt x="240" y="140"/>
                </a:lnTo>
                <a:lnTo>
                  <a:pt x="240" y="161"/>
                </a:lnTo>
                <a:lnTo>
                  <a:pt x="263" y="161"/>
                </a:lnTo>
                <a:lnTo>
                  <a:pt x="263" y="203"/>
                </a:lnTo>
                <a:lnTo>
                  <a:pt x="283" y="203"/>
                </a:lnTo>
                <a:lnTo>
                  <a:pt x="283" y="203"/>
                </a:lnTo>
                <a:lnTo>
                  <a:pt x="285" y="203"/>
                </a:lnTo>
                <a:lnTo>
                  <a:pt x="285" y="203"/>
                </a:lnTo>
                <a:lnTo>
                  <a:pt x="286" y="203"/>
                </a:lnTo>
                <a:lnTo>
                  <a:pt x="286" y="225"/>
                </a:lnTo>
                <a:lnTo>
                  <a:pt x="331" y="225"/>
                </a:lnTo>
                <a:lnTo>
                  <a:pt x="331" y="247"/>
                </a:lnTo>
                <a:lnTo>
                  <a:pt x="362" y="247"/>
                </a:lnTo>
                <a:lnTo>
                  <a:pt x="362" y="269"/>
                </a:lnTo>
                <a:lnTo>
                  <a:pt x="366" y="269"/>
                </a:lnTo>
                <a:lnTo>
                  <a:pt x="366" y="291"/>
                </a:lnTo>
                <a:lnTo>
                  <a:pt x="373" y="291"/>
                </a:lnTo>
                <a:lnTo>
                  <a:pt x="373" y="291"/>
                </a:lnTo>
                <a:lnTo>
                  <a:pt x="375" y="291"/>
                </a:lnTo>
                <a:lnTo>
                  <a:pt x="375" y="291"/>
                </a:lnTo>
                <a:lnTo>
                  <a:pt x="381" y="291"/>
                </a:lnTo>
                <a:lnTo>
                  <a:pt x="381" y="314"/>
                </a:lnTo>
                <a:lnTo>
                  <a:pt x="386" y="314"/>
                </a:lnTo>
                <a:lnTo>
                  <a:pt x="386" y="314"/>
                </a:lnTo>
                <a:lnTo>
                  <a:pt x="389" y="314"/>
                </a:lnTo>
                <a:lnTo>
                  <a:pt x="389" y="314"/>
                </a:lnTo>
                <a:lnTo>
                  <a:pt x="401" y="314"/>
                </a:lnTo>
                <a:lnTo>
                  <a:pt x="401" y="314"/>
                </a:lnTo>
                <a:lnTo>
                  <a:pt x="404" y="314"/>
                </a:lnTo>
                <a:lnTo>
                  <a:pt x="404" y="314"/>
                </a:lnTo>
                <a:lnTo>
                  <a:pt x="420" y="314"/>
                </a:lnTo>
                <a:lnTo>
                  <a:pt x="420" y="341"/>
                </a:lnTo>
                <a:lnTo>
                  <a:pt x="433" y="341"/>
                </a:lnTo>
                <a:lnTo>
                  <a:pt x="433" y="368"/>
                </a:lnTo>
                <a:lnTo>
                  <a:pt x="448" y="368"/>
                </a:lnTo>
                <a:lnTo>
                  <a:pt x="448" y="395"/>
                </a:lnTo>
                <a:lnTo>
                  <a:pt x="464" y="395"/>
                </a:lnTo>
                <a:lnTo>
                  <a:pt x="464" y="422"/>
                </a:lnTo>
                <a:lnTo>
                  <a:pt x="483" y="422"/>
                </a:lnTo>
                <a:lnTo>
                  <a:pt x="483" y="449"/>
                </a:lnTo>
                <a:lnTo>
                  <a:pt x="496" y="449"/>
                </a:lnTo>
                <a:lnTo>
                  <a:pt x="496" y="449"/>
                </a:lnTo>
                <a:lnTo>
                  <a:pt x="498" y="449"/>
                </a:lnTo>
                <a:lnTo>
                  <a:pt x="498" y="449"/>
                </a:lnTo>
                <a:lnTo>
                  <a:pt x="522" y="449"/>
                </a:lnTo>
                <a:lnTo>
                  <a:pt x="522" y="449"/>
                </a:lnTo>
                <a:lnTo>
                  <a:pt x="525" y="449"/>
                </a:lnTo>
                <a:lnTo>
                  <a:pt x="525" y="449"/>
                </a:lnTo>
                <a:lnTo>
                  <a:pt x="536" y="449"/>
                </a:lnTo>
                <a:lnTo>
                  <a:pt x="536" y="485"/>
                </a:lnTo>
                <a:lnTo>
                  <a:pt x="641" y="485"/>
                </a:lnTo>
                <a:lnTo>
                  <a:pt x="641" y="485"/>
                </a:lnTo>
                <a:lnTo>
                  <a:pt x="644" y="485"/>
                </a:lnTo>
                <a:lnTo>
                  <a:pt x="644" y="485"/>
                </a:lnTo>
                <a:lnTo>
                  <a:pt x="669" y="485"/>
                </a:lnTo>
                <a:lnTo>
                  <a:pt x="669" y="485"/>
                </a:lnTo>
                <a:lnTo>
                  <a:pt x="672" y="485"/>
                </a:lnTo>
                <a:lnTo>
                  <a:pt x="672" y="485"/>
                </a:lnTo>
                <a:lnTo>
                  <a:pt x="720" y="485"/>
                </a:lnTo>
                <a:lnTo>
                  <a:pt x="720" y="545"/>
                </a:lnTo>
                <a:lnTo>
                  <a:pt x="738" y="545"/>
                </a:lnTo>
                <a:lnTo>
                  <a:pt x="738" y="545"/>
                </a:lnTo>
                <a:lnTo>
                  <a:pt x="738" y="545"/>
                </a:lnTo>
                <a:lnTo>
                  <a:pt x="738" y="545"/>
                </a:lnTo>
                <a:lnTo>
                  <a:pt x="753" y="545"/>
                </a:lnTo>
                <a:lnTo>
                  <a:pt x="753" y="664"/>
                </a:lnTo>
              </a:path>
            </a:pathLst>
          </a:custGeom>
          <a:noFill/>
          <a:ln w="28575">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59" name="Freeform 151">
            <a:extLst>
              <a:ext uri="{FF2B5EF4-FFF2-40B4-BE49-F238E27FC236}">
                <a16:creationId xmlns="" xmlns:a16="http://schemas.microsoft.com/office/drawing/2014/main" id="{1A06D4B9-ADFE-415B-9AA5-2F5C239DC3DC}"/>
              </a:ext>
            </a:extLst>
          </p:cNvPr>
          <p:cNvSpPr>
            <a:spLocks/>
          </p:cNvSpPr>
          <p:nvPr/>
        </p:nvSpPr>
        <p:spPr bwMode="auto">
          <a:xfrm>
            <a:off x="1102915" y="2451100"/>
            <a:ext cx="2476500" cy="1997075"/>
          </a:xfrm>
          <a:custGeom>
            <a:avLst/>
            <a:gdLst>
              <a:gd name="T0" fmla="*/ 0 w 1133"/>
              <a:gd name="T1" fmla="*/ 0 h 576"/>
              <a:gd name="T2" fmla="*/ 0 w 1133"/>
              <a:gd name="T3" fmla="*/ 0 h 576"/>
              <a:gd name="T4" fmla="*/ 74 w 1133"/>
              <a:gd name="T5" fmla="*/ 14 h 576"/>
              <a:gd name="T6" fmla="*/ 130 w 1133"/>
              <a:gd name="T7" fmla="*/ 29 h 576"/>
              <a:gd name="T8" fmla="*/ 139 w 1133"/>
              <a:gd name="T9" fmla="*/ 57 h 576"/>
              <a:gd name="T10" fmla="*/ 149 w 1133"/>
              <a:gd name="T11" fmla="*/ 71 h 576"/>
              <a:gd name="T12" fmla="*/ 187 w 1133"/>
              <a:gd name="T13" fmla="*/ 85 h 576"/>
              <a:gd name="T14" fmla="*/ 189 w 1133"/>
              <a:gd name="T15" fmla="*/ 85 h 576"/>
              <a:gd name="T16" fmla="*/ 224 w 1133"/>
              <a:gd name="T17" fmla="*/ 114 h 576"/>
              <a:gd name="T18" fmla="*/ 229 w 1133"/>
              <a:gd name="T19" fmla="*/ 114 h 576"/>
              <a:gd name="T20" fmla="*/ 230 w 1133"/>
              <a:gd name="T21" fmla="*/ 129 h 576"/>
              <a:gd name="T22" fmla="*/ 242 w 1133"/>
              <a:gd name="T23" fmla="*/ 129 h 576"/>
              <a:gd name="T24" fmla="*/ 244 w 1133"/>
              <a:gd name="T25" fmla="*/ 144 h 576"/>
              <a:gd name="T26" fmla="*/ 316 w 1133"/>
              <a:gd name="T27" fmla="*/ 159 h 576"/>
              <a:gd name="T28" fmla="*/ 333 w 1133"/>
              <a:gd name="T29" fmla="*/ 190 h 576"/>
              <a:gd name="T30" fmla="*/ 373 w 1133"/>
              <a:gd name="T31" fmla="*/ 205 h 576"/>
              <a:gd name="T32" fmla="*/ 375 w 1133"/>
              <a:gd name="T33" fmla="*/ 205 h 576"/>
              <a:gd name="T34" fmla="*/ 382 w 1133"/>
              <a:gd name="T35" fmla="*/ 221 h 576"/>
              <a:gd name="T36" fmla="*/ 385 w 1133"/>
              <a:gd name="T37" fmla="*/ 221 h 576"/>
              <a:gd name="T38" fmla="*/ 389 w 1133"/>
              <a:gd name="T39" fmla="*/ 221 h 576"/>
              <a:gd name="T40" fmla="*/ 409 w 1133"/>
              <a:gd name="T41" fmla="*/ 221 h 576"/>
              <a:gd name="T42" fmla="*/ 441 w 1133"/>
              <a:gd name="T43" fmla="*/ 221 h 576"/>
              <a:gd name="T44" fmla="*/ 444 w 1133"/>
              <a:gd name="T45" fmla="*/ 221 h 576"/>
              <a:gd name="T46" fmla="*/ 478 w 1133"/>
              <a:gd name="T47" fmla="*/ 221 h 576"/>
              <a:gd name="T48" fmla="*/ 498 w 1133"/>
              <a:gd name="T49" fmla="*/ 240 h 576"/>
              <a:gd name="T50" fmla="*/ 510 w 1133"/>
              <a:gd name="T51" fmla="*/ 240 h 576"/>
              <a:gd name="T52" fmla="*/ 513 w 1133"/>
              <a:gd name="T53" fmla="*/ 240 h 576"/>
              <a:gd name="T54" fmla="*/ 526 w 1133"/>
              <a:gd name="T55" fmla="*/ 240 h 576"/>
              <a:gd name="T56" fmla="*/ 533 w 1133"/>
              <a:gd name="T57" fmla="*/ 263 h 576"/>
              <a:gd name="T58" fmla="*/ 594 w 1133"/>
              <a:gd name="T59" fmla="*/ 285 h 576"/>
              <a:gd name="T60" fmla="*/ 599 w 1133"/>
              <a:gd name="T61" fmla="*/ 307 h 576"/>
              <a:gd name="T62" fmla="*/ 624 w 1133"/>
              <a:gd name="T63" fmla="*/ 307 h 576"/>
              <a:gd name="T64" fmla="*/ 626 w 1133"/>
              <a:gd name="T65" fmla="*/ 307 h 576"/>
              <a:gd name="T66" fmla="*/ 628 w 1133"/>
              <a:gd name="T67" fmla="*/ 307 h 576"/>
              <a:gd name="T68" fmla="*/ 636 w 1133"/>
              <a:gd name="T69" fmla="*/ 307 h 576"/>
              <a:gd name="T70" fmla="*/ 637 w 1133"/>
              <a:gd name="T71" fmla="*/ 307 h 576"/>
              <a:gd name="T72" fmla="*/ 661 w 1133"/>
              <a:gd name="T73" fmla="*/ 337 h 576"/>
              <a:gd name="T74" fmla="*/ 663 w 1133"/>
              <a:gd name="T75" fmla="*/ 337 h 576"/>
              <a:gd name="T76" fmla="*/ 669 w 1133"/>
              <a:gd name="T77" fmla="*/ 370 h 576"/>
              <a:gd name="T78" fmla="*/ 679 w 1133"/>
              <a:gd name="T79" fmla="*/ 370 h 576"/>
              <a:gd name="T80" fmla="*/ 681 w 1133"/>
              <a:gd name="T81" fmla="*/ 370 h 576"/>
              <a:gd name="T82" fmla="*/ 685 w 1133"/>
              <a:gd name="T83" fmla="*/ 370 h 576"/>
              <a:gd name="T84" fmla="*/ 704 w 1133"/>
              <a:gd name="T85" fmla="*/ 370 h 576"/>
              <a:gd name="T86" fmla="*/ 711 w 1133"/>
              <a:gd name="T87" fmla="*/ 370 h 576"/>
              <a:gd name="T88" fmla="*/ 820 w 1133"/>
              <a:gd name="T89" fmla="*/ 487 h 576"/>
              <a:gd name="T90" fmla="*/ 872 w 1133"/>
              <a:gd name="T91" fmla="*/ 487 h 576"/>
              <a:gd name="T92" fmla="*/ 883 w 1133"/>
              <a:gd name="T93" fmla="*/ 576 h 576"/>
              <a:gd name="T94" fmla="*/ 1133 w 1133"/>
              <a:gd name="T95" fmla="*/ 57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33" h="576">
                <a:moveTo>
                  <a:pt x="0" y="0"/>
                </a:moveTo>
                <a:lnTo>
                  <a:pt x="0" y="0"/>
                </a:lnTo>
                <a:lnTo>
                  <a:pt x="0" y="0"/>
                </a:lnTo>
                <a:lnTo>
                  <a:pt x="0" y="0"/>
                </a:lnTo>
                <a:lnTo>
                  <a:pt x="0" y="0"/>
                </a:lnTo>
                <a:lnTo>
                  <a:pt x="0" y="0"/>
                </a:lnTo>
                <a:lnTo>
                  <a:pt x="0" y="0"/>
                </a:lnTo>
                <a:lnTo>
                  <a:pt x="74" y="0"/>
                </a:lnTo>
                <a:lnTo>
                  <a:pt x="74" y="14"/>
                </a:lnTo>
                <a:lnTo>
                  <a:pt x="109" y="14"/>
                </a:lnTo>
                <a:lnTo>
                  <a:pt x="109" y="29"/>
                </a:lnTo>
                <a:lnTo>
                  <a:pt x="130" y="29"/>
                </a:lnTo>
                <a:lnTo>
                  <a:pt x="130" y="43"/>
                </a:lnTo>
                <a:lnTo>
                  <a:pt x="139" y="43"/>
                </a:lnTo>
                <a:lnTo>
                  <a:pt x="139" y="57"/>
                </a:lnTo>
                <a:lnTo>
                  <a:pt x="142" y="57"/>
                </a:lnTo>
                <a:lnTo>
                  <a:pt x="142" y="71"/>
                </a:lnTo>
                <a:lnTo>
                  <a:pt x="149" y="71"/>
                </a:lnTo>
                <a:lnTo>
                  <a:pt x="149" y="85"/>
                </a:lnTo>
                <a:lnTo>
                  <a:pt x="187" y="85"/>
                </a:lnTo>
                <a:lnTo>
                  <a:pt x="187" y="85"/>
                </a:lnTo>
                <a:lnTo>
                  <a:pt x="187" y="85"/>
                </a:lnTo>
                <a:lnTo>
                  <a:pt x="187" y="85"/>
                </a:lnTo>
                <a:lnTo>
                  <a:pt x="189" y="85"/>
                </a:lnTo>
                <a:lnTo>
                  <a:pt x="189" y="100"/>
                </a:lnTo>
                <a:lnTo>
                  <a:pt x="224" y="100"/>
                </a:lnTo>
                <a:lnTo>
                  <a:pt x="224" y="114"/>
                </a:lnTo>
                <a:lnTo>
                  <a:pt x="227" y="114"/>
                </a:lnTo>
                <a:lnTo>
                  <a:pt x="227" y="114"/>
                </a:lnTo>
                <a:lnTo>
                  <a:pt x="229" y="114"/>
                </a:lnTo>
                <a:lnTo>
                  <a:pt x="229" y="114"/>
                </a:lnTo>
                <a:lnTo>
                  <a:pt x="230" y="114"/>
                </a:lnTo>
                <a:lnTo>
                  <a:pt x="230" y="129"/>
                </a:lnTo>
                <a:lnTo>
                  <a:pt x="242" y="129"/>
                </a:lnTo>
                <a:lnTo>
                  <a:pt x="242" y="129"/>
                </a:lnTo>
                <a:lnTo>
                  <a:pt x="242" y="129"/>
                </a:lnTo>
                <a:lnTo>
                  <a:pt x="242" y="129"/>
                </a:lnTo>
                <a:lnTo>
                  <a:pt x="244" y="129"/>
                </a:lnTo>
                <a:lnTo>
                  <a:pt x="244" y="144"/>
                </a:lnTo>
                <a:lnTo>
                  <a:pt x="257" y="144"/>
                </a:lnTo>
                <a:lnTo>
                  <a:pt x="257" y="159"/>
                </a:lnTo>
                <a:lnTo>
                  <a:pt x="316" y="159"/>
                </a:lnTo>
                <a:lnTo>
                  <a:pt x="316" y="175"/>
                </a:lnTo>
                <a:lnTo>
                  <a:pt x="333" y="175"/>
                </a:lnTo>
                <a:lnTo>
                  <a:pt x="333" y="190"/>
                </a:lnTo>
                <a:lnTo>
                  <a:pt x="368" y="190"/>
                </a:lnTo>
                <a:lnTo>
                  <a:pt x="368" y="205"/>
                </a:lnTo>
                <a:lnTo>
                  <a:pt x="373" y="205"/>
                </a:lnTo>
                <a:lnTo>
                  <a:pt x="373" y="205"/>
                </a:lnTo>
                <a:lnTo>
                  <a:pt x="375" y="205"/>
                </a:lnTo>
                <a:lnTo>
                  <a:pt x="375" y="205"/>
                </a:lnTo>
                <a:lnTo>
                  <a:pt x="378" y="205"/>
                </a:lnTo>
                <a:lnTo>
                  <a:pt x="378" y="221"/>
                </a:lnTo>
                <a:lnTo>
                  <a:pt x="382" y="221"/>
                </a:lnTo>
                <a:lnTo>
                  <a:pt x="382" y="221"/>
                </a:lnTo>
                <a:lnTo>
                  <a:pt x="385" y="221"/>
                </a:lnTo>
                <a:lnTo>
                  <a:pt x="385" y="221"/>
                </a:lnTo>
                <a:lnTo>
                  <a:pt x="386" y="221"/>
                </a:lnTo>
                <a:lnTo>
                  <a:pt x="386" y="221"/>
                </a:lnTo>
                <a:lnTo>
                  <a:pt x="389" y="221"/>
                </a:lnTo>
                <a:lnTo>
                  <a:pt x="389" y="221"/>
                </a:lnTo>
                <a:lnTo>
                  <a:pt x="409" y="221"/>
                </a:lnTo>
                <a:lnTo>
                  <a:pt x="409" y="221"/>
                </a:lnTo>
                <a:lnTo>
                  <a:pt x="412" y="221"/>
                </a:lnTo>
                <a:lnTo>
                  <a:pt x="412" y="221"/>
                </a:lnTo>
                <a:lnTo>
                  <a:pt x="441" y="221"/>
                </a:lnTo>
                <a:lnTo>
                  <a:pt x="441" y="221"/>
                </a:lnTo>
                <a:lnTo>
                  <a:pt x="444" y="221"/>
                </a:lnTo>
                <a:lnTo>
                  <a:pt x="444" y="221"/>
                </a:lnTo>
                <a:lnTo>
                  <a:pt x="476" y="221"/>
                </a:lnTo>
                <a:lnTo>
                  <a:pt x="476" y="221"/>
                </a:lnTo>
                <a:lnTo>
                  <a:pt x="478" y="221"/>
                </a:lnTo>
                <a:lnTo>
                  <a:pt x="478" y="221"/>
                </a:lnTo>
                <a:lnTo>
                  <a:pt x="498" y="221"/>
                </a:lnTo>
                <a:lnTo>
                  <a:pt x="498" y="240"/>
                </a:lnTo>
                <a:lnTo>
                  <a:pt x="500" y="240"/>
                </a:lnTo>
                <a:lnTo>
                  <a:pt x="500" y="240"/>
                </a:lnTo>
                <a:lnTo>
                  <a:pt x="510" y="240"/>
                </a:lnTo>
                <a:lnTo>
                  <a:pt x="510" y="240"/>
                </a:lnTo>
                <a:lnTo>
                  <a:pt x="513" y="240"/>
                </a:lnTo>
                <a:lnTo>
                  <a:pt x="513" y="240"/>
                </a:lnTo>
                <a:lnTo>
                  <a:pt x="523" y="240"/>
                </a:lnTo>
                <a:lnTo>
                  <a:pt x="523" y="240"/>
                </a:lnTo>
                <a:lnTo>
                  <a:pt x="526" y="240"/>
                </a:lnTo>
                <a:lnTo>
                  <a:pt x="526" y="240"/>
                </a:lnTo>
                <a:lnTo>
                  <a:pt x="533" y="240"/>
                </a:lnTo>
                <a:lnTo>
                  <a:pt x="533" y="263"/>
                </a:lnTo>
                <a:lnTo>
                  <a:pt x="586" y="263"/>
                </a:lnTo>
                <a:lnTo>
                  <a:pt x="586" y="285"/>
                </a:lnTo>
                <a:lnTo>
                  <a:pt x="594" y="285"/>
                </a:lnTo>
                <a:lnTo>
                  <a:pt x="594" y="307"/>
                </a:lnTo>
                <a:lnTo>
                  <a:pt x="599" y="307"/>
                </a:lnTo>
                <a:lnTo>
                  <a:pt x="599" y="307"/>
                </a:lnTo>
                <a:lnTo>
                  <a:pt x="602" y="307"/>
                </a:lnTo>
                <a:lnTo>
                  <a:pt x="602" y="307"/>
                </a:lnTo>
                <a:lnTo>
                  <a:pt x="624" y="307"/>
                </a:lnTo>
                <a:lnTo>
                  <a:pt x="624" y="307"/>
                </a:lnTo>
                <a:lnTo>
                  <a:pt x="626" y="307"/>
                </a:lnTo>
                <a:lnTo>
                  <a:pt x="626" y="307"/>
                </a:lnTo>
                <a:lnTo>
                  <a:pt x="626" y="307"/>
                </a:lnTo>
                <a:lnTo>
                  <a:pt x="626" y="307"/>
                </a:lnTo>
                <a:lnTo>
                  <a:pt x="628" y="307"/>
                </a:lnTo>
                <a:lnTo>
                  <a:pt x="628" y="307"/>
                </a:lnTo>
                <a:lnTo>
                  <a:pt x="636" y="307"/>
                </a:lnTo>
                <a:lnTo>
                  <a:pt x="636" y="307"/>
                </a:lnTo>
                <a:lnTo>
                  <a:pt x="636" y="307"/>
                </a:lnTo>
                <a:lnTo>
                  <a:pt x="636" y="307"/>
                </a:lnTo>
                <a:lnTo>
                  <a:pt x="637" y="307"/>
                </a:lnTo>
                <a:lnTo>
                  <a:pt x="637" y="337"/>
                </a:lnTo>
                <a:lnTo>
                  <a:pt x="661" y="337"/>
                </a:lnTo>
                <a:lnTo>
                  <a:pt x="661" y="337"/>
                </a:lnTo>
                <a:lnTo>
                  <a:pt x="661" y="337"/>
                </a:lnTo>
                <a:lnTo>
                  <a:pt x="661" y="337"/>
                </a:lnTo>
                <a:lnTo>
                  <a:pt x="663" y="337"/>
                </a:lnTo>
                <a:lnTo>
                  <a:pt x="663" y="370"/>
                </a:lnTo>
                <a:lnTo>
                  <a:pt x="669" y="370"/>
                </a:lnTo>
                <a:lnTo>
                  <a:pt x="669" y="370"/>
                </a:lnTo>
                <a:lnTo>
                  <a:pt x="672" y="370"/>
                </a:lnTo>
                <a:lnTo>
                  <a:pt x="672" y="370"/>
                </a:lnTo>
                <a:lnTo>
                  <a:pt x="679" y="370"/>
                </a:lnTo>
                <a:lnTo>
                  <a:pt x="679" y="370"/>
                </a:lnTo>
                <a:lnTo>
                  <a:pt x="681" y="370"/>
                </a:lnTo>
                <a:lnTo>
                  <a:pt x="681" y="370"/>
                </a:lnTo>
                <a:lnTo>
                  <a:pt x="683" y="370"/>
                </a:lnTo>
                <a:lnTo>
                  <a:pt x="683" y="370"/>
                </a:lnTo>
                <a:lnTo>
                  <a:pt x="685" y="370"/>
                </a:lnTo>
                <a:lnTo>
                  <a:pt x="685" y="370"/>
                </a:lnTo>
                <a:lnTo>
                  <a:pt x="704" y="370"/>
                </a:lnTo>
                <a:lnTo>
                  <a:pt x="704" y="370"/>
                </a:lnTo>
                <a:lnTo>
                  <a:pt x="706" y="370"/>
                </a:lnTo>
                <a:lnTo>
                  <a:pt x="706" y="370"/>
                </a:lnTo>
                <a:lnTo>
                  <a:pt x="711" y="370"/>
                </a:lnTo>
                <a:lnTo>
                  <a:pt x="711" y="429"/>
                </a:lnTo>
                <a:lnTo>
                  <a:pt x="820" y="429"/>
                </a:lnTo>
                <a:lnTo>
                  <a:pt x="820" y="487"/>
                </a:lnTo>
                <a:lnTo>
                  <a:pt x="872" y="487"/>
                </a:lnTo>
                <a:lnTo>
                  <a:pt x="872" y="487"/>
                </a:lnTo>
                <a:lnTo>
                  <a:pt x="872" y="487"/>
                </a:lnTo>
                <a:lnTo>
                  <a:pt x="872" y="487"/>
                </a:lnTo>
                <a:lnTo>
                  <a:pt x="883" y="487"/>
                </a:lnTo>
                <a:lnTo>
                  <a:pt x="883" y="576"/>
                </a:lnTo>
                <a:lnTo>
                  <a:pt x="1130" y="576"/>
                </a:lnTo>
                <a:lnTo>
                  <a:pt x="1130" y="576"/>
                </a:lnTo>
                <a:lnTo>
                  <a:pt x="1133" y="576"/>
                </a:lnTo>
                <a:lnTo>
                  <a:pt x="1133" y="576"/>
                </a:lnTo>
              </a:path>
            </a:pathLst>
          </a:custGeom>
          <a:noFill/>
          <a:ln w="28575">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60" name="Line 152">
            <a:extLst>
              <a:ext uri="{FF2B5EF4-FFF2-40B4-BE49-F238E27FC236}">
                <a16:creationId xmlns="" xmlns:a16="http://schemas.microsoft.com/office/drawing/2014/main" id="{C4667CE8-9EFE-4C92-B0C9-C8952BFD2510}"/>
              </a:ext>
            </a:extLst>
          </p:cNvPr>
          <p:cNvSpPr>
            <a:spLocks noChangeShapeType="1"/>
          </p:cNvSpPr>
          <p:nvPr/>
        </p:nvSpPr>
        <p:spPr bwMode="auto">
          <a:xfrm flipV="1">
            <a:off x="1358899" y="2536826"/>
            <a:ext cx="0" cy="46037"/>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61" name="Line 153">
            <a:extLst>
              <a:ext uri="{FF2B5EF4-FFF2-40B4-BE49-F238E27FC236}">
                <a16:creationId xmlns="" xmlns:a16="http://schemas.microsoft.com/office/drawing/2014/main" id="{2207F4CE-10D9-4A91-8D0F-7C17AF3D19F7}"/>
              </a:ext>
            </a:extLst>
          </p:cNvPr>
          <p:cNvSpPr>
            <a:spLocks noChangeShapeType="1"/>
          </p:cNvSpPr>
          <p:nvPr/>
        </p:nvSpPr>
        <p:spPr bwMode="auto">
          <a:xfrm flipV="1">
            <a:off x="1452959" y="2671764"/>
            <a:ext cx="0" cy="46037"/>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62" name="Line 154">
            <a:extLst>
              <a:ext uri="{FF2B5EF4-FFF2-40B4-BE49-F238E27FC236}">
                <a16:creationId xmlns="" xmlns:a16="http://schemas.microsoft.com/office/drawing/2014/main" id="{EF6BC554-A3A9-4186-96E4-702778DE4CF8}"/>
              </a:ext>
            </a:extLst>
          </p:cNvPr>
          <p:cNvSpPr>
            <a:spLocks noChangeShapeType="1"/>
          </p:cNvSpPr>
          <p:nvPr/>
        </p:nvSpPr>
        <p:spPr bwMode="auto">
          <a:xfrm flipV="1">
            <a:off x="1499393" y="2671764"/>
            <a:ext cx="0" cy="46037"/>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63" name="Line 155">
            <a:extLst>
              <a:ext uri="{FF2B5EF4-FFF2-40B4-BE49-F238E27FC236}">
                <a16:creationId xmlns="" xmlns:a16="http://schemas.microsoft.com/office/drawing/2014/main" id="{4746DC01-E644-486F-8F24-999D2E66684E}"/>
              </a:ext>
            </a:extLst>
          </p:cNvPr>
          <p:cNvSpPr>
            <a:spLocks noChangeShapeType="1"/>
          </p:cNvSpPr>
          <p:nvPr/>
        </p:nvSpPr>
        <p:spPr bwMode="auto">
          <a:xfrm flipV="1">
            <a:off x="1726802" y="3109913"/>
            <a:ext cx="0" cy="44450"/>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64" name="Line 156">
            <a:extLst>
              <a:ext uri="{FF2B5EF4-FFF2-40B4-BE49-F238E27FC236}">
                <a16:creationId xmlns="" xmlns:a16="http://schemas.microsoft.com/office/drawing/2014/main" id="{4A22629C-9C26-4AF1-ADEF-0BFE8F691800}"/>
              </a:ext>
            </a:extLst>
          </p:cNvPr>
          <p:cNvSpPr>
            <a:spLocks noChangeShapeType="1"/>
          </p:cNvSpPr>
          <p:nvPr/>
        </p:nvSpPr>
        <p:spPr bwMode="auto">
          <a:xfrm flipV="1">
            <a:off x="1923255" y="3414713"/>
            <a:ext cx="0" cy="44450"/>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65" name="Line 157">
            <a:extLst>
              <a:ext uri="{FF2B5EF4-FFF2-40B4-BE49-F238E27FC236}">
                <a16:creationId xmlns="" xmlns:a16="http://schemas.microsoft.com/office/drawing/2014/main" id="{C0425F68-A5E7-4A24-B242-AB13715933AA}"/>
              </a:ext>
            </a:extLst>
          </p:cNvPr>
          <p:cNvSpPr>
            <a:spLocks noChangeShapeType="1"/>
          </p:cNvSpPr>
          <p:nvPr/>
        </p:nvSpPr>
        <p:spPr bwMode="auto">
          <a:xfrm flipV="1">
            <a:off x="1953021" y="3494088"/>
            <a:ext cx="0" cy="44450"/>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66" name="Line 158">
            <a:extLst>
              <a:ext uri="{FF2B5EF4-FFF2-40B4-BE49-F238E27FC236}">
                <a16:creationId xmlns="" xmlns:a16="http://schemas.microsoft.com/office/drawing/2014/main" id="{415B3F4F-B8B8-4DDF-B817-0A0D7D70C42D}"/>
              </a:ext>
            </a:extLst>
          </p:cNvPr>
          <p:cNvSpPr>
            <a:spLocks noChangeShapeType="1"/>
          </p:cNvSpPr>
          <p:nvPr/>
        </p:nvSpPr>
        <p:spPr bwMode="auto">
          <a:xfrm flipV="1">
            <a:off x="1986359" y="3494088"/>
            <a:ext cx="0" cy="44450"/>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67" name="Line 159">
            <a:extLst>
              <a:ext uri="{FF2B5EF4-FFF2-40B4-BE49-F238E27FC236}">
                <a16:creationId xmlns="" xmlns:a16="http://schemas.microsoft.com/office/drawing/2014/main" id="{D3551092-C0DB-4A2A-9E33-F53FA2608B37}"/>
              </a:ext>
            </a:extLst>
          </p:cNvPr>
          <p:cNvSpPr>
            <a:spLocks noChangeShapeType="1"/>
          </p:cNvSpPr>
          <p:nvPr/>
        </p:nvSpPr>
        <p:spPr bwMode="auto">
          <a:xfrm flipV="1">
            <a:off x="2191146" y="3959226"/>
            <a:ext cx="0" cy="47625"/>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68" name="Line 160">
            <a:extLst>
              <a:ext uri="{FF2B5EF4-FFF2-40B4-BE49-F238E27FC236}">
                <a16:creationId xmlns="" xmlns:a16="http://schemas.microsoft.com/office/drawing/2014/main" id="{95C49893-90F2-4532-959C-E8C1A27E0A34}"/>
              </a:ext>
            </a:extLst>
          </p:cNvPr>
          <p:cNvSpPr>
            <a:spLocks noChangeShapeType="1"/>
          </p:cNvSpPr>
          <p:nvPr/>
        </p:nvSpPr>
        <p:spPr bwMode="auto">
          <a:xfrm flipV="1">
            <a:off x="2250677" y="3959226"/>
            <a:ext cx="0" cy="47625"/>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69" name="Line 161">
            <a:extLst>
              <a:ext uri="{FF2B5EF4-FFF2-40B4-BE49-F238E27FC236}">
                <a16:creationId xmlns="" xmlns:a16="http://schemas.microsoft.com/office/drawing/2014/main" id="{0C42F3C4-3A27-496A-92BB-34348E4A8E71}"/>
              </a:ext>
            </a:extLst>
          </p:cNvPr>
          <p:cNvSpPr>
            <a:spLocks noChangeShapeType="1"/>
          </p:cNvSpPr>
          <p:nvPr/>
        </p:nvSpPr>
        <p:spPr bwMode="auto">
          <a:xfrm flipV="1">
            <a:off x="2510234" y="4083050"/>
            <a:ext cx="0" cy="49212"/>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70" name="Line 162">
            <a:extLst>
              <a:ext uri="{FF2B5EF4-FFF2-40B4-BE49-F238E27FC236}">
                <a16:creationId xmlns="" xmlns:a16="http://schemas.microsoft.com/office/drawing/2014/main" id="{D1D00674-4C25-41D4-91F9-217C8A1D0B5E}"/>
              </a:ext>
            </a:extLst>
          </p:cNvPr>
          <p:cNvSpPr>
            <a:spLocks noChangeShapeType="1"/>
          </p:cNvSpPr>
          <p:nvPr/>
        </p:nvSpPr>
        <p:spPr bwMode="auto">
          <a:xfrm flipV="1">
            <a:off x="2572146" y="4083050"/>
            <a:ext cx="0" cy="49212"/>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71" name="Line 163">
            <a:extLst>
              <a:ext uri="{FF2B5EF4-FFF2-40B4-BE49-F238E27FC236}">
                <a16:creationId xmlns="" xmlns:a16="http://schemas.microsoft.com/office/drawing/2014/main" id="{71EE0AAD-3AA6-4C4B-8440-F59ED6FE54D7}"/>
              </a:ext>
            </a:extLst>
          </p:cNvPr>
          <p:cNvSpPr>
            <a:spLocks noChangeShapeType="1"/>
          </p:cNvSpPr>
          <p:nvPr/>
        </p:nvSpPr>
        <p:spPr bwMode="auto">
          <a:xfrm flipV="1">
            <a:off x="2716211" y="4291014"/>
            <a:ext cx="0" cy="46037"/>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72" name="Line 164">
            <a:extLst>
              <a:ext uri="{FF2B5EF4-FFF2-40B4-BE49-F238E27FC236}">
                <a16:creationId xmlns="" xmlns:a16="http://schemas.microsoft.com/office/drawing/2014/main" id="{5A95BD1D-A9C1-4D2A-B4A9-DD4AFC4A9DF6}"/>
              </a:ext>
            </a:extLst>
          </p:cNvPr>
          <p:cNvSpPr>
            <a:spLocks noChangeShapeType="1"/>
          </p:cNvSpPr>
          <p:nvPr/>
        </p:nvSpPr>
        <p:spPr bwMode="auto">
          <a:xfrm flipV="1">
            <a:off x="1512490" y="2700338"/>
            <a:ext cx="0" cy="44450"/>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73" name="Line 165">
            <a:extLst>
              <a:ext uri="{FF2B5EF4-FFF2-40B4-BE49-F238E27FC236}">
                <a16:creationId xmlns="" xmlns:a16="http://schemas.microsoft.com/office/drawing/2014/main" id="{9F896266-AD1B-4721-A124-0F0DD071C7DB}"/>
              </a:ext>
            </a:extLst>
          </p:cNvPr>
          <p:cNvSpPr>
            <a:spLocks noChangeShapeType="1"/>
          </p:cNvSpPr>
          <p:nvPr/>
        </p:nvSpPr>
        <p:spPr bwMode="auto">
          <a:xfrm flipV="1">
            <a:off x="1604168" y="2800351"/>
            <a:ext cx="0" cy="46037"/>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74" name="Line 166">
            <a:extLst>
              <a:ext uri="{FF2B5EF4-FFF2-40B4-BE49-F238E27FC236}">
                <a16:creationId xmlns="" xmlns:a16="http://schemas.microsoft.com/office/drawing/2014/main" id="{CCE1441A-A674-4B96-A356-CE41663E97C4}"/>
              </a:ext>
            </a:extLst>
          </p:cNvPr>
          <p:cNvSpPr>
            <a:spLocks noChangeShapeType="1"/>
          </p:cNvSpPr>
          <p:nvPr/>
        </p:nvSpPr>
        <p:spPr bwMode="auto">
          <a:xfrm flipV="1">
            <a:off x="1632742" y="2852738"/>
            <a:ext cx="0" cy="44450"/>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75" name="Line 167">
            <a:extLst>
              <a:ext uri="{FF2B5EF4-FFF2-40B4-BE49-F238E27FC236}">
                <a16:creationId xmlns="" xmlns:a16="http://schemas.microsoft.com/office/drawing/2014/main" id="{221BEE9F-B66D-404B-8D62-E039DC725A9D}"/>
              </a:ext>
            </a:extLst>
          </p:cNvPr>
          <p:cNvSpPr>
            <a:spLocks noChangeShapeType="1"/>
          </p:cNvSpPr>
          <p:nvPr/>
        </p:nvSpPr>
        <p:spPr bwMode="auto">
          <a:xfrm flipV="1">
            <a:off x="1923255" y="3116263"/>
            <a:ext cx="0" cy="44450"/>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76" name="Line 168">
            <a:extLst>
              <a:ext uri="{FF2B5EF4-FFF2-40B4-BE49-F238E27FC236}">
                <a16:creationId xmlns="" xmlns:a16="http://schemas.microsoft.com/office/drawing/2014/main" id="{41EBC8A1-B10C-4995-AC8B-D02EA4F0977E}"/>
              </a:ext>
            </a:extLst>
          </p:cNvPr>
          <p:cNvSpPr>
            <a:spLocks noChangeShapeType="1"/>
          </p:cNvSpPr>
          <p:nvPr/>
        </p:nvSpPr>
        <p:spPr bwMode="auto">
          <a:xfrm flipV="1">
            <a:off x="1944686" y="3171825"/>
            <a:ext cx="0" cy="44450"/>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77" name="Line 169">
            <a:extLst>
              <a:ext uri="{FF2B5EF4-FFF2-40B4-BE49-F238E27FC236}">
                <a16:creationId xmlns="" xmlns:a16="http://schemas.microsoft.com/office/drawing/2014/main" id="{AE284354-057B-4B26-AFAD-4BB3AC06AAB0}"/>
              </a:ext>
            </a:extLst>
          </p:cNvPr>
          <p:cNvSpPr>
            <a:spLocks noChangeShapeType="1"/>
          </p:cNvSpPr>
          <p:nvPr/>
        </p:nvSpPr>
        <p:spPr bwMode="auto">
          <a:xfrm flipV="1">
            <a:off x="1953021" y="3171825"/>
            <a:ext cx="0" cy="44450"/>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78" name="Line 170">
            <a:extLst>
              <a:ext uri="{FF2B5EF4-FFF2-40B4-BE49-F238E27FC236}">
                <a16:creationId xmlns="" xmlns:a16="http://schemas.microsoft.com/office/drawing/2014/main" id="{E3994EB0-5BF1-4702-8620-C0A3472045CC}"/>
              </a:ext>
            </a:extLst>
          </p:cNvPr>
          <p:cNvSpPr>
            <a:spLocks noChangeShapeType="1"/>
          </p:cNvSpPr>
          <p:nvPr/>
        </p:nvSpPr>
        <p:spPr bwMode="auto">
          <a:xfrm flipV="1">
            <a:off x="2004218" y="3171825"/>
            <a:ext cx="0" cy="44450"/>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79" name="Line 171">
            <a:extLst>
              <a:ext uri="{FF2B5EF4-FFF2-40B4-BE49-F238E27FC236}">
                <a16:creationId xmlns="" xmlns:a16="http://schemas.microsoft.com/office/drawing/2014/main" id="{1264C982-E92A-4281-A1E4-B8817BD9CBE3}"/>
              </a:ext>
            </a:extLst>
          </p:cNvPr>
          <p:cNvSpPr>
            <a:spLocks noChangeShapeType="1"/>
          </p:cNvSpPr>
          <p:nvPr/>
        </p:nvSpPr>
        <p:spPr bwMode="auto">
          <a:xfrm flipV="1">
            <a:off x="2073274" y="3171825"/>
            <a:ext cx="0" cy="44450"/>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80" name="Line 172">
            <a:extLst>
              <a:ext uri="{FF2B5EF4-FFF2-40B4-BE49-F238E27FC236}">
                <a16:creationId xmlns="" xmlns:a16="http://schemas.microsoft.com/office/drawing/2014/main" id="{04EF827F-E758-496A-8DBB-030FD6359616}"/>
              </a:ext>
            </a:extLst>
          </p:cNvPr>
          <p:cNvSpPr>
            <a:spLocks noChangeShapeType="1"/>
          </p:cNvSpPr>
          <p:nvPr/>
        </p:nvSpPr>
        <p:spPr bwMode="auto">
          <a:xfrm flipV="1">
            <a:off x="2150665" y="3171825"/>
            <a:ext cx="0" cy="44450"/>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81" name="Line 173">
            <a:extLst>
              <a:ext uri="{FF2B5EF4-FFF2-40B4-BE49-F238E27FC236}">
                <a16:creationId xmlns="" xmlns:a16="http://schemas.microsoft.com/office/drawing/2014/main" id="{36EFE136-C0DC-4480-80D4-20F4CE32FB61}"/>
              </a:ext>
            </a:extLst>
          </p:cNvPr>
          <p:cNvSpPr>
            <a:spLocks noChangeShapeType="1"/>
          </p:cNvSpPr>
          <p:nvPr/>
        </p:nvSpPr>
        <p:spPr bwMode="auto">
          <a:xfrm flipV="1">
            <a:off x="2195909" y="3236914"/>
            <a:ext cx="0" cy="46037"/>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82" name="Line 174">
            <a:extLst>
              <a:ext uri="{FF2B5EF4-FFF2-40B4-BE49-F238E27FC236}">
                <a16:creationId xmlns="" xmlns:a16="http://schemas.microsoft.com/office/drawing/2014/main" id="{DCA0FB7C-350B-4303-A193-842390520405}"/>
              </a:ext>
            </a:extLst>
          </p:cNvPr>
          <p:cNvSpPr>
            <a:spLocks noChangeShapeType="1"/>
          </p:cNvSpPr>
          <p:nvPr/>
        </p:nvSpPr>
        <p:spPr bwMode="auto">
          <a:xfrm flipV="1">
            <a:off x="2224484" y="3236914"/>
            <a:ext cx="0" cy="46037"/>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83" name="Line 175">
            <a:extLst>
              <a:ext uri="{FF2B5EF4-FFF2-40B4-BE49-F238E27FC236}">
                <a16:creationId xmlns="" xmlns:a16="http://schemas.microsoft.com/office/drawing/2014/main" id="{F2790030-8E8C-4A37-B36F-C6C1E17253C6}"/>
              </a:ext>
            </a:extLst>
          </p:cNvPr>
          <p:cNvSpPr>
            <a:spLocks noChangeShapeType="1"/>
          </p:cNvSpPr>
          <p:nvPr/>
        </p:nvSpPr>
        <p:spPr bwMode="auto">
          <a:xfrm flipV="1">
            <a:off x="2253059" y="3236914"/>
            <a:ext cx="0" cy="46037"/>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84" name="Line 176">
            <a:extLst>
              <a:ext uri="{FF2B5EF4-FFF2-40B4-BE49-F238E27FC236}">
                <a16:creationId xmlns="" xmlns:a16="http://schemas.microsoft.com/office/drawing/2014/main" id="{1E2977DE-977A-4BFD-9375-C2086FD8704C}"/>
              </a:ext>
            </a:extLst>
          </p:cNvPr>
          <p:cNvSpPr>
            <a:spLocks noChangeShapeType="1"/>
          </p:cNvSpPr>
          <p:nvPr/>
        </p:nvSpPr>
        <p:spPr bwMode="auto">
          <a:xfrm flipV="1">
            <a:off x="2418555" y="3470275"/>
            <a:ext cx="0" cy="44450"/>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85" name="Line 177">
            <a:extLst>
              <a:ext uri="{FF2B5EF4-FFF2-40B4-BE49-F238E27FC236}">
                <a16:creationId xmlns="" xmlns:a16="http://schemas.microsoft.com/office/drawing/2014/main" id="{808BE707-E7E4-4FD8-B1EF-D324F6F806BF}"/>
              </a:ext>
            </a:extLst>
          </p:cNvPr>
          <p:cNvSpPr>
            <a:spLocks noChangeShapeType="1"/>
          </p:cNvSpPr>
          <p:nvPr/>
        </p:nvSpPr>
        <p:spPr bwMode="auto">
          <a:xfrm flipV="1">
            <a:off x="2470943" y="3470275"/>
            <a:ext cx="0" cy="44450"/>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86" name="Line 178">
            <a:extLst>
              <a:ext uri="{FF2B5EF4-FFF2-40B4-BE49-F238E27FC236}">
                <a16:creationId xmlns="" xmlns:a16="http://schemas.microsoft.com/office/drawing/2014/main" id="{3FE684CB-5CD0-420F-8866-C43A97E85159}"/>
              </a:ext>
            </a:extLst>
          </p:cNvPr>
          <p:cNvSpPr>
            <a:spLocks noChangeShapeType="1"/>
          </p:cNvSpPr>
          <p:nvPr/>
        </p:nvSpPr>
        <p:spPr bwMode="auto">
          <a:xfrm flipV="1">
            <a:off x="2475705" y="3470275"/>
            <a:ext cx="0" cy="44450"/>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87" name="Line 179">
            <a:extLst>
              <a:ext uri="{FF2B5EF4-FFF2-40B4-BE49-F238E27FC236}">
                <a16:creationId xmlns="" xmlns:a16="http://schemas.microsoft.com/office/drawing/2014/main" id="{932E479E-D62D-4360-8090-0167AF93F3F7}"/>
              </a:ext>
            </a:extLst>
          </p:cNvPr>
          <p:cNvSpPr>
            <a:spLocks noChangeShapeType="1"/>
          </p:cNvSpPr>
          <p:nvPr/>
        </p:nvSpPr>
        <p:spPr bwMode="auto">
          <a:xfrm flipV="1">
            <a:off x="2493565" y="3470275"/>
            <a:ext cx="0" cy="44450"/>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88" name="Line 180">
            <a:extLst>
              <a:ext uri="{FF2B5EF4-FFF2-40B4-BE49-F238E27FC236}">
                <a16:creationId xmlns="" xmlns:a16="http://schemas.microsoft.com/office/drawing/2014/main" id="{9A51F7E0-9066-4201-A666-956D7C6F5D4E}"/>
              </a:ext>
            </a:extLst>
          </p:cNvPr>
          <p:cNvSpPr>
            <a:spLocks noChangeShapeType="1"/>
          </p:cNvSpPr>
          <p:nvPr/>
        </p:nvSpPr>
        <p:spPr bwMode="auto">
          <a:xfrm flipV="1">
            <a:off x="2548334" y="3573464"/>
            <a:ext cx="0" cy="46037"/>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89" name="Line 181">
            <a:extLst>
              <a:ext uri="{FF2B5EF4-FFF2-40B4-BE49-F238E27FC236}">
                <a16:creationId xmlns="" xmlns:a16="http://schemas.microsoft.com/office/drawing/2014/main" id="{E93C0334-60B7-4A20-8757-B7E6D3528C31}"/>
              </a:ext>
            </a:extLst>
          </p:cNvPr>
          <p:cNvSpPr>
            <a:spLocks noChangeShapeType="1"/>
          </p:cNvSpPr>
          <p:nvPr/>
        </p:nvSpPr>
        <p:spPr bwMode="auto">
          <a:xfrm flipV="1">
            <a:off x="2572146" y="3684588"/>
            <a:ext cx="0" cy="49212"/>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90" name="Line 182">
            <a:extLst>
              <a:ext uri="{FF2B5EF4-FFF2-40B4-BE49-F238E27FC236}">
                <a16:creationId xmlns="" xmlns:a16="http://schemas.microsoft.com/office/drawing/2014/main" id="{A952D441-16B8-4EF4-81A7-0B1C5D2AF1F0}"/>
              </a:ext>
            </a:extLst>
          </p:cNvPr>
          <p:cNvSpPr>
            <a:spLocks noChangeShapeType="1"/>
          </p:cNvSpPr>
          <p:nvPr/>
        </p:nvSpPr>
        <p:spPr bwMode="auto">
          <a:xfrm flipV="1">
            <a:off x="2591196" y="3684588"/>
            <a:ext cx="0" cy="49212"/>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91" name="Line 183">
            <a:extLst>
              <a:ext uri="{FF2B5EF4-FFF2-40B4-BE49-F238E27FC236}">
                <a16:creationId xmlns="" xmlns:a16="http://schemas.microsoft.com/office/drawing/2014/main" id="{F75023D3-90AE-43E0-AD93-3BC6FD0AED70}"/>
              </a:ext>
            </a:extLst>
          </p:cNvPr>
          <p:cNvSpPr>
            <a:spLocks noChangeShapeType="1"/>
          </p:cNvSpPr>
          <p:nvPr/>
        </p:nvSpPr>
        <p:spPr bwMode="auto">
          <a:xfrm flipV="1">
            <a:off x="2600721" y="3684588"/>
            <a:ext cx="0" cy="49212"/>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92" name="Line 184">
            <a:extLst>
              <a:ext uri="{FF2B5EF4-FFF2-40B4-BE49-F238E27FC236}">
                <a16:creationId xmlns="" xmlns:a16="http://schemas.microsoft.com/office/drawing/2014/main" id="{7DC54A7D-3E8E-41E0-80EF-0E1665DFD974}"/>
              </a:ext>
            </a:extLst>
          </p:cNvPr>
          <p:cNvSpPr>
            <a:spLocks noChangeShapeType="1"/>
          </p:cNvSpPr>
          <p:nvPr/>
        </p:nvSpPr>
        <p:spPr bwMode="auto">
          <a:xfrm flipV="1">
            <a:off x="2645965" y="3684588"/>
            <a:ext cx="0" cy="49212"/>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93" name="Line 185">
            <a:extLst>
              <a:ext uri="{FF2B5EF4-FFF2-40B4-BE49-F238E27FC236}">
                <a16:creationId xmlns="" xmlns:a16="http://schemas.microsoft.com/office/drawing/2014/main" id="{012B4537-AB14-481C-8F52-DCA678AA8F0F}"/>
              </a:ext>
            </a:extLst>
          </p:cNvPr>
          <p:cNvSpPr>
            <a:spLocks noChangeShapeType="1"/>
          </p:cNvSpPr>
          <p:nvPr/>
        </p:nvSpPr>
        <p:spPr bwMode="auto">
          <a:xfrm flipV="1">
            <a:off x="3009105" y="4094163"/>
            <a:ext cx="0" cy="44450"/>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94" name="Line 186">
            <a:extLst>
              <a:ext uri="{FF2B5EF4-FFF2-40B4-BE49-F238E27FC236}">
                <a16:creationId xmlns="" xmlns:a16="http://schemas.microsoft.com/office/drawing/2014/main" id="{6BBC3DEF-8191-406E-8FB2-EE1C74A2EC83}"/>
              </a:ext>
            </a:extLst>
          </p:cNvPr>
          <p:cNvSpPr>
            <a:spLocks noChangeShapeType="1"/>
          </p:cNvSpPr>
          <p:nvPr/>
        </p:nvSpPr>
        <p:spPr bwMode="auto">
          <a:xfrm flipV="1">
            <a:off x="3579415" y="4398963"/>
            <a:ext cx="0" cy="49212"/>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95" name="Line 187">
            <a:extLst>
              <a:ext uri="{FF2B5EF4-FFF2-40B4-BE49-F238E27FC236}">
                <a16:creationId xmlns="" xmlns:a16="http://schemas.microsoft.com/office/drawing/2014/main" id="{ADFF5845-991F-4AF3-BA75-B9F385C4E127}"/>
              </a:ext>
            </a:extLst>
          </p:cNvPr>
          <p:cNvSpPr>
            <a:spLocks noChangeShapeType="1"/>
          </p:cNvSpPr>
          <p:nvPr/>
        </p:nvSpPr>
        <p:spPr bwMode="auto">
          <a:xfrm flipV="1">
            <a:off x="1092243" y="2442686"/>
            <a:ext cx="0" cy="2313464"/>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96" name="Line 188">
            <a:extLst>
              <a:ext uri="{FF2B5EF4-FFF2-40B4-BE49-F238E27FC236}">
                <a16:creationId xmlns="" xmlns:a16="http://schemas.microsoft.com/office/drawing/2014/main" id="{7285BCB8-08F2-4DD4-A617-38891BECF80D}"/>
              </a:ext>
            </a:extLst>
          </p:cNvPr>
          <p:cNvSpPr>
            <a:spLocks noChangeShapeType="1"/>
          </p:cNvSpPr>
          <p:nvPr/>
        </p:nvSpPr>
        <p:spPr bwMode="auto">
          <a:xfrm flipH="1">
            <a:off x="1041203" y="4761601"/>
            <a:ext cx="48006" cy="0"/>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97" name="Rectangle 189">
            <a:extLst>
              <a:ext uri="{FF2B5EF4-FFF2-40B4-BE49-F238E27FC236}">
                <a16:creationId xmlns="" xmlns:a16="http://schemas.microsoft.com/office/drawing/2014/main" id="{71FE5FDE-B8A4-4613-B7D2-A0F3ECAA47A7}"/>
              </a:ext>
            </a:extLst>
          </p:cNvPr>
          <p:cNvSpPr>
            <a:spLocks noChangeArrowheads="1"/>
          </p:cNvSpPr>
          <p:nvPr/>
        </p:nvSpPr>
        <p:spPr bwMode="auto">
          <a:xfrm>
            <a:off x="917748" y="4654072"/>
            <a:ext cx="909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98" name="Line 190">
            <a:extLst>
              <a:ext uri="{FF2B5EF4-FFF2-40B4-BE49-F238E27FC236}">
                <a16:creationId xmlns="" xmlns:a16="http://schemas.microsoft.com/office/drawing/2014/main" id="{E16DCFA0-BC21-4E2F-AD71-91C466FD7F8C}"/>
              </a:ext>
            </a:extLst>
          </p:cNvPr>
          <p:cNvSpPr>
            <a:spLocks noChangeShapeType="1"/>
          </p:cNvSpPr>
          <p:nvPr/>
        </p:nvSpPr>
        <p:spPr bwMode="auto">
          <a:xfrm flipH="1">
            <a:off x="1041203" y="4176713"/>
            <a:ext cx="48006" cy="0"/>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99" name="Rectangle 191">
            <a:extLst>
              <a:ext uri="{FF2B5EF4-FFF2-40B4-BE49-F238E27FC236}">
                <a16:creationId xmlns="" xmlns:a16="http://schemas.microsoft.com/office/drawing/2014/main" id="{A5B6296F-E795-4AD4-8961-BA07B7E277AD}"/>
              </a:ext>
            </a:extLst>
          </p:cNvPr>
          <p:cNvSpPr>
            <a:spLocks noChangeArrowheads="1"/>
          </p:cNvSpPr>
          <p:nvPr/>
        </p:nvSpPr>
        <p:spPr bwMode="auto">
          <a:xfrm>
            <a:off x="769495" y="4103688"/>
            <a:ext cx="31830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0.25</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00" name="Line 192">
            <a:extLst>
              <a:ext uri="{FF2B5EF4-FFF2-40B4-BE49-F238E27FC236}">
                <a16:creationId xmlns="" xmlns:a16="http://schemas.microsoft.com/office/drawing/2014/main" id="{59542D5F-49BF-4D70-8C3C-E40A7F0A4EE9}"/>
              </a:ext>
            </a:extLst>
          </p:cNvPr>
          <p:cNvSpPr>
            <a:spLocks noChangeShapeType="1"/>
          </p:cNvSpPr>
          <p:nvPr/>
        </p:nvSpPr>
        <p:spPr bwMode="auto">
          <a:xfrm flipH="1">
            <a:off x="1041203" y="3602038"/>
            <a:ext cx="48006" cy="0"/>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201" name="Rectangle 193">
            <a:extLst>
              <a:ext uri="{FF2B5EF4-FFF2-40B4-BE49-F238E27FC236}">
                <a16:creationId xmlns="" xmlns:a16="http://schemas.microsoft.com/office/drawing/2014/main" id="{22DDB3A4-2565-4328-889F-8FD51D4A3E4A}"/>
              </a:ext>
            </a:extLst>
          </p:cNvPr>
          <p:cNvSpPr>
            <a:spLocks noChangeArrowheads="1"/>
          </p:cNvSpPr>
          <p:nvPr/>
        </p:nvSpPr>
        <p:spPr bwMode="auto">
          <a:xfrm>
            <a:off x="769495" y="3529013"/>
            <a:ext cx="32060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0.50</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02" name="Line 194">
            <a:extLst>
              <a:ext uri="{FF2B5EF4-FFF2-40B4-BE49-F238E27FC236}">
                <a16:creationId xmlns="" xmlns:a16="http://schemas.microsoft.com/office/drawing/2014/main" id="{3789BDCE-FA16-4BE7-8728-A18034DD8D50}"/>
              </a:ext>
            </a:extLst>
          </p:cNvPr>
          <p:cNvSpPr>
            <a:spLocks noChangeShapeType="1"/>
          </p:cNvSpPr>
          <p:nvPr/>
        </p:nvSpPr>
        <p:spPr bwMode="auto">
          <a:xfrm flipH="1">
            <a:off x="1041203" y="3025775"/>
            <a:ext cx="48006" cy="0"/>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203" name="Rectangle 195">
            <a:extLst>
              <a:ext uri="{FF2B5EF4-FFF2-40B4-BE49-F238E27FC236}">
                <a16:creationId xmlns="" xmlns:a16="http://schemas.microsoft.com/office/drawing/2014/main" id="{D4CE3270-0141-48C3-8E0D-52B4E0EC1D0E}"/>
              </a:ext>
            </a:extLst>
          </p:cNvPr>
          <p:cNvSpPr>
            <a:spLocks noChangeArrowheads="1"/>
          </p:cNvSpPr>
          <p:nvPr/>
        </p:nvSpPr>
        <p:spPr bwMode="auto">
          <a:xfrm>
            <a:off x="769495" y="2952750"/>
            <a:ext cx="31830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0.75</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04" name="Line 196">
            <a:extLst>
              <a:ext uri="{FF2B5EF4-FFF2-40B4-BE49-F238E27FC236}">
                <a16:creationId xmlns="" xmlns:a16="http://schemas.microsoft.com/office/drawing/2014/main" id="{70BFF54E-5EFB-48B4-A95A-5C3AB7E8658E}"/>
              </a:ext>
            </a:extLst>
          </p:cNvPr>
          <p:cNvSpPr>
            <a:spLocks noChangeShapeType="1"/>
          </p:cNvSpPr>
          <p:nvPr/>
        </p:nvSpPr>
        <p:spPr bwMode="auto">
          <a:xfrm flipH="1">
            <a:off x="1041203" y="2451100"/>
            <a:ext cx="48006" cy="0"/>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205" name="Rectangle 197">
            <a:extLst>
              <a:ext uri="{FF2B5EF4-FFF2-40B4-BE49-F238E27FC236}">
                <a16:creationId xmlns="" xmlns:a16="http://schemas.microsoft.com/office/drawing/2014/main" id="{20B37789-880B-4104-A31A-0187DAEDA0EF}"/>
              </a:ext>
            </a:extLst>
          </p:cNvPr>
          <p:cNvSpPr>
            <a:spLocks noChangeArrowheads="1"/>
          </p:cNvSpPr>
          <p:nvPr/>
        </p:nvSpPr>
        <p:spPr bwMode="auto">
          <a:xfrm>
            <a:off x="769495" y="2334964"/>
            <a:ext cx="32060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1.00</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06" name="Rectangle 198">
            <a:extLst>
              <a:ext uri="{FF2B5EF4-FFF2-40B4-BE49-F238E27FC236}">
                <a16:creationId xmlns="" xmlns:a16="http://schemas.microsoft.com/office/drawing/2014/main" id="{DD2AF6F1-0E63-48B8-9989-2527692EE599}"/>
              </a:ext>
            </a:extLst>
          </p:cNvPr>
          <p:cNvSpPr>
            <a:spLocks noChangeArrowheads="1"/>
          </p:cNvSpPr>
          <p:nvPr/>
        </p:nvSpPr>
        <p:spPr bwMode="auto">
          <a:xfrm rot="16200000">
            <a:off x="-525514" y="3499079"/>
            <a:ext cx="2311400" cy="2154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OS</a:t>
            </a:r>
            <a:endParaRPr kumimoji="0" lang="en-US" alt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07" name="Rectangle 199">
            <a:extLst>
              <a:ext uri="{FF2B5EF4-FFF2-40B4-BE49-F238E27FC236}">
                <a16:creationId xmlns="" xmlns:a16="http://schemas.microsoft.com/office/drawing/2014/main" id="{F92B4111-BB06-456B-A107-6FDEB2545F39}"/>
              </a:ext>
            </a:extLst>
          </p:cNvPr>
          <p:cNvSpPr>
            <a:spLocks noChangeArrowheads="1"/>
          </p:cNvSpPr>
          <p:nvPr/>
        </p:nvSpPr>
        <p:spPr bwMode="auto">
          <a:xfrm rot="16200000">
            <a:off x="759541" y="3485099"/>
            <a:ext cx="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8" name="Rectangle 200">
            <a:extLst>
              <a:ext uri="{FF2B5EF4-FFF2-40B4-BE49-F238E27FC236}">
                <a16:creationId xmlns="" xmlns:a16="http://schemas.microsoft.com/office/drawing/2014/main" id="{8106D32F-F972-4F79-9B6C-5FD350C29A7C}"/>
              </a:ext>
            </a:extLst>
          </p:cNvPr>
          <p:cNvSpPr>
            <a:spLocks noChangeArrowheads="1"/>
          </p:cNvSpPr>
          <p:nvPr/>
        </p:nvSpPr>
        <p:spPr bwMode="auto">
          <a:xfrm>
            <a:off x="1060052" y="5656206"/>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47</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09" name="Rectangle 201">
            <a:extLst>
              <a:ext uri="{FF2B5EF4-FFF2-40B4-BE49-F238E27FC236}">
                <a16:creationId xmlns="" xmlns:a16="http://schemas.microsoft.com/office/drawing/2014/main" id="{52C2FF04-8103-45C5-9743-C9B6A98C4E1D}"/>
              </a:ext>
            </a:extLst>
          </p:cNvPr>
          <p:cNvSpPr>
            <a:spLocks noChangeArrowheads="1"/>
          </p:cNvSpPr>
          <p:nvPr/>
        </p:nvSpPr>
        <p:spPr bwMode="auto">
          <a:xfrm>
            <a:off x="1256505" y="5656206"/>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46</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10" name="Rectangle 202">
            <a:extLst>
              <a:ext uri="{FF2B5EF4-FFF2-40B4-BE49-F238E27FC236}">
                <a16:creationId xmlns="" xmlns:a16="http://schemas.microsoft.com/office/drawing/2014/main" id="{B41D3507-8E03-4948-93C4-0A5E42A9B458}"/>
              </a:ext>
            </a:extLst>
          </p:cNvPr>
          <p:cNvSpPr>
            <a:spLocks noChangeArrowheads="1"/>
          </p:cNvSpPr>
          <p:nvPr/>
        </p:nvSpPr>
        <p:spPr bwMode="auto">
          <a:xfrm>
            <a:off x="1452958" y="5656206"/>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41</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11" name="Rectangle 203">
            <a:extLst>
              <a:ext uri="{FF2B5EF4-FFF2-40B4-BE49-F238E27FC236}">
                <a16:creationId xmlns="" xmlns:a16="http://schemas.microsoft.com/office/drawing/2014/main" id="{D7C8D6A8-71C7-4E3F-BB3B-784078A8F82E}"/>
              </a:ext>
            </a:extLst>
          </p:cNvPr>
          <p:cNvSpPr>
            <a:spLocks noChangeArrowheads="1"/>
          </p:cNvSpPr>
          <p:nvPr/>
        </p:nvSpPr>
        <p:spPr bwMode="auto">
          <a:xfrm>
            <a:off x="1649411" y="5656206"/>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33</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12" name="Rectangle 204">
            <a:extLst>
              <a:ext uri="{FF2B5EF4-FFF2-40B4-BE49-F238E27FC236}">
                <a16:creationId xmlns="" xmlns:a16="http://schemas.microsoft.com/office/drawing/2014/main" id="{83B45739-FD08-4AFC-AC32-E14C56B9C386}"/>
              </a:ext>
            </a:extLst>
          </p:cNvPr>
          <p:cNvSpPr>
            <a:spLocks noChangeArrowheads="1"/>
          </p:cNvSpPr>
          <p:nvPr/>
        </p:nvSpPr>
        <p:spPr bwMode="auto">
          <a:xfrm>
            <a:off x="1845865" y="5656206"/>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31</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13" name="Rectangle 205">
            <a:extLst>
              <a:ext uri="{FF2B5EF4-FFF2-40B4-BE49-F238E27FC236}">
                <a16:creationId xmlns="" xmlns:a16="http://schemas.microsoft.com/office/drawing/2014/main" id="{0FA7CA73-08D8-4A8D-B137-5DC1F714FC7A}"/>
              </a:ext>
            </a:extLst>
          </p:cNvPr>
          <p:cNvSpPr>
            <a:spLocks noChangeArrowheads="1"/>
          </p:cNvSpPr>
          <p:nvPr/>
        </p:nvSpPr>
        <p:spPr bwMode="auto">
          <a:xfrm>
            <a:off x="2043508" y="5656206"/>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24</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14" name="Rectangle 206">
            <a:extLst>
              <a:ext uri="{FF2B5EF4-FFF2-40B4-BE49-F238E27FC236}">
                <a16:creationId xmlns="" xmlns:a16="http://schemas.microsoft.com/office/drawing/2014/main" id="{4A06F94F-0315-47E9-B3F9-1A2E8A1804E3}"/>
              </a:ext>
            </a:extLst>
          </p:cNvPr>
          <p:cNvSpPr>
            <a:spLocks noChangeArrowheads="1"/>
          </p:cNvSpPr>
          <p:nvPr/>
        </p:nvSpPr>
        <p:spPr bwMode="auto">
          <a:xfrm>
            <a:off x="2239961" y="5656206"/>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18</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15" name="Rectangle 207">
            <a:extLst>
              <a:ext uri="{FF2B5EF4-FFF2-40B4-BE49-F238E27FC236}">
                <a16:creationId xmlns="" xmlns:a16="http://schemas.microsoft.com/office/drawing/2014/main" id="{F7B665E4-50A0-4218-AA48-F28E2670FCF9}"/>
              </a:ext>
            </a:extLst>
          </p:cNvPr>
          <p:cNvSpPr>
            <a:spLocks noChangeArrowheads="1"/>
          </p:cNvSpPr>
          <p:nvPr/>
        </p:nvSpPr>
        <p:spPr bwMode="auto">
          <a:xfrm>
            <a:off x="2436415" y="5656206"/>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13</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16" name="Rectangle 208">
            <a:extLst>
              <a:ext uri="{FF2B5EF4-FFF2-40B4-BE49-F238E27FC236}">
                <a16:creationId xmlns="" xmlns:a16="http://schemas.microsoft.com/office/drawing/2014/main" id="{9406CE35-1AE2-4193-B611-88DD2415AE69}"/>
              </a:ext>
            </a:extLst>
          </p:cNvPr>
          <p:cNvSpPr>
            <a:spLocks noChangeArrowheads="1"/>
          </p:cNvSpPr>
          <p:nvPr/>
        </p:nvSpPr>
        <p:spPr bwMode="auto">
          <a:xfrm>
            <a:off x="2655490" y="5656206"/>
            <a:ext cx="909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4</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17" name="Rectangle 209">
            <a:extLst>
              <a:ext uri="{FF2B5EF4-FFF2-40B4-BE49-F238E27FC236}">
                <a16:creationId xmlns="" xmlns:a16="http://schemas.microsoft.com/office/drawing/2014/main" id="{D8589430-3C21-4C56-B26E-BADF9730C7BE}"/>
              </a:ext>
            </a:extLst>
          </p:cNvPr>
          <p:cNvSpPr>
            <a:spLocks noChangeArrowheads="1"/>
          </p:cNvSpPr>
          <p:nvPr/>
        </p:nvSpPr>
        <p:spPr bwMode="auto">
          <a:xfrm>
            <a:off x="2851943" y="5656206"/>
            <a:ext cx="909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4</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18" name="Rectangle 210">
            <a:extLst>
              <a:ext uri="{FF2B5EF4-FFF2-40B4-BE49-F238E27FC236}">
                <a16:creationId xmlns="" xmlns:a16="http://schemas.microsoft.com/office/drawing/2014/main" id="{A8806986-CF74-4C11-B975-6BDB6A038674}"/>
              </a:ext>
            </a:extLst>
          </p:cNvPr>
          <p:cNvSpPr>
            <a:spLocks noChangeArrowheads="1"/>
          </p:cNvSpPr>
          <p:nvPr/>
        </p:nvSpPr>
        <p:spPr bwMode="auto">
          <a:xfrm>
            <a:off x="3048396" y="5656206"/>
            <a:ext cx="909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19" name="Rectangle 211">
            <a:extLst>
              <a:ext uri="{FF2B5EF4-FFF2-40B4-BE49-F238E27FC236}">
                <a16:creationId xmlns="" xmlns:a16="http://schemas.microsoft.com/office/drawing/2014/main" id="{DB57E6EB-06E0-4B6D-B3DB-C191712C5C24}"/>
              </a:ext>
            </a:extLst>
          </p:cNvPr>
          <p:cNvSpPr>
            <a:spLocks noChangeArrowheads="1"/>
          </p:cNvSpPr>
          <p:nvPr/>
        </p:nvSpPr>
        <p:spPr bwMode="auto">
          <a:xfrm>
            <a:off x="3244849" y="5656206"/>
            <a:ext cx="909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20" name="Rectangle 212">
            <a:extLst>
              <a:ext uri="{FF2B5EF4-FFF2-40B4-BE49-F238E27FC236}">
                <a16:creationId xmlns="" xmlns:a16="http://schemas.microsoft.com/office/drawing/2014/main" id="{01A2B803-300B-42D3-A8DC-9F35A09A32A9}"/>
              </a:ext>
            </a:extLst>
          </p:cNvPr>
          <p:cNvSpPr>
            <a:spLocks noChangeArrowheads="1"/>
          </p:cNvSpPr>
          <p:nvPr/>
        </p:nvSpPr>
        <p:spPr bwMode="auto">
          <a:xfrm>
            <a:off x="3441302" y="5656206"/>
            <a:ext cx="909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21" name="Rectangle 213">
            <a:extLst>
              <a:ext uri="{FF2B5EF4-FFF2-40B4-BE49-F238E27FC236}">
                <a16:creationId xmlns="" xmlns:a16="http://schemas.microsoft.com/office/drawing/2014/main" id="{EEA1687E-8A7E-4B96-B315-E0BC5B9BCACD}"/>
              </a:ext>
            </a:extLst>
          </p:cNvPr>
          <p:cNvSpPr>
            <a:spLocks noChangeArrowheads="1"/>
          </p:cNvSpPr>
          <p:nvPr/>
        </p:nvSpPr>
        <p:spPr bwMode="auto">
          <a:xfrm>
            <a:off x="3638946" y="5656206"/>
            <a:ext cx="909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22" name="Rectangle 214">
            <a:extLst>
              <a:ext uri="{FF2B5EF4-FFF2-40B4-BE49-F238E27FC236}">
                <a16:creationId xmlns="" xmlns:a16="http://schemas.microsoft.com/office/drawing/2014/main" id="{40FF17E3-4C85-4766-AA08-3FB9759D9507}"/>
              </a:ext>
            </a:extLst>
          </p:cNvPr>
          <p:cNvSpPr>
            <a:spLocks noChangeArrowheads="1"/>
          </p:cNvSpPr>
          <p:nvPr/>
        </p:nvSpPr>
        <p:spPr bwMode="auto">
          <a:xfrm>
            <a:off x="534214" y="5656206"/>
            <a:ext cx="5718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Arm A2   </a:t>
            </a:r>
            <a:endParaRPr kumimoji="0" lang="en-US" alt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23" name="Rectangle 215">
            <a:extLst>
              <a:ext uri="{FF2B5EF4-FFF2-40B4-BE49-F238E27FC236}">
                <a16:creationId xmlns="" xmlns:a16="http://schemas.microsoft.com/office/drawing/2014/main" id="{8CCDDF9E-A6B9-4419-A29E-EEA8A1E529CC}"/>
              </a:ext>
            </a:extLst>
          </p:cNvPr>
          <p:cNvSpPr>
            <a:spLocks noChangeArrowheads="1"/>
          </p:cNvSpPr>
          <p:nvPr/>
        </p:nvSpPr>
        <p:spPr bwMode="auto">
          <a:xfrm>
            <a:off x="1060052" y="5467026"/>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35</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24" name="Rectangle 216">
            <a:extLst>
              <a:ext uri="{FF2B5EF4-FFF2-40B4-BE49-F238E27FC236}">
                <a16:creationId xmlns="" xmlns:a16="http://schemas.microsoft.com/office/drawing/2014/main" id="{B84D1FCD-B992-4A92-921F-9476BE36CD0E}"/>
              </a:ext>
            </a:extLst>
          </p:cNvPr>
          <p:cNvSpPr>
            <a:spLocks noChangeArrowheads="1"/>
          </p:cNvSpPr>
          <p:nvPr/>
        </p:nvSpPr>
        <p:spPr bwMode="auto">
          <a:xfrm>
            <a:off x="1256505" y="5467026"/>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34</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25" name="Rectangle 217">
            <a:extLst>
              <a:ext uri="{FF2B5EF4-FFF2-40B4-BE49-F238E27FC236}">
                <a16:creationId xmlns="" xmlns:a16="http://schemas.microsoft.com/office/drawing/2014/main" id="{CE07990E-CC06-479E-83A3-50BC79BB645E}"/>
              </a:ext>
            </a:extLst>
          </p:cNvPr>
          <p:cNvSpPr>
            <a:spLocks noChangeArrowheads="1"/>
          </p:cNvSpPr>
          <p:nvPr/>
        </p:nvSpPr>
        <p:spPr bwMode="auto">
          <a:xfrm>
            <a:off x="1452958" y="5467026"/>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28</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26" name="Rectangle 218">
            <a:extLst>
              <a:ext uri="{FF2B5EF4-FFF2-40B4-BE49-F238E27FC236}">
                <a16:creationId xmlns="" xmlns:a16="http://schemas.microsoft.com/office/drawing/2014/main" id="{F878F56F-7EF9-4972-981F-F1A45F152B85}"/>
              </a:ext>
            </a:extLst>
          </p:cNvPr>
          <p:cNvSpPr>
            <a:spLocks noChangeArrowheads="1"/>
          </p:cNvSpPr>
          <p:nvPr/>
        </p:nvSpPr>
        <p:spPr bwMode="auto">
          <a:xfrm>
            <a:off x="1649411" y="5467026"/>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22</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27" name="Rectangle 219">
            <a:extLst>
              <a:ext uri="{FF2B5EF4-FFF2-40B4-BE49-F238E27FC236}">
                <a16:creationId xmlns="" xmlns:a16="http://schemas.microsoft.com/office/drawing/2014/main" id="{951BEE7E-4C99-4CA5-9EE0-90D4A2EDD51A}"/>
              </a:ext>
            </a:extLst>
          </p:cNvPr>
          <p:cNvSpPr>
            <a:spLocks noChangeArrowheads="1"/>
          </p:cNvSpPr>
          <p:nvPr/>
        </p:nvSpPr>
        <p:spPr bwMode="auto">
          <a:xfrm>
            <a:off x="1845865" y="5467026"/>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19</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28" name="Rectangle 220">
            <a:extLst>
              <a:ext uri="{FF2B5EF4-FFF2-40B4-BE49-F238E27FC236}">
                <a16:creationId xmlns="" xmlns:a16="http://schemas.microsoft.com/office/drawing/2014/main" id="{1C21065C-95C4-4863-8527-7B549DD2EEBC}"/>
              </a:ext>
            </a:extLst>
          </p:cNvPr>
          <p:cNvSpPr>
            <a:spLocks noChangeArrowheads="1"/>
          </p:cNvSpPr>
          <p:nvPr/>
        </p:nvSpPr>
        <p:spPr bwMode="auto">
          <a:xfrm>
            <a:off x="2043508" y="5467026"/>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10</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29" name="Rectangle 221">
            <a:extLst>
              <a:ext uri="{FF2B5EF4-FFF2-40B4-BE49-F238E27FC236}">
                <a16:creationId xmlns="" xmlns:a16="http://schemas.microsoft.com/office/drawing/2014/main" id="{BB984108-5BD3-460B-B565-EAE1416F4C9C}"/>
              </a:ext>
            </a:extLst>
          </p:cNvPr>
          <p:cNvSpPr>
            <a:spLocks noChangeArrowheads="1"/>
          </p:cNvSpPr>
          <p:nvPr/>
        </p:nvSpPr>
        <p:spPr bwMode="auto">
          <a:xfrm>
            <a:off x="2261393" y="5467026"/>
            <a:ext cx="909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5</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30" name="Rectangle 222">
            <a:extLst>
              <a:ext uri="{FF2B5EF4-FFF2-40B4-BE49-F238E27FC236}">
                <a16:creationId xmlns="" xmlns:a16="http://schemas.microsoft.com/office/drawing/2014/main" id="{7F6D6E0A-7A7F-4539-B089-CDD5FDB023FF}"/>
              </a:ext>
            </a:extLst>
          </p:cNvPr>
          <p:cNvSpPr>
            <a:spLocks noChangeArrowheads="1"/>
          </p:cNvSpPr>
          <p:nvPr/>
        </p:nvSpPr>
        <p:spPr bwMode="auto">
          <a:xfrm>
            <a:off x="2457846" y="5467026"/>
            <a:ext cx="909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5</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31" name="Rectangle 223">
            <a:extLst>
              <a:ext uri="{FF2B5EF4-FFF2-40B4-BE49-F238E27FC236}">
                <a16:creationId xmlns="" xmlns:a16="http://schemas.microsoft.com/office/drawing/2014/main" id="{CC0EB91F-B2D9-492A-B0A6-A4D17C241836}"/>
              </a:ext>
            </a:extLst>
          </p:cNvPr>
          <p:cNvSpPr>
            <a:spLocks noChangeArrowheads="1"/>
          </p:cNvSpPr>
          <p:nvPr/>
        </p:nvSpPr>
        <p:spPr bwMode="auto">
          <a:xfrm>
            <a:off x="2655490" y="5467026"/>
            <a:ext cx="909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32" name="Rectangle 224">
            <a:extLst>
              <a:ext uri="{FF2B5EF4-FFF2-40B4-BE49-F238E27FC236}">
                <a16:creationId xmlns="" xmlns:a16="http://schemas.microsoft.com/office/drawing/2014/main" id="{EDD81967-7840-47C2-AACF-9198B203965A}"/>
              </a:ext>
            </a:extLst>
          </p:cNvPr>
          <p:cNvSpPr>
            <a:spLocks noChangeArrowheads="1"/>
          </p:cNvSpPr>
          <p:nvPr/>
        </p:nvSpPr>
        <p:spPr bwMode="auto">
          <a:xfrm>
            <a:off x="2851943" y="5467026"/>
            <a:ext cx="909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33" name="Rectangle 225">
            <a:extLst>
              <a:ext uri="{FF2B5EF4-FFF2-40B4-BE49-F238E27FC236}">
                <a16:creationId xmlns="" xmlns:a16="http://schemas.microsoft.com/office/drawing/2014/main" id="{6817F883-954D-4716-91A2-EC1D1DB16FA7}"/>
              </a:ext>
            </a:extLst>
          </p:cNvPr>
          <p:cNvSpPr>
            <a:spLocks noChangeArrowheads="1"/>
          </p:cNvSpPr>
          <p:nvPr/>
        </p:nvSpPr>
        <p:spPr bwMode="auto">
          <a:xfrm>
            <a:off x="3048396" y="5467026"/>
            <a:ext cx="909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34" name="Rectangle 226">
            <a:extLst>
              <a:ext uri="{FF2B5EF4-FFF2-40B4-BE49-F238E27FC236}">
                <a16:creationId xmlns="" xmlns:a16="http://schemas.microsoft.com/office/drawing/2014/main" id="{A6C1F364-56F4-44EA-AB6F-1A7BBA4BD3EF}"/>
              </a:ext>
            </a:extLst>
          </p:cNvPr>
          <p:cNvSpPr>
            <a:spLocks noChangeArrowheads="1"/>
          </p:cNvSpPr>
          <p:nvPr/>
        </p:nvSpPr>
        <p:spPr bwMode="auto">
          <a:xfrm>
            <a:off x="3244849" y="5467026"/>
            <a:ext cx="909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35" name="Rectangle 227">
            <a:extLst>
              <a:ext uri="{FF2B5EF4-FFF2-40B4-BE49-F238E27FC236}">
                <a16:creationId xmlns="" xmlns:a16="http://schemas.microsoft.com/office/drawing/2014/main" id="{9FAA3540-4DED-48A3-AA97-1F5C5EE91161}"/>
              </a:ext>
            </a:extLst>
          </p:cNvPr>
          <p:cNvSpPr>
            <a:spLocks noChangeArrowheads="1"/>
          </p:cNvSpPr>
          <p:nvPr/>
        </p:nvSpPr>
        <p:spPr bwMode="auto">
          <a:xfrm>
            <a:off x="3441302" y="5467026"/>
            <a:ext cx="909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36" name="Rectangle 228">
            <a:extLst>
              <a:ext uri="{FF2B5EF4-FFF2-40B4-BE49-F238E27FC236}">
                <a16:creationId xmlns="" xmlns:a16="http://schemas.microsoft.com/office/drawing/2014/main" id="{04CDEBE0-076D-43A8-9658-FE77E5CE891D}"/>
              </a:ext>
            </a:extLst>
          </p:cNvPr>
          <p:cNvSpPr>
            <a:spLocks noChangeArrowheads="1"/>
          </p:cNvSpPr>
          <p:nvPr/>
        </p:nvSpPr>
        <p:spPr bwMode="auto">
          <a:xfrm>
            <a:off x="3638946" y="5467026"/>
            <a:ext cx="909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37" name="Rectangle 229">
            <a:extLst>
              <a:ext uri="{FF2B5EF4-FFF2-40B4-BE49-F238E27FC236}">
                <a16:creationId xmlns="" xmlns:a16="http://schemas.microsoft.com/office/drawing/2014/main" id="{EB408A41-04E1-4090-BC99-0B897971C660}"/>
              </a:ext>
            </a:extLst>
          </p:cNvPr>
          <p:cNvSpPr>
            <a:spLocks noChangeArrowheads="1"/>
          </p:cNvSpPr>
          <p:nvPr/>
        </p:nvSpPr>
        <p:spPr bwMode="auto">
          <a:xfrm>
            <a:off x="533024" y="5467026"/>
            <a:ext cx="56425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Arm B2   </a:t>
            </a:r>
            <a:endParaRPr kumimoji="0" lang="en-US" alt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38" name="Rectangle 230">
            <a:extLst>
              <a:ext uri="{FF2B5EF4-FFF2-40B4-BE49-F238E27FC236}">
                <a16:creationId xmlns="" xmlns:a16="http://schemas.microsoft.com/office/drawing/2014/main" id="{17BFA02B-E656-4341-A276-995A6A7F435B}"/>
              </a:ext>
            </a:extLst>
          </p:cNvPr>
          <p:cNvSpPr>
            <a:spLocks noChangeArrowheads="1"/>
          </p:cNvSpPr>
          <p:nvPr/>
        </p:nvSpPr>
        <p:spPr bwMode="auto">
          <a:xfrm>
            <a:off x="937418" y="5348231"/>
            <a:ext cx="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39" name="Line 231">
            <a:extLst>
              <a:ext uri="{FF2B5EF4-FFF2-40B4-BE49-F238E27FC236}">
                <a16:creationId xmlns="" xmlns:a16="http://schemas.microsoft.com/office/drawing/2014/main" id="{50028CEC-BDD3-4155-A6D1-6096C4BFC6D9}"/>
              </a:ext>
            </a:extLst>
          </p:cNvPr>
          <p:cNvSpPr>
            <a:spLocks noChangeShapeType="1"/>
          </p:cNvSpPr>
          <p:nvPr/>
        </p:nvSpPr>
        <p:spPr bwMode="auto">
          <a:xfrm>
            <a:off x="1089208" y="4765827"/>
            <a:ext cx="2890256" cy="0"/>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241" name="Line 233">
            <a:extLst>
              <a:ext uri="{FF2B5EF4-FFF2-40B4-BE49-F238E27FC236}">
                <a16:creationId xmlns="" xmlns:a16="http://schemas.microsoft.com/office/drawing/2014/main" id="{001E18D7-F995-4E70-B278-6AD8A17EF444}"/>
              </a:ext>
            </a:extLst>
          </p:cNvPr>
          <p:cNvSpPr>
            <a:spLocks noChangeShapeType="1"/>
          </p:cNvSpPr>
          <p:nvPr/>
        </p:nvSpPr>
        <p:spPr bwMode="auto">
          <a:xfrm>
            <a:off x="1300559" y="4765827"/>
            <a:ext cx="0" cy="30162"/>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242" name="Line 234">
            <a:extLst>
              <a:ext uri="{FF2B5EF4-FFF2-40B4-BE49-F238E27FC236}">
                <a16:creationId xmlns="" xmlns:a16="http://schemas.microsoft.com/office/drawing/2014/main" id="{6B86EC8A-230C-4228-BA8D-C52948001793}"/>
              </a:ext>
            </a:extLst>
          </p:cNvPr>
          <p:cNvSpPr>
            <a:spLocks noChangeShapeType="1"/>
          </p:cNvSpPr>
          <p:nvPr/>
        </p:nvSpPr>
        <p:spPr bwMode="auto">
          <a:xfrm>
            <a:off x="1497011" y="4765827"/>
            <a:ext cx="0" cy="30162"/>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243" name="Line 235">
            <a:extLst>
              <a:ext uri="{FF2B5EF4-FFF2-40B4-BE49-F238E27FC236}">
                <a16:creationId xmlns="" xmlns:a16="http://schemas.microsoft.com/office/drawing/2014/main" id="{7E0C2190-6BB1-4E64-B3B7-14877DC770F3}"/>
              </a:ext>
            </a:extLst>
          </p:cNvPr>
          <p:cNvSpPr>
            <a:spLocks noChangeShapeType="1"/>
          </p:cNvSpPr>
          <p:nvPr/>
        </p:nvSpPr>
        <p:spPr bwMode="auto">
          <a:xfrm>
            <a:off x="1693465" y="4765827"/>
            <a:ext cx="0" cy="30162"/>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244" name="Line 236">
            <a:extLst>
              <a:ext uri="{FF2B5EF4-FFF2-40B4-BE49-F238E27FC236}">
                <a16:creationId xmlns="" xmlns:a16="http://schemas.microsoft.com/office/drawing/2014/main" id="{FC8B09F2-347C-4B19-A747-ADEE63FC6BC5}"/>
              </a:ext>
            </a:extLst>
          </p:cNvPr>
          <p:cNvSpPr>
            <a:spLocks noChangeShapeType="1"/>
          </p:cNvSpPr>
          <p:nvPr/>
        </p:nvSpPr>
        <p:spPr bwMode="auto">
          <a:xfrm>
            <a:off x="1889918" y="4765827"/>
            <a:ext cx="0" cy="30162"/>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245" name="Line 237">
            <a:extLst>
              <a:ext uri="{FF2B5EF4-FFF2-40B4-BE49-F238E27FC236}">
                <a16:creationId xmlns="" xmlns:a16="http://schemas.microsoft.com/office/drawing/2014/main" id="{C564F5CC-3D8C-48B1-8511-C4491D1613B4}"/>
              </a:ext>
            </a:extLst>
          </p:cNvPr>
          <p:cNvSpPr>
            <a:spLocks noChangeShapeType="1"/>
          </p:cNvSpPr>
          <p:nvPr/>
        </p:nvSpPr>
        <p:spPr bwMode="auto">
          <a:xfrm>
            <a:off x="2086371" y="4765827"/>
            <a:ext cx="0" cy="30162"/>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246" name="Line 238">
            <a:extLst>
              <a:ext uri="{FF2B5EF4-FFF2-40B4-BE49-F238E27FC236}">
                <a16:creationId xmlns="" xmlns:a16="http://schemas.microsoft.com/office/drawing/2014/main" id="{7E11BCAA-E55E-4709-B0F9-70C6EC409F08}"/>
              </a:ext>
            </a:extLst>
          </p:cNvPr>
          <p:cNvSpPr>
            <a:spLocks noChangeShapeType="1"/>
          </p:cNvSpPr>
          <p:nvPr/>
        </p:nvSpPr>
        <p:spPr bwMode="auto">
          <a:xfrm>
            <a:off x="2284015" y="4765827"/>
            <a:ext cx="0" cy="30162"/>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247" name="Line 239">
            <a:extLst>
              <a:ext uri="{FF2B5EF4-FFF2-40B4-BE49-F238E27FC236}">
                <a16:creationId xmlns="" xmlns:a16="http://schemas.microsoft.com/office/drawing/2014/main" id="{684CED5F-3212-4AB2-B348-CD032954D615}"/>
              </a:ext>
            </a:extLst>
          </p:cNvPr>
          <p:cNvSpPr>
            <a:spLocks noChangeShapeType="1"/>
          </p:cNvSpPr>
          <p:nvPr/>
        </p:nvSpPr>
        <p:spPr bwMode="auto">
          <a:xfrm>
            <a:off x="2480468" y="4765827"/>
            <a:ext cx="0" cy="30162"/>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248" name="Line 240">
            <a:extLst>
              <a:ext uri="{FF2B5EF4-FFF2-40B4-BE49-F238E27FC236}">
                <a16:creationId xmlns="" xmlns:a16="http://schemas.microsoft.com/office/drawing/2014/main" id="{8C080497-6D83-4013-A290-926CB40522E6}"/>
              </a:ext>
            </a:extLst>
          </p:cNvPr>
          <p:cNvSpPr>
            <a:spLocks noChangeShapeType="1"/>
          </p:cNvSpPr>
          <p:nvPr/>
        </p:nvSpPr>
        <p:spPr bwMode="auto">
          <a:xfrm>
            <a:off x="2676921" y="4765827"/>
            <a:ext cx="0" cy="30162"/>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249" name="Line 241">
            <a:extLst>
              <a:ext uri="{FF2B5EF4-FFF2-40B4-BE49-F238E27FC236}">
                <a16:creationId xmlns="" xmlns:a16="http://schemas.microsoft.com/office/drawing/2014/main" id="{D5E59B57-8F55-4A02-84CD-3D19F782E45A}"/>
              </a:ext>
            </a:extLst>
          </p:cNvPr>
          <p:cNvSpPr>
            <a:spLocks noChangeShapeType="1"/>
          </p:cNvSpPr>
          <p:nvPr/>
        </p:nvSpPr>
        <p:spPr bwMode="auto">
          <a:xfrm>
            <a:off x="2873374" y="4765827"/>
            <a:ext cx="0" cy="30162"/>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250" name="Line 242">
            <a:extLst>
              <a:ext uri="{FF2B5EF4-FFF2-40B4-BE49-F238E27FC236}">
                <a16:creationId xmlns="" xmlns:a16="http://schemas.microsoft.com/office/drawing/2014/main" id="{0042C226-DDDE-4C00-A481-2581D8B6D088}"/>
              </a:ext>
            </a:extLst>
          </p:cNvPr>
          <p:cNvSpPr>
            <a:spLocks noChangeShapeType="1"/>
          </p:cNvSpPr>
          <p:nvPr/>
        </p:nvSpPr>
        <p:spPr bwMode="auto">
          <a:xfrm>
            <a:off x="3069827" y="4765827"/>
            <a:ext cx="0" cy="30162"/>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251" name="Line 243">
            <a:extLst>
              <a:ext uri="{FF2B5EF4-FFF2-40B4-BE49-F238E27FC236}">
                <a16:creationId xmlns="" xmlns:a16="http://schemas.microsoft.com/office/drawing/2014/main" id="{3F86B35D-3887-46B4-9281-27BFF3F57CD8}"/>
              </a:ext>
            </a:extLst>
          </p:cNvPr>
          <p:cNvSpPr>
            <a:spLocks noChangeShapeType="1"/>
          </p:cNvSpPr>
          <p:nvPr/>
        </p:nvSpPr>
        <p:spPr bwMode="auto">
          <a:xfrm>
            <a:off x="3267471" y="4765827"/>
            <a:ext cx="0" cy="30162"/>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252" name="Line 244">
            <a:extLst>
              <a:ext uri="{FF2B5EF4-FFF2-40B4-BE49-F238E27FC236}">
                <a16:creationId xmlns="" xmlns:a16="http://schemas.microsoft.com/office/drawing/2014/main" id="{44B1D49A-D488-4DA4-BA65-1235A1BBD4CC}"/>
              </a:ext>
            </a:extLst>
          </p:cNvPr>
          <p:cNvSpPr>
            <a:spLocks noChangeShapeType="1"/>
          </p:cNvSpPr>
          <p:nvPr/>
        </p:nvSpPr>
        <p:spPr bwMode="auto">
          <a:xfrm>
            <a:off x="3463924" y="4765827"/>
            <a:ext cx="0" cy="30162"/>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253" name="Line 245">
            <a:extLst>
              <a:ext uri="{FF2B5EF4-FFF2-40B4-BE49-F238E27FC236}">
                <a16:creationId xmlns="" xmlns:a16="http://schemas.microsoft.com/office/drawing/2014/main" id="{9ACE4562-0358-4733-8041-E428422DC619}"/>
              </a:ext>
            </a:extLst>
          </p:cNvPr>
          <p:cNvSpPr>
            <a:spLocks noChangeShapeType="1"/>
          </p:cNvSpPr>
          <p:nvPr/>
        </p:nvSpPr>
        <p:spPr bwMode="auto">
          <a:xfrm>
            <a:off x="3660377" y="4765827"/>
            <a:ext cx="0" cy="30162"/>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254" name="Line 246">
            <a:extLst>
              <a:ext uri="{FF2B5EF4-FFF2-40B4-BE49-F238E27FC236}">
                <a16:creationId xmlns="" xmlns:a16="http://schemas.microsoft.com/office/drawing/2014/main" id="{45F66EAE-29A6-41BC-80CA-E4C809E92F71}"/>
              </a:ext>
            </a:extLst>
          </p:cNvPr>
          <p:cNvSpPr>
            <a:spLocks noChangeShapeType="1"/>
          </p:cNvSpPr>
          <p:nvPr/>
        </p:nvSpPr>
        <p:spPr bwMode="auto">
          <a:xfrm>
            <a:off x="3856830" y="4765827"/>
            <a:ext cx="0" cy="30162"/>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256" name="Rectangle 248">
            <a:extLst>
              <a:ext uri="{FF2B5EF4-FFF2-40B4-BE49-F238E27FC236}">
                <a16:creationId xmlns="" xmlns:a16="http://schemas.microsoft.com/office/drawing/2014/main" id="{D45A8F5F-5609-4817-B30C-C59937E89E50}"/>
              </a:ext>
            </a:extLst>
          </p:cNvPr>
          <p:cNvSpPr>
            <a:spLocks noChangeArrowheads="1"/>
          </p:cNvSpPr>
          <p:nvPr/>
        </p:nvSpPr>
        <p:spPr bwMode="auto">
          <a:xfrm>
            <a:off x="1063060" y="4859037"/>
            <a:ext cx="909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57" name="Line 249">
            <a:extLst>
              <a:ext uri="{FF2B5EF4-FFF2-40B4-BE49-F238E27FC236}">
                <a16:creationId xmlns="" xmlns:a16="http://schemas.microsoft.com/office/drawing/2014/main" id="{0EEFAE3C-B6E4-4753-A2EF-A36212DB4A27}"/>
              </a:ext>
            </a:extLst>
          </p:cNvPr>
          <p:cNvSpPr>
            <a:spLocks noChangeShapeType="1"/>
          </p:cNvSpPr>
          <p:nvPr/>
        </p:nvSpPr>
        <p:spPr bwMode="auto">
          <a:xfrm>
            <a:off x="1300559" y="4765828"/>
            <a:ext cx="0" cy="58737"/>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258" name="Rectangle 250">
            <a:extLst>
              <a:ext uri="{FF2B5EF4-FFF2-40B4-BE49-F238E27FC236}">
                <a16:creationId xmlns="" xmlns:a16="http://schemas.microsoft.com/office/drawing/2014/main" id="{133312E6-4420-40E5-9505-18480CCE3DAF}"/>
              </a:ext>
            </a:extLst>
          </p:cNvPr>
          <p:cNvSpPr>
            <a:spLocks noChangeArrowheads="1"/>
          </p:cNvSpPr>
          <p:nvPr/>
        </p:nvSpPr>
        <p:spPr bwMode="auto">
          <a:xfrm>
            <a:off x="1259513" y="4859037"/>
            <a:ext cx="909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59" name="Line 251">
            <a:extLst>
              <a:ext uri="{FF2B5EF4-FFF2-40B4-BE49-F238E27FC236}">
                <a16:creationId xmlns="" xmlns:a16="http://schemas.microsoft.com/office/drawing/2014/main" id="{9927319E-7F0F-4035-B226-35D062A3893A}"/>
              </a:ext>
            </a:extLst>
          </p:cNvPr>
          <p:cNvSpPr>
            <a:spLocks noChangeShapeType="1"/>
          </p:cNvSpPr>
          <p:nvPr/>
        </p:nvSpPr>
        <p:spPr bwMode="auto">
          <a:xfrm>
            <a:off x="1497011" y="4765828"/>
            <a:ext cx="0" cy="58737"/>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260" name="Rectangle 252">
            <a:extLst>
              <a:ext uri="{FF2B5EF4-FFF2-40B4-BE49-F238E27FC236}">
                <a16:creationId xmlns="" xmlns:a16="http://schemas.microsoft.com/office/drawing/2014/main" id="{43CBFF72-EDC7-4B91-B1C5-A473699812B4}"/>
              </a:ext>
            </a:extLst>
          </p:cNvPr>
          <p:cNvSpPr>
            <a:spLocks noChangeArrowheads="1"/>
          </p:cNvSpPr>
          <p:nvPr/>
        </p:nvSpPr>
        <p:spPr bwMode="auto">
          <a:xfrm>
            <a:off x="1457157" y="4859037"/>
            <a:ext cx="909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6</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61" name="Line 253">
            <a:extLst>
              <a:ext uri="{FF2B5EF4-FFF2-40B4-BE49-F238E27FC236}">
                <a16:creationId xmlns="" xmlns:a16="http://schemas.microsoft.com/office/drawing/2014/main" id="{83B9B11F-1D17-486B-9B58-0328A106CDDE}"/>
              </a:ext>
            </a:extLst>
          </p:cNvPr>
          <p:cNvSpPr>
            <a:spLocks noChangeShapeType="1"/>
          </p:cNvSpPr>
          <p:nvPr/>
        </p:nvSpPr>
        <p:spPr bwMode="auto">
          <a:xfrm>
            <a:off x="1693465" y="4765828"/>
            <a:ext cx="0" cy="58737"/>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262" name="Rectangle 254">
            <a:extLst>
              <a:ext uri="{FF2B5EF4-FFF2-40B4-BE49-F238E27FC236}">
                <a16:creationId xmlns="" xmlns:a16="http://schemas.microsoft.com/office/drawing/2014/main" id="{33B50494-5185-4D2E-9279-76685BB9DE5B}"/>
              </a:ext>
            </a:extLst>
          </p:cNvPr>
          <p:cNvSpPr>
            <a:spLocks noChangeArrowheads="1"/>
          </p:cNvSpPr>
          <p:nvPr/>
        </p:nvSpPr>
        <p:spPr bwMode="auto">
          <a:xfrm>
            <a:off x="1653610" y="4859037"/>
            <a:ext cx="909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9</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63" name="Line 255">
            <a:extLst>
              <a:ext uri="{FF2B5EF4-FFF2-40B4-BE49-F238E27FC236}">
                <a16:creationId xmlns="" xmlns:a16="http://schemas.microsoft.com/office/drawing/2014/main" id="{C964F21B-47ED-4A16-9A43-577DC674792F}"/>
              </a:ext>
            </a:extLst>
          </p:cNvPr>
          <p:cNvSpPr>
            <a:spLocks noChangeShapeType="1"/>
          </p:cNvSpPr>
          <p:nvPr/>
        </p:nvSpPr>
        <p:spPr bwMode="auto">
          <a:xfrm>
            <a:off x="1889918" y="4765828"/>
            <a:ext cx="0" cy="58737"/>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264" name="Rectangle 256">
            <a:extLst>
              <a:ext uri="{FF2B5EF4-FFF2-40B4-BE49-F238E27FC236}">
                <a16:creationId xmlns="" xmlns:a16="http://schemas.microsoft.com/office/drawing/2014/main" id="{8FAF302B-1B9C-451F-9860-8981F3623880}"/>
              </a:ext>
            </a:extLst>
          </p:cNvPr>
          <p:cNvSpPr>
            <a:spLocks noChangeArrowheads="1"/>
          </p:cNvSpPr>
          <p:nvPr/>
        </p:nvSpPr>
        <p:spPr bwMode="auto">
          <a:xfrm>
            <a:off x="1807826" y="4859037"/>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12</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65" name="Line 257">
            <a:extLst>
              <a:ext uri="{FF2B5EF4-FFF2-40B4-BE49-F238E27FC236}">
                <a16:creationId xmlns="" xmlns:a16="http://schemas.microsoft.com/office/drawing/2014/main" id="{EC0455F7-959F-4A59-A81C-F620C893871F}"/>
              </a:ext>
            </a:extLst>
          </p:cNvPr>
          <p:cNvSpPr>
            <a:spLocks noChangeShapeType="1"/>
          </p:cNvSpPr>
          <p:nvPr/>
        </p:nvSpPr>
        <p:spPr bwMode="auto">
          <a:xfrm>
            <a:off x="2086371" y="4765828"/>
            <a:ext cx="0" cy="58737"/>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266" name="Rectangle 258">
            <a:extLst>
              <a:ext uri="{FF2B5EF4-FFF2-40B4-BE49-F238E27FC236}">
                <a16:creationId xmlns="" xmlns:a16="http://schemas.microsoft.com/office/drawing/2014/main" id="{A5A8A28E-8B69-4E11-93B0-93D4A04CDA19}"/>
              </a:ext>
            </a:extLst>
          </p:cNvPr>
          <p:cNvSpPr>
            <a:spLocks noChangeArrowheads="1"/>
          </p:cNvSpPr>
          <p:nvPr/>
        </p:nvSpPr>
        <p:spPr bwMode="auto">
          <a:xfrm>
            <a:off x="2004280" y="4859037"/>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15</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67" name="Line 259">
            <a:extLst>
              <a:ext uri="{FF2B5EF4-FFF2-40B4-BE49-F238E27FC236}">
                <a16:creationId xmlns="" xmlns:a16="http://schemas.microsoft.com/office/drawing/2014/main" id="{6F5FA476-BAB7-47A7-8C5C-376A24CE499C}"/>
              </a:ext>
            </a:extLst>
          </p:cNvPr>
          <p:cNvSpPr>
            <a:spLocks noChangeShapeType="1"/>
          </p:cNvSpPr>
          <p:nvPr/>
        </p:nvSpPr>
        <p:spPr bwMode="auto">
          <a:xfrm>
            <a:off x="2284015" y="4765828"/>
            <a:ext cx="0" cy="58737"/>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268" name="Rectangle 260">
            <a:extLst>
              <a:ext uri="{FF2B5EF4-FFF2-40B4-BE49-F238E27FC236}">
                <a16:creationId xmlns="" xmlns:a16="http://schemas.microsoft.com/office/drawing/2014/main" id="{D940C258-28DA-46BC-AC3B-1A42F86F709C}"/>
              </a:ext>
            </a:extLst>
          </p:cNvPr>
          <p:cNvSpPr>
            <a:spLocks noChangeArrowheads="1"/>
          </p:cNvSpPr>
          <p:nvPr/>
        </p:nvSpPr>
        <p:spPr bwMode="auto">
          <a:xfrm>
            <a:off x="2200732" y="4859037"/>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18</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69" name="Line 261">
            <a:extLst>
              <a:ext uri="{FF2B5EF4-FFF2-40B4-BE49-F238E27FC236}">
                <a16:creationId xmlns="" xmlns:a16="http://schemas.microsoft.com/office/drawing/2014/main" id="{0B68B81B-EDB3-4691-80C0-70BAD10B2EBB}"/>
              </a:ext>
            </a:extLst>
          </p:cNvPr>
          <p:cNvSpPr>
            <a:spLocks noChangeShapeType="1"/>
          </p:cNvSpPr>
          <p:nvPr/>
        </p:nvSpPr>
        <p:spPr bwMode="auto">
          <a:xfrm>
            <a:off x="2480468" y="4765828"/>
            <a:ext cx="0" cy="58737"/>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270" name="Rectangle 262">
            <a:extLst>
              <a:ext uri="{FF2B5EF4-FFF2-40B4-BE49-F238E27FC236}">
                <a16:creationId xmlns="" xmlns:a16="http://schemas.microsoft.com/office/drawing/2014/main" id="{B7DE2FAD-F27C-4EE3-916E-9F115AD3F07C}"/>
              </a:ext>
            </a:extLst>
          </p:cNvPr>
          <p:cNvSpPr>
            <a:spLocks noChangeArrowheads="1"/>
          </p:cNvSpPr>
          <p:nvPr/>
        </p:nvSpPr>
        <p:spPr bwMode="auto">
          <a:xfrm>
            <a:off x="2398376" y="4859037"/>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21</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71" name="Line 263">
            <a:extLst>
              <a:ext uri="{FF2B5EF4-FFF2-40B4-BE49-F238E27FC236}">
                <a16:creationId xmlns="" xmlns:a16="http://schemas.microsoft.com/office/drawing/2014/main" id="{B2B9F21A-DE3E-4C46-BF17-226A292357D8}"/>
              </a:ext>
            </a:extLst>
          </p:cNvPr>
          <p:cNvSpPr>
            <a:spLocks noChangeShapeType="1"/>
          </p:cNvSpPr>
          <p:nvPr/>
        </p:nvSpPr>
        <p:spPr bwMode="auto">
          <a:xfrm>
            <a:off x="2676921" y="4765828"/>
            <a:ext cx="0" cy="58737"/>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272" name="Rectangle 264">
            <a:extLst>
              <a:ext uri="{FF2B5EF4-FFF2-40B4-BE49-F238E27FC236}">
                <a16:creationId xmlns="" xmlns:a16="http://schemas.microsoft.com/office/drawing/2014/main" id="{8D0EA288-D2A3-447D-9AB7-20C570F6BA83}"/>
              </a:ext>
            </a:extLst>
          </p:cNvPr>
          <p:cNvSpPr>
            <a:spLocks noChangeArrowheads="1"/>
          </p:cNvSpPr>
          <p:nvPr/>
        </p:nvSpPr>
        <p:spPr bwMode="auto">
          <a:xfrm>
            <a:off x="2594829" y="4859037"/>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24</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73" name="Line 265">
            <a:extLst>
              <a:ext uri="{FF2B5EF4-FFF2-40B4-BE49-F238E27FC236}">
                <a16:creationId xmlns="" xmlns:a16="http://schemas.microsoft.com/office/drawing/2014/main" id="{4287AA2F-B4AE-4C00-B3AD-E82AD63C331D}"/>
              </a:ext>
            </a:extLst>
          </p:cNvPr>
          <p:cNvSpPr>
            <a:spLocks noChangeShapeType="1"/>
          </p:cNvSpPr>
          <p:nvPr/>
        </p:nvSpPr>
        <p:spPr bwMode="auto">
          <a:xfrm>
            <a:off x="2873374" y="4765828"/>
            <a:ext cx="0" cy="58737"/>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274" name="Rectangle 266">
            <a:extLst>
              <a:ext uri="{FF2B5EF4-FFF2-40B4-BE49-F238E27FC236}">
                <a16:creationId xmlns="" xmlns:a16="http://schemas.microsoft.com/office/drawing/2014/main" id="{20D7ECDB-9807-4B8E-BEAA-5A713C551B8E}"/>
              </a:ext>
            </a:extLst>
          </p:cNvPr>
          <p:cNvSpPr>
            <a:spLocks noChangeArrowheads="1"/>
          </p:cNvSpPr>
          <p:nvPr/>
        </p:nvSpPr>
        <p:spPr bwMode="auto">
          <a:xfrm>
            <a:off x="2791282" y="4859037"/>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27</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75" name="Line 267">
            <a:extLst>
              <a:ext uri="{FF2B5EF4-FFF2-40B4-BE49-F238E27FC236}">
                <a16:creationId xmlns="" xmlns:a16="http://schemas.microsoft.com/office/drawing/2014/main" id="{52788052-C837-4C0E-BECD-3260378F44D6}"/>
              </a:ext>
            </a:extLst>
          </p:cNvPr>
          <p:cNvSpPr>
            <a:spLocks noChangeShapeType="1"/>
          </p:cNvSpPr>
          <p:nvPr/>
        </p:nvSpPr>
        <p:spPr bwMode="auto">
          <a:xfrm>
            <a:off x="3069827" y="4765828"/>
            <a:ext cx="0" cy="58737"/>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276" name="Rectangle 268">
            <a:extLst>
              <a:ext uri="{FF2B5EF4-FFF2-40B4-BE49-F238E27FC236}">
                <a16:creationId xmlns="" xmlns:a16="http://schemas.microsoft.com/office/drawing/2014/main" id="{868F57B8-7DAA-4436-AF63-CD903CAB9784}"/>
              </a:ext>
            </a:extLst>
          </p:cNvPr>
          <p:cNvSpPr>
            <a:spLocks noChangeArrowheads="1"/>
          </p:cNvSpPr>
          <p:nvPr/>
        </p:nvSpPr>
        <p:spPr bwMode="auto">
          <a:xfrm>
            <a:off x="2987736" y="4859037"/>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30</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77" name="Line 269">
            <a:extLst>
              <a:ext uri="{FF2B5EF4-FFF2-40B4-BE49-F238E27FC236}">
                <a16:creationId xmlns="" xmlns:a16="http://schemas.microsoft.com/office/drawing/2014/main" id="{6C79B868-7FC3-4306-9063-BBCEE26DE2DA}"/>
              </a:ext>
            </a:extLst>
          </p:cNvPr>
          <p:cNvSpPr>
            <a:spLocks noChangeShapeType="1"/>
          </p:cNvSpPr>
          <p:nvPr/>
        </p:nvSpPr>
        <p:spPr bwMode="auto">
          <a:xfrm>
            <a:off x="3267471" y="4765828"/>
            <a:ext cx="0" cy="58737"/>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278" name="Rectangle 270">
            <a:extLst>
              <a:ext uri="{FF2B5EF4-FFF2-40B4-BE49-F238E27FC236}">
                <a16:creationId xmlns="" xmlns:a16="http://schemas.microsoft.com/office/drawing/2014/main" id="{62C8EF16-F3BF-4C0C-9BFA-F462E4DAEC05}"/>
              </a:ext>
            </a:extLst>
          </p:cNvPr>
          <p:cNvSpPr>
            <a:spLocks noChangeArrowheads="1"/>
          </p:cNvSpPr>
          <p:nvPr/>
        </p:nvSpPr>
        <p:spPr bwMode="auto">
          <a:xfrm>
            <a:off x="3184189" y="4859037"/>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33</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79" name="Line 271">
            <a:extLst>
              <a:ext uri="{FF2B5EF4-FFF2-40B4-BE49-F238E27FC236}">
                <a16:creationId xmlns="" xmlns:a16="http://schemas.microsoft.com/office/drawing/2014/main" id="{C453DA81-8DD5-42E4-9783-5893F65D0A4D}"/>
              </a:ext>
            </a:extLst>
          </p:cNvPr>
          <p:cNvSpPr>
            <a:spLocks noChangeShapeType="1"/>
          </p:cNvSpPr>
          <p:nvPr/>
        </p:nvSpPr>
        <p:spPr bwMode="auto">
          <a:xfrm>
            <a:off x="3463924" y="4765828"/>
            <a:ext cx="0" cy="58737"/>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280" name="Rectangle 272">
            <a:extLst>
              <a:ext uri="{FF2B5EF4-FFF2-40B4-BE49-F238E27FC236}">
                <a16:creationId xmlns="" xmlns:a16="http://schemas.microsoft.com/office/drawing/2014/main" id="{25513B1E-B420-4288-AF6E-3980FD6BCEB2}"/>
              </a:ext>
            </a:extLst>
          </p:cNvPr>
          <p:cNvSpPr>
            <a:spLocks noChangeArrowheads="1"/>
          </p:cNvSpPr>
          <p:nvPr/>
        </p:nvSpPr>
        <p:spPr bwMode="auto">
          <a:xfrm>
            <a:off x="3381832" y="4859037"/>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36</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81" name="Line 273">
            <a:extLst>
              <a:ext uri="{FF2B5EF4-FFF2-40B4-BE49-F238E27FC236}">
                <a16:creationId xmlns="" xmlns:a16="http://schemas.microsoft.com/office/drawing/2014/main" id="{2BFA4C39-BC41-4DDA-BE13-48541A49458B}"/>
              </a:ext>
            </a:extLst>
          </p:cNvPr>
          <p:cNvSpPr>
            <a:spLocks noChangeShapeType="1"/>
          </p:cNvSpPr>
          <p:nvPr/>
        </p:nvSpPr>
        <p:spPr bwMode="auto">
          <a:xfrm>
            <a:off x="3660377" y="4765828"/>
            <a:ext cx="0" cy="58737"/>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282" name="Rectangle 274">
            <a:extLst>
              <a:ext uri="{FF2B5EF4-FFF2-40B4-BE49-F238E27FC236}">
                <a16:creationId xmlns="" xmlns:a16="http://schemas.microsoft.com/office/drawing/2014/main" id="{71583867-DC62-45A2-BE23-2D8F8A1863BE}"/>
              </a:ext>
            </a:extLst>
          </p:cNvPr>
          <p:cNvSpPr>
            <a:spLocks noChangeArrowheads="1"/>
          </p:cNvSpPr>
          <p:nvPr/>
        </p:nvSpPr>
        <p:spPr bwMode="auto">
          <a:xfrm>
            <a:off x="3578286" y="4859037"/>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39</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83" name="Line 275">
            <a:extLst>
              <a:ext uri="{FF2B5EF4-FFF2-40B4-BE49-F238E27FC236}">
                <a16:creationId xmlns="" xmlns:a16="http://schemas.microsoft.com/office/drawing/2014/main" id="{1B33A8DB-E94E-4C12-AC1C-515A80E9565E}"/>
              </a:ext>
            </a:extLst>
          </p:cNvPr>
          <p:cNvSpPr>
            <a:spLocks noChangeShapeType="1"/>
          </p:cNvSpPr>
          <p:nvPr/>
        </p:nvSpPr>
        <p:spPr bwMode="auto">
          <a:xfrm>
            <a:off x="3856830" y="4765828"/>
            <a:ext cx="0" cy="58737"/>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284" name="Rectangle 276">
            <a:extLst>
              <a:ext uri="{FF2B5EF4-FFF2-40B4-BE49-F238E27FC236}">
                <a16:creationId xmlns="" xmlns:a16="http://schemas.microsoft.com/office/drawing/2014/main" id="{B4FD7F70-062F-4FA0-B6A7-7867D0E9A80B}"/>
              </a:ext>
            </a:extLst>
          </p:cNvPr>
          <p:cNvSpPr>
            <a:spLocks noChangeArrowheads="1"/>
          </p:cNvSpPr>
          <p:nvPr/>
        </p:nvSpPr>
        <p:spPr bwMode="auto">
          <a:xfrm>
            <a:off x="3774739" y="4859037"/>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42</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86" name="Rectangle 278">
            <a:extLst>
              <a:ext uri="{FF2B5EF4-FFF2-40B4-BE49-F238E27FC236}">
                <a16:creationId xmlns="" xmlns:a16="http://schemas.microsoft.com/office/drawing/2014/main" id="{057D7D4E-A473-4805-885F-669A284EFC25}"/>
              </a:ext>
            </a:extLst>
          </p:cNvPr>
          <p:cNvSpPr>
            <a:spLocks noChangeArrowheads="1"/>
          </p:cNvSpPr>
          <p:nvPr/>
        </p:nvSpPr>
        <p:spPr bwMode="auto">
          <a:xfrm>
            <a:off x="1132972" y="5143199"/>
            <a:ext cx="269380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Mos</a:t>
            </a:r>
            <a:endParaRPr kumimoji="0" lang="en-US" alt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88" name="Line 280">
            <a:extLst>
              <a:ext uri="{FF2B5EF4-FFF2-40B4-BE49-F238E27FC236}">
                <a16:creationId xmlns="" xmlns:a16="http://schemas.microsoft.com/office/drawing/2014/main" id="{8500A38E-DD8B-43EB-B8C2-D10406B2B9FE}"/>
              </a:ext>
            </a:extLst>
          </p:cNvPr>
          <p:cNvSpPr>
            <a:spLocks noChangeShapeType="1"/>
          </p:cNvSpPr>
          <p:nvPr/>
        </p:nvSpPr>
        <p:spPr bwMode="auto">
          <a:xfrm>
            <a:off x="2732808" y="2000351"/>
            <a:ext cx="137160" cy="0"/>
          </a:xfrm>
          <a:prstGeom prst="line">
            <a:avLst/>
          </a:prstGeom>
          <a:noFill/>
          <a:ln w="28575"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289" name="Line 281">
            <a:extLst>
              <a:ext uri="{FF2B5EF4-FFF2-40B4-BE49-F238E27FC236}">
                <a16:creationId xmlns="" xmlns:a16="http://schemas.microsoft.com/office/drawing/2014/main" id="{B71728A6-C071-4953-8DFD-CA723CEC3939}"/>
              </a:ext>
            </a:extLst>
          </p:cNvPr>
          <p:cNvSpPr>
            <a:spLocks noChangeShapeType="1"/>
          </p:cNvSpPr>
          <p:nvPr/>
        </p:nvSpPr>
        <p:spPr bwMode="auto">
          <a:xfrm>
            <a:off x="2732808" y="2200376"/>
            <a:ext cx="137160" cy="0"/>
          </a:xfrm>
          <a:prstGeom prst="line">
            <a:avLst/>
          </a:prstGeom>
          <a:noFill/>
          <a:ln w="28575"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290" name="Rectangle 282">
            <a:extLst>
              <a:ext uri="{FF2B5EF4-FFF2-40B4-BE49-F238E27FC236}">
                <a16:creationId xmlns="" xmlns:a16="http://schemas.microsoft.com/office/drawing/2014/main" id="{89F871CB-1E62-43D9-8916-7F26ABF7D6B2}"/>
              </a:ext>
            </a:extLst>
          </p:cNvPr>
          <p:cNvSpPr>
            <a:spLocks noChangeArrowheads="1"/>
          </p:cNvSpPr>
          <p:nvPr/>
        </p:nvSpPr>
        <p:spPr bwMode="auto">
          <a:xfrm>
            <a:off x="2904976" y="1890546"/>
            <a:ext cx="128796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Arm B2: Standard</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91" name="Rectangle 283">
            <a:extLst>
              <a:ext uri="{FF2B5EF4-FFF2-40B4-BE49-F238E27FC236}">
                <a16:creationId xmlns="" xmlns:a16="http://schemas.microsoft.com/office/drawing/2014/main" id="{24777491-E15E-4DE6-A607-C03CDE0BF316}"/>
              </a:ext>
            </a:extLst>
          </p:cNvPr>
          <p:cNvSpPr>
            <a:spLocks noChangeArrowheads="1"/>
          </p:cNvSpPr>
          <p:nvPr/>
        </p:nvSpPr>
        <p:spPr bwMode="auto">
          <a:xfrm>
            <a:off x="2904976" y="2092158"/>
            <a:ext cx="181736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Arm A2: Immunotherapy</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92" name="Rectangle 284">
            <a:extLst>
              <a:ext uri="{FF2B5EF4-FFF2-40B4-BE49-F238E27FC236}">
                <a16:creationId xmlns="" xmlns:a16="http://schemas.microsoft.com/office/drawing/2014/main" id="{5A434053-EC18-4159-B36F-D8F22E8C1097}"/>
              </a:ext>
            </a:extLst>
          </p:cNvPr>
          <p:cNvSpPr>
            <a:spLocks noChangeArrowheads="1"/>
          </p:cNvSpPr>
          <p:nvPr/>
        </p:nvSpPr>
        <p:spPr bwMode="auto">
          <a:xfrm>
            <a:off x="1043384" y="1551146"/>
            <a:ext cx="293608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TNBC (n = 82)</a:t>
            </a:r>
            <a:endParaRPr kumimoji="0" lang="en-US" alt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93" name="Rectangle 285">
            <a:extLst>
              <a:ext uri="{FF2B5EF4-FFF2-40B4-BE49-F238E27FC236}">
                <a16:creationId xmlns="" xmlns:a16="http://schemas.microsoft.com/office/drawing/2014/main" id="{80023598-9A8F-475E-A23F-A973803AB441}"/>
              </a:ext>
            </a:extLst>
          </p:cNvPr>
          <p:cNvSpPr>
            <a:spLocks noChangeArrowheads="1"/>
          </p:cNvSpPr>
          <p:nvPr/>
        </p:nvSpPr>
        <p:spPr bwMode="auto">
          <a:xfrm>
            <a:off x="2499518" y="2159001"/>
            <a:ext cx="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94" name="Line 249">
            <a:extLst>
              <a:ext uri="{FF2B5EF4-FFF2-40B4-BE49-F238E27FC236}">
                <a16:creationId xmlns="" xmlns:a16="http://schemas.microsoft.com/office/drawing/2014/main" id="{58795077-49EE-4EF7-9BE9-8E3FEF28D2B5}"/>
              </a:ext>
            </a:extLst>
          </p:cNvPr>
          <p:cNvSpPr>
            <a:spLocks noChangeShapeType="1"/>
          </p:cNvSpPr>
          <p:nvPr/>
        </p:nvSpPr>
        <p:spPr bwMode="auto">
          <a:xfrm>
            <a:off x="1092243" y="4765828"/>
            <a:ext cx="0" cy="58737"/>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296" name="Rectangle 295">
            <a:extLst>
              <a:ext uri="{FF2B5EF4-FFF2-40B4-BE49-F238E27FC236}">
                <a16:creationId xmlns="" xmlns:a16="http://schemas.microsoft.com/office/drawing/2014/main" id="{A2C6B672-F063-4C6C-B7C7-E3199E42BFC0}"/>
              </a:ext>
            </a:extLst>
          </p:cNvPr>
          <p:cNvSpPr/>
          <p:nvPr/>
        </p:nvSpPr>
        <p:spPr>
          <a:xfrm>
            <a:off x="6921984" y="2349027"/>
            <a:ext cx="2054608" cy="1077218"/>
          </a:xfrm>
          <a:prstGeom prst="rect">
            <a:avLst/>
          </a:prstGeom>
          <a:solidFill>
            <a:schemeClr val="tx1"/>
          </a:solidFill>
          <a:ln>
            <a:solidFill>
              <a:schemeClr val="tx1"/>
            </a:solidFill>
          </a:ln>
        </p:spPr>
        <p:txBody>
          <a:bodyPr wrap="square">
            <a:spAutoFit/>
          </a:bodyPr>
          <a:lstStyle/>
          <a:p>
            <a:pPr marL="0" marR="0" lvl="0" indent="0" algn="l" defTabSz="1219170" rtl="0" eaLnBrk="0" fontAlgn="auto"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rPr>
              <a:t>HR (durva/control):</a:t>
            </a:r>
          </a:p>
          <a:p>
            <a:pPr marL="0" marR="0" lvl="0" indent="0" algn="l" defTabSz="1219170" rtl="0" eaLnBrk="0" fontAlgn="auto"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rPr>
              <a:t>unadjusted 0.42 (0.17-1.05; </a:t>
            </a:r>
            <a:br>
              <a:rPr kumimoji="0" lang="en-US" sz="16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rPr>
            </a:br>
            <a:r>
              <a:rPr kumimoji="0" lang="en-US" sz="1600" b="0" i="1" u="none" strike="noStrike" kern="1200" cap="none" spc="0" normalizeH="0" baseline="0" noProof="0" dirty="0">
                <a:ln>
                  <a:noFill/>
                </a:ln>
                <a:solidFill>
                  <a:srgbClr val="FFFFFF"/>
                </a:solidFill>
                <a:effectLst/>
                <a:uLnTx/>
                <a:uFillTx/>
                <a:latin typeface="Calibri"/>
                <a:ea typeface="+mn-ea"/>
                <a:cs typeface="Arial" panose="020B0604020202020204" pitchFamily="34" charset="0"/>
              </a:rPr>
              <a:t>P</a:t>
            </a:r>
            <a:r>
              <a:rPr kumimoji="0" lang="en-US" sz="16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rPr>
              <a:t> = .0552)</a:t>
            </a:r>
          </a:p>
        </p:txBody>
      </p:sp>
      <p:sp>
        <p:nvSpPr>
          <p:cNvPr id="334" name="Line 187">
            <a:extLst>
              <a:ext uri="{FF2B5EF4-FFF2-40B4-BE49-F238E27FC236}">
                <a16:creationId xmlns="" xmlns:a16="http://schemas.microsoft.com/office/drawing/2014/main" id="{C41CE733-55E4-4463-A2D1-6FB8EBB728C2}"/>
              </a:ext>
            </a:extLst>
          </p:cNvPr>
          <p:cNvSpPr>
            <a:spLocks noChangeShapeType="1"/>
          </p:cNvSpPr>
          <p:nvPr/>
        </p:nvSpPr>
        <p:spPr bwMode="auto">
          <a:xfrm flipV="1">
            <a:off x="5328971" y="2441816"/>
            <a:ext cx="0" cy="2313464"/>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335" name="Line 188">
            <a:extLst>
              <a:ext uri="{FF2B5EF4-FFF2-40B4-BE49-F238E27FC236}">
                <a16:creationId xmlns="" xmlns:a16="http://schemas.microsoft.com/office/drawing/2014/main" id="{5927E60D-6955-4EF4-8C58-55C666F04999}"/>
              </a:ext>
            </a:extLst>
          </p:cNvPr>
          <p:cNvSpPr>
            <a:spLocks noChangeShapeType="1"/>
          </p:cNvSpPr>
          <p:nvPr/>
        </p:nvSpPr>
        <p:spPr bwMode="auto">
          <a:xfrm flipH="1">
            <a:off x="5277931" y="4760731"/>
            <a:ext cx="48006" cy="0"/>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336" name="Rectangle 189">
            <a:extLst>
              <a:ext uri="{FF2B5EF4-FFF2-40B4-BE49-F238E27FC236}">
                <a16:creationId xmlns="" xmlns:a16="http://schemas.microsoft.com/office/drawing/2014/main" id="{563BBD3C-AD0E-41CB-8167-E5912C3EE61F}"/>
              </a:ext>
            </a:extLst>
          </p:cNvPr>
          <p:cNvSpPr>
            <a:spLocks noChangeArrowheads="1"/>
          </p:cNvSpPr>
          <p:nvPr/>
        </p:nvSpPr>
        <p:spPr bwMode="auto">
          <a:xfrm>
            <a:off x="5154477" y="4653202"/>
            <a:ext cx="909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37" name="Line 190">
            <a:extLst>
              <a:ext uri="{FF2B5EF4-FFF2-40B4-BE49-F238E27FC236}">
                <a16:creationId xmlns="" xmlns:a16="http://schemas.microsoft.com/office/drawing/2014/main" id="{55154A32-3A47-4510-9CBC-CD94841BD3F2}"/>
              </a:ext>
            </a:extLst>
          </p:cNvPr>
          <p:cNvSpPr>
            <a:spLocks noChangeShapeType="1"/>
          </p:cNvSpPr>
          <p:nvPr/>
        </p:nvSpPr>
        <p:spPr bwMode="auto">
          <a:xfrm flipH="1">
            <a:off x="5277931" y="4175843"/>
            <a:ext cx="48006" cy="0"/>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338" name="Rectangle 191">
            <a:extLst>
              <a:ext uri="{FF2B5EF4-FFF2-40B4-BE49-F238E27FC236}">
                <a16:creationId xmlns="" xmlns:a16="http://schemas.microsoft.com/office/drawing/2014/main" id="{AA379BF4-120F-4A4E-AFAE-DBAAC58D2EE4}"/>
              </a:ext>
            </a:extLst>
          </p:cNvPr>
          <p:cNvSpPr>
            <a:spLocks noChangeArrowheads="1"/>
          </p:cNvSpPr>
          <p:nvPr/>
        </p:nvSpPr>
        <p:spPr bwMode="auto">
          <a:xfrm>
            <a:off x="5006223" y="4102818"/>
            <a:ext cx="31830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0.25</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39" name="Line 192">
            <a:extLst>
              <a:ext uri="{FF2B5EF4-FFF2-40B4-BE49-F238E27FC236}">
                <a16:creationId xmlns="" xmlns:a16="http://schemas.microsoft.com/office/drawing/2014/main" id="{EA2ACD0C-CE3E-44E0-A8EE-C99CCC9882CB}"/>
              </a:ext>
            </a:extLst>
          </p:cNvPr>
          <p:cNvSpPr>
            <a:spLocks noChangeShapeType="1"/>
          </p:cNvSpPr>
          <p:nvPr/>
        </p:nvSpPr>
        <p:spPr bwMode="auto">
          <a:xfrm flipH="1">
            <a:off x="5277931" y="3601168"/>
            <a:ext cx="48006" cy="0"/>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340" name="Rectangle 193">
            <a:extLst>
              <a:ext uri="{FF2B5EF4-FFF2-40B4-BE49-F238E27FC236}">
                <a16:creationId xmlns="" xmlns:a16="http://schemas.microsoft.com/office/drawing/2014/main" id="{A565906B-A217-470D-9439-5FFF83F1A086}"/>
              </a:ext>
            </a:extLst>
          </p:cNvPr>
          <p:cNvSpPr>
            <a:spLocks noChangeArrowheads="1"/>
          </p:cNvSpPr>
          <p:nvPr/>
        </p:nvSpPr>
        <p:spPr bwMode="auto">
          <a:xfrm>
            <a:off x="5006223" y="3528143"/>
            <a:ext cx="32060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0.50</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41" name="Line 194">
            <a:extLst>
              <a:ext uri="{FF2B5EF4-FFF2-40B4-BE49-F238E27FC236}">
                <a16:creationId xmlns="" xmlns:a16="http://schemas.microsoft.com/office/drawing/2014/main" id="{7A304015-8FCA-4B2A-9A30-30D929314EF1}"/>
              </a:ext>
            </a:extLst>
          </p:cNvPr>
          <p:cNvSpPr>
            <a:spLocks noChangeShapeType="1"/>
          </p:cNvSpPr>
          <p:nvPr/>
        </p:nvSpPr>
        <p:spPr bwMode="auto">
          <a:xfrm flipH="1">
            <a:off x="5277931" y="3024905"/>
            <a:ext cx="48006" cy="0"/>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342" name="Rectangle 195">
            <a:extLst>
              <a:ext uri="{FF2B5EF4-FFF2-40B4-BE49-F238E27FC236}">
                <a16:creationId xmlns="" xmlns:a16="http://schemas.microsoft.com/office/drawing/2014/main" id="{BEC9A9E5-896F-40C5-A715-0BB8C3D47DE5}"/>
              </a:ext>
            </a:extLst>
          </p:cNvPr>
          <p:cNvSpPr>
            <a:spLocks noChangeArrowheads="1"/>
          </p:cNvSpPr>
          <p:nvPr/>
        </p:nvSpPr>
        <p:spPr bwMode="auto">
          <a:xfrm>
            <a:off x="5006223" y="2951880"/>
            <a:ext cx="31830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0.75</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43" name="Line 196">
            <a:extLst>
              <a:ext uri="{FF2B5EF4-FFF2-40B4-BE49-F238E27FC236}">
                <a16:creationId xmlns="" xmlns:a16="http://schemas.microsoft.com/office/drawing/2014/main" id="{6CC900F7-474E-4B3E-B487-F9C07F32E72E}"/>
              </a:ext>
            </a:extLst>
          </p:cNvPr>
          <p:cNvSpPr>
            <a:spLocks noChangeShapeType="1"/>
          </p:cNvSpPr>
          <p:nvPr/>
        </p:nvSpPr>
        <p:spPr bwMode="auto">
          <a:xfrm flipH="1">
            <a:off x="5277931" y="2450230"/>
            <a:ext cx="48006" cy="0"/>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344" name="Rectangle 197">
            <a:extLst>
              <a:ext uri="{FF2B5EF4-FFF2-40B4-BE49-F238E27FC236}">
                <a16:creationId xmlns="" xmlns:a16="http://schemas.microsoft.com/office/drawing/2014/main" id="{871E1CA0-E189-46FC-9DB7-F42C24D54F6E}"/>
              </a:ext>
            </a:extLst>
          </p:cNvPr>
          <p:cNvSpPr>
            <a:spLocks noChangeArrowheads="1"/>
          </p:cNvSpPr>
          <p:nvPr/>
        </p:nvSpPr>
        <p:spPr bwMode="auto">
          <a:xfrm>
            <a:off x="5006223" y="2334094"/>
            <a:ext cx="32060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1.00</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45" name="Rectangle 198">
            <a:extLst>
              <a:ext uri="{FF2B5EF4-FFF2-40B4-BE49-F238E27FC236}">
                <a16:creationId xmlns="" xmlns:a16="http://schemas.microsoft.com/office/drawing/2014/main" id="{8C301982-1B7F-492C-ABCA-3A8DCCFAFD88}"/>
              </a:ext>
            </a:extLst>
          </p:cNvPr>
          <p:cNvSpPr>
            <a:spLocks noChangeArrowheads="1"/>
          </p:cNvSpPr>
          <p:nvPr/>
        </p:nvSpPr>
        <p:spPr bwMode="auto">
          <a:xfrm rot="16200000">
            <a:off x="3711214" y="3498209"/>
            <a:ext cx="2311400" cy="2154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OS</a:t>
            </a:r>
            <a:endParaRPr kumimoji="0" lang="en-US" alt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46" name="Rectangle 199">
            <a:extLst>
              <a:ext uri="{FF2B5EF4-FFF2-40B4-BE49-F238E27FC236}">
                <a16:creationId xmlns="" xmlns:a16="http://schemas.microsoft.com/office/drawing/2014/main" id="{59584B13-17C9-4364-97BA-7728C4D2AD2C}"/>
              </a:ext>
            </a:extLst>
          </p:cNvPr>
          <p:cNvSpPr>
            <a:spLocks noChangeArrowheads="1"/>
          </p:cNvSpPr>
          <p:nvPr/>
        </p:nvSpPr>
        <p:spPr bwMode="auto">
          <a:xfrm rot="16200000">
            <a:off x="4996269" y="3484229"/>
            <a:ext cx="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47" name="Rectangle 200">
            <a:extLst>
              <a:ext uri="{FF2B5EF4-FFF2-40B4-BE49-F238E27FC236}">
                <a16:creationId xmlns="" xmlns:a16="http://schemas.microsoft.com/office/drawing/2014/main" id="{472AD766-41C8-43A2-BD44-ABBEF283E587}"/>
              </a:ext>
            </a:extLst>
          </p:cNvPr>
          <p:cNvSpPr>
            <a:spLocks noChangeArrowheads="1"/>
          </p:cNvSpPr>
          <p:nvPr/>
        </p:nvSpPr>
        <p:spPr bwMode="auto">
          <a:xfrm>
            <a:off x="5296780" y="5655336"/>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28</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48" name="Rectangle 201">
            <a:extLst>
              <a:ext uri="{FF2B5EF4-FFF2-40B4-BE49-F238E27FC236}">
                <a16:creationId xmlns="" xmlns:a16="http://schemas.microsoft.com/office/drawing/2014/main" id="{DC3D6017-F17E-45B0-98C4-D8C38EE0FD1D}"/>
              </a:ext>
            </a:extLst>
          </p:cNvPr>
          <p:cNvSpPr>
            <a:spLocks noChangeArrowheads="1"/>
          </p:cNvSpPr>
          <p:nvPr/>
        </p:nvSpPr>
        <p:spPr bwMode="auto">
          <a:xfrm>
            <a:off x="5493233" y="5655336"/>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27</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49" name="Rectangle 202">
            <a:extLst>
              <a:ext uri="{FF2B5EF4-FFF2-40B4-BE49-F238E27FC236}">
                <a16:creationId xmlns="" xmlns:a16="http://schemas.microsoft.com/office/drawing/2014/main" id="{B5B921D2-0C5C-42E1-82D1-0110C746B3E0}"/>
              </a:ext>
            </a:extLst>
          </p:cNvPr>
          <p:cNvSpPr>
            <a:spLocks noChangeArrowheads="1"/>
          </p:cNvSpPr>
          <p:nvPr/>
        </p:nvSpPr>
        <p:spPr bwMode="auto">
          <a:xfrm>
            <a:off x="5689687" y="5655336"/>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26</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50" name="Rectangle 203">
            <a:extLst>
              <a:ext uri="{FF2B5EF4-FFF2-40B4-BE49-F238E27FC236}">
                <a16:creationId xmlns="" xmlns:a16="http://schemas.microsoft.com/office/drawing/2014/main" id="{D3D198B5-C7F8-451A-9CAA-834FF4762621}"/>
              </a:ext>
            </a:extLst>
          </p:cNvPr>
          <p:cNvSpPr>
            <a:spLocks noChangeArrowheads="1"/>
          </p:cNvSpPr>
          <p:nvPr/>
        </p:nvSpPr>
        <p:spPr bwMode="auto">
          <a:xfrm>
            <a:off x="5886139" y="5655336"/>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21</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51" name="Rectangle 204">
            <a:extLst>
              <a:ext uri="{FF2B5EF4-FFF2-40B4-BE49-F238E27FC236}">
                <a16:creationId xmlns="" xmlns:a16="http://schemas.microsoft.com/office/drawing/2014/main" id="{3FB0F594-1BA4-4D4C-B191-2FEF7E2FC0D1}"/>
              </a:ext>
            </a:extLst>
          </p:cNvPr>
          <p:cNvSpPr>
            <a:spLocks noChangeArrowheads="1"/>
          </p:cNvSpPr>
          <p:nvPr/>
        </p:nvSpPr>
        <p:spPr bwMode="auto">
          <a:xfrm>
            <a:off x="6082593" y="5655336"/>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19</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52" name="Rectangle 205">
            <a:extLst>
              <a:ext uri="{FF2B5EF4-FFF2-40B4-BE49-F238E27FC236}">
                <a16:creationId xmlns="" xmlns:a16="http://schemas.microsoft.com/office/drawing/2014/main" id="{6A0C1CE4-2CF9-4BF3-AB01-A8F4041C8A53}"/>
              </a:ext>
            </a:extLst>
          </p:cNvPr>
          <p:cNvSpPr>
            <a:spLocks noChangeArrowheads="1"/>
          </p:cNvSpPr>
          <p:nvPr/>
        </p:nvSpPr>
        <p:spPr bwMode="auto">
          <a:xfrm>
            <a:off x="6280237" y="5655336"/>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15</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53" name="Rectangle 206">
            <a:extLst>
              <a:ext uri="{FF2B5EF4-FFF2-40B4-BE49-F238E27FC236}">
                <a16:creationId xmlns="" xmlns:a16="http://schemas.microsoft.com/office/drawing/2014/main" id="{9730706D-AF03-4E49-9B81-E1104C4D6F68}"/>
              </a:ext>
            </a:extLst>
          </p:cNvPr>
          <p:cNvSpPr>
            <a:spLocks noChangeArrowheads="1"/>
          </p:cNvSpPr>
          <p:nvPr/>
        </p:nvSpPr>
        <p:spPr bwMode="auto">
          <a:xfrm>
            <a:off x="6476689" y="5655336"/>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12</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54" name="Rectangle 207">
            <a:extLst>
              <a:ext uri="{FF2B5EF4-FFF2-40B4-BE49-F238E27FC236}">
                <a16:creationId xmlns="" xmlns:a16="http://schemas.microsoft.com/office/drawing/2014/main" id="{8C9A2C21-D3D8-4608-887E-EE2A8B49EF51}"/>
              </a:ext>
            </a:extLst>
          </p:cNvPr>
          <p:cNvSpPr>
            <a:spLocks noChangeArrowheads="1"/>
          </p:cNvSpPr>
          <p:nvPr/>
        </p:nvSpPr>
        <p:spPr bwMode="auto">
          <a:xfrm>
            <a:off x="6697046" y="5655336"/>
            <a:ext cx="909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9</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55" name="Rectangle 208">
            <a:extLst>
              <a:ext uri="{FF2B5EF4-FFF2-40B4-BE49-F238E27FC236}">
                <a16:creationId xmlns="" xmlns:a16="http://schemas.microsoft.com/office/drawing/2014/main" id="{D8A5620E-A8D0-4047-BD85-B472D1616302}"/>
              </a:ext>
            </a:extLst>
          </p:cNvPr>
          <p:cNvSpPr>
            <a:spLocks noChangeArrowheads="1"/>
          </p:cNvSpPr>
          <p:nvPr/>
        </p:nvSpPr>
        <p:spPr bwMode="auto">
          <a:xfrm>
            <a:off x="6892218" y="5655336"/>
            <a:ext cx="909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4</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56" name="Rectangle 209">
            <a:extLst>
              <a:ext uri="{FF2B5EF4-FFF2-40B4-BE49-F238E27FC236}">
                <a16:creationId xmlns="" xmlns:a16="http://schemas.microsoft.com/office/drawing/2014/main" id="{0296A6FE-94E3-47B5-95A5-52D528CFEBCD}"/>
              </a:ext>
            </a:extLst>
          </p:cNvPr>
          <p:cNvSpPr>
            <a:spLocks noChangeArrowheads="1"/>
          </p:cNvSpPr>
          <p:nvPr/>
        </p:nvSpPr>
        <p:spPr bwMode="auto">
          <a:xfrm>
            <a:off x="7088671" y="5655336"/>
            <a:ext cx="909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57" name="Rectangle 210">
            <a:extLst>
              <a:ext uri="{FF2B5EF4-FFF2-40B4-BE49-F238E27FC236}">
                <a16:creationId xmlns="" xmlns:a16="http://schemas.microsoft.com/office/drawing/2014/main" id="{56447FF3-85D8-4E15-BDB2-8B8BC5A8806E}"/>
              </a:ext>
            </a:extLst>
          </p:cNvPr>
          <p:cNvSpPr>
            <a:spLocks noChangeArrowheads="1"/>
          </p:cNvSpPr>
          <p:nvPr/>
        </p:nvSpPr>
        <p:spPr bwMode="auto">
          <a:xfrm>
            <a:off x="7285124" y="5655336"/>
            <a:ext cx="909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58" name="Rectangle 211">
            <a:extLst>
              <a:ext uri="{FF2B5EF4-FFF2-40B4-BE49-F238E27FC236}">
                <a16:creationId xmlns="" xmlns:a16="http://schemas.microsoft.com/office/drawing/2014/main" id="{9342A677-DD59-4782-9361-FF60DADC4801}"/>
              </a:ext>
            </a:extLst>
          </p:cNvPr>
          <p:cNvSpPr>
            <a:spLocks noChangeArrowheads="1"/>
          </p:cNvSpPr>
          <p:nvPr/>
        </p:nvSpPr>
        <p:spPr bwMode="auto">
          <a:xfrm>
            <a:off x="7481577" y="5655336"/>
            <a:ext cx="909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61" name="Rectangle 214">
            <a:extLst>
              <a:ext uri="{FF2B5EF4-FFF2-40B4-BE49-F238E27FC236}">
                <a16:creationId xmlns="" xmlns:a16="http://schemas.microsoft.com/office/drawing/2014/main" id="{F10AC927-D670-47B4-B381-2CA1D98B12DC}"/>
              </a:ext>
            </a:extLst>
          </p:cNvPr>
          <p:cNvSpPr>
            <a:spLocks noChangeArrowheads="1"/>
          </p:cNvSpPr>
          <p:nvPr/>
        </p:nvSpPr>
        <p:spPr bwMode="auto">
          <a:xfrm>
            <a:off x="4770942" y="5655336"/>
            <a:ext cx="5718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Arm A2   </a:t>
            </a:r>
            <a:endParaRPr kumimoji="0" lang="en-US" alt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62" name="Rectangle 215">
            <a:extLst>
              <a:ext uri="{FF2B5EF4-FFF2-40B4-BE49-F238E27FC236}">
                <a16:creationId xmlns="" xmlns:a16="http://schemas.microsoft.com/office/drawing/2014/main" id="{2A62DFD9-7C3B-431C-B6D6-7D9D25DD7B04}"/>
              </a:ext>
            </a:extLst>
          </p:cNvPr>
          <p:cNvSpPr>
            <a:spLocks noChangeArrowheads="1"/>
          </p:cNvSpPr>
          <p:nvPr/>
        </p:nvSpPr>
        <p:spPr bwMode="auto">
          <a:xfrm>
            <a:off x="5296780" y="5466156"/>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16</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63" name="Rectangle 216">
            <a:extLst>
              <a:ext uri="{FF2B5EF4-FFF2-40B4-BE49-F238E27FC236}">
                <a16:creationId xmlns="" xmlns:a16="http://schemas.microsoft.com/office/drawing/2014/main" id="{3C5A5510-EAD2-4840-B825-D321FEA6BD4F}"/>
              </a:ext>
            </a:extLst>
          </p:cNvPr>
          <p:cNvSpPr>
            <a:spLocks noChangeArrowheads="1"/>
          </p:cNvSpPr>
          <p:nvPr/>
        </p:nvSpPr>
        <p:spPr bwMode="auto">
          <a:xfrm>
            <a:off x="5493233" y="5466156"/>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15</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64" name="Rectangle 217">
            <a:extLst>
              <a:ext uri="{FF2B5EF4-FFF2-40B4-BE49-F238E27FC236}">
                <a16:creationId xmlns="" xmlns:a16="http://schemas.microsoft.com/office/drawing/2014/main" id="{A60D4322-91B0-4629-80D2-C4366AF3D897}"/>
              </a:ext>
            </a:extLst>
          </p:cNvPr>
          <p:cNvSpPr>
            <a:spLocks noChangeArrowheads="1"/>
          </p:cNvSpPr>
          <p:nvPr/>
        </p:nvSpPr>
        <p:spPr bwMode="auto">
          <a:xfrm>
            <a:off x="5689687" y="5466156"/>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12</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65" name="Rectangle 218">
            <a:extLst>
              <a:ext uri="{FF2B5EF4-FFF2-40B4-BE49-F238E27FC236}">
                <a16:creationId xmlns="" xmlns:a16="http://schemas.microsoft.com/office/drawing/2014/main" id="{7199A36E-DC2F-416B-A24F-E5154833EE94}"/>
              </a:ext>
            </a:extLst>
          </p:cNvPr>
          <p:cNvSpPr>
            <a:spLocks noChangeArrowheads="1"/>
          </p:cNvSpPr>
          <p:nvPr/>
        </p:nvSpPr>
        <p:spPr bwMode="auto">
          <a:xfrm>
            <a:off x="5920403" y="5466156"/>
            <a:ext cx="909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9</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66" name="Rectangle 219">
            <a:extLst>
              <a:ext uri="{FF2B5EF4-FFF2-40B4-BE49-F238E27FC236}">
                <a16:creationId xmlns="" xmlns:a16="http://schemas.microsoft.com/office/drawing/2014/main" id="{0F447102-86A6-4E36-9530-38D90587C741}"/>
              </a:ext>
            </a:extLst>
          </p:cNvPr>
          <p:cNvSpPr>
            <a:spLocks noChangeArrowheads="1"/>
          </p:cNvSpPr>
          <p:nvPr/>
        </p:nvSpPr>
        <p:spPr bwMode="auto">
          <a:xfrm>
            <a:off x="6116857" y="5466156"/>
            <a:ext cx="909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7</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67" name="Rectangle 220">
            <a:extLst>
              <a:ext uri="{FF2B5EF4-FFF2-40B4-BE49-F238E27FC236}">
                <a16:creationId xmlns="" xmlns:a16="http://schemas.microsoft.com/office/drawing/2014/main" id="{D3F9EB4B-25F4-43E7-B7D4-569C9C01B909}"/>
              </a:ext>
            </a:extLst>
          </p:cNvPr>
          <p:cNvSpPr>
            <a:spLocks noChangeArrowheads="1"/>
          </p:cNvSpPr>
          <p:nvPr/>
        </p:nvSpPr>
        <p:spPr bwMode="auto">
          <a:xfrm>
            <a:off x="6314501" y="5466156"/>
            <a:ext cx="909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4</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68" name="Rectangle 221">
            <a:extLst>
              <a:ext uri="{FF2B5EF4-FFF2-40B4-BE49-F238E27FC236}">
                <a16:creationId xmlns="" xmlns:a16="http://schemas.microsoft.com/office/drawing/2014/main" id="{96B4CF74-06D4-492F-81FD-92A9A5F8253A}"/>
              </a:ext>
            </a:extLst>
          </p:cNvPr>
          <p:cNvSpPr>
            <a:spLocks noChangeArrowheads="1"/>
          </p:cNvSpPr>
          <p:nvPr/>
        </p:nvSpPr>
        <p:spPr bwMode="auto">
          <a:xfrm>
            <a:off x="6510953" y="5466156"/>
            <a:ext cx="909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69" name="Rectangle 222">
            <a:extLst>
              <a:ext uri="{FF2B5EF4-FFF2-40B4-BE49-F238E27FC236}">
                <a16:creationId xmlns="" xmlns:a16="http://schemas.microsoft.com/office/drawing/2014/main" id="{FBFDF494-6A6A-4233-9C65-09B69D99212C}"/>
              </a:ext>
            </a:extLst>
          </p:cNvPr>
          <p:cNvSpPr>
            <a:spLocks noChangeArrowheads="1"/>
          </p:cNvSpPr>
          <p:nvPr/>
        </p:nvSpPr>
        <p:spPr bwMode="auto">
          <a:xfrm>
            <a:off x="6697046" y="5466156"/>
            <a:ext cx="909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70" name="Rectangle 223">
            <a:extLst>
              <a:ext uri="{FF2B5EF4-FFF2-40B4-BE49-F238E27FC236}">
                <a16:creationId xmlns="" xmlns:a16="http://schemas.microsoft.com/office/drawing/2014/main" id="{734AF11B-B45D-4E4E-94AD-FA93B57B4CE7}"/>
              </a:ext>
            </a:extLst>
          </p:cNvPr>
          <p:cNvSpPr>
            <a:spLocks noChangeArrowheads="1"/>
          </p:cNvSpPr>
          <p:nvPr/>
        </p:nvSpPr>
        <p:spPr bwMode="auto">
          <a:xfrm>
            <a:off x="6892218" y="5466156"/>
            <a:ext cx="909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71" name="Rectangle 224">
            <a:extLst>
              <a:ext uri="{FF2B5EF4-FFF2-40B4-BE49-F238E27FC236}">
                <a16:creationId xmlns="" xmlns:a16="http://schemas.microsoft.com/office/drawing/2014/main" id="{17A06017-78CB-4CED-8989-E26D95CD87FD}"/>
              </a:ext>
            </a:extLst>
          </p:cNvPr>
          <p:cNvSpPr>
            <a:spLocks noChangeArrowheads="1"/>
          </p:cNvSpPr>
          <p:nvPr/>
        </p:nvSpPr>
        <p:spPr bwMode="auto">
          <a:xfrm>
            <a:off x="7088671" y="5466156"/>
            <a:ext cx="909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72" name="Rectangle 225">
            <a:extLst>
              <a:ext uri="{FF2B5EF4-FFF2-40B4-BE49-F238E27FC236}">
                <a16:creationId xmlns="" xmlns:a16="http://schemas.microsoft.com/office/drawing/2014/main" id="{1B126CC0-1236-4E65-8028-311E3CB7C8EF}"/>
              </a:ext>
            </a:extLst>
          </p:cNvPr>
          <p:cNvSpPr>
            <a:spLocks noChangeArrowheads="1"/>
          </p:cNvSpPr>
          <p:nvPr/>
        </p:nvSpPr>
        <p:spPr bwMode="auto">
          <a:xfrm>
            <a:off x="7285124" y="5466156"/>
            <a:ext cx="909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73" name="Rectangle 226">
            <a:extLst>
              <a:ext uri="{FF2B5EF4-FFF2-40B4-BE49-F238E27FC236}">
                <a16:creationId xmlns="" xmlns:a16="http://schemas.microsoft.com/office/drawing/2014/main" id="{A3F620CD-2F0D-4302-8238-F99B27EE1D48}"/>
              </a:ext>
            </a:extLst>
          </p:cNvPr>
          <p:cNvSpPr>
            <a:spLocks noChangeArrowheads="1"/>
          </p:cNvSpPr>
          <p:nvPr/>
        </p:nvSpPr>
        <p:spPr bwMode="auto">
          <a:xfrm>
            <a:off x="7481577" y="5466156"/>
            <a:ext cx="909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76" name="Rectangle 229">
            <a:extLst>
              <a:ext uri="{FF2B5EF4-FFF2-40B4-BE49-F238E27FC236}">
                <a16:creationId xmlns="" xmlns:a16="http://schemas.microsoft.com/office/drawing/2014/main" id="{F213CBCB-6140-4316-B65F-C22FC6A94AB5}"/>
              </a:ext>
            </a:extLst>
          </p:cNvPr>
          <p:cNvSpPr>
            <a:spLocks noChangeArrowheads="1"/>
          </p:cNvSpPr>
          <p:nvPr/>
        </p:nvSpPr>
        <p:spPr bwMode="auto">
          <a:xfrm>
            <a:off x="4769752" y="5466156"/>
            <a:ext cx="56425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Arm B2   </a:t>
            </a:r>
            <a:endParaRPr kumimoji="0" lang="en-US" alt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77" name="Rectangle 230">
            <a:extLst>
              <a:ext uri="{FF2B5EF4-FFF2-40B4-BE49-F238E27FC236}">
                <a16:creationId xmlns="" xmlns:a16="http://schemas.microsoft.com/office/drawing/2014/main" id="{01BE7974-B35A-487B-943F-BD3CE6B85D24}"/>
              </a:ext>
            </a:extLst>
          </p:cNvPr>
          <p:cNvSpPr>
            <a:spLocks noChangeArrowheads="1"/>
          </p:cNvSpPr>
          <p:nvPr/>
        </p:nvSpPr>
        <p:spPr bwMode="auto">
          <a:xfrm>
            <a:off x="5174146" y="5347361"/>
            <a:ext cx="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78" name="Line 231">
            <a:extLst>
              <a:ext uri="{FF2B5EF4-FFF2-40B4-BE49-F238E27FC236}">
                <a16:creationId xmlns="" xmlns:a16="http://schemas.microsoft.com/office/drawing/2014/main" id="{DCA958B9-5F75-4F5A-B434-8D3334BC7925}"/>
              </a:ext>
            </a:extLst>
          </p:cNvPr>
          <p:cNvSpPr>
            <a:spLocks noChangeShapeType="1"/>
          </p:cNvSpPr>
          <p:nvPr/>
        </p:nvSpPr>
        <p:spPr bwMode="auto">
          <a:xfrm>
            <a:off x="5325937" y="4764957"/>
            <a:ext cx="2890256" cy="0"/>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379" name="Line 233">
            <a:extLst>
              <a:ext uri="{FF2B5EF4-FFF2-40B4-BE49-F238E27FC236}">
                <a16:creationId xmlns="" xmlns:a16="http://schemas.microsoft.com/office/drawing/2014/main" id="{B9DD6EF8-31B5-4FDB-8B3C-BF3BAE78C04B}"/>
              </a:ext>
            </a:extLst>
          </p:cNvPr>
          <p:cNvSpPr>
            <a:spLocks noChangeShapeType="1"/>
          </p:cNvSpPr>
          <p:nvPr/>
        </p:nvSpPr>
        <p:spPr bwMode="auto">
          <a:xfrm>
            <a:off x="5537287" y="4764957"/>
            <a:ext cx="0" cy="30162"/>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380" name="Line 234">
            <a:extLst>
              <a:ext uri="{FF2B5EF4-FFF2-40B4-BE49-F238E27FC236}">
                <a16:creationId xmlns="" xmlns:a16="http://schemas.microsoft.com/office/drawing/2014/main" id="{BFE370C8-2E26-4E69-8315-02BB886380BA}"/>
              </a:ext>
            </a:extLst>
          </p:cNvPr>
          <p:cNvSpPr>
            <a:spLocks noChangeShapeType="1"/>
          </p:cNvSpPr>
          <p:nvPr/>
        </p:nvSpPr>
        <p:spPr bwMode="auto">
          <a:xfrm>
            <a:off x="5733740" y="4764957"/>
            <a:ext cx="0" cy="30162"/>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381" name="Line 235">
            <a:extLst>
              <a:ext uri="{FF2B5EF4-FFF2-40B4-BE49-F238E27FC236}">
                <a16:creationId xmlns="" xmlns:a16="http://schemas.microsoft.com/office/drawing/2014/main" id="{D2A94ADE-2F07-4755-9308-9D1B6ED67278}"/>
              </a:ext>
            </a:extLst>
          </p:cNvPr>
          <p:cNvSpPr>
            <a:spLocks noChangeShapeType="1"/>
          </p:cNvSpPr>
          <p:nvPr/>
        </p:nvSpPr>
        <p:spPr bwMode="auto">
          <a:xfrm>
            <a:off x="5930193" y="4764957"/>
            <a:ext cx="0" cy="30162"/>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382" name="Line 236">
            <a:extLst>
              <a:ext uri="{FF2B5EF4-FFF2-40B4-BE49-F238E27FC236}">
                <a16:creationId xmlns="" xmlns:a16="http://schemas.microsoft.com/office/drawing/2014/main" id="{927A5F13-78D6-4078-98D2-2FB7C8C7CBF5}"/>
              </a:ext>
            </a:extLst>
          </p:cNvPr>
          <p:cNvSpPr>
            <a:spLocks noChangeShapeType="1"/>
          </p:cNvSpPr>
          <p:nvPr/>
        </p:nvSpPr>
        <p:spPr bwMode="auto">
          <a:xfrm>
            <a:off x="6126646" y="4764957"/>
            <a:ext cx="0" cy="30162"/>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383" name="Line 237">
            <a:extLst>
              <a:ext uri="{FF2B5EF4-FFF2-40B4-BE49-F238E27FC236}">
                <a16:creationId xmlns="" xmlns:a16="http://schemas.microsoft.com/office/drawing/2014/main" id="{208B442E-095B-4A59-B5E9-6DA5845C1FBA}"/>
              </a:ext>
            </a:extLst>
          </p:cNvPr>
          <p:cNvSpPr>
            <a:spLocks noChangeShapeType="1"/>
          </p:cNvSpPr>
          <p:nvPr/>
        </p:nvSpPr>
        <p:spPr bwMode="auto">
          <a:xfrm>
            <a:off x="6323099" y="4764957"/>
            <a:ext cx="0" cy="30162"/>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384" name="Line 238">
            <a:extLst>
              <a:ext uri="{FF2B5EF4-FFF2-40B4-BE49-F238E27FC236}">
                <a16:creationId xmlns="" xmlns:a16="http://schemas.microsoft.com/office/drawing/2014/main" id="{62526B53-2B1F-49DF-9E4E-E6FE6CB41CE9}"/>
              </a:ext>
            </a:extLst>
          </p:cNvPr>
          <p:cNvSpPr>
            <a:spLocks noChangeShapeType="1"/>
          </p:cNvSpPr>
          <p:nvPr/>
        </p:nvSpPr>
        <p:spPr bwMode="auto">
          <a:xfrm>
            <a:off x="6520743" y="4764957"/>
            <a:ext cx="0" cy="30162"/>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385" name="Line 239">
            <a:extLst>
              <a:ext uri="{FF2B5EF4-FFF2-40B4-BE49-F238E27FC236}">
                <a16:creationId xmlns="" xmlns:a16="http://schemas.microsoft.com/office/drawing/2014/main" id="{50F1615E-EFE3-4A92-9CA6-D565B8C524E3}"/>
              </a:ext>
            </a:extLst>
          </p:cNvPr>
          <p:cNvSpPr>
            <a:spLocks noChangeShapeType="1"/>
          </p:cNvSpPr>
          <p:nvPr/>
        </p:nvSpPr>
        <p:spPr bwMode="auto">
          <a:xfrm>
            <a:off x="6717196" y="4764957"/>
            <a:ext cx="0" cy="30162"/>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386" name="Line 240">
            <a:extLst>
              <a:ext uri="{FF2B5EF4-FFF2-40B4-BE49-F238E27FC236}">
                <a16:creationId xmlns="" xmlns:a16="http://schemas.microsoft.com/office/drawing/2014/main" id="{76B2A14E-5B48-4FDC-9EB4-39081F78CF65}"/>
              </a:ext>
            </a:extLst>
          </p:cNvPr>
          <p:cNvSpPr>
            <a:spLocks noChangeShapeType="1"/>
          </p:cNvSpPr>
          <p:nvPr/>
        </p:nvSpPr>
        <p:spPr bwMode="auto">
          <a:xfrm>
            <a:off x="6913649" y="4764957"/>
            <a:ext cx="0" cy="30162"/>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387" name="Line 241">
            <a:extLst>
              <a:ext uri="{FF2B5EF4-FFF2-40B4-BE49-F238E27FC236}">
                <a16:creationId xmlns="" xmlns:a16="http://schemas.microsoft.com/office/drawing/2014/main" id="{CCC5C83E-1280-48BF-8F5C-8BA17D76785E}"/>
              </a:ext>
            </a:extLst>
          </p:cNvPr>
          <p:cNvSpPr>
            <a:spLocks noChangeShapeType="1"/>
          </p:cNvSpPr>
          <p:nvPr/>
        </p:nvSpPr>
        <p:spPr bwMode="auto">
          <a:xfrm>
            <a:off x="7110102" y="4764957"/>
            <a:ext cx="0" cy="30162"/>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388" name="Line 242">
            <a:extLst>
              <a:ext uri="{FF2B5EF4-FFF2-40B4-BE49-F238E27FC236}">
                <a16:creationId xmlns="" xmlns:a16="http://schemas.microsoft.com/office/drawing/2014/main" id="{43FF2115-8B51-4E5F-8925-EA2173F63D00}"/>
              </a:ext>
            </a:extLst>
          </p:cNvPr>
          <p:cNvSpPr>
            <a:spLocks noChangeShapeType="1"/>
          </p:cNvSpPr>
          <p:nvPr/>
        </p:nvSpPr>
        <p:spPr bwMode="auto">
          <a:xfrm>
            <a:off x="7306556" y="4764957"/>
            <a:ext cx="0" cy="30162"/>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389" name="Line 243">
            <a:extLst>
              <a:ext uri="{FF2B5EF4-FFF2-40B4-BE49-F238E27FC236}">
                <a16:creationId xmlns="" xmlns:a16="http://schemas.microsoft.com/office/drawing/2014/main" id="{C60BCDAA-F016-477B-9C49-A4AF97069229}"/>
              </a:ext>
            </a:extLst>
          </p:cNvPr>
          <p:cNvSpPr>
            <a:spLocks noChangeShapeType="1"/>
          </p:cNvSpPr>
          <p:nvPr/>
        </p:nvSpPr>
        <p:spPr bwMode="auto">
          <a:xfrm>
            <a:off x="7504199" y="4764957"/>
            <a:ext cx="0" cy="30162"/>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390" name="Line 244">
            <a:extLst>
              <a:ext uri="{FF2B5EF4-FFF2-40B4-BE49-F238E27FC236}">
                <a16:creationId xmlns="" xmlns:a16="http://schemas.microsoft.com/office/drawing/2014/main" id="{CC456F09-A589-470E-B503-CACE17DAF959}"/>
              </a:ext>
            </a:extLst>
          </p:cNvPr>
          <p:cNvSpPr>
            <a:spLocks noChangeShapeType="1"/>
          </p:cNvSpPr>
          <p:nvPr/>
        </p:nvSpPr>
        <p:spPr bwMode="auto">
          <a:xfrm>
            <a:off x="7700652" y="4764957"/>
            <a:ext cx="0" cy="30162"/>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391" name="Line 245">
            <a:extLst>
              <a:ext uri="{FF2B5EF4-FFF2-40B4-BE49-F238E27FC236}">
                <a16:creationId xmlns="" xmlns:a16="http://schemas.microsoft.com/office/drawing/2014/main" id="{E6701008-35E6-4190-B941-41CD4542B22C}"/>
              </a:ext>
            </a:extLst>
          </p:cNvPr>
          <p:cNvSpPr>
            <a:spLocks noChangeShapeType="1"/>
          </p:cNvSpPr>
          <p:nvPr/>
        </p:nvSpPr>
        <p:spPr bwMode="auto">
          <a:xfrm>
            <a:off x="7897105" y="4764957"/>
            <a:ext cx="0" cy="30162"/>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392" name="Line 246">
            <a:extLst>
              <a:ext uri="{FF2B5EF4-FFF2-40B4-BE49-F238E27FC236}">
                <a16:creationId xmlns="" xmlns:a16="http://schemas.microsoft.com/office/drawing/2014/main" id="{0C0F3E5B-1246-4E04-BEDB-E7D4584BEC9E}"/>
              </a:ext>
            </a:extLst>
          </p:cNvPr>
          <p:cNvSpPr>
            <a:spLocks noChangeShapeType="1"/>
          </p:cNvSpPr>
          <p:nvPr/>
        </p:nvSpPr>
        <p:spPr bwMode="auto">
          <a:xfrm>
            <a:off x="8093558" y="4764957"/>
            <a:ext cx="0" cy="30162"/>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393" name="Rectangle 248">
            <a:extLst>
              <a:ext uri="{FF2B5EF4-FFF2-40B4-BE49-F238E27FC236}">
                <a16:creationId xmlns="" xmlns:a16="http://schemas.microsoft.com/office/drawing/2014/main" id="{92354861-8CFD-45BF-A9C9-DC0EB695CFBF}"/>
              </a:ext>
            </a:extLst>
          </p:cNvPr>
          <p:cNvSpPr>
            <a:spLocks noChangeArrowheads="1"/>
          </p:cNvSpPr>
          <p:nvPr/>
        </p:nvSpPr>
        <p:spPr bwMode="auto">
          <a:xfrm>
            <a:off x="5299789" y="4858167"/>
            <a:ext cx="909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94" name="Line 249">
            <a:extLst>
              <a:ext uri="{FF2B5EF4-FFF2-40B4-BE49-F238E27FC236}">
                <a16:creationId xmlns="" xmlns:a16="http://schemas.microsoft.com/office/drawing/2014/main" id="{78FBCD63-1B09-4961-BBB3-34D2245B5312}"/>
              </a:ext>
            </a:extLst>
          </p:cNvPr>
          <p:cNvSpPr>
            <a:spLocks noChangeShapeType="1"/>
          </p:cNvSpPr>
          <p:nvPr/>
        </p:nvSpPr>
        <p:spPr bwMode="auto">
          <a:xfrm>
            <a:off x="5537287" y="4764958"/>
            <a:ext cx="0" cy="58737"/>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395" name="Rectangle 250">
            <a:extLst>
              <a:ext uri="{FF2B5EF4-FFF2-40B4-BE49-F238E27FC236}">
                <a16:creationId xmlns="" xmlns:a16="http://schemas.microsoft.com/office/drawing/2014/main" id="{9A0A032F-6313-456D-AE53-83B5214D6A78}"/>
              </a:ext>
            </a:extLst>
          </p:cNvPr>
          <p:cNvSpPr>
            <a:spLocks noChangeArrowheads="1"/>
          </p:cNvSpPr>
          <p:nvPr/>
        </p:nvSpPr>
        <p:spPr bwMode="auto">
          <a:xfrm>
            <a:off x="5496241" y="4858167"/>
            <a:ext cx="909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96" name="Line 251">
            <a:extLst>
              <a:ext uri="{FF2B5EF4-FFF2-40B4-BE49-F238E27FC236}">
                <a16:creationId xmlns="" xmlns:a16="http://schemas.microsoft.com/office/drawing/2014/main" id="{6C154CAD-622E-4C69-B29F-FFB87A20CA96}"/>
              </a:ext>
            </a:extLst>
          </p:cNvPr>
          <p:cNvSpPr>
            <a:spLocks noChangeShapeType="1"/>
          </p:cNvSpPr>
          <p:nvPr/>
        </p:nvSpPr>
        <p:spPr bwMode="auto">
          <a:xfrm>
            <a:off x="5733740" y="4764958"/>
            <a:ext cx="0" cy="58737"/>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397" name="Rectangle 252">
            <a:extLst>
              <a:ext uri="{FF2B5EF4-FFF2-40B4-BE49-F238E27FC236}">
                <a16:creationId xmlns="" xmlns:a16="http://schemas.microsoft.com/office/drawing/2014/main" id="{F4D216E9-ADA9-4712-B417-BE511154AB8F}"/>
              </a:ext>
            </a:extLst>
          </p:cNvPr>
          <p:cNvSpPr>
            <a:spLocks noChangeArrowheads="1"/>
          </p:cNvSpPr>
          <p:nvPr/>
        </p:nvSpPr>
        <p:spPr bwMode="auto">
          <a:xfrm>
            <a:off x="5693885" y="4858167"/>
            <a:ext cx="909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6</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98" name="Line 253">
            <a:extLst>
              <a:ext uri="{FF2B5EF4-FFF2-40B4-BE49-F238E27FC236}">
                <a16:creationId xmlns="" xmlns:a16="http://schemas.microsoft.com/office/drawing/2014/main" id="{BD819355-7AB3-4205-B3D3-016CBB816E4E}"/>
              </a:ext>
            </a:extLst>
          </p:cNvPr>
          <p:cNvSpPr>
            <a:spLocks noChangeShapeType="1"/>
          </p:cNvSpPr>
          <p:nvPr/>
        </p:nvSpPr>
        <p:spPr bwMode="auto">
          <a:xfrm>
            <a:off x="5930193" y="4764958"/>
            <a:ext cx="0" cy="58737"/>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399" name="Rectangle 254">
            <a:extLst>
              <a:ext uri="{FF2B5EF4-FFF2-40B4-BE49-F238E27FC236}">
                <a16:creationId xmlns="" xmlns:a16="http://schemas.microsoft.com/office/drawing/2014/main" id="{772DC409-E671-485F-AA7E-2B2B64A43EA9}"/>
              </a:ext>
            </a:extLst>
          </p:cNvPr>
          <p:cNvSpPr>
            <a:spLocks noChangeArrowheads="1"/>
          </p:cNvSpPr>
          <p:nvPr/>
        </p:nvSpPr>
        <p:spPr bwMode="auto">
          <a:xfrm>
            <a:off x="5890339" y="4858167"/>
            <a:ext cx="909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9</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00" name="Line 255">
            <a:extLst>
              <a:ext uri="{FF2B5EF4-FFF2-40B4-BE49-F238E27FC236}">
                <a16:creationId xmlns="" xmlns:a16="http://schemas.microsoft.com/office/drawing/2014/main" id="{639E8758-BB94-449A-AA64-AF24AC9689D0}"/>
              </a:ext>
            </a:extLst>
          </p:cNvPr>
          <p:cNvSpPr>
            <a:spLocks noChangeShapeType="1"/>
          </p:cNvSpPr>
          <p:nvPr/>
        </p:nvSpPr>
        <p:spPr bwMode="auto">
          <a:xfrm>
            <a:off x="6126646" y="4764958"/>
            <a:ext cx="0" cy="58737"/>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01" name="Rectangle 256">
            <a:extLst>
              <a:ext uri="{FF2B5EF4-FFF2-40B4-BE49-F238E27FC236}">
                <a16:creationId xmlns="" xmlns:a16="http://schemas.microsoft.com/office/drawing/2014/main" id="{46382D20-A8C7-496C-BB47-03431609F327}"/>
              </a:ext>
            </a:extLst>
          </p:cNvPr>
          <p:cNvSpPr>
            <a:spLocks noChangeArrowheads="1"/>
          </p:cNvSpPr>
          <p:nvPr/>
        </p:nvSpPr>
        <p:spPr bwMode="auto">
          <a:xfrm>
            <a:off x="6044554" y="4858167"/>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12</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02" name="Line 257">
            <a:extLst>
              <a:ext uri="{FF2B5EF4-FFF2-40B4-BE49-F238E27FC236}">
                <a16:creationId xmlns="" xmlns:a16="http://schemas.microsoft.com/office/drawing/2014/main" id="{B5D0E351-7503-4FA9-B52C-D40D0E429ABA}"/>
              </a:ext>
            </a:extLst>
          </p:cNvPr>
          <p:cNvSpPr>
            <a:spLocks noChangeShapeType="1"/>
          </p:cNvSpPr>
          <p:nvPr/>
        </p:nvSpPr>
        <p:spPr bwMode="auto">
          <a:xfrm>
            <a:off x="6323099" y="4764958"/>
            <a:ext cx="0" cy="58737"/>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03" name="Rectangle 258">
            <a:extLst>
              <a:ext uri="{FF2B5EF4-FFF2-40B4-BE49-F238E27FC236}">
                <a16:creationId xmlns="" xmlns:a16="http://schemas.microsoft.com/office/drawing/2014/main" id="{A9546A86-F112-4F0B-A577-018D04FE8FE4}"/>
              </a:ext>
            </a:extLst>
          </p:cNvPr>
          <p:cNvSpPr>
            <a:spLocks noChangeArrowheads="1"/>
          </p:cNvSpPr>
          <p:nvPr/>
        </p:nvSpPr>
        <p:spPr bwMode="auto">
          <a:xfrm>
            <a:off x="6241008" y="4858167"/>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15</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04" name="Line 259">
            <a:extLst>
              <a:ext uri="{FF2B5EF4-FFF2-40B4-BE49-F238E27FC236}">
                <a16:creationId xmlns="" xmlns:a16="http://schemas.microsoft.com/office/drawing/2014/main" id="{93B8598C-C7A8-4555-8E37-024C0FEBB6B4}"/>
              </a:ext>
            </a:extLst>
          </p:cNvPr>
          <p:cNvSpPr>
            <a:spLocks noChangeShapeType="1"/>
          </p:cNvSpPr>
          <p:nvPr/>
        </p:nvSpPr>
        <p:spPr bwMode="auto">
          <a:xfrm>
            <a:off x="6520743" y="4764958"/>
            <a:ext cx="0" cy="58737"/>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05" name="Rectangle 260">
            <a:extLst>
              <a:ext uri="{FF2B5EF4-FFF2-40B4-BE49-F238E27FC236}">
                <a16:creationId xmlns="" xmlns:a16="http://schemas.microsoft.com/office/drawing/2014/main" id="{625AEE4A-AAAB-4649-B265-E71B86F976D4}"/>
              </a:ext>
            </a:extLst>
          </p:cNvPr>
          <p:cNvSpPr>
            <a:spLocks noChangeArrowheads="1"/>
          </p:cNvSpPr>
          <p:nvPr/>
        </p:nvSpPr>
        <p:spPr bwMode="auto">
          <a:xfrm>
            <a:off x="6437461" y="4858167"/>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18</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06" name="Line 261">
            <a:extLst>
              <a:ext uri="{FF2B5EF4-FFF2-40B4-BE49-F238E27FC236}">
                <a16:creationId xmlns="" xmlns:a16="http://schemas.microsoft.com/office/drawing/2014/main" id="{5DE2D2E4-CDA5-4379-8566-25EA521151A9}"/>
              </a:ext>
            </a:extLst>
          </p:cNvPr>
          <p:cNvSpPr>
            <a:spLocks noChangeShapeType="1"/>
          </p:cNvSpPr>
          <p:nvPr/>
        </p:nvSpPr>
        <p:spPr bwMode="auto">
          <a:xfrm>
            <a:off x="6717196" y="4764958"/>
            <a:ext cx="0" cy="58737"/>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07" name="Rectangle 262">
            <a:extLst>
              <a:ext uri="{FF2B5EF4-FFF2-40B4-BE49-F238E27FC236}">
                <a16:creationId xmlns="" xmlns:a16="http://schemas.microsoft.com/office/drawing/2014/main" id="{83F9552A-3465-4E28-8494-CCCEA1FF15C1}"/>
              </a:ext>
            </a:extLst>
          </p:cNvPr>
          <p:cNvSpPr>
            <a:spLocks noChangeArrowheads="1"/>
          </p:cNvSpPr>
          <p:nvPr/>
        </p:nvSpPr>
        <p:spPr bwMode="auto">
          <a:xfrm>
            <a:off x="6635104" y="4858167"/>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21</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08" name="Line 263">
            <a:extLst>
              <a:ext uri="{FF2B5EF4-FFF2-40B4-BE49-F238E27FC236}">
                <a16:creationId xmlns="" xmlns:a16="http://schemas.microsoft.com/office/drawing/2014/main" id="{AEB48152-1577-43E8-89AB-8BE9C8CB7CFF}"/>
              </a:ext>
            </a:extLst>
          </p:cNvPr>
          <p:cNvSpPr>
            <a:spLocks noChangeShapeType="1"/>
          </p:cNvSpPr>
          <p:nvPr/>
        </p:nvSpPr>
        <p:spPr bwMode="auto">
          <a:xfrm>
            <a:off x="6913649" y="4764958"/>
            <a:ext cx="0" cy="58737"/>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09" name="Rectangle 264">
            <a:extLst>
              <a:ext uri="{FF2B5EF4-FFF2-40B4-BE49-F238E27FC236}">
                <a16:creationId xmlns="" xmlns:a16="http://schemas.microsoft.com/office/drawing/2014/main" id="{766C194C-A826-4387-98FB-B33DC9E7C16B}"/>
              </a:ext>
            </a:extLst>
          </p:cNvPr>
          <p:cNvSpPr>
            <a:spLocks noChangeArrowheads="1"/>
          </p:cNvSpPr>
          <p:nvPr/>
        </p:nvSpPr>
        <p:spPr bwMode="auto">
          <a:xfrm>
            <a:off x="6831558" y="4858167"/>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24</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10" name="Line 265">
            <a:extLst>
              <a:ext uri="{FF2B5EF4-FFF2-40B4-BE49-F238E27FC236}">
                <a16:creationId xmlns="" xmlns:a16="http://schemas.microsoft.com/office/drawing/2014/main" id="{53AB985F-A236-4D85-B614-6BB8D6F060A3}"/>
              </a:ext>
            </a:extLst>
          </p:cNvPr>
          <p:cNvSpPr>
            <a:spLocks noChangeShapeType="1"/>
          </p:cNvSpPr>
          <p:nvPr/>
        </p:nvSpPr>
        <p:spPr bwMode="auto">
          <a:xfrm>
            <a:off x="7110102" y="4764958"/>
            <a:ext cx="0" cy="58737"/>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11" name="Rectangle 266">
            <a:extLst>
              <a:ext uri="{FF2B5EF4-FFF2-40B4-BE49-F238E27FC236}">
                <a16:creationId xmlns="" xmlns:a16="http://schemas.microsoft.com/office/drawing/2014/main" id="{BC440B94-FFE1-4565-91EC-5A61BDC48DEC}"/>
              </a:ext>
            </a:extLst>
          </p:cNvPr>
          <p:cNvSpPr>
            <a:spLocks noChangeArrowheads="1"/>
          </p:cNvSpPr>
          <p:nvPr/>
        </p:nvSpPr>
        <p:spPr bwMode="auto">
          <a:xfrm>
            <a:off x="7028011" y="4858167"/>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27</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12" name="Line 267">
            <a:extLst>
              <a:ext uri="{FF2B5EF4-FFF2-40B4-BE49-F238E27FC236}">
                <a16:creationId xmlns="" xmlns:a16="http://schemas.microsoft.com/office/drawing/2014/main" id="{AC9C0607-C781-4198-8BF7-4FDA5F58A2AE}"/>
              </a:ext>
            </a:extLst>
          </p:cNvPr>
          <p:cNvSpPr>
            <a:spLocks noChangeShapeType="1"/>
          </p:cNvSpPr>
          <p:nvPr/>
        </p:nvSpPr>
        <p:spPr bwMode="auto">
          <a:xfrm>
            <a:off x="7306556" y="4764958"/>
            <a:ext cx="0" cy="58737"/>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13" name="Rectangle 268">
            <a:extLst>
              <a:ext uri="{FF2B5EF4-FFF2-40B4-BE49-F238E27FC236}">
                <a16:creationId xmlns="" xmlns:a16="http://schemas.microsoft.com/office/drawing/2014/main" id="{CDF10A89-7F7C-427B-B96E-A461145C7D06}"/>
              </a:ext>
            </a:extLst>
          </p:cNvPr>
          <p:cNvSpPr>
            <a:spLocks noChangeArrowheads="1"/>
          </p:cNvSpPr>
          <p:nvPr/>
        </p:nvSpPr>
        <p:spPr bwMode="auto">
          <a:xfrm>
            <a:off x="7224464" y="4858167"/>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30</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14" name="Line 269">
            <a:extLst>
              <a:ext uri="{FF2B5EF4-FFF2-40B4-BE49-F238E27FC236}">
                <a16:creationId xmlns="" xmlns:a16="http://schemas.microsoft.com/office/drawing/2014/main" id="{C5BA6223-071A-4001-A258-5416BD9B07AB}"/>
              </a:ext>
            </a:extLst>
          </p:cNvPr>
          <p:cNvSpPr>
            <a:spLocks noChangeShapeType="1"/>
          </p:cNvSpPr>
          <p:nvPr/>
        </p:nvSpPr>
        <p:spPr bwMode="auto">
          <a:xfrm>
            <a:off x="7504199" y="4764958"/>
            <a:ext cx="0" cy="58737"/>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15" name="Rectangle 270">
            <a:extLst>
              <a:ext uri="{FF2B5EF4-FFF2-40B4-BE49-F238E27FC236}">
                <a16:creationId xmlns="" xmlns:a16="http://schemas.microsoft.com/office/drawing/2014/main" id="{AA9D519E-6F7A-43AD-9BF9-F25A1B19C766}"/>
              </a:ext>
            </a:extLst>
          </p:cNvPr>
          <p:cNvSpPr>
            <a:spLocks noChangeArrowheads="1"/>
          </p:cNvSpPr>
          <p:nvPr/>
        </p:nvSpPr>
        <p:spPr bwMode="auto">
          <a:xfrm>
            <a:off x="7420917" y="4858167"/>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33</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16" name="Line 271">
            <a:extLst>
              <a:ext uri="{FF2B5EF4-FFF2-40B4-BE49-F238E27FC236}">
                <a16:creationId xmlns="" xmlns:a16="http://schemas.microsoft.com/office/drawing/2014/main" id="{7E6461D7-9B72-4416-B555-B96988640D43}"/>
              </a:ext>
            </a:extLst>
          </p:cNvPr>
          <p:cNvSpPr>
            <a:spLocks noChangeShapeType="1"/>
          </p:cNvSpPr>
          <p:nvPr/>
        </p:nvSpPr>
        <p:spPr bwMode="auto">
          <a:xfrm>
            <a:off x="7700652" y="4764958"/>
            <a:ext cx="0" cy="58737"/>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17" name="Rectangle 272">
            <a:extLst>
              <a:ext uri="{FF2B5EF4-FFF2-40B4-BE49-F238E27FC236}">
                <a16:creationId xmlns="" xmlns:a16="http://schemas.microsoft.com/office/drawing/2014/main" id="{7277E7A9-1958-46B9-B4A5-12799D2C54EC}"/>
              </a:ext>
            </a:extLst>
          </p:cNvPr>
          <p:cNvSpPr>
            <a:spLocks noChangeArrowheads="1"/>
          </p:cNvSpPr>
          <p:nvPr/>
        </p:nvSpPr>
        <p:spPr bwMode="auto">
          <a:xfrm>
            <a:off x="7618561" y="4858167"/>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36</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18" name="Line 273">
            <a:extLst>
              <a:ext uri="{FF2B5EF4-FFF2-40B4-BE49-F238E27FC236}">
                <a16:creationId xmlns="" xmlns:a16="http://schemas.microsoft.com/office/drawing/2014/main" id="{0B27FECB-0C36-4FCE-86DE-D890406F8A5B}"/>
              </a:ext>
            </a:extLst>
          </p:cNvPr>
          <p:cNvSpPr>
            <a:spLocks noChangeShapeType="1"/>
          </p:cNvSpPr>
          <p:nvPr/>
        </p:nvSpPr>
        <p:spPr bwMode="auto">
          <a:xfrm>
            <a:off x="7897105" y="4764958"/>
            <a:ext cx="0" cy="58737"/>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19" name="Rectangle 274">
            <a:extLst>
              <a:ext uri="{FF2B5EF4-FFF2-40B4-BE49-F238E27FC236}">
                <a16:creationId xmlns="" xmlns:a16="http://schemas.microsoft.com/office/drawing/2014/main" id="{77E89910-B728-4F68-8831-38B534611CDB}"/>
              </a:ext>
            </a:extLst>
          </p:cNvPr>
          <p:cNvSpPr>
            <a:spLocks noChangeArrowheads="1"/>
          </p:cNvSpPr>
          <p:nvPr/>
        </p:nvSpPr>
        <p:spPr bwMode="auto">
          <a:xfrm>
            <a:off x="7815014" y="4858167"/>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39</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20" name="Line 275">
            <a:extLst>
              <a:ext uri="{FF2B5EF4-FFF2-40B4-BE49-F238E27FC236}">
                <a16:creationId xmlns="" xmlns:a16="http://schemas.microsoft.com/office/drawing/2014/main" id="{693B5E2F-7713-4EAE-BB4C-9760683A2870}"/>
              </a:ext>
            </a:extLst>
          </p:cNvPr>
          <p:cNvSpPr>
            <a:spLocks noChangeShapeType="1"/>
          </p:cNvSpPr>
          <p:nvPr/>
        </p:nvSpPr>
        <p:spPr bwMode="auto">
          <a:xfrm>
            <a:off x="8093558" y="4764958"/>
            <a:ext cx="0" cy="58737"/>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21" name="Rectangle 276">
            <a:extLst>
              <a:ext uri="{FF2B5EF4-FFF2-40B4-BE49-F238E27FC236}">
                <a16:creationId xmlns="" xmlns:a16="http://schemas.microsoft.com/office/drawing/2014/main" id="{21D4A626-E308-425E-AAC3-48E36C0A844F}"/>
              </a:ext>
            </a:extLst>
          </p:cNvPr>
          <p:cNvSpPr>
            <a:spLocks noChangeArrowheads="1"/>
          </p:cNvSpPr>
          <p:nvPr/>
        </p:nvSpPr>
        <p:spPr bwMode="auto">
          <a:xfrm>
            <a:off x="8011467" y="4858167"/>
            <a:ext cx="1819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42</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22" name="Rectangle 278">
            <a:extLst>
              <a:ext uri="{FF2B5EF4-FFF2-40B4-BE49-F238E27FC236}">
                <a16:creationId xmlns="" xmlns:a16="http://schemas.microsoft.com/office/drawing/2014/main" id="{074C8B22-E5E7-407D-AB83-B42D504FAA81}"/>
              </a:ext>
            </a:extLst>
          </p:cNvPr>
          <p:cNvSpPr>
            <a:spLocks noChangeArrowheads="1"/>
          </p:cNvSpPr>
          <p:nvPr/>
        </p:nvSpPr>
        <p:spPr bwMode="auto">
          <a:xfrm>
            <a:off x="5369700" y="5142329"/>
            <a:ext cx="269380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Mos</a:t>
            </a:r>
            <a:endParaRPr kumimoji="0" lang="en-US" alt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23" name="Line 280">
            <a:extLst>
              <a:ext uri="{FF2B5EF4-FFF2-40B4-BE49-F238E27FC236}">
                <a16:creationId xmlns="" xmlns:a16="http://schemas.microsoft.com/office/drawing/2014/main" id="{2A16004C-7348-45EF-B2F6-06A044373993}"/>
              </a:ext>
            </a:extLst>
          </p:cNvPr>
          <p:cNvSpPr>
            <a:spLocks noChangeShapeType="1"/>
          </p:cNvSpPr>
          <p:nvPr/>
        </p:nvSpPr>
        <p:spPr bwMode="auto">
          <a:xfrm>
            <a:off x="6969536" y="1999481"/>
            <a:ext cx="137160" cy="0"/>
          </a:xfrm>
          <a:prstGeom prst="line">
            <a:avLst/>
          </a:prstGeom>
          <a:noFill/>
          <a:ln w="28575"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24" name="Line 281">
            <a:extLst>
              <a:ext uri="{FF2B5EF4-FFF2-40B4-BE49-F238E27FC236}">
                <a16:creationId xmlns="" xmlns:a16="http://schemas.microsoft.com/office/drawing/2014/main" id="{7942CF89-76A3-438B-84C4-D07E802D2621}"/>
              </a:ext>
            </a:extLst>
          </p:cNvPr>
          <p:cNvSpPr>
            <a:spLocks noChangeShapeType="1"/>
          </p:cNvSpPr>
          <p:nvPr/>
        </p:nvSpPr>
        <p:spPr bwMode="auto">
          <a:xfrm>
            <a:off x="6969536" y="2199506"/>
            <a:ext cx="137160" cy="0"/>
          </a:xfrm>
          <a:prstGeom prst="line">
            <a:avLst/>
          </a:prstGeom>
          <a:noFill/>
          <a:ln w="28575"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25" name="Rectangle 282">
            <a:extLst>
              <a:ext uri="{FF2B5EF4-FFF2-40B4-BE49-F238E27FC236}">
                <a16:creationId xmlns="" xmlns:a16="http://schemas.microsoft.com/office/drawing/2014/main" id="{E01B548A-390C-4EB3-9A68-80D153A38867}"/>
              </a:ext>
            </a:extLst>
          </p:cNvPr>
          <p:cNvSpPr>
            <a:spLocks noChangeArrowheads="1"/>
          </p:cNvSpPr>
          <p:nvPr/>
        </p:nvSpPr>
        <p:spPr bwMode="auto">
          <a:xfrm>
            <a:off x="7141704" y="1889676"/>
            <a:ext cx="128796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Arm B2: Standard</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26" name="Rectangle 283">
            <a:extLst>
              <a:ext uri="{FF2B5EF4-FFF2-40B4-BE49-F238E27FC236}">
                <a16:creationId xmlns="" xmlns:a16="http://schemas.microsoft.com/office/drawing/2014/main" id="{CE7C09DD-1D39-418B-9B78-813E24813C32}"/>
              </a:ext>
            </a:extLst>
          </p:cNvPr>
          <p:cNvSpPr>
            <a:spLocks noChangeArrowheads="1"/>
          </p:cNvSpPr>
          <p:nvPr/>
        </p:nvSpPr>
        <p:spPr bwMode="auto">
          <a:xfrm>
            <a:off x="7141704" y="2091288"/>
            <a:ext cx="181736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Arm A2: Immunotherapy</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27" name="Rectangle 284">
            <a:extLst>
              <a:ext uri="{FF2B5EF4-FFF2-40B4-BE49-F238E27FC236}">
                <a16:creationId xmlns="" xmlns:a16="http://schemas.microsoft.com/office/drawing/2014/main" id="{2C1314DA-81FD-44BD-AE1F-379E13F10EBB}"/>
              </a:ext>
            </a:extLst>
          </p:cNvPr>
          <p:cNvSpPr>
            <a:spLocks noChangeArrowheads="1"/>
          </p:cNvSpPr>
          <p:nvPr/>
        </p:nvSpPr>
        <p:spPr bwMode="auto">
          <a:xfrm>
            <a:off x="5280112" y="1550276"/>
            <a:ext cx="293608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PDL1 Positive (n = 44)</a:t>
            </a:r>
            <a:endParaRPr kumimoji="0" lang="en-US" alt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28" name="Line 249">
            <a:extLst>
              <a:ext uri="{FF2B5EF4-FFF2-40B4-BE49-F238E27FC236}">
                <a16:creationId xmlns="" xmlns:a16="http://schemas.microsoft.com/office/drawing/2014/main" id="{FD3DD37F-8622-43E3-8661-026D3699F1ED}"/>
              </a:ext>
            </a:extLst>
          </p:cNvPr>
          <p:cNvSpPr>
            <a:spLocks noChangeShapeType="1"/>
          </p:cNvSpPr>
          <p:nvPr/>
        </p:nvSpPr>
        <p:spPr bwMode="auto">
          <a:xfrm>
            <a:off x="5328971" y="4764958"/>
            <a:ext cx="0" cy="58737"/>
          </a:xfrm>
          <a:prstGeom prst="line">
            <a:avLst/>
          </a:prstGeom>
          <a:noFill/>
          <a:ln w="2857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grpSp>
        <p:nvGrpSpPr>
          <p:cNvPr id="554" name="Group 553">
            <a:extLst>
              <a:ext uri="{FF2B5EF4-FFF2-40B4-BE49-F238E27FC236}">
                <a16:creationId xmlns="" xmlns:a16="http://schemas.microsoft.com/office/drawing/2014/main" id="{81A579E3-4D68-4619-AA41-BBA7A98A7480}"/>
              </a:ext>
            </a:extLst>
          </p:cNvPr>
          <p:cNvGrpSpPr/>
          <p:nvPr/>
        </p:nvGrpSpPr>
        <p:grpSpPr>
          <a:xfrm>
            <a:off x="5333737" y="2456718"/>
            <a:ext cx="2019300" cy="1851025"/>
            <a:chOff x="12958512" y="2447925"/>
            <a:chExt cx="2692400" cy="1851025"/>
          </a:xfrm>
        </p:grpSpPr>
        <p:sp>
          <p:nvSpPr>
            <p:cNvPr id="434" name="Freeform 292">
              <a:extLst>
                <a:ext uri="{FF2B5EF4-FFF2-40B4-BE49-F238E27FC236}">
                  <a16:creationId xmlns="" xmlns:a16="http://schemas.microsoft.com/office/drawing/2014/main" id="{AD5294A7-5E99-4AAA-83AE-A76A44A17CE0}"/>
                </a:ext>
              </a:extLst>
            </p:cNvPr>
            <p:cNvSpPr>
              <a:spLocks/>
            </p:cNvSpPr>
            <p:nvPr/>
          </p:nvSpPr>
          <p:spPr bwMode="auto">
            <a:xfrm>
              <a:off x="12958512" y="2447925"/>
              <a:ext cx="2184400" cy="1622425"/>
            </a:xfrm>
            <a:custGeom>
              <a:avLst/>
              <a:gdLst>
                <a:gd name="T0" fmla="*/ 0 w 740"/>
                <a:gd name="T1" fmla="*/ 0 h 468"/>
                <a:gd name="T2" fmla="*/ 0 w 740"/>
                <a:gd name="T3" fmla="*/ 0 h 468"/>
                <a:gd name="T4" fmla="*/ 0 w 740"/>
                <a:gd name="T5" fmla="*/ 0 h 468"/>
                <a:gd name="T6" fmla="*/ 0 w 740"/>
                <a:gd name="T7" fmla="*/ 0 h 468"/>
                <a:gd name="T8" fmla="*/ 0 w 740"/>
                <a:gd name="T9" fmla="*/ 0 h 468"/>
                <a:gd name="T10" fmla="*/ 0 w 740"/>
                <a:gd name="T11" fmla="*/ 0 h 468"/>
                <a:gd name="T12" fmla="*/ 0 w 740"/>
                <a:gd name="T13" fmla="*/ 0 h 468"/>
                <a:gd name="T14" fmla="*/ 30 w 740"/>
                <a:gd name="T15" fmla="*/ 0 h 468"/>
                <a:gd name="T16" fmla="*/ 30 w 740"/>
                <a:gd name="T17" fmla="*/ 42 h 468"/>
                <a:gd name="T18" fmla="*/ 108 w 740"/>
                <a:gd name="T19" fmla="*/ 42 h 468"/>
                <a:gd name="T20" fmla="*/ 108 w 740"/>
                <a:gd name="T21" fmla="*/ 83 h 468"/>
                <a:gd name="T22" fmla="*/ 127 w 740"/>
                <a:gd name="T23" fmla="*/ 83 h 468"/>
                <a:gd name="T24" fmla="*/ 127 w 740"/>
                <a:gd name="T25" fmla="*/ 125 h 468"/>
                <a:gd name="T26" fmla="*/ 158 w 740"/>
                <a:gd name="T27" fmla="*/ 125 h 468"/>
                <a:gd name="T28" fmla="*/ 158 w 740"/>
                <a:gd name="T29" fmla="*/ 125 h 468"/>
                <a:gd name="T30" fmla="*/ 160 w 740"/>
                <a:gd name="T31" fmla="*/ 125 h 468"/>
                <a:gd name="T32" fmla="*/ 160 w 740"/>
                <a:gd name="T33" fmla="*/ 125 h 468"/>
                <a:gd name="T34" fmla="*/ 185 w 740"/>
                <a:gd name="T35" fmla="*/ 125 h 468"/>
                <a:gd name="T36" fmla="*/ 185 w 740"/>
                <a:gd name="T37" fmla="*/ 125 h 468"/>
                <a:gd name="T38" fmla="*/ 187 w 740"/>
                <a:gd name="T39" fmla="*/ 125 h 468"/>
                <a:gd name="T40" fmla="*/ 187 w 740"/>
                <a:gd name="T41" fmla="*/ 125 h 468"/>
                <a:gd name="T42" fmla="*/ 190 w 740"/>
                <a:gd name="T43" fmla="*/ 125 h 468"/>
                <a:gd name="T44" fmla="*/ 190 w 740"/>
                <a:gd name="T45" fmla="*/ 223 h 468"/>
                <a:gd name="T46" fmla="*/ 286 w 740"/>
                <a:gd name="T47" fmla="*/ 223 h 468"/>
                <a:gd name="T48" fmla="*/ 286 w 740"/>
                <a:gd name="T49" fmla="*/ 272 h 468"/>
                <a:gd name="T50" fmla="*/ 331 w 740"/>
                <a:gd name="T51" fmla="*/ 272 h 468"/>
                <a:gd name="T52" fmla="*/ 331 w 740"/>
                <a:gd name="T53" fmla="*/ 321 h 468"/>
                <a:gd name="T54" fmla="*/ 362 w 740"/>
                <a:gd name="T55" fmla="*/ 321 h 468"/>
                <a:gd name="T56" fmla="*/ 362 w 740"/>
                <a:gd name="T57" fmla="*/ 370 h 468"/>
                <a:gd name="T58" fmla="*/ 386 w 740"/>
                <a:gd name="T59" fmla="*/ 370 h 468"/>
                <a:gd name="T60" fmla="*/ 386 w 740"/>
                <a:gd name="T61" fmla="*/ 370 h 468"/>
                <a:gd name="T62" fmla="*/ 386 w 740"/>
                <a:gd name="T63" fmla="*/ 370 h 468"/>
                <a:gd name="T64" fmla="*/ 386 w 740"/>
                <a:gd name="T65" fmla="*/ 370 h 468"/>
                <a:gd name="T66" fmla="*/ 401 w 740"/>
                <a:gd name="T67" fmla="*/ 370 h 468"/>
                <a:gd name="T68" fmla="*/ 401 w 740"/>
                <a:gd name="T69" fmla="*/ 370 h 468"/>
                <a:gd name="T70" fmla="*/ 401 w 740"/>
                <a:gd name="T71" fmla="*/ 370 h 468"/>
                <a:gd name="T72" fmla="*/ 401 w 740"/>
                <a:gd name="T73" fmla="*/ 370 h 468"/>
                <a:gd name="T74" fmla="*/ 496 w 740"/>
                <a:gd name="T75" fmla="*/ 370 h 468"/>
                <a:gd name="T76" fmla="*/ 496 w 740"/>
                <a:gd name="T77" fmla="*/ 370 h 468"/>
                <a:gd name="T78" fmla="*/ 496 w 740"/>
                <a:gd name="T79" fmla="*/ 370 h 468"/>
                <a:gd name="T80" fmla="*/ 496 w 740"/>
                <a:gd name="T81" fmla="*/ 370 h 468"/>
                <a:gd name="T82" fmla="*/ 536 w 740"/>
                <a:gd name="T83" fmla="*/ 370 h 468"/>
                <a:gd name="T84" fmla="*/ 536 w 740"/>
                <a:gd name="T85" fmla="*/ 468 h 468"/>
                <a:gd name="T86" fmla="*/ 641 w 740"/>
                <a:gd name="T87" fmla="*/ 468 h 468"/>
                <a:gd name="T88" fmla="*/ 641 w 740"/>
                <a:gd name="T89" fmla="*/ 468 h 468"/>
                <a:gd name="T90" fmla="*/ 644 w 740"/>
                <a:gd name="T91" fmla="*/ 468 h 468"/>
                <a:gd name="T92" fmla="*/ 644 w 740"/>
                <a:gd name="T93" fmla="*/ 468 h 468"/>
                <a:gd name="T94" fmla="*/ 738 w 740"/>
                <a:gd name="T95" fmla="*/ 468 h 468"/>
                <a:gd name="T96" fmla="*/ 738 w 740"/>
                <a:gd name="T97" fmla="*/ 468 h 468"/>
                <a:gd name="T98" fmla="*/ 740 w 740"/>
                <a:gd name="T99" fmla="*/ 468 h 468"/>
                <a:gd name="T100" fmla="*/ 740 w 740"/>
                <a:gd name="T101" fmla="*/ 468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0" h="468">
                  <a:moveTo>
                    <a:pt x="0" y="0"/>
                  </a:moveTo>
                  <a:lnTo>
                    <a:pt x="0" y="0"/>
                  </a:lnTo>
                  <a:lnTo>
                    <a:pt x="0" y="0"/>
                  </a:lnTo>
                  <a:lnTo>
                    <a:pt x="0" y="0"/>
                  </a:lnTo>
                  <a:lnTo>
                    <a:pt x="0" y="0"/>
                  </a:lnTo>
                  <a:lnTo>
                    <a:pt x="0" y="0"/>
                  </a:lnTo>
                  <a:lnTo>
                    <a:pt x="0" y="0"/>
                  </a:lnTo>
                  <a:lnTo>
                    <a:pt x="30" y="0"/>
                  </a:lnTo>
                  <a:lnTo>
                    <a:pt x="30" y="42"/>
                  </a:lnTo>
                  <a:lnTo>
                    <a:pt x="108" y="42"/>
                  </a:lnTo>
                  <a:lnTo>
                    <a:pt x="108" y="83"/>
                  </a:lnTo>
                  <a:lnTo>
                    <a:pt x="127" y="83"/>
                  </a:lnTo>
                  <a:lnTo>
                    <a:pt x="127" y="125"/>
                  </a:lnTo>
                  <a:lnTo>
                    <a:pt x="158" y="125"/>
                  </a:lnTo>
                  <a:lnTo>
                    <a:pt x="158" y="125"/>
                  </a:lnTo>
                  <a:lnTo>
                    <a:pt x="160" y="125"/>
                  </a:lnTo>
                  <a:lnTo>
                    <a:pt x="160" y="125"/>
                  </a:lnTo>
                  <a:lnTo>
                    <a:pt x="185" y="125"/>
                  </a:lnTo>
                  <a:lnTo>
                    <a:pt x="185" y="125"/>
                  </a:lnTo>
                  <a:lnTo>
                    <a:pt x="187" y="125"/>
                  </a:lnTo>
                  <a:lnTo>
                    <a:pt x="187" y="125"/>
                  </a:lnTo>
                  <a:lnTo>
                    <a:pt x="190" y="125"/>
                  </a:lnTo>
                  <a:lnTo>
                    <a:pt x="190" y="223"/>
                  </a:lnTo>
                  <a:lnTo>
                    <a:pt x="286" y="223"/>
                  </a:lnTo>
                  <a:lnTo>
                    <a:pt x="286" y="272"/>
                  </a:lnTo>
                  <a:lnTo>
                    <a:pt x="331" y="272"/>
                  </a:lnTo>
                  <a:lnTo>
                    <a:pt x="331" y="321"/>
                  </a:lnTo>
                  <a:lnTo>
                    <a:pt x="362" y="321"/>
                  </a:lnTo>
                  <a:lnTo>
                    <a:pt x="362" y="370"/>
                  </a:lnTo>
                  <a:lnTo>
                    <a:pt x="386" y="370"/>
                  </a:lnTo>
                  <a:lnTo>
                    <a:pt x="386" y="370"/>
                  </a:lnTo>
                  <a:lnTo>
                    <a:pt x="386" y="370"/>
                  </a:lnTo>
                  <a:lnTo>
                    <a:pt x="386" y="370"/>
                  </a:lnTo>
                  <a:lnTo>
                    <a:pt x="401" y="370"/>
                  </a:lnTo>
                  <a:lnTo>
                    <a:pt x="401" y="370"/>
                  </a:lnTo>
                  <a:lnTo>
                    <a:pt x="401" y="370"/>
                  </a:lnTo>
                  <a:lnTo>
                    <a:pt x="401" y="370"/>
                  </a:lnTo>
                  <a:lnTo>
                    <a:pt x="496" y="370"/>
                  </a:lnTo>
                  <a:lnTo>
                    <a:pt x="496" y="370"/>
                  </a:lnTo>
                  <a:lnTo>
                    <a:pt x="496" y="370"/>
                  </a:lnTo>
                  <a:lnTo>
                    <a:pt x="496" y="370"/>
                  </a:lnTo>
                  <a:lnTo>
                    <a:pt x="536" y="370"/>
                  </a:lnTo>
                  <a:lnTo>
                    <a:pt x="536" y="468"/>
                  </a:lnTo>
                  <a:lnTo>
                    <a:pt x="641" y="468"/>
                  </a:lnTo>
                  <a:lnTo>
                    <a:pt x="641" y="468"/>
                  </a:lnTo>
                  <a:lnTo>
                    <a:pt x="644" y="468"/>
                  </a:lnTo>
                  <a:lnTo>
                    <a:pt x="644" y="468"/>
                  </a:lnTo>
                  <a:lnTo>
                    <a:pt x="738" y="468"/>
                  </a:lnTo>
                  <a:lnTo>
                    <a:pt x="738" y="468"/>
                  </a:lnTo>
                  <a:lnTo>
                    <a:pt x="740" y="468"/>
                  </a:lnTo>
                  <a:lnTo>
                    <a:pt x="740" y="468"/>
                  </a:lnTo>
                </a:path>
              </a:pathLst>
            </a:custGeom>
            <a:noFill/>
            <a:ln w="28575">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35" name="Freeform 293">
              <a:extLst>
                <a:ext uri="{FF2B5EF4-FFF2-40B4-BE49-F238E27FC236}">
                  <a16:creationId xmlns="" xmlns:a16="http://schemas.microsoft.com/office/drawing/2014/main" id="{AE2D6602-9295-492C-AA1B-61EE8EAFE30A}"/>
                </a:ext>
              </a:extLst>
            </p:cNvPr>
            <p:cNvSpPr>
              <a:spLocks/>
            </p:cNvSpPr>
            <p:nvPr/>
          </p:nvSpPr>
          <p:spPr bwMode="auto">
            <a:xfrm>
              <a:off x="12958512" y="2447925"/>
              <a:ext cx="2692400" cy="1851025"/>
            </a:xfrm>
            <a:custGeom>
              <a:avLst/>
              <a:gdLst>
                <a:gd name="T0" fmla="*/ 0 w 912"/>
                <a:gd name="T1" fmla="*/ 0 h 534"/>
                <a:gd name="T2" fmla="*/ 0 w 912"/>
                <a:gd name="T3" fmla="*/ 0 h 534"/>
                <a:gd name="T4" fmla="*/ 0 w 912"/>
                <a:gd name="T5" fmla="*/ 0 h 534"/>
                <a:gd name="T6" fmla="*/ 55 w 912"/>
                <a:gd name="T7" fmla="*/ 0 h 534"/>
                <a:gd name="T8" fmla="*/ 139 w 912"/>
                <a:gd name="T9" fmla="*/ 24 h 534"/>
                <a:gd name="T10" fmla="*/ 201 w 912"/>
                <a:gd name="T11" fmla="*/ 48 h 534"/>
                <a:gd name="T12" fmla="*/ 224 w 912"/>
                <a:gd name="T13" fmla="*/ 71 h 534"/>
                <a:gd name="T14" fmla="*/ 234 w 912"/>
                <a:gd name="T15" fmla="*/ 95 h 534"/>
                <a:gd name="T16" fmla="*/ 236 w 912"/>
                <a:gd name="T17" fmla="*/ 95 h 534"/>
                <a:gd name="T18" fmla="*/ 242 w 912"/>
                <a:gd name="T19" fmla="*/ 95 h 534"/>
                <a:gd name="T20" fmla="*/ 244 w 912"/>
                <a:gd name="T21" fmla="*/ 95 h 534"/>
                <a:gd name="T22" fmla="*/ 257 w 912"/>
                <a:gd name="T23" fmla="*/ 95 h 534"/>
                <a:gd name="T24" fmla="*/ 316 w 912"/>
                <a:gd name="T25" fmla="*/ 121 h 534"/>
                <a:gd name="T26" fmla="*/ 351 w 912"/>
                <a:gd name="T27" fmla="*/ 147 h 534"/>
                <a:gd name="T28" fmla="*/ 353 w 912"/>
                <a:gd name="T29" fmla="*/ 147 h 534"/>
                <a:gd name="T30" fmla="*/ 378 w 912"/>
                <a:gd name="T31" fmla="*/ 147 h 534"/>
                <a:gd name="T32" fmla="*/ 382 w 912"/>
                <a:gd name="T33" fmla="*/ 174 h 534"/>
                <a:gd name="T34" fmla="*/ 384 w 912"/>
                <a:gd name="T35" fmla="*/ 174 h 534"/>
                <a:gd name="T36" fmla="*/ 386 w 912"/>
                <a:gd name="T37" fmla="*/ 174 h 534"/>
                <a:gd name="T38" fmla="*/ 388 w 912"/>
                <a:gd name="T39" fmla="*/ 174 h 534"/>
                <a:gd name="T40" fmla="*/ 441 w 912"/>
                <a:gd name="T41" fmla="*/ 174 h 534"/>
                <a:gd name="T42" fmla="*/ 444 w 912"/>
                <a:gd name="T43" fmla="*/ 174 h 534"/>
                <a:gd name="T44" fmla="*/ 463 w 912"/>
                <a:gd name="T45" fmla="*/ 174 h 534"/>
                <a:gd name="T46" fmla="*/ 471 w 912"/>
                <a:gd name="T47" fmla="*/ 207 h 534"/>
                <a:gd name="T48" fmla="*/ 510 w 912"/>
                <a:gd name="T49" fmla="*/ 239 h 534"/>
                <a:gd name="T50" fmla="*/ 513 w 912"/>
                <a:gd name="T51" fmla="*/ 239 h 534"/>
                <a:gd name="T52" fmla="*/ 557 w 912"/>
                <a:gd name="T53" fmla="*/ 239 h 534"/>
                <a:gd name="T54" fmla="*/ 599 w 912"/>
                <a:gd name="T55" fmla="*/ 275 h 534"/>
                <a:gd name="T56" fmla="*/ 601 w 912"/>
                <a:gd name="T57" fmla="*/ 275 h 534"/>
                <a:gd name="T58" fmla="*/ 626 w 912"/>
                <a:gd name="T59" fmla="*/ 275 h 534"/>
                <a:gd name="T60" fmla="*/ 628 w 912"/>
                <a:gd name="T61" fmla="*/ 275 h 534"/>
                <a:gd name="T62" fmla="*/ 636 w 912"/>
                <a:gd name="T63" fmla="*/ 275 h 534"/>
                <a:gd name="T64" fmla="*/ 638 w 912"/>
                <a:gd name="T65" fmla="*/ 275 h 534"/>
                <a:gd name="T66" fmla="*/ 661 w 912"/>
                <a:gd name="T67" fmla="*/ 275 h 534"/>
                <a:gd name="T68" fmla="*/ 663 w 912"/>
                <a:gd name="T69" fmla="*/ 275 h 534"/>
                <a:gd name="T70" fmla="*/ 669 w 912"/>
                <a:gd name="T71" fmla="*/ 275 h 534"/>
                <a:gd name="T72" fmla="*/ 671 w 912"/>
                <a:gd name="T73" fmla="*/ 275 h 534"/>
                <a:gd name="T74" fmla="*/ 679 w 912"/>
                <a:gd name="T75" fmla="*/ 275 h 534"/>
                <a:gd name="T76" fmla="*/ 681 w 912"/>
                <a:gd name="T77" fmla="*/ 275 h 534"/>
                <a:gd name="T78" fmla="*/ 704 w 912"/>
                <a:gd name="T79" fmla="*/ 275 h 534"/>
                <a:gd name="T80" fmla="*/ 706 w 912"/>
                <a:gd name="T81" fmla="*/ 275 h 534"/>
                <a:gd name="T82" fmla="*/ 732 w 912"/>
                <a:gd name="T83" fmla="*/ 275 h 534"/>
                <a:gd name="T84" fmla="*/ 734 w 912"/>
                <a:gd name="T85" fmla="*/ 275 h 534"/>
                <a:gd name="T86" fmla="*/ 773 w 912"/>
                <a:gd name="T87" fmla="*/ 275 h 534"/>
                <a:gd name="T88" fmla="*/ 820 w 912"/>
                <a:gd name="T89" fmla="*/ 405 h 534"/>
                <a:gd name="T90" fmla="*/ 910 w 912"/>
                <a:gd name="T91" fmla="*/ 534 h 534"/>
                <a:gd name="T92" fmla="*/ 912 w 912"/>
                <a:gd name="T93" fmla="*/ 534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12" h="534">
                  <a:moveTo>
                    <a:pt x="0" y="0"/>
                  </a:moveTo>
                  <a:lnTo>
                    <a:pt x="0" y="0"/>
                  </a:lnTo>
                  <a:lnTo>
                    <a:pt x="0" y="0"/>
                  </a:lnTo>
                  <a:lnTo>
                    <a:pt x="0" y="0"/>
                  </a:lnTo>
                  <a:lnTo>
                    <a:pt x="0" y="0"/>
                  </a:lnTo>
                  <a:lnTo>
                    <a:pt x="0" y="0"/>
                  </a:lnTo>
                  <a:lnTo>
                    <a:pt x="0" y="0"/>
                  </a:lnTo>
                  <a:lnTo>
                    <a:pt x="55" y="0"/>
                  </a:lnTo>
                  <a:lnTo>
                    <a:pt x="55" y="24"/>
                  </a:lnTo>
                  <a:lnTo>
                    <a:pt x="139" y="24"/>
                  </a:lnTo>
                  <a:lnTo>
                    <a:pt x="139" y="48"/>
                  </a:lnTo>
                  <a:lnTo>
                    <a:pt x="201" y="48"/>
                  </a:lnTo>
                  <a:lnTo>
                    <a:pt x="201" y="71"/>
                  </a:lnTo>
                  <a:lnTo>
                    <a:pt x="224" y="71"/>
                  </a:lnTo>
                  <a:lnTo>
                    <a:pt x="224" y="95"/>
                  </a:lnTo>
                  <a:lnTo>
                    <a:pt x="234" y="95"/>
                  </a:lnTo>
                  <a:lnTo>
                    <a:pt x="234" y="95"/>
                  </a:lnTo>
                  <a:lnTo>
                    <a:pt x="236" y="95"/>
                  </a:lnTo>
                  <a:lnTo>
                    <a:pt x="236" y="95"/>
                  </a:lnTo>
                  <a:lnTo>
                    <a:pt x="242" y="95"/>
                  </a:lnTo>
                  <a:lnTo>
                    <a:pt x="242" y="95"/>
                  </a:lnTo>
                  <a:lnTo>
                    <a:pt x="244" y="95"/>
                  </a:lnTo>
                  <a:lnTo>
                    <a:pt x="244" y="95"/>
                  </a:lnTo>
                  <a:lnTo>
                    <a:pt x="257" y="95"/>
                  </a:lnTo>
                  <a:lnTo>
                    <a:pt x="257" y="121"/>
                  </a:lnTo>
                  <a:lnTo>
                    <a:pt x="316" y="121"/>
                  </a:lnTo>
                  <a:lnTo>
                    <a:pt x="316" y="147"/>
                  </a:lnTo>
                  <a:lnTo>
                    <a:pt x="351" y="147"/>
                  </a:lnTo>
                  <a:lnTo>
                    <a:pt x="351" y="147"/>
                  </a:lnTo>
                  <a:lnTo>
                    <a:pt x="353" y="147"/>
                  </a:lnTo>
                  <a:lnTo>
                    <a:pt x="353" y="147"/>
                  </a:lnTo>
                  <a:lnTo>
                    <a:pt x="378" y="147"/>
                  </a:lnTo>
                  <a:lnTo>
                    <a:pt x="378" y="174"/>
                  </a:lnTo>
                  <a:lnTo>
                    <a:pt x="382" y="174"/>
                  </a:lnTo>
                  <a:lnTo>
                    <a:pt x="382" y="174"/>
                  </a:lnTo>
                  <a:lnTo>
                    <a:pt x="384" y="174"/>
                  </a:lnTo>
                  <a:lnTo>
                    <a:pt x="384" y="174"/>
                  </a:lnTo>
                  <a:lnTo>
                    <a:pt x="386" y="174"/>
                  </a:lnTo>
                  <a:lnTo>
                    <a:pt x="386" y="174"/>
                  </a:lnTo>
                  <a:lnTo>
                    <a:pt x="388" y="174"/>
                  </a:lnTo>
                  <a:lnTo>
                    <a:pt x="388" y="174"/>
                  </a:lnTo>
                  <a:lnTo>
                    <a:pt x="441" y="174"/>
                  </a:lnTo>
                  <a:lnTo>
                    <a:pt x="441" y="174"/>
                  </a:lnTo>
                  <a:lnTo>
                    <a:pt x="444" y="174"/>
                  </a:lnTo>
                  <a:lnTo>
                    <a:pt x="444" y="174"/>
                  </a:lnTo>
                  <a:lnTo>
                    <a:pt x="463" y="174"/>
                  </a:lnTo>
                  <a:lnTo>
                    <a:pt x="463" y="207"/>
                  </a:lnTo>
                  <a:lnTo>
                    <a:pt x="471" y="207"/>
                  </a:lnTo>
                  <a:lnTo>
                    <a:pt x="471" y="239"/>
                  </a:lnTo>
                  <a:lnTo>
                    <a:pt x="510" y="239"/>
                  </a:lnTo>
                  <a:lnTo>
                    <a:pt x="510" y="239"/>
                  </a:lnTo>
                  <a:lnTo>
                    <a:pt x="513" y="239"/>
                  </a:lnTo>
                  <a:lnTo>
                    <a:pt x="513" y="239"/>
                  </a:lnTo>
                  <a:lnTo>
                    <a:pt x="557" y="239"/>
                  </a:lnTo>
                  <a:lnTo>
                    <a:pt x="557" y="275"/>
                  </a:lnTo>
                  <a:lnTo>
                    <a:pt x="599" y="275"/>
                  </a:lnTo>
                  <a:lnTo>
                    <a:pt x="599" y="275"/>
                  </a:lnTo>
                  <a:lnTo>
                    <a:pt x="601" y="275"/>
                  </a:lnTo>
                  <a:lnTo>
                    <a:pt x="601" y="275"/>
                  </a:lnTo>
                  <a:lnTo>
                    <a:pt x="626" y="275"/>
                  </a:lnTo>
                  <a:lnTo>
                    <a:pt x="626" y="275"/>
                  </a:lnTo>
                  <a:lnTo>
                    <a:pt x="628" y="275"/>
                  </a:lnTo>
                  <a:lnTo>
                    <a:pt x="628" y="275"/>
                  </a:lnTo>
                  <a:lnTo>
                    <a:pt x="636" y="275"/>
                  </a:lnTo>
                  <a:lnTo>
                    <a:pt x="636" y="275"/>
                  </a:lnTo>
                  <a:lnTo>
                    <a:pt x="638" y="275"/>
                  </a:lnTo>
                  <a:lnTo>
                    <a:pt x="638" y="275"/>
                  </a:lnTo>
                  <a:lnTo>
                    <a:pt x="661" y="275"/>
                  </a:lnTo>
                  <a:lnTo>
                    <a:pt x="661" y="275"/>
                  </a:lnTo>
                  <a:lnTo>
                    <a:pt x="663" y="275"/>
                  </a:lnTo>
                  <a:lnTo>
                    <a:pt x="663" y="275"/>
                  </a:lnTo>
                  <a:lnTo>
                    <a:pt x="669" y="275"/>
                  </a:lnTo>
                  <a:lnTo>
                    <a:pt x="669" y="275"/>
                  </a:lnTo>
                  <a:lnTo>
                    <a:pt x="671" y="275"/>
                  </a:lnTo>
                  <a:lnTo>
                    <a:pt x="671" y="275"/>
                  </a:lnTo>
                  <a:lnTo>
                    <a:pt x="679" y="275"/>
                  </a:lnTo>
                  <a:lnTo>
                    <a:pt x="679" y="275"/>
                  </a:lnTo>
                  <a:lnTo>
                    <a:pt x="681" y="275"/>
                  </a:lnTo>
                  <a:lnTo>
                    <a:pt x="681" y="275"/>
                  </a:lnTo>
                  <a:lnTo>
                    <a:pt x="704" y="275"/>
                  </a:lnTo>
                  <a:lnTo>
                    <a:pt x="704" y="275"/>
                  </a:lnTo>
                  <a:lnTo>
                    <a:pt x="706" y="275"/>
                  </a:lnTo>
                  <a:lnTo>
                    <a:pt x="706" y="275"/>
                  </a:lnTo>
                  <a:lnTo>
                    <a:pt x="732" y="275"/>
                  </a:lnTo>
                  <a:lnTo>
                    <a:pt x="732" y="275"/>
                  </a:lnTo>
                  <a:lnTo>
                    <a:pt x="734" y="275"/>
                  </a:lnTo>
                  <a:lnTo>
                    <a:pt x="734" y="275"/>
                  </a:lnTo>
                  <a:lnTo>
                    <a:pt x="773" y="275"/>
                  </a:lnTo>
                  <a:lnTo>
                    <a:pt x="773" y="405"/>
                  </a:lnTo>
                  <a:lnTo>
                    <a:pt x="820" y="405"/>
                  </a:lnTo>
                  <a:lnTo>
                    <a:pt x="820" y="534"/>
                  </a:lnTo>
                  <a:lnTo>
                    <a:pt x="910" y="534"/>
                  </a:lnTo>
                  <a:lnTo>
                    <a:pt x="910" y="534"/>
                  </a:lnTo>
                  <a:lnTo>
                    <a:pt x="912" y="534"/>
                  </a:lnTo>
                  <a:lnTo>
                    <a:pt x="912" y="534"/>
                  </a:lnTo>
                </a:path>
              </a:pathLst>
            </a:custGeom>
            <a:noFill/>
            <a:ln w="28575">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36" name="Line 294">
              <a:extLst>
                <a:ext uri="{FF2B5EF4-FFF2-40B4-BE49-F238E27FC236}">
                  <a16:creationId xmlns="" xmlns:a16="http://schemas.microsoft.com/office/drawing/2014/main" id="{2821E9B9-9411-4AD8-AD26-2A56B186AB3E}"/>
                </a:ext>
              </a:extLst>
            </p:cNvPr>
            <p:cNvSpPr>
              <a:spLocks noChangeShapeType="1"/>
            </p:cNvSpPr>
            <p:nvPr/>
          </p:nvSpPr>
          <p:spPr bwMode="auto">
            <a:xfrm flipV="1">
              <a:off x="13430000" y="2832100"/>
              <a:ext cx="0" cy="49212"/>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37" name="Line 295">
              <a:extLst>
                <a:ext uri="{FF2B5EF4-FFF2-40B4-BE49-F238E27FC236}">
                  <a16:creationId xmlns="" xmlns:a16="http://schemas.microsoft.com/office/drawing/2014/main" id="{BC431105-5DDE-4974-835E-B460D189D3F3}"/>
                </a:ext>
              </a:extLst>
            </p:cNvPr>
            <p:cNvSpPr>
              <a:spLocks noChangeShapeType="1"/>
            </p:cNvSpPr>
            <p:nvPr/>
          </p:nvSpPr>
          <p:spPr bwMode="auto">
            <a:xfrm flipV="1">
              <a:off x="13510962" y="2832100"/>
              <a:ext cx="0" cy="49212"/>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38" name="Line 296">
              <a:extLst>
                <a:ext uri="{FF2B5EF4-FFF2-40B4-BE49-F238E27FC236}">
                  <a16:creationId xmlns="" xmlns:a16="http://schemas.microsoft.com/office/drawing/2014/main" id="{E62E072E-C3D5-4BD9-9DBF-DC0315EF3154}"/>
                </a:ext>
              </a:extLst>
            </p:cNvPr>
            <p:cNvSpPr>
              <a:spLocks noChangeShapeType="1"/>
            </p:cNvSpPr>
            <p:nvPr/>
          </p:nvSpPr>
          <p:spPr bwMode="auto">
            <a:xfrm flipV="1">
              <a:off x="14098337" y="3684588"/>
              <a:ext cx="0" cy="46037"/>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39" name="Line 297">
              <a:extLst>
                <a:ext uri="{FF2B5EF4-FFF2-40B4-BE49-F238E27FC236}">
                  <a16:creationId xmlns="" xmlns:a16="http://schemas.microsoft.com/office/drawing/2014/main" id="{5759B9FA-1D4C-40DE-8CD7-D3C2C2A9E811}"/>
                </a:ext>
              </a:extLst>
            </p:cNvPr>
            <p:cNvSpPr>
              <a:spLocks noChangeShapeType="1"/>
            </p:cNvSpPr>
            <p:nvPr/>
          </p:nvSpPr>
          <p:spPr bwMode="auto">
            <a:xfrm flipV="1">
              <a:off x="14142787" y="3684588"/>
              <a:ext cx="0" cy="46037"/>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40" name="Line 298">
              <a:extLst>
                <a:ext uri="{FF2B5EF4-FFF2-40B4-BE49-F238E27FC236}">
                  <a16:creationId xmlns="" xmlns:a16="http://schemas.microsoft.com/office/drawing/2014/main" id="{155EE02B-58F1-4E37-BF7F-B503F92F4505}"/>
                </a:ext>
              </a:extLst>
            </p:cNvPr>
            <p:cNvSpPr>
              <a:spLocks noChangeShapeType="1"/>
            </p:cNvSpPr>
            <p:nvPr/>
          </p:nvSpPr>
          <p:spPr bwMode="auto">
            <a:xfrm flipV="1">
              <a:off x="14422187" y="3684588"/>
              <a:ext cx="0" cy="46037"/>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41" name="Line 299">
              <a:extLst>
                <a:ext uri="{FF2B5EF4-FFF2-40B4-BE49-F238E27FC236}">
                  <a16:creationId xmlns="" xmlns:a16="http://schemas.microsoft.com/office/drawing/2014/main" id="{44EC35B7-556D-4D77-AEA2-1DB91BC0AC96}"/>
                </a:ext>
              </a:extLst>
            </p:cNvPr>
            <p:cNvSpPr>
              <a:spLocks noChangeShapeType="1"/>
            </p:cNvSpPr>
            <p:nvPr/>
          </p:nvSpPr>
          <p:spPr bwMode="auto">
            <a:xfrm flipV="1">
              <a:off x="14860337" y="4024313"/>
              <a:ext cx="0" cy="46037"/>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42" name="Line 300">
              <a:extLst>
                <a:ext uri="{FF2B5EF4-FFF2-40B4-BE49-F238E27FC236}">
                  <a16:creationId xmlns="" xmlns:a16="http://schemas.microsoft.com/office/drawing/2014/main" id="{3F2FF1A1-D7C4-4AA1-8CE8-A7591D22375B}"/>
                </a:ext>
              </a:extLst>
            </p:cNvPr>
            <p:cNvSpPr>
              <a:spLocks noChangeShapeType="1"/>
            </p:cNvSpPr>
            <p:nvPr/>
          </p:nvSpPr>
          <p:spPr bwMode="auto">
            <a:xfrm flipV="1">
              <a:off x="15142912" y="4024313"/>
              <a:ext cx="0" cy="46037"/>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43" name="Line 301">
              <a:extLst>
                <a:ext uri="{FF2B5EF4-FFF2-40B4-BE49-F238E27FC236}">
                  <a16:creationId xmlns="" xmlns:a16="http://schemas.microsoft.com/office/drawing/2014/main" id="{5A3FA914-69D2-49B5-B3A6-644A7760A4A9}"/>
                </a:ext>
              </a:extLst>
            </p:cNvPr>
            <p:cNvSpPr>
              <a:spLocks noChangeShapeType="1"/>
            </p:cNvSpPr>
            <p:nvPr/>
          </p:nvSpPr>
          <p:spPr bwMode="auto">
            <a:xfrm flipV="1">
              <a:off x="13655425" y="2732088"/>
              <a:ext cx="0" cy="44450"/>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44" name="Line 302">
              <a:extLst>
                <a:ext uri="{FF2B5EF4-FFF2-40B4-BE49-F238E27FC236}">
                  <a16:creationId xmlns="" xmlns:a16="http://schemas.microsoft.com/office/drawing/2014/main" id="{0F0ACCCA-3F51-44CE-BD39-3FF4DA1E9438}"/>
                </a:ext>
              </a:extLst>
            </p:cNvPr>
            <p:cNvSpPr>
              <a:spLocks noChangeShapeType="1"/>
            </p:cNvSpPr>
            <p:nvPr/>
          </p:nvSpPr>
          <p:spPr bwMode="auto">
            <a:xfrm flipV="1">
              <a:off x="13679237" y="2732088"/>
              <a:ext cx="0" cy="44450"/>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45" name="Line 303">
              <a:extLst>
                <a:ext uri="{FF2B5EF4-FFF2-40B4-BE49-F238E27FC236}">
                  <a16:creationId xmlns="" xmlns:a16="http://schemas.microsoft.com/office/drawing/2014/main" id="{AA6172D4-3176-4CD5-AF91-7568EEE66716}"/>
                </a:ext>
              </a:extLst>
            </p:cNvPr>
            <p:cNvSpPr>
              <a:spLocks noChangeShapeType="1"/>
            </p:cNvSpPr>
            <p:nvPr/>
          </p:nvSpPr>
          <p:spPr bwMode="auto">
            <a:xfrm flipV="1">
              <a:off x="13999912" y="2911475"/>
              <a:ext cx="0" cy="46037"/>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46" name="Line 304">
              <a:extLst>
                <a:ext uri="{FF2B5EF4-FFF2-40B4-BE49-F238E27FC236}">
                  <a16:creationId xmlns="" xmlns:a16="http://schemas.microsoft.com/office/drawing/2014/main" id="{2B08DA26-10B7-4E84-A087-08963C59D2F1}"/>
                </a:ext>
              </a:extLst>
            </p:cNvPr>
            <p:cNvSpPr>
              <a:spLocks noChangeShapeType="1"/>
            </p:cNvSpPr>
            <p:nvPr/>
          </p:nvSpPr>
          <p:spPr bwMode="auto">
            <a:xfrm flipV="1">
              <a:off x="14091987" y="3005138"/>
              <a:ext cx="0" cy="46037"/>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47" name="Line 305">
              <a:extLst>
                <a:ext uri="{FF2B5EF4-FFF2-40B4-BE49-F238E27FC236}">
                  <a16:creationId xmlns="" xmlns:a16="http://schemas.microsoft.com/office/drawing/2014/main" id="{F22F5088-DE3C-4EC6-876C-48E3A3EABFF1}"/>
                </a:ext>
              </a:extLst>
            </p:cNvPr>
            <p:cNvSpPr>
              <a:spLocks noChangeShapeType="1"/>
            </p:cNvSpPr>
            <p:nvPr/>
          </p:nvSpPr>
          <p:spPr bwMode="auto">
            <a:xfrm flipV="1">
              <a:off x="14103100" y="3005138"/>
              <a:ext cx="0" cy="46037"/>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48" name="Line 306">
              <a:extLst>
                <a:ext uri="{FF2B5EF4-FFF2-40B4-BE49-F238E27FC236}">
                  <a16:creationId xmlns="" xmlns:a16="http://schemas.microsoft.com/office/drawing/2014/main" id="{592FA367-07AE-4DD8-BA6B-CB1CA61B2134}"/>
                </a:ext>
              </a:extLst>
            </p:cNvPr>
            <p:cNvSpPr>
              <a:spLocks noChangeShapeType="1"/>
            </p:cNvSpPr>
            <p:nvPr/>
          </p:nvSpPr>
          <p:spPr bwMode="auto">
            <a:xfrm flipV="1">
              <a:off x="14269787" y="3005138"/>
              <a:ext cx="0" cy="46037"/>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49" name="Line 307">
              <a:extLst>
                <a:ext uri="{FF2B5EF4-FFF2-40B4-BE49-F238E27FC236}">
                  <a16:creationId xmlns="" xmlns:a16="http://schemas.microsoft.com/office/drawing/2014/main" id="{1FE94BF2-F389-452F-9538-2EEE923A2362}"/>
                </a:ext>
              </a:extLst>
            </p:cNvPr>
            <p:cNvSpPr>
              <a:spLocks noChangeShapeType="1"/>
            </p:cNvSpPr>
            <p:nvPr/>
          </p:nvSpPr>
          <p:spPr bwMode="auto">
            <a:xfrm flipV="1">
              <a:off x="14472987" y="3230563"/>
              <a:ext cx="0" cy="46037"/>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50" name="Line 308">
              <a:extLst>
                <a:ext uri="{FF2B5EF4-FFF2-40B4-BE49-F238E27FC236}">
                  <a16:creationId xmlns="" xmlns:a16="http://schemas.microsoft.com/office/drawing/2014/main" id="{74175C06-C14A-4CA9-A58D-6E904193CCF2}"/>
                </a:ext>
              </a:extLst>
            </p:cNvPr>
            <p:cNvSpPr>
              <a:spLocks noChangeShapeType="1"/>
            </p:cNvSpPr>
            <p:nvPr/>
          </p:nvSpPr>
          <p:spPr bwMode="auto">
            <a:xfrm flipV="1">
              <a:off x="14733337" y="3355975"/>
              <a:ext cx="0" cy="44450"/>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51" name="Line 309">
              <a:extLst>
                <a:ext uri="{FF2B5EF4-FFF2-40B4-BE49-F238E27FC236}">
                  <a16:creationId xmlns="" xmlns:a16="http://schemas.microsoft.com/office/drawing/2014/main" id="{12996333-B6E8-477A-8894-BEF65DB38289}"/>
                </a:ext>
              </a:extLst>
            </p:cNvPr>
            <p:cNvSpPr>
              <a:spLocks noChangeShapeType="1"/>
            </p:cNvSpPr>
            <p:nvPr/>
          </p:nvSpPr>
          <p:spPr bwMode="auto">
            <a:xfrm flipV="1">
              <a:off x="14812712" y="3355975"/>
              <a:ext cx="0" cy="44450"/>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52" name="Line 310">
              <a:extLst>
                <a:ext uri="{FF2B5EF4-FFF2-40B4-BE49-F238E27FC236}">
                  <a16:creationId xmlns="" xmlns:a16="http://schemas.microsoft.com/office/drawing/2014/main" id="{6C67C639-F74C-44AC-9FDD-1E3836D6ABE2}"/>
                </a:ext>
              </a:extLst>
            </p:cNvPr>
            <p:cNvSpPr>
              <a:spLocks noChangeShapeType="1"/>
            </p:cNvSpPr>
            <p:nvPr/>
          </p:nvSpPr>
          <p:spPr bwMode="auto">
            <a:xfrm flipV="1">
              <a:off x="14841287" y="3355975"/>
              <a:ext cx="0" cy="44450"/>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53" name="Line 311">
              <a:extLst>
                <a:ext uri="{FF2B5EF4-FFF2-40B4-BE49-F238E27FC236}">
                  <a16:creationId xmlns="" xmlns:a16="http://schemas.microsoft.com/office/drawing/2014/main" id="{361A347A-EFE1-420E-AAA6-C0CCCA513AD5}"/>
                </a:ext>
              </a:extLst>
            </p:cNvPr>
            <p:cNvSpPr>
              <a:spLocks noChangeShapeType="1"/>
            </p:cNvSpPr>
            <p:nvPr/>
          </p:nvSpPr>
          <p:spPr bwMode="auto">
            <a:xfrm flipV="1">
              <a:off x="14915900" y="3355975"/>
              <a:ext cx="0" cy="44450"/>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54" name="Line 312">
              <a:extLst>
                <a:ext uri="{FF2B5EF4-FFF2-40B4-BE49-F238E27FC236}">
                  <a16:creationId xmlns="" xmlns:a16="http://schemas.microsoft.com/office/drawing/2014/main" id="{F1ADD575-A2F8-481A-8354-A42E75A1ED7D}"/>
                </a:ext>
              </a:extLst>
            </p:cNvPr>
            <p:cNvSpPr>
              <a:spLocks noChangeShapeType="1"/>
            </p:cNvSpPr>
            <p:nvPr/>
          </p:nvSpPr>
          <p:spPr bwMode="auto">
            <a:xfrm flipV="1">
              <a:off x="14939712" y="3355975"/>
              <a:ext cx="0" cy="44450"/>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55" name="Line 313">
              <a:extLst>
                <a:ext uri="{FF2B5EF4-FFF2-40B4-BE49-F238E27FC236}">
                  <a16:creationId xmlns="" xmlns:a16="http://schemas.microsoft.com/office/drawing/2014/main" id="{E5FC4493-DC20-47D4-A724-913BEE6F7520}"/>
                </a:ext>
              </a:extLst>
            </p:cNvPr>
            <p:cNvSpPr>
              <a:spLocks noChangeShapeType="1"/>
            </p:cNvSpPr>
            <p:nvPr/>
          </p:nvSpPr>
          <p:spPr bwMode="auto">
            <a:xfrm flipV="1">
              <a:off x="14968287" y="3355975"/>
              <a:ext cx="0" cy="44450"/>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56" name="Line 314">
              <a:extLst>
                <a:ext uri="{FF2B5EF4-FFF2-40B4-BE49-F238E27FC236}">
                  <a16:creationId xmlns="" xmlns:a16="http://schemas.microsoft.com/office/drawing/2014/main" id="{2CF1D3FC-BE7A-4D6A-8523-1E2DA6C4A502}"/>
                </a:ext>
              </a:extLst>
            </p:cNvPr>
            <p:cNvSpPr>
              <a:spLocks noChangeShapeType="1"/>
            </p:cNvSpPr>
            <p:nvPr/>
          </p:nvSpPr>
          <p:spPr bwMode="auto">
            <a:xfrm flipV="1">
              <a:off x="15042900" y="3355975"/>
              <a:ext cx="0" cy="44450"/>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57" name="Line 315">
              <a:extLst>
                <a:ext uri="{FF2B5EF4-FFF2-40B4-BE49-F238E27FC236}">
                  <a16:creationId xmlns="" xmlns:a16="http://schemas.microsoft.com/office/drawing/2014/main" id="{7FD5847E-1382-4EDE-843F-D8EE0E415EF7}"/>
                </a:ext>
              </a:extLst>
            </p:cNvPr>
            <p:cNvSpPr>
              <a:spLocks noChangeShapeType="1"/>
            </p:cNvSpPr>
            <p:nvPr/>
          </p:nvSpPr>
          <p:spPr bwMode="auto">
            <a:xfrm flipV="1">
              <a:off x="15125450" y="3355975"/>
              <a:ext cx="0" cy="44450"/>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458" name="Line 316">
              <a:extLst>
                <a:ext uri="{FF2B5EF4-FFF2-40B4-BE49-F238E27FC236}">
                  <a16:creationId xmlns="" xmlns:a16="http://schemas.microsoft.com/office/drawing/2014/main" id="{AF0B1FB8-FB26-4C21-B850-233DAC9EE613}"/>
                </a:ext>
              </a:extLst>
            </p:cNvPr>
            <p:cNvSpPr>
              <a:spLocks noChangeShapeType="1"/>
            </p:cNvSpPr>
            <p:nvPr/>
          </p:nvSpPr>
          <p:spPr bwMode="auto">
            <a:xfrm flipV="1">
              <a:off x="15650912" y="4254500"/>
              <a:ext cx="0" cy="44450"/>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grpSp>
      <p:sp>
        <p:nvSpPr>
          <p:cNvPr id="7" name="Date Placeholder 6"/>
          <p:cNvSpPr>
            <a:spLocks noGrp="1"/>
          </p:cNvSpPr>
          <p:nvPr>
            <p:ph type="dt" sz="half" idx="10"/>
          </p:nvPr>
        </p:nvSpPr>
        <p:spPr/>
        <p:txBody>
          <a:bodyPr/>
          <a:lstStyle/>
          <a:p>
            <a:fld id="{116D0DCF-78E3-6A49-8A2E-7CB9F88BADDB}" type="datetime1">
              <a:rPr lang="en-US" smtClean="0"/>
              <a:t>14.11.20</a:t>
            </a:fld>
            <a:endParaRPr lang="en-US"/>
          </a:p>
        </p:txBody>
      </p:sp>
      <p:sp>
        <p:nvSpPr>
          <p:cNvPr id="8" name="Slide Number Placeholder 7"/>
          <p:cNvSpPr>
            <a:spLocks noGrp="1"/>
          </p:cNvSpPr>
          <p:nvPr>
            <p:ph type="sldNum" sz="quarter" idx="12"/>
          </p:nvPr>
        </p:nvSpPr>
        <p:spPr/>
        <p:txBody>
          <a:bodyPr/>
          <a:lstStyle/>
          <a:p>
            <a:fld id="{A46B56E3-E63F-C94B-B5F1-645B608C74A3}" type="slidenum">
              <a:rPr lang="en-US" smtClean="0"/>
              <a:t>95</a:t>
            </a:fld>
            <a:endParaRPr lang="en-US"/>
          </a:p>
        </p:txBody>
      </p:sp>
    </p:spTree>
    <p:extLst>
      <p:ext uri="{BB962C8B-B14F-4D97-AF65-F5344CB8AC3E}">
        <p14:creationId xmlns:p14="http://schemas.microsoft.com/office/powerpoint/2010/main" val="17868448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677A9D7-72FB-4E20-ADA8-1A12828F2991}"/>
              </a:ext>
            </a:extLst>
          </p:cNvPr>
          <p:cNvSpPr>
            <a:spLocks noGrp="1"/>
          </p:cNvSpPr>
          <p:nvPr>
            <p:ph type="title"/>
          </p:nvPr>
        </p:nvSpPr>
        <p:spPr/>
        <p:txBody>
          <a:bodyPr>
            <a:noAutofit/>
          </a:bodyPr>
          <a:lstStyle/>
          <a:p>
            <a:r>
              <a:rPr lang="en-US" sz="3600" dirty="0"/>
              <a:t>Phase II COLET Study: </a:t>
            </a:r>
            <a:r>
              <a:rPr lang="en-US" sz="3600" dirty="0" err="1"/>
              <a:t>Atezolizumab</a:t>
            </a:r>
            <a:r>
              <a:rPr lang="en-US" sz="3600" dirty="0"/>
              <a:t> + </a:t>
            </a:r>
            <a:r>
              <a:rPr lang="en-US" sz="3600" dirty="0" err="1"/>
              <a:t>Cobimetinib</a:t>
            </a:r>
            <a:r>
              <a:rPr lang="en-US" sz="3600" dirty="0"/>
              <a:t> + Paclitaxel/Nab-paclitaxel </a:t>
            </a:r>
          </a:p>
        </p:txBody>
      </p:sp>
      <p:grpSp>
        <p:nvGrpSpPr>
          <p:cNvPr id="4" name="Group 7">
            <a:extLst>
              <a:ext uri="{FF2B5EF4-FFF2-40B4-BE49-F238E27FC236}">
                <a16:creationId xmlns="" xmlns:a16="http://schemas.microsoft.com/office/drawing/2014/main" id="{3FCF4612-C925-48CE-9196-F4E7F73811B8}"/>
              </a:ext>
            </a:extLst>
          </p:cNvPr>
          <p:cNvGrpSpPr>
            <a:grpSpLocks/>
          </p:cNvGrpSpPr>
          <p:nvPr/>
        </p:nvGrpSpPr>
        <p:grpSpPr bwMode="auto">
          <a:xfrm>
            <a:off x="7042177" y="6216652"/>
            <a:ext cx="2491813" cy="447822"/>
            <a:chOff x="9527309" y="3551529"/>
            <a:chExt cx="3322416" cy="448324"/>
          </a:xfrm>
        </p:grpSpPr>
        <p:pic>
          <p:nvPicPr>
            <p:cNvPr id="5" name="Picture 9">
              <a:extLst>
                <a:ext uri="{FF2B5EF4-FFF2-40B4-BE49-F238E27FC236}">
                  <a16:creationId xmlns="" xmlns:a16="http://schemas.microsoft.com/office/drawing/2014/main" id="{94D046FB-895B-4EA6-9E0F-9C64B602DEC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327791" y="3551529"/>
              <a:ext cx="551335" cy="179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 name="Rectangle 8">
              <a:extLst>
                <a:ext uri="{FF2B5EF4-FFF2-40B4-BE49-F238E27FC236}">
                  <a16:creationId xmlns="" xmlns:a16="http://schemas.microsoft.com/office/drawing/2014/main" id="{9FF71501-CF79-4F79-90DF-BC2802C805C2}"/>
                </a:ext>
              </a:extLst>
            </p:cNvPr>
            <p:cNvSpPr>
              <a:spLocks noChangeArrowheads="1"/>
            </p:cNvSpPr>
            <p:nvPr/>
          </p:nvSpPr>
          <p:spPr bwMode="auto">
            <a:xfrm>
              <a:off x="9527309" y="3691731"/>
              <a:ext cx="3322416" cy="308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eaLnBrk="0" hangingPunct="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eaLnBrk="0" hangingPunct="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eaLnBrk="0"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eaLnBrk="0"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4"/>
                </a:rPr>
                <a:t>clinicaloptions.com</a:t>
              </a:r>
              <a:endPar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
        <p:nvSpPr>
          <p:cNvPr id="35" name="Text Box 15">
            <a:extLst>
              <a:ext uri="{FF2B5EF4-FFF2-40B4-BE49-F238E27FC236}">
                <a16:creationId xmlns="" xmlns:a16="http://schemas.microsoft.com/office/drawing/2014/main" id="{0A040734-F548-41D2-B788-A2556748C1CE}"/>
              </a:ext>
            </a:extLst>
          </p:cNvPr>
          <p:cNvSpPr txBox="1">
            <a:spLocks noChangeArrowheads="1"/>
          </p:cNvSpPr>
          <p:nvPr/>
        </p:nvSpPr>
        <p:spPr bwMode="auto">
          <a:xfrm>
            <a:off x="309563" y="6359420"/>
            <a:ext cx="589002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1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Brufsky</a:t>
            </a:r>
            <a:r>
              <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ASCO 2019. Abstr 1013.</a:t>
            </a:r>
          </a:p>
        </p:txBody>
      </p:sp>
      <p:sp>
        <p:nvSpPr>
          <p:cNvPr id="18" name="Text Box 23">
            <a:extLst>
              <a:ext uri="{FF2B5EF4-FFF2-40B4-BE49-F238E27FC236}">
                <a16:creationId xmlns="" xmlns:a16="http://schemas.microsoft.com/office/drawing/2014/main" id="{074A24A8-7E98-BA4B-A2C0-E8B4048C8E6D}"/>
              </a:ext>
            </a:extLst>
          </p:cNvPr>
          <p:cNvSpPr txBox="1">
            <a:spLocks noChangeArrowheads="1"/>
          </p:cNvSpPr>
          <p:nvPr/>
        </p:nvSpPr>
        <p:spPr bwMode="auto">
          <a:xfrm>
            <a:off x="101579" y="2627255"/>
            <a:ext cx="1839359" cy="17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Adults with m</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etastatic</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or locally advanced first-line TNBC, ECOG PS 0-1, no CNS metastases</a:t>
            </a:r>
            <a:endParaRPr kumimoji="0" lang="en-US" sz="18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9" name="Rectangle 24">
            <a:extLst>
              <a:ext uri="{FF2B5EF4-FFF2-40B4-BE49-F238E27FC236}">
                <a16:creationId xmlns="" xmlns:a16="http://schemas.microsoft.com/office/drawing/2014/main" id="{F48C895B-C3F8-C940-BC27-E4258AD12747}"/>
              </a:ext>
            </a:extLst>
          </p:cNvPr>
          <p:cNvSpPr>
            <a:spLocks noChangeArrowheads="1"/>
          </p:cNvSpPr>
          <p:nvPr/>
        </p:nvSpPr>
        <p:spPr bwMode="auto">
          <a:xfrm>
            <a:off x="2553574" y="2633691"/>
            <a:ext cx="2557463" cy="896010"/>
          </a:xfrm>
          <a:prstGeom prst="rect">
            <a:avLst/>
          </a:prstGeom>
          <a:solidFill>
            <a:schemeClr val="accent1"/>
          </a:solidFill>
          <a:ln w="9525">
            <a:noFill/>
            <a:miter lim="800000"/>
            <a:headEnd/>
            <a:tailEnd/>
          </a:ln>
        </p:spPr>
        <p:txBody>
          <a:bodyPr wrap="none"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Arial" charset="0"/>
              </a:rPr>
              <a:t>Cobimetinib</a:t>
            </a: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 6</a:t>
            </a: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0 mg/d, d3-23 +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paclitaxel 8</a:t>
            </a: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0 mg/m</a:t>
            </a:r>
            <a:r>
              <a:rPr kumimoji="0" lang="en-US" sz="1400" b="0" i="0" u="none" strike="noStrike" kern="1200" cap="none" spc="0" normalizeH="0" baseline="30000" noProof="0" dirty="0">
                <a:ln>
                  <a:noFill/>
                </a:ln>
                <a:solidFill>
                  <a:srgbClr val="FFFFFF"/>
                </a:solidFill>
                <a:effectLst/>
                <a:uLnTx/>
                <a:uFillTx/>
                <a:latin typeface="Calibri" panose="020F0502020204030204" pitchFamily="34" charset="0"/>
                <a:ea typeface="+mn-ea"/>
                <a:cs typeface="Arial" charset="0"/>
              </a:rPr>
              <a:t>2</a:t>
            </a: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 IV d1,8,15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Arial" charset="0"/>
              </a:rPr>
              <a:t>Atezolizumab</a:t>
            </a: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 </a:t>
            </a: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840 mg IV d1,15</a:t>
            </a:r>
            <a:endPar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endParaRPr>
          </a:p>
        </p:txBody>
      </p:sp>
      <p:sp>
        <p:nvSpPr>
          <p:cNvPr id="20" name="Rectangle 28">
            <a:extLst>
              <a:ext uri="{FF2B5EF4-FFF2-40B4-BE49-F238E27FC236}">
                <a16:creationId xmlns="" xmlns:a16="http://schemas.microsoft.com/office/drawing/2014/main" id="{361DF277-2420-4B4B-8A58-B0719007F42E}"/>
              </a:ext>
            </a:extLst>
          </p:cNvPr>
          <p:cNvSpPr>
            <a:spLocks noChangeArrowheads="1"/>
          </p:cNvSpPr>
          <p:nvPr/>
        </p:nvSpPr>
        <p:spPr bwMode="auto">
          <a:xfrm>
            <a:off x="2553573" y="3739783"/>
            <a:ext cx="2557463" cy="992291"/>
          </a:xfrm>
          <a:prstGeom prst="rect">
            <a:avLst/>
          </a:prstGeom>
          <a:solidFill>
            <a:schemeClr val="accent3"/>
          </a:solidFill>
          <a:ln w="9525">
            <a:noFill/>
            <a:miter lim="800000"/>
            <a:headEnd/>
            <a:tailEnd/>
          </a:ln>
        </p:spPr>
        <p:txBody>
          <a:bodyPr wrap="none"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Arial" charset="0"/>
              </a:rPr>
              <a:t>Cobimetinib</a:t>
            </a:r>
            <a:r>
              <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 </a:t>
            </a:r>
            <a: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60 mg/d, d3-23 +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1"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nab-</a:t>
            </a:r>
            <a:r>
              <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paclitaxel </a:t>
            </a:r>
            <a: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100 mg/m</a:t>
            </a:r>
            <a:r>
              <a:rPr kumimoji="0" lang="en-US" sz="1200" b="0" i="0" u="none" strike="noStrike" kern="1200" cap="none" spc="0" normalizeH="0" baseline="30000" noProof="0" dirty="0">
                <a:ln>
                  <a:noFill/>
                </a:ln>
                <a:solidFill>
                  <a:srgbClr val="FFFFFF"/>
                </a:solidFill>
                <a:effectLst/>
                <a:uLnTx/>
                <a:uFillTx/>
                <a:latin typeface="Calibri" panose="020F0502020204030204" pitchFamily="34" charset="0"/>
                <a:ea typeface="+mn-ea"/>
                <a:cs typeface="Arial" charset="0"/>
              </a:rPr>
              <a:t>2</a:t>
            </a:r>
            <a: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 IV d1,8,15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Arial" charset="0"/>
              </a:rPr>
              <a:t>Atezolizumab</a:t>
            </a:r>
            <a:r>
              <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 </a:t>
            </a:r>
            <a: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840 mg IV d1,15</a:t>
            </a:r>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endParaRPr>
          </a:p>
        </p:txBody>
      </p:sp>
      <p:sp>
        <p:nvSpPr>
          <p:cNvPr id="21" name="Line 32">
            <a:extLst>
              <a:ext uri="{FF2B5EF4-FFF2-40B4-BE49-F238E27FC236}">
                <a16:creationId xmlns="" xmlns:a16="http://schemas.microsoft.com/office/drawing/2014/main" id="{168E44F6-397C-6E45-BD6F-ADC4B214866A}"/>
              </a:ext>
            </a:extLst>
          </p:cNvPr>
          <p:cNvSpPr>
            <a:spLocks noChangeShapeType="1"/>
          </p:cNvSpPr>
          <p:nvPr/>
        </p:nvSpPr>
        <p:spPr bwMode="auto">
          <a:xfrm flipV="1">
            <a:off x="1900079" y="2856081"/>
            <a:ext cx="591230" cy="431903"/>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2" name="Text Box 23">
            <a:extLst>
              <a:ext uri="{FF2B5EF4-FFF2-40B4-BE49-F238E27FC236}">
                <a16:creationId xmlns="" xmlns:a16="http://schemas.microsoft.com/office/drawing/2014/main" id="{B2238094-9BF0-EE4D-8167-E57CC15DF810}"/>
              </a:ext>
            </a:extLst>
          </p:cNvPr>
          <p:cNvSpPr txBox="1">
            <a:spLocks noChangeArrowheads="1"/>
          </p:cNvSpPr>
          <p:nvPr/>
        </p:nvSpPr>
        <p:spPr bwMode="auto">
          <a:xfrm>
            <a:off x="2703076" y="1928960"/>
            <a:ext cx="25574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t>Safety run-in stage (n = 15/arm)</a:t>
            </a:r>
            <a:br>
              <a:rPr kumimoji="0" lang="en-GB" alt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br>
            <a:r>
              <a:rPr kumimoji="0" lang="en-GB" alt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t>2 cycles</a:t>
            </a:r>
            <a:endPar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cxnSp>
        <p:nvCxnSpPr>
          <p:cNvPr id="23" name="Straight Connector 2">
            <a:extLst>
              <a:ext uri="{FF2B5EF4-FFF2-40B4-BE49-F238E27FC236}">
                <a16:creationId xmlns="" xmlns:a16="http://schemas.microsoft.com/office/drawing/2014/main" id="{D118D77E-033F-284E-973D-618E8E0DBA63}"/>
              </a:ext>
            </a:extLst>
          </p:cNvPr>
          <p:cNvCxnSpPr>
            <a:cxnSpLocks noChangeShapeType="1"/>
          </p:cNvCxnSpPr>
          <p:nvPr/>
        </p:nvCxnSpPr>
        <p:spPr bwMode="auto">
          <a:xfrm>
            <a:off x="2903618" y="2476785"/>
            <a:ext cx="2143125"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cxnSp>
      <p:sp>
        <p:nvSpPr>
          <p:cNvPr id="24" name="Text Box 23">
            <a:extLst>
              <a:ext uri="{FF2B5EF4-FFF2-40B4-BE49-F238E27FC236}">
                <a16:creationId xmlns="" xmlns:a16="http://schemas.microsoft.com/office/drawing/2014/main" id="{9574B30C-FF99-AC4D-9DA3-CC1DD49D29B0}"/>
              </a:ext>
            </a:extLst>
          </p:cNvPr>
          <p:cNvSpPr txBox="1">
            <a:spLocks noChangeArrowheads="1"/>
          </p:cNvSpPr>
          <p:nvPr/>
        </p:nvSpPr>
        <p:spPr bwMode="auto">
          <a:xfrm>
            <a:off x="4901737" y="2103465"/>
            <a:ext cx="2556272"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t>Expansion stage (n = 15/arm)</a:t>
            </a:r>
            <a:endPar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cxnSp>
        <p:nvCxnSpPr>
          <p:cNvPr id="25" name="Straight Connector 27">
            <a:extLst>
              <a:ext uri="{FF2B5EF4-FFF2-40B4-BE49-F238E27FC236}">
                <a16:creationId xmlns="" xmlns:a16="http://schemas.microsoft.com/office/drawing/2014/main" id="{115B4B6E-EA40-6A41-9F02-4A69582E7E3B}"/>
              </a:ext>
            </a:extLst>
          </p:cNvPr>
          <p:cNvCxnSpPr>
            <a:cxnSpLocks noChangeShapeType="1"/>
          </p:cNvCxnSpPr>
          <p:nvPr/>
        </p:nvCxnSpPr>
        <p:spPr bwMode="auto">
          <a:xfrm>
            <a:off x="5244273" y="2417153"/>
            <a:ext cx="178308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cxnSp>
      <p:sp>
        <p:nvSpPr>
          <p:cNvPr id="26" name="Rectangle 24">
            <a:extLst>
              <a:ext uri="{FF2B5EF4-FFF2-40B4-BE49-F238E27FC236}">
                <a16:creationId xmlns="" xmlns:a16="http://schemas.microsoft.com/office/drawing/2014/main" id="{A5344369-36AE-144F-8A7F-02151F3C6DD6}"/>
              </a:ext>
            </a:extLst>
          </p:cNvPr>
          <p:cNvSpPr>
            <a:spLocks noChangeArrowheads="1"/>
          </p:cNvSpPr>
          <p:nvPr/>
        </p:nvSpPr>
        <p:spPr bwMode="auto">
          <a:xfrm>
            <a:off x="5244274" y="2612270"/>
            <a:ext cx="1819031" cy="864145"/>
          </a:xfrm>
          <a:prstGeom prst="rect">
            <a:avLst/>
          </a:prstGeom>
          <a:solidFill>
            <a:schemeClr val="accent1"/>
          </a:solidFill>
          <a:ln w="9525">
            <a:noFill/>
            <a:miter lim="800000"/>
            <a:headEnd/>
            <a:tailEnd/>
          </a:ln>
        </p:spPr>
        <p:txBody>
          <a:bodyPr wrap="none"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Arial" charset="0"/>
              </a:rPr>
              <a:t>Cobimetinib</a:t>
            </a:r>
            <a:r>
              <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 +</a:t>
            </a: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paclitaxel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Arial" charset="0"/>
              </a:rPr>
              <a:t>Atezolizumab</a:t>
            </a: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endParaRPr>
          </a:p>
        </p:txBody>
      </p:sp>
      <p:sp>
        <p:nvSpPr>
          <p:cNvPr id="27" name="Line 32">
            <a:extLst>
              <a:ext uri="{FF2B5EF4-FFF2-40B4-BE49-F238E27FC236}">
                <a16:creationId xmlns="" xmlns:a16="http://schemas.microsoft.com/office/drawing/2014/main" id="{3814CA53-3C98-7741-A3BA-AD5044FC8F83}"/>
              </a:ext>
            </a:extLst>
          </p:cNvPr>
          <p:cNvSpPr>
            <a:spLocks noChangeShapeType="1"/>
          </p:cNvSpPr>
          <p:nvPr/>
        </p:nvSpPr>
        <p:spPr bwMode="auto">
          <a:xfrm>
            <a:off x="1926096" y="3372107"/>
            <a:ext cx="539195" cy="551031"/>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8" name="Rectangle 28">
            <a:extLst>
              <a:ext uri="{FF2B5EF4-FFF2-40B4-BE49-F238E27FC236}">
                <a16:creationId xmlns="" xmlns:a16="http://schemas.microsoft.com/office/drawing/2014/main" id="{FA2A652D-E78A-5241-BE57-23F185D691BF}"/>
              </a:ext>
            </a:extLst>
          </p:cNvPr>
          <p:cNvSpPr>
            <a:spLocks noChangeArrowheads="1"/>
          </p:cNvSpPr>
          <p:nvPr/>
        </p:nvSpPr>
        <p:spPr bwMode="auto">
          <a:xfrm>
            <a:off x="5208028" y="3692682"/>
            <a:ext cx="1819031" cy="992291"/>
          </a:xfrm>
          <a:prstGeom prst="rect">
            <a:avLst/>
          </a:prstGeom>
          <a:solidFill>
            <a:schemeClr val="accent3"/>
          </a:solidFill>
          <a:ln w="9525">
            <a:noFill/>
            <a:miter lim="800000"/>
            <a:headEnd/>
            <a:tailEnd/>
          </a:ln>
        </p:spPr>
        <p:txBody>
          <a:bodyPr wrap="none"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Arial" charset="0"/>
              </a:rPr>
              <a:t>Cobimetinib</a:t>
            </a:r>
            <a:r>
              <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 </a:t>
            </a: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nab-</a:t>
            </a:r>
            <a:r>
              <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paclitaxel </a:t>
            </a: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Arial" charset="0"/>
              </a:rPr>
              <a:t>Atezolizumab</a:t>
            </a: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endParaRPr>
          </a:p>
        </p:txBody>
      </p:sp>
      <p:cxnSp>
        <p:nvCxnSpPr>
          <p:cNvPr id="7" name="Straight Arrow Connector 6">
            <a:extLst>
              <a:ext uri="{FF2B5EF4-FFF2-40B4-BE49-F238E27FC236}">
                <a16:creationId xmlns="" xmlns:a16="http://schemas.microsoft.com/office/drawing/2014/main" id="{02F03F89-85F0-8040-B0D0-93B4DBE0C6AA}"/>
              </a:ext>
            </a:extLst>
          </p:cNvPr>
          <p:cNvCxnSpPr>
            <a:cxnSpLocks/>
          </p:cNvCxnSpPr>
          <p:nvPr/>
        </p:nvCxnSpPr>
        <p:spPr bwMode="auto">
          <a:xfrm>
            <a:off x="5124017" y="1914708"/>
            <a:ext cx="0" cy="606812"/>
          </a:xfrm>
          <a:prstGeom prst="straightConnector1">
            <a:avLst/>
          </a:prstGeom>
          <a:noFill/>
          <a:ln w="28575" cap="flat" cmpd="sng" algn="ctr">
            <a:solidFill>
              <a:schemeClr val="bg1"/>
            </a:solidFill>
            <a:prstDash val="solid"/>
            <a:round/>
            <a:headEnd type="none" w="med" len="med"/>
            <a:tailEnd type="triangle"/>
          </a:ln>
          <a:effectLst/>
        </p:spPr>
      </p:cxnSp>
      <p:sp>
        <p:nvSpPr>
          <p:cNvPr id="29" name="Text Box 23">
            <a:extLst>
              <a:ext uri="{FF2B5EF4-FFF2-40B4-BE49-F238E27FC236}">
                <a16:creationId xmlns="" xmlns:a16="http://schemas.microsoft.com/office/drawing/2014/main" id="{35FF287D-FC02-C841-98AD-B3ADDDD52CEB}"/>
              </a:ext>
            </a:extLst>
          </p:cNvPr>
          <p:cNvSpPr txBox="1">
            <a:spLocks noChangeArrowheads="1"/>
          </p:cNvSpPr>
          <p:nvPr/>
        </p:nvSpPr>
        <p:spPr bwMode="auto">
          <a:xfrm>
            <a:off x="3832305" y="1514965"/>
            <a:ext cx="25574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t>Internal safety review</a:t>
            </a:r>
            <a:endPar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0" name="Rectangle 29">
            <a:extLst>
              <a:ext uri="{FF2B5EF4-FFF2-40B4-BE49-F238E27FC236}">
                <a16:creationId xmlns="" xmlns:a16="http://schemas.microsoft.com/office/drawing/2014/main" id="{77DFEFFD-1696-2540-9156-C2748464810A}"/>
              </a:ext>
            </a:extLst>
          </p:cNvPr>
          <p:cNvSpPr>
            <a:spLocks noChangeArrowheads="1"/>
          </p:cNvSpPr>
          <p:nvPr/>
        </p:nvSpPr>
        <p:spPr bwMode="auto">
          <a:xfrm>
            <a:off x="7378939" y="3076673"/>
            <a:ext cx="1054781" cy="1003379"/>
          </a:xfrm>
          <a:prstGeom prst="rect">
            <a:avLst/>
          </a:prstGeom>
          <a:noFill/>
          <a:ln w="9525">
            <a:noFill/>
            <a:miter lim="800000"/>
            <a:headEnd/>
            <a:tailEnd/>
          </a:ln>
        </p:spPr>
        <p:txBody>
          <a:bodyPr wrap="non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charset="0"/>
              </a:rPr>
              <a:t>Until PD or </a:t>
            </a:r>
            <a:br>
              <a:rPr kumimoji="0" lang="en-US" sz="18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charset="0"/>
              </a:rPr>
            </a:br>
            <a:r>
              <a:rPr kumimoji="0" lang="en-US" sz="18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charset="0"/>
              </a:rPr>
              <a:t>intolerance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charset="0"/>
              </a:rPr>
              <a:t>with f/u</a:t>
            </a:r>
          </a:p>
        </p:txBody>
      </p:sp>
      <p:sp>
        <p:nvSpPr>
          <p:cNvPr id="32" name="Line 32">
            <a:extLst>
              <a:ext uri="{FF2B5EF4-FFF2-40B4-BE49-F238E27FC236}">
                <a16:creationId xmlns="" xmlns:a16="http://schemas.microsoft.com/office/drawing/2014/main" id="{8E8608C4-5C03-F34B-B1E7-3FB67D0122BF}"/>
              </a:ext>
            </a:extLst>
          </p:cNvPr>
          <p:cNvSpPr>
            <a:spLocks noChangeShapeType="1"/>
          </p:cNvSpPr>
          <p:nvPr/>
        </p:nvSpPr>
        <p:spPr bwMode="auto">
          <a:xfrm>
            <a:off x="6998247" y="3598950"/>
            <a:ext cx="359569" cy="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3" name="Content Placeholder 14">
            <a:extLst>
              <a:ext uri="{FF2B5EF4-FFF2-40B4-BE49-F238E27FC236}">
                <a16:creationId xmlns="" xmlns:a16="http://schemas.microsoft.com/office/drawing/2014/main" id="{A21F0AC2-7080-9D4B-9288-7A570136DB94}"/>
              </a:ext>
            </a:extLst>
          </p:cNvPr>
          <p:cNvSpPr txBox="1">
            <a:spLocks/>
          </p:cNvSpPr>
          <p:nvPr/>
        </p:nvSpPr>
        <p:spPr>
          <a:xfrm>
            <a:off x="457320" y="4872119"/>
            <a:ext cx="8065294" cy="1625800"/>
          </a:xfrm>
          <a:prstGeom prst="rect">
            <a:avLst/>
          </a:prstGeom>
        </p:spPr>
        <p:txBody>
          <a:bodyPr rtlCol="0">
            <a:normAutofit fontScale="92500" lnSpcReduction="10000"/>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342900" marR="0" lvl="0" indent="-342900" algn="l" defTabSz="914400" rtl="0" eaLnBrk="1" fontAlgn="base" latinLnBrk="0" hangingPunct="1">
              <a:lnSpc>
                <a:spcPct val="110000"/>
              </a:lnSpc>
              <a:spcBef>
                <a:spcPts val="500"/>
              </a:spcBef>
              <a:spcAft>
                <a:spcPct val="0"/>
              </a:spcAft>
              <a:buClr>
                <a:srgbClr val="000000"/>
              </a:buClr>
              <a:buSzTx/>
              <a:buFont typeface="Wingdings" panose="05000000000000000000" pitchFamily="2" charset="2"/>
              <a:buChar char="§"/>
              <a:tabLst/>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Primary endpoint: Confirmed ORR by RECIST 1.1 (inv)</a:t>
            </a:r>
          </a:p>
          <a:p>
            <a:pPr marL="342900" marR="0" lvl="0" indent="-342900" algn="l" defTabSz="914400" rtl="0" eaLnBrk="1" fontAlgn="base" latinLnBrk="0" hangingPunct="1">
              <a:lnSpc>
                <a:spcPct val="110000"/>
              </a:lnSpc>
              <a:spcBef>
                <a:spcPts val="500"/>
              </a:spcBef>
              <a:spcAft>
                <a:spcPct val="0"/>
              </a:spcAft>
              <a:buClr>
                <a:srgbClr val="000000"/>
              </a:buClr>
              <a:buSzTx/>
              <a:buFont typeface="Wingdings" panose="05000000000000000000" pitchFamily="2" charset="2"/>
              <a:buChar char="§"/>
              <a:tabLst/>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Secondary endpoints: DOR, PFS (inv), unconfirmed ORR (inv), OS, Safety</a:t>
            </a:r>
          </a:p>
          <a:p>
            <a:pPr marL="342900" marR="0" lvl="0" indent="-342900" algn="l" defTabSz="914400" rtl="0" eaLnBrk="1" fontAlgn="base" latinLnBrk="0" hangingPunct="1">
              <a:lnSpc>
                <a:spcPct val="110000"/>
              </a:lnSpc>
              <a:spcBef>
                <a:spcPts val="500"/>
              </a:spcBef>
              <a:spcAft>
                <a:spcPct val="0"/>
              </a:spcAft>
              <a:buClr>
                <a:srgbClr val="000000"/>
              </a:buClr>
              <a:buSzTx/>
              <a:buFont typeface="Wingdings" panose="05000000000000000000" pitchFamily="2" charset="2"/>
              <a:buChar char="§"/>
              <a:tabLst/>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Exploratory endpoints included: Efficacy by PD-L1 status</a:t>
            </a:r>
          </a:p>
        </p:txBody>
      </p:sp>
      <p:sp>
        <p:nvSpPr>
          <p:cNvPr id="8" name="Date Placeholder 7"/>
          <p:cNvSpPr>
            <a:spLocks noGrp="1"/>
          </p:cNvSpPr>
          <p:nvPr>
            <p:ph type="dt" sz="half" idx="10"/>
          </p:nvPr>
        </p:nvSpPr>
        <p:spPr/>
        <p:txBody>
          <a:bodyPr/>
          <a:lstStyle/>
          <a:p>
            <a:fld id="{4C3650E5-DECC-F344-8F9D-BA0BB35B6BC0}" type="datetime1">
              <a:rPr lang="en-US" smtClean="0"/>
              <a:t>14.11.20</a:t>
            </a:fld>
            <a:endParaRPr lang="en-US"/>
          </a:p>
        </p:txBody>
      </p:sp>
      <p:sp>
        <p:nvSpPr>
          <p:cNvPr id="9" name="Slide Number Placeholder 8"/>
          <p:cNvSpPr>
            <a:spLocks noGrp="1"/>
          </p:cNvSpPr>
          <p:nvPr>
            <p:ph type="sldNum" sz="quarter" idx="12"/>
          </p:nvPr>
        </p:nvSpPr>
        <p:spPr/>
        <p:txBody>
          <a:bodyPr/>
          <a:lstStyle/>
          <a:p>
            <a:fld id="{A46B56E3-E63F-C94B-B5F1-645B608C74A3}" type="slidenum">
              <a:rPr lang="en-US" smtClean="0"/>
              <a:t>96</a:t>
            </a:fld>
            <a:endParaRPr lang="en-US"/>
          </a:p>
        </p:txBody>
      </p:sp>
    </p:spTree>
    <p:extLst>
      <p:ext uri="{BB962C8B-B14F-4D97-AF65-F5344CB8AC3E}">
        <p14:creationId xmlns:p14="http://schemas.microsoft.com/office/powerpoint/2010/main" val="1345123511"/>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7">
            <a:extLst>
              <a:ext uri="{FF2B5EF4-FFF2-40B4-BE49-F238E27FC236}">
                <a16:creationId xmlns="" xmlns:a16="http://schemas.microsoft.com/office/drawing/2014/main" id="{024C959F-2140-4A48-814C-1D9B4AE0FDB7}"/>
              </a:ext>
            </a:extLst>
          </p:cNvPr>
          <p:cNvSpPr>
            <a:spLocks noChangeArrowheads="1"/>
          </p:cNvSpPr>
          <p:nvPr/>
        </p:nvSpPr>
        <p:spPr bwMode="auto">
          <a:xfrm>
            <a:off x="5984028" y="2551505"/>
            <a:ext cx="414838" cy="2214005"/>
          </a:xfrm>
          <a:prstGeom prst="rect">
            <a:avLst/>
          </a:prstGeom>
          <a:solidFill>
            <a:schemeClr val="accent1"/>
          </a:solidFill>
          <a:ln w="0">
            <a:solidFill>
              <a:schemeClr val="bg1"/>
            </a:solidFill>
            <a:miter lim="800000"/>
            <a:headEnd/>
            <a:tailEnd/>
          </a:ln>
        </p:spPr>
        <p:txBody>
          <a:bodyPr anchor="b"/>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base" latinLnBrk="0" hangingPunct="1">
              <a:lnSpc>
                <a:spcPct val="90000"/>
              </a:lnSpc>
              <a:spcBef>
                <a:spcPct val="35000"/>
              </a:spcBef>
              <a:spcAft>
                <a:spcPct val="25000"/>
              </a:spcAft>
              <a:buClr>
                <a:srgbClr val="015873"/>
              </a:buClr>
              <a:buSzTx/>
              <a:buFont typeface="Wingdings" panose="05000000000000000000" pitchFamily="2" charset="2"/>
              <a:buNone/>
              <a:tabLst/>
              <a:defRPr/>
            </a:pPr>
            <a:endPar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5" name="Rectangle 7">
            <a:extLst>
              <a:ext uri="{FF2B5EF4-FFF2-40B4-BE49-F238E27FC236}">
                <a16:creationId xmlns="" xmlns:a16="http://schemas.microsoft.com/office/drawing/2014/main" id="{FD7F78F4-F515-8348-82EC-4AC54491769F}"/>
              </a:ext>
            </a:extLst>
          </p:cNvPr>
          <p:cNvSpPr>
            <a:spLocks noChangeArrowheads="1"/>
          </p:cNvSpPr>
          <p:nvPr/>
        </p:nvSpPr>
        <p:spPr bwMode="auto">
          <a:xfrm>
            <a:off x="6419307" y="4180960"/>
            <a:ext cx="414838" cy="574185"/>
          </a:xfrm>
          <a:prstGeom prst="rect">
            <a:avLst/>
          </a:prstGeom>
          <a:solidFill>
            <a:schemeClr val="accent3"/>
          </a:solidFill>
          <a:ln w="0">
            <a:solidFill>
              <a:schemeClr val="bg1"/>
            </a:solidFill>
            <a:miter lim="800000"/>
            <a:headEnd/>
            <a:tailEnd/>
          </a:ln>
        </p:spPr>
        <p:txBody>
          <a:bodyPr anchor="b"/>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base" latinLnBrk="0" hangingPunct="1">
              <a:lnSpc>
                <a:spcPct val="90000"/>
              </a:lnSpc>
              <a:spcBef>
                <a:spcPct val="35000"/>
              </a:spcBef>
              <a:spcAft>
                <a:spcPct val="25000"/>
              </a:spcAft>
              <a:buClr>
                <a:srgbClr val="015873"/>
              </a:buClr>
              <a:buSzTx/>
              <a:buFont typeface="Wingdings" panose="05000000000000000000" pitchFamily="2" charset="2"/>
              <a:buNone/>
              <a:tabLst/>
              <a:defRPr/>
            </a:pPr>
            <a:endPar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6" name="Rectangle 7">
            <a:extLst>
              <a:ext uri="{FF2B5EF4-FFF2-40B4-BE49-F238E27FC236}">
                <a16:creationId xmlns="" xmlns:a16="http://schemas.microsoft.com/office/drawing/2014/main" id="{B71A938E-5D6B-A64B-901D-2822E0099B49}"/>
              </a:ext>
            </a:extLst>
          </p:cNvPr>
          <p:cNvSpPr>
            <a:spLocks noChangeArrowheads="1"/>
          </p:cNvSpPr>
          <p:nvPr/>
        </p:nvSpPr>
        <p:spPr bwMode="auto">
          <a:xfrm>
            <a:off x="6951092" y="3139819"/>
            <a:ext cx="414838" cy="1625691"/>
          </a:xfrm>
          <a:prstGeom prst="rect">
            <a:avLst/>
          </a:prstGeom>
          <a:solidFill>
            <a:schemeClr val="accent1"/>
          </a:solidFill>
          <a:ln w="0">
            <a:solidFill>
              <a:schemeClr val="bg1"/>
            </a:solidFill>
            <a:miter lim="800000"/>
            <a:headEnd/>
            <a:tailEnd/>
          </a:ln>
        </p:spPr>
        <p:txBody>
          <a:bodyPr anchor="b"/>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base" latinLnBrk="0" hangingPunct="1">
              <a:lnSpc>
                <a:spcPct val="90000"/>
              </a:lnSpc>
              <a:spcBef>
                <a:spcPct val="35000"/>
              </a:spcBef>
              <a:spcAft>
                <a:spcPct val="25000"/>
              </a:spcAft>
              <a:buClr>
                <a:srgbClr val="015873"/>
              </a:buClr>
              <a:buSzTx/>
              <a:buFont typeface="Wingdings" panose="05000000000000000000" pitchFamily="2" charset="2"/>
              <a:buNone/>
              <a:tabLst/>
              <a:defRPr/>
            </a:pPr>
            <a:endPar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8" name="Rectangle 7">
            <a:extLst>
              <a:ext uri="{FF2B5EF4-FFF2-40B4-BE49-F238E27FC236}">
                <a16:creationId xmlns="" xmlns:a16="http://schemas.microsoft.com/office/drawing/2014/main" id="{63538168-697D-4C49-8538-D237596CB4E2}"/>
              </a:ext>
            </a:extLst>
          </p:cNvPr>
          <p:cNvSpPr>
            <a:spLocks noChangeArrowheads="1"/>
          </p:cNvSpPr>
          <p:nvPr/>
        </p:nvSpPr>
        <p:spPr bwMode="auto">
          <a:xfrm>
            <a:off x="7386371" y="3479241"/>
            <a:ext cx="414838" cy="1286268"/>
          </a:xfrm>
          <a:prstGeom prst="rect">
            <a:avLst/>
          </a:prstGeom>
          <a:solidFill>
            <a:schemeClr val="accent3"/>
          </a:solidFill>
          <a:ln w="0">
            <a:solidFill>
              <a:schemeClr val="bg1"/>
            </a:solidFill>
            <a:miter lim="800000"/>
            <a:headEnd/>
            <a:tailEnd/>
          </a:ln>
        </p:spPr>
        <p:txBody>
          <a:bodyPr anchor="b"/>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base" latinLnBrk="0" hangingPunct="1">
              <a:lnSpc>
                <a:spcPct val="90000"/>
              </a:lnSpc>
              <a:spcBef>
                <a:spcPct val="35000"/>
              </a:spcBef>
              <a:spcAft>
                <a:spcPct val="25000"/>
              </a:spcAft>
              <a:buClr>
                <a:srgbClr val="015873"/>
              </a:buClr>
              <a:buSzTx/>
              <a:buFont typeface="Wingdings" panose="05000000000000000000" pitchFamily="2" charset="2"/>
              <a:buNone/>
              <a:tabLst/>
              <a:defRPr/>
            </a:pPr>
            <a:endPar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9" name="Rectangle 7">
            <a:extLst>
              <a:ext uri="{FF2B5EF4-FFF2-40B4-BE49-F238E27FC236}">
                <a16:creationId xmlns="" xmlns:a16="http://schemas.microsoft.com/office/drawing/2014/main" id="{71DAAB0F-DFFD-6C4A-A687-2DAE682F7C33}"/>
              </a:ext>
            </a:extLst>
          </p:cNvPr>
          <p:cNvSpPr>
            <a:spLocks noChangeArrowheads="1"/>
          </p:cNvSpPr>
          <p:nvPr/>
        </p:nvSpPr>
        <p:spPr bwMode="auto">
          <a:xfrm>
            <a:off x="7912601" y="2767568"/>
            <a:ext cx="414838" cy="1997939"/>
          </a:xfrm>
          <a:prstGeom prst="rect">
            <a:avLst/>
          </a:prstGeom>
          <a:solidFill>
            <a:schemeClr val="accent1"/>
          </a:solidFill>
          <a:ln w="0">
            <a:solidFill>
              <a:schemeClr val="bg1"/>
            </a:solidFill>
            <a:miter lim="800000"/>
            <a:headEnd/>
            <a:tailEnd/>
          </a:ln>
        </p:spPr>
        <p:txBody>
          <a:bodyPr anchor="b"/>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base" latinLnBrk="0" hangingPunct="1">
              <a:lnSpc>
                <a:spcPct val="90000"/>
              </a:lnSpc>
              <a:spcBef>
                <a:spcPct val="35000"/>
              </a:spcBef>
              <a:spcAft>
                <a:spcPct val="25000"/>
              </a:spcAft>
              <a:buClr>
                <a:srgbClr val="015873"/>
              </a:buClr>
              <a:buSzTx/>
              <a:buFont typeface="Wingdings" panose="05000000000000000000" pitchFamily="2" charset="2"/>
              <a:buNone/>
              <a:tabLst/>
              <a:defRPr/>
            </a:pPr>
            <a:endPar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1" name="Rectangle 7">
            <a:extLst>
              <a:ext uri="{FF2B5EF4-FFF2-40B4-BE49-F238E27FC236}">
                <a16:creationId xmlns="" xmlns:a16="http://schemas.microsoft.com/office/drawing/2014/main" id="{454B5BE6-CD72-0F4F-97EE-0D59E33130C4}"/>
              </a:ext>
            </a:extLst>
          </p:cNvPr>
          <p:cNvSpPr>
            <a:spLocks noChangeArrowheads="1"/>
          </p:cNvSpPr>
          <p:nvPr/>
        </p:nvSpPr>
        <p:spPr bwMode="auto">
          <a:xfrm>
            <a:off x="8347881" y="3737479"/>
            <a:ext cx="414838" cy="1017665"/>
          </a:xfrm>
          <a:prstGeom prst="rect">
            <a:avLst/>
          </a:prstGeom>
          <a:solidFill>
            <a:schemeClr val="accent3"/>
          </a:solidFill>
          <a:ln w="0">
            <a:solidFill>
              <a:schemeClr val="bg1"/>
            </a:solidFill>
            <a:miter lim="800000"/>
            <a:headEnd/>
            <a:tailEnd/>
          </a:ln>
        </p:spPr>
        <p:txBody>
          <a:bodyPr anchor="b"/>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base" latinLnBrk="0" hangingPunct="1">
              <a:lnSpc>
                <a:spcPct val="90000"/>
              </a:lnSpc>
              <a:spcBef>
                <a:spcPct val="35000"/>
              </a:spcBef>
              <a:spcAft>
                <a:spcPct val="25000"/>
              </a:spcAft>
              <a:buClr>
                <a:srgbClr val="015873"/>
              </a:buClr>
              <a:buSzTx/>
              <a:buFont typeface="Wingdings" panose="05000000000000000000" pitchFamily="2" charset="2"/>
              <a:buNone/>
              <a:tabLst/>
              <a:defRPr/>
            </a:pPr>
            <a:endPar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 name="Title 1">
            <a:extLst>
              <a:ext uri="{FF2B5EF4-FFF2-40B4-BE49-F238E27FC236}">
                <a16:creationId xmlns="" xmlns:a16="http://schemas.microsoft.com/office/drawing/2014/main" id="{5677A9D7-72FB-4E20-ADA8-1A12828F2991}"/>
              </a:ext>
            </a:extLst>
          </p:cNvPr>
          <p:cNvSpPr>
            <a:spLocks noGrp="1"/>
          </p:cNvSpPr>
          <p:nvPr>
            <p:ph type="title"/>
          </p:nvPr>
        </p:nvSpPr>
        <p:spPr/>
        <p:txBody>
          <a:bodyPr>
            <a:normAutofit fontScale="90000"/>
          </a:bodyPr>
          <a:lstStyle/>
          <a:p>
            <a:r>
              <a:rPr lang="en-US" dirty="0"/>
              <a:t>Phase II COLET Study: Change in Tumor Burden and Response Rates</a:t>
            </a:r>
          </a:p>
        </p:txBody>
      </p:sp>
      <p:grpSp>
        <p:nvGrpSpPr>
          <p:cNvPr id="4" name="Group 7">
            <a:extLst>
              <a:ext uri="{FF2B5EF4-FFF2-40B4-BE49-F238E27FC236}">
                <a16:creationId xmlns="" xmlns:a16="http://schemas.microsoft.com/office/drawing/2014/main" id="{3FCF4612-C925-48CE-9196-F4E7F73811B8}"/>
              </a:ext>
            </a:extLst>
          </p:cNvPr>
          <p:cNvGrpSpPr>
            <a:grpSpLocks/>
          </p:cNvGrpSpPr>
          <p:nvPr/>
        </p:nvGrpSpPr>
        <p:grpSpPr bwMode="auto">
          <a:xfrm>
            <a:off x="7042177" y="6216652"/>
            <a:ext cx="2491813" cy="447822"/>
            <a:chOff x="9527309" y="3551529"/>
            <a:chExt cx="3322416" cy="448324"/>
          </a:xfrm>
        </p:grpSpPr>
        <p:pic>
          <p:nvPicPr>
            <p:cNvPr id="5" name="Picture 9">
              <a:extLst>
                <a:ext uri="{FF2B5EF4-FFF2-40B4-BE49-F238E27FC236}">
                  <a16:creationId xmlns="" xmlns:a16="http://schemas.microsoft.com/office/drawing/2014/main" id="{94D046FB-895B-4EA6-9E0F-9C64B602DEC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327791" y="3551529"/>
              <a:ext cx="551335" cy="179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 name="Rectangle 8">
              <a:extLst>
                <a:ext uri="{FF2B5EF4-FFF2-40B4-BE49-F238E27FC236}">
                  <a16:creationId xmlns="" xmlns:a16="http://schemas.microsoft.com/office/drawing/2014/main" id="{9FF71501-CF79-4F79-90DF-BC2802C805C2}"/>
                </a:ext>
              </a:extLst>
            </p:cNvPr>
            <p:cNvSpPr>
              <a:spLocks noChangeArrowheads="1"/>
            </p:cNvSpPr>
            <p:nvPr/>
          </p:nvSpPr>
          <p:spPr bwMode="auto">
            <a:xfrm>
              <a:off x="9527309" y="3691731"/>
              <a:ext cx="3322416" cy="308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eaLnBrk="0" hangingPunct="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eaLnBrk="0" hangingPunct="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eaLnBrk="0"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eaLnBrk="0"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4"/>
                </a:rPr>
                <a:t>clinicaloptions.com</a:t>
              </a:r>
              <a:endPar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
        <p:nvSpPr>
          <p:cNvPr id="35" name="Text Box 15">
            <a:extLst>
              <a:ext uri="{FF2B5EF4-FFF2-40B4-BE49-F238E27FC236}">
                <a16:creationId xmlns="" xmlns:a16="http://schemas.microsoft.com/office/drawing/2014/main" id="{0A040734-F548-41D2-B788-A2556748C1CE}"/>
              </a:ext>
            </a:extLst>
          </p:cNvPr>
          <p:cNvSpPr txBox="1">
            <a:spLocks noChangeArrowheads="1"/>
          </p:cNvSpPr>
          <p:nvPr/>
        </p:nvSpPr>
        <p:spPr bwMode="auto">
          <a:xfrm>
            <a:off x="309563" y="6359420"/>
            <a:ext cx="589002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Brufsky. ASCO 2019. Abstr 1013.</a:t>
            </a:r>
          </a:p>
        </p:txBody>
      </p:sp>
      <p:sp>
        <p:nvSpPr>
          <p:cNvPr id="36" name="TextBox 57">
            <a:extLst>
              <a:ext uri="{FF2B5EF4-FFF2-40B4-BE49-F238E27FC236}">
                <a16:creationId xmlns="" xmlns:a16="http://schemas.microsoft.com/office/drawing/2014/main" id="{5BE3B3FF-3159-3041-9DAB-6574AB4DDD03}"/>
              </a:ext>
            </a:extLst>
          </p:cNvPr>
          <p:cNvSpPr txBox="1">
            <a:spLocks noChangeArrowheads="1"/>
          </p:cNvSpPr>
          <p:nvPr/>
        </p:nvSpPr>
        <p:spPr bwMode="auto">
          <a:xfrm>
            <a:off x="6046506" y="2198552"/>
            <a:ext cx="4186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ヒラギノ角ゴ Pro W3" pitchFamily="127" charset="-128"/>
              </a:defRPr>
            </a:lvl1pPr>
            <a:lvl2pPr marL="742950" indent="-285750" eaLnBrk="0" hangingPunct="0">
              <a:defRPr sz="2400">
                <a:solidFill>
                  <a:schemeClr val="tx1"/>
                </a:solidFill>
                <a:latin typeface="Calibri" panose="020F0502020204030204" pitchFamily="34" charset="0"/>
                <a:ea typeface="ヒラギノ角ゴ Pro W3" pitchFamily="127" charset="-128"/>
              </a:defRPr>
            </a:lvl2pPr>
            <a:lvl3pPr marL="1143000" indent="-228600" eaLnBrk="0" hangingPunct="0">
              <a:defRPr sz="2400">
                <a:solidFill>
                  <a:schemeClr val="tx1"/>
                </a:solidFill>
                <a:latin typeface="Calibri" panose="020F0502020204030204" pitchFamily="34" charset="0"/>
                <a:ea typeface="ヒラギノ角ゴ Pro W3" pitchFamily="127" charset="-128"/>
              </a:defRPr>
            </a:lvl3pPr>
            <a:lvl4pPr marL="1600200" indent="-228600" eaLnBrk="0" hangingPunct="0">
              <a:defRPr sz="2400">
                <a:solidFill>
                  <a:schemeClr val="tx1"/>
                </a:solidFill>
                <a:latin typeface="Calibri" panose="020F0502020204030204" pitchFamily="34" charset="0"/>
                <a:ea typeface="ヒラギノ角ゴ Pro W3" pitchFamily="127" charset="-128"/>
              </a:defRPr>
            </a:lvl4pPr>
            <a:lvl5pPr marL="2057400" indent="-228600" eaLnBrk="0" hangingPunct="0">
              <a:defRPr sz="2400">
                <a:solidFill>
                  <a:schemeClr val="tx1"/>
                </a:solidFill>
                <a:latin typeface="Calibri" panose="020F0502020204030204" pitchFamily="34" charset="0"/>
                <a:ea typeface="ヒラギノ角ゴ Pro W3" pitchFamily="127"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Calibri" panose="020F0502020204030204" pitchFamily="34" charset="0"/>
                <a:ea typeface="ヒラギノ角ゴ Pro W3" pitchFamily="127" charset="-128"/>
                <a:cs typeface="Arial" charset="0"/>
              </a:rPr>
              <a:t>44</a:t>
            </a:r>
          </a:p>
        </p:txBody>
      </p:sp>
      <p:cxnSp>
        <p:nvCxnSpPr>
          <p:cNvPr id="37" name="Straight Connector 36">
            <a:extLst>
              <a:ext uri="{FF2B5EF4-FFF2-40B4-BE49-F238E27FC236}">
                <a16:creationId xmlns="" xmlns:a16="http://schemas.microsoft.com/office/drawing/2014/main" id="{21889CB0-D6A0-0D46-B6F6-2B657E34721B}"/>
              </a:ext>
            </a:extLst>
          </p:cNvPr>
          <p:cNvCxnSpPr>
            <a:cxnSpLocks/>
          </p:cNvCxnSpPr>
          <p:nvPr/>
        </p:nvCxnSpPr>
        <p:spPr>
          <a:xfrm flipV="1">
            <a:off x="5924064" y="4765509"/>
            <a:ext cx="288615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72C4B3F3-771F-1241-9895-BE67198A129E}"/>
              </a:ext>
            </a:extLst>
          </p:cNvPr>
          <p:cNvCxnSpPr>
            <a:cxnSpLocks/>
          </p:cNvCxnSpPr>
          <p:nvPr/>
        </p:nvCxnSpPr>
        <p:spPr>
          <a:xfrm flipV="1">
            <a:off x="5924063" y="2093124"/>
            <a:ext cx="0" cy="2682751"/>
          </a:xfrm>
          <a:prstGeom prst="line">
            <a:avLst/>
          </a:prstGeom>
          <a:ln w="285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sp>
        <p:nvSpPr>
          <p:cNvPr id="39" name="Title 2">
            <a:extLst>
              <a:ext uri="{FF2B5EF4-FFF2-40B4-BE49-F238E27FC236}">
                <a16:creationId xmlns="" xmlns:a16="http://schemas.microsoft.com/office/drawing/2014/main" id="{A147288C-63C8-4847-B216-1B830C7F56A5}"/>
              </a:ext>
            </a:extLst>
          </p:cNvPr>
          <p:cNvSpPr txBox="1">
            <a:spLocks/>
          </p:cNvSpPr>
          <p:nvPr/>
        </p:nvSpPr>
        <p:spPr>
          <a:xfrm rot="16200000">
            <a:off x="4231792" y="3399535"/>
            <a:ext cx="2682751" cy="256361"/>
          </a:xfrm>
          <a:prstGeom prst="rect">
            <a:avLst/>
          </a:prstGeom>
          <a:noFill/>
        </p:spPr>
        <p:txBody>
          <a:bodyPr lIns="0" rIns="27000"/>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1F497D">
                    <a:lumMod val="50000"/>
                  </a:srgbClr>
                </a:solidFill>
                <a:effectLst/>
                <a:uLnTx/>
                <a:uFillTx/>
                <a:latin typeface="Arial" panose="020B0604020202020204" pitchFamily="34" charset="0"/>
                <a:ea typeface="+mj-ea"/>
                <a:cs typeface="Arial" panose="020B0604020202020204" pitchFamily="34" charset="0"/>
              </a:rPr>
              <a:t>ORR (%)</a:t>
            </a:r>
          </a:p>
        </p:txBody>
      </p:sp>
      <p:cxnSp>
        <p:nvCxnSpPr>
          <p:cNvPr id="40" name="Straight Connector 39">
            <a:extLst>
              <a:ext uri="{FF2B5EF4-FFF2-40B4-BE49-F238E27FC236}">
                <a16:creationId xmlns="" xmlns:a16="http://schemas.microsoft.com/office/drawing/2014/main" id="{66A409D5-DEEB-5040-B6A3-54755062FEDC}"/>
              </a:ext>
            </a:extLst>
          </p:cNvPr>
          <p:cNvCxnSpPr/>
          <p:nvPr/>
        </p:nvCxnSpPr>
        <p:spPr>
          <a:xfrm flipV="1">
            <a:off x="5871945" y="4256193"/>
            <a:ext cx="5127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itle 2">
            <a:extLst>
              <a:ext uri="{FF2B5EF4-FFF2-40B4-BE49-F238E27FC236}">
                <a16:creationId xmlns="" xmlns:a16="http://schemas.microsoft.com/office/drawing/2014/main" id="{866372A0-B3C6-D344-8DA0-B6A12951BFC9}"/>
              </a:ext>
            </a:extLst>
          </p:cNvPr>
          <p:cNvSpPr txBox="1">
            <a:spLocks/>
          </p:cNvSpPr>
          <p:nvPr/>
        </p:nvSpPr>
        <p:spPr>
          <a:xfrm>
            <a:off x="5582344" y="4176632"/>
            <a:ext cx="290153" cy="166687"/>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10</a:t>
            </a:r>
          </a:p>
        </p:txBody>
      </p:sp>
      <p:sp>
        <p:nvSpPr>
          <p:cNvPr id="42" name="Title 2">
            <a:extLst>
              <a:ext uri="{FF2B5EF4-FFF2-40B4-BE49-F238E27FC236}">
                <a16:creationId xmlns="" xmlns:a16="http://schemas.microsoft.com/office/drawing/2014/main" id="{25FEE1B0-F9D6-5249-927A-E4A1FC81DB1C}"/>
              </a:ext>
            </a:extLst>
          </p:cNvPr>
          <p:cNvSpPr txBox="1">
            <a:spLocks/>
          </p:cNvSpPr>
          <p:nvPr/>
        </p:nvSpPr>
        <p:spPr>
          <a:xfrm>
            <a:off x="5582344" y="4666875"/>
            <a:ext cx="290153" cy="168275"/>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0</a:t>
            </a:r>
          </a:p>
        </p:txBody>
      </p:sp>
      <p:sp>
        <p:nvSpPr>
          <p:cNvPr id="46" name="Title 2">
            <a:extLst>
              <a:ext uri="{FF2B5EF4-FFF2-40B4-BE49-F238E27FC236}">
                <a16:creationId xmlns="" xmlns:a16="http://schemas.microsoft.com/office/drawing/2014/main" id="{E408E696-F64F-2D45-A9E4-20EA4BDB6EF1}"/>
              </a:ext>
            </a:extLst>
          </p:cNvPr>
          <p:cNvSpPr txBox="1">
            <a:spLocks/>
          </p:cNvSpPr>
          <p:nvPr/>
        </p:nvSpPr>
        <p:spPr>
          <a:xfrm>
            <a:off x="5505436" y="3077014"/>
            <a:ext cx="367061" cy="330427"/>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30</a:t>
            </a:r>
          </a:p>
        </p:txBody>
      </p:sp>
      <p:cxnSp>
        <p:nvCxnSpPr>
          <p:cNvPr id="47" name="Straight Connector 46">
            <a:extLst>
              <a:ext uri="{FF2B5EF4-FFF2-40B4-BE49-F238E27FC236}">
                <a16:creationId xmlns="" xmlns:a16="http://schemas.microsoft.com/office/drawing/2014/main" id="{3FDE35C8-4EF6-DC49-9F1F-83250D95C751}"/>
              </a:ext>
            </a:extLst>
          </p:cNvPr>
          <p:cNvCxnSpPr/>
          <p:nvPr/>
        </p:nvCxnSpPr>
        <p:spPr>
          <a:xfrm flipV="1">
            <a:off x="5863468" y="3237561"/>
            <a:ext cx="5127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964AF864-26B1-0143-8B97-623D082DA59E}"/>
              </a:ext>
            </a:extLst>
          </p:cNvPr>
          <p:cNvCxnSpPr/>
          <p:nvPr/>
        </p:nvCxnSpPr>
        <p:spPr>
          <a:xfrm flipV="1">
            <a:off x="5872793" y="3746877"/>
            <a:ext cx="5127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67C5D4E4-012E-8341-8608-8E26B615B9C4}"/>
              </a:ext>
            </a:extLst>
          </p:cNvPr>
          <p:cNvCxnSpPr>
            <a:cxnSpLocks/>
          </p:cNvCxnSpPr>
          <p:nvPr/>
        </p:nvCxnSpPr>
        <p:spPr>
          <a:xfrm flipV="1">
            <a:off x="5861771" y="4765509"/>
            <a:ext cx="5127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Title 2">
            <a:extLst>
              <a:ext uri="{FF2B5EF4-FFF2-40B4-BE49-F238E27FC236}">
                <a16:creationId xmlns="" xmlns:a16="http://schemas.microsoft.com/office/drawing/2014/main" id="{8ABC9E8C-259F-7443-8F06-873337C194FE}"/>
              </a:ext>
            </a:extLst>
          </p:cNvPr>
          <p:cNvSpPr txBox="1">
            <a:spLocks/>
          </p:cNvSpPr>
          <p:nvPr/>
        </p:nvSpPr>
        <p:spPr>
          <a:xfrm>
            <a:off x="5582344" y="3697873"/>
            <a:ext cx="290153" cy="166688"/>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20</a:t>
            </a:r>
          </a:p>
        </p:txBody>
      </p:sp>
      <p:sp>
        <p:nvSpPr>
          <p:cNvPr id="53" name="TextBox 58">
            <a:extLst>
              <a:ext uri="{FF2B5EF4-FFF2-40B4-BE49-F238E27FC236}">
                <a16:creationId xmlns="" xmlns:a16="http://schemas.microsoft.com/office/drawing/2014/main" id="{FABEC4BA-124F-C345-AC4D-82EB9862D888}"/>
              </a:ext>
            </a:extLst>
          </p:cNvPr>
          <p:cNvSpPr txBox="1">
            <a:spLocks noChangeArrowheads="1"/>
          </p:cNvSpPr>
          <p:nvPr/>
        </p:nvSpPr>
        <p:spPr bwMode="auto">
          <a:xfrm>
            <a:off x="5954318" y="4810401"/>
            <a:ext cx="910835" cy="512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ヒラギノ角ゴ Pro W3" pitchFamily="127" charset="-128"/>
              </a:defRPr>
            </a:lvl1pPr>
            <a:lvl2pPr marL="742950" indent="-285750" eaLnBrk="0" hangingPunct="0">
              <a:defRPr sz="2400">
                <a:solidFill>
                  <a:schemeClr val="tx1"/>
                </a:solidFill>
                <a:latin typeface="Calibri" panose="020F0502020204030204" pitchFamily="34" charset="0"/>
                <a:ea typeface="ヒラギノ角ゴ Pro W3" pitchFamily="127" charset="-128"/>
              </a:defRPr>
            </a:lvl2pPr>
            <a:lvl3pPr marL="1143000" indent="-228600" eaLnBrk="0" hangingPunct="0">
              <a:defRPr sz="2400">
                <a:solidFill>
                  <a:schemeClr val="tx1"/>
                </a:solidFill>
                <a:latin typeface="Calibri" panose="020F0502020204030204" pitchFamily="34" charset="0"/>
                <a:ea typeface="ヒラギノ角ゴ Pro W3" pitchFamily="127" charset="-128"/>
              </a:defRPr>
            </a:lvl3pPr>
            <a:lvl4pPr marL="1600200" indent="-228600" eaLnBrk="0" hangingPunct="0">
              <a:defRPr sz="2400">
                <a:solidFill>
                  <a:schemeClr val="tx1"/>
                </a:solidFill>
                <a:latin typeface="Calibri" panose="020F0502020204030204" pitchFamily="34" charset="0"/>
                <a:ea typeface="ヒラギノ角ゴ Pro W3" pitchFamily="127" charset="-128"/>
              </a:defRPr>
            </a:lvl4pPr>
            <a:lvl5pPr marL="2057400" indent="-228600" eaLnBrk="0" hangingPunct="0">
              <a:defRPr sz="2400">
                <a:solidFill>
                  <a:schemeClr val="tx1"/>
                </a:solidFill>
                <a:latin typeface="Calibri" panose="020F0502020204030204" pitchFamily="34" charset="0"/>
                <a:ea typeface="ヒラギノ角ゴ Pro W3" pitchFamily="127"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9p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Calibri" panose="020F0502020204030204" pitchFamily="34" charset="0"/>
                <a:ea typeface="ヒラギノ角ゴ Pro W3" pitchFamily="127" charset="-128"/>
                <a:cs typeface="Calibri" panose="020F0502020204030204" pitchFamily="34" charset="0"/>
              </a:rPr>
              <a:t>Atezo + Cobi + P</a:t>
            </a:r>
          </a:p>
        </p:txBody>
      </p:sp>
      <p:sp>
        <p:nvSpPr>
          <p:cNvPr id="64" name="TextBox 57">
            <a:extLst>
              <a:ext uri="{FF2B5EF4-FFF2-40B4-BE49-F238E27FC236}">
                <a16:creationId xmlns="" xmlns:a16="http://schemas.microsoft.com/office/drawing/2014/main" id="{EFABDDB7-662A-1041-A41A-EA790F824F0B}"/>
              </a:ext>
            </a:extLst>
          </p:cNvPr>
          <p:cNvSpPr txBox="1">
            <a:spLocks noChangeArrowheads="1"/>
          </p:cNvSpPr>
          <p:nvPr/>
        </p:nvSpPr>
        <p:spPr bwMode="auto">
          <a:xfrm>
            <a:off x="6470736" y="3817178"/>
            <a:ext cx="4186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ヒラギノ角ゴ Pro W3" pitchFamily="127" charset="-128"/>
              </a:defRPr>
            </a:lvl1pPr>
            <a:lvl2pPr marL="742950" indent="-285750" eaLnBrk="0" hangingPunct="0">
              <a:defRPr sz="2400">
                <a:solidFill>
                  <a:schemeClr val="tx1"/>
                </a:solidFill>
                <a:latin typeface="Calibri" panose="020F0502020204030204" pitchFamily="34" charset="0"/>
                <a:ea typeface="ヒラギノ角ゴ Pro W3" pitchFamily="127" charset="-128"/>
              </a:defRPr>
            </a:lvl2pPr>
            <a:lvl3pPr marL="1143000" indent="-228600" eaLnBrk="0" hangingPunct="0">
              <a:defRPr sz="2400">
                <a:solidFill>
                  <a:schemeClr val="tx1"/>
                </a:solidFill>
                <a:latin typeface="Calibri" panose="020F0502020204030204" pitchFamily="34" charset="0"/>
                <a:ea typeface="ヒラギノ角ゴ Pro W3" pitchFamily="127" charset="-128"/>
              </a:defRPr>
            </a:lvl3pPr>
            <a:lvl4pPr marL="1600200" indent="-228600" eaLnBrk="0" hangingPunct="0">
              <a:defRPr sz="2400">
                <a:solidFill>
                  <a:schemeClr val="tx1"/>
                </a:solidFill>
                <a:latin typeface="Calibri" panose="020F0502020204030204" pitchFamily="34" charset="0"/>
                <a:ea typeface="ヒラギノ角ゴ Pro W3" pitchFamily="127" charset="-128"/>
              </a:defRPr>
            </a:lvl4pPr>
            <a:lvl5pPr marL="2057400" indent="-228600" eaLnBrk="0" hangingPunct="0">
              <a:defRPr sz="2400">
                <a:solidFill>
                  <a:schemeClr val="tx1"/>
                </a:solidFill>
                <a:latin typeface="Calibri" panose="020F0502020204030204" pitchFamily="34" charset="0"/>
                <a:ea typeface="ヒラギノ角ゴ Pro W3" pitchFamily="127"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Calibri" panose="020F0502020204030204" pitchFamily="34" charset="0"/>
                <a:ea typeface="ヒラギノ角ゴ Pro W3" pitchFamily="127" charset="-128"/>
                <a:cs typeface="Arial" charset="0"/>
              </a:rPr>
              <a:t>11</a:t>
            </a:r>
          </a:p>
        </p:txBody>
      </p:sp>
      <p:sp>
        <p:nvSpPr>
          <p:cNvPr id="67" name="TextBox 58">
            <a:extLst>
              <a:ext uri="{FF2B5EF4-FFF2-40B4-BE49-F238E27FC236}">
                <a16:creationId xmlns="" xmlns:a16="http://schemas.microsoft.com/office/drawing/2014/main" id="{D44CE217-AB70-DB44-A0F8-2C6EC06D4876}"/>
              </a:ext>
            </a:extLst>
          </p:cNvPr>
          <p:cNvSpPr txBox="1">
            <a:spLocks noChangeArrowheads="1"/>
          </p:cNvSpPr>
          <p:nvPr/>
        </p:nvSpPr>
        <p:spPr bwMode="auto">
          <a:xfrm>
            <a:off x="6921382" y="4792646"/>
            <a:ext cx="910835" cy="726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ヒラギノ角ゴ Pro W3" pitchFamily="127" charset="-128"/>
              </a:defRPr>
            </a:lvl1pPr>
            <a:lvl2pPr marL="742950" indent="-285750" eaLnBrk="0" hangingPunct="0">
              <a:defRPr sz="2400">
                <a:solidFill>
                  <a:schemeClr val="tx1"/>
                </a:solidFill>
                <a:latin typeface="Calibri" panose="020F0502020204030204" pitchFamily="34" charset="0"/>
                <a:ea typeface="ヒラギノ角ゴ Pro W3" pitchFamily="127" charset="-128"/>
              </a:defRPr>
            </a:lvl2pPr>
            <a:lvl3pPr marL="1143000" indent="-228600" eaLnBrk="0" hangingPunct="0">
              <a:defRPr sz="2400">
                <a:solidFill>
                  <a:schemeClr val="tx1"/>
                </a:solidFill>
                <a:latin typeface="Calibri" panose="020F0502020204030204" pitchFamily="34" charset="0"/>
                <a:ea typeface="ヒラギノ角ゴ Pro W3" pitchFamily="127" charset="-128"/>
              </a:defRPr>
            </a:lvl3pPr>
            <a:lvl4pPr marL="1600200" indent="-228600" eaLnBrk="0" hangingPunct="0">
              <a:defRPr sz="2400">
                <a:solidFill>
                  <a:schemeClr val="tx1"/>
                </a:solidFill>
                <a:latin typeface="Calibri" panose="020F0502020204030204" pitchFamily="34" charset="0"/>
                <a:ea typeface="ヒラギノ角ゴ Pro W3" pitchFamily="127" charset="-128"/>
              </a:defRPr>
            </a:lvl4pPr>
            <a:lvl5pPr marL="2057400" indent="-228600" eaLnBrk="0" hangingPunct="0">
              <a:defRPr sz="2400">
                <a:solidFill>
                  <a:schemeClr val="tx1"/>
                </a:solidFill>
                <a:latin typeface="Calibri" panose="020F0502020204030204" pitchFamily="34" charset="0"/>
                <a:ea typeface="ヒラギノ角ゴ Pro W3" pitchFamily="127"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9p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Calibri" panose="020F0502020204030204" pitchFamily="34" charset="0"/>
                <a:ea typeface="ヒラギノ角ゴ Pro W3" pitchFamily="127" charset="-128"/>
                <a:cs typeface="Calibri" panose="020F0502020204030204" pitchFamily="34" charset="0"/>
              </a:rPr>
              <a:t>Atezo + Cobi + nP</a:t>
            </a:r>
          </a:p>
        </p:txBody>
      </p:sp>
      <p:sp>
        <p:nvSpPr>
          <p:cNvPr id="70" name="TextBox 58">
            <a:extLst>
              <a:ext uri="{FF2B5EF4-FFF2-40B4-BE49-F238E27FC236}">
                <a16:creationId xmlns="" xmlns:a16="http://schemas.microsoft.com/office/drawing/2014/main" id="{0CC8E7CC-9CB8-6743-AE3F-C1266A04E13F}"/>
              </a:ext>
            </a:extLst>
          </p:cNvPr>
          <p:cNvSpPr txBox="1">
            <a:spLocks noChangeArrowheads="1"/>
          </p:cNvSpPr>
          <p:nvPr/>
        </p:nvSpPr>
        <p:spPr bwMode="auto">
          <a:xfrm>
            <a:off x="7882892" y="4792646"/>
            <a:ext cx="9108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ヒラギノ角ゴ Pro W3" pitchFamily="127" charset="-128"/>
              </a:defRPr>
            </a:lvl1pPr>
            <a:lvl2pPr marL="742950" indent="-285750" eaLnBrk="0" hangingPunct="0">
              <a:defRPr sz="2400">
                <a:solidFill>
                  <a:schemeClr val="tx1"/>
                </a:solidFill>
                <a:latin typeface="Calibri" panose="020F0502020204030204" pitchFamily="34" charset="0"/>
                <a:ea typeface="ヒラギノ角ゴ Pro W3" pitchFamily="127" charset="-128"/>
              </a:defRPr>
            </a:lvl2pPr>
            <a:lvl3pPr marL="1143000" indent="-228600" eaLnBrk="0" hangingPunct="0">
              <a:defRPr sz="2400">
                <a:solidFill>
                  <a:schemeClr val="tx1"/>
                </a:solidFill>
                <a:latin typeface="Calibri" panose="020F0502020204030204" pitchFamily="34" charset="0"/>
                <a:ea typeface="ヒラギノ角ゴ Pro W3" pitchFamily="127" charset="-128"/>
              </a:defRPr>
            </a:lvl3pPr>
            <a:lvl4pPr marL="1600200" indent="-228600" eaLnBrk="0" hangingPunct="0">
              <a:defRPr sz="2400">
                <a:solidFill>
                  <a:schemeClr val="tx1"/>
                </a:solidFill>
                <a:latin typeface="Calibri" panose="020F0502020204030204" pitchFamily="34" charset="0"/>
                <a:ea typeface="ヒラギノ角ゴ Pro W3" pitchFamily="127" charset="-128"/>
              </a:defRPr>
            </a:lvl4pPr>
            <a:lvl5pPr marL="2057400" indent="-228600" eaLnBrk="0" hangingPunct="0">
              <a:defRPr sz="2400">
                <a:solidFill>
                  <a:schemeClr val="tx1"/>
                </a:solidFill>
                <a:latin typeface="Calibri" panose="020F0502020204030204" pitchFamily="34" charset="0"/>
                <a:ea typeface="ヒラギノ角ゴ Pro W3" pitchFamily="127"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9p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Calibri" panose="020F0502020204030204" pitchFamily="34" charset="0"/>
                <a:ea typeface="ヒラギノ角ゴ Pro W3" pitchFamily="127" charset="-128"/>
                <a:cs typeface="Calibri" panose="020F0502020204030204" pitchFamily="34" charset="0"/>
              </a:rPr>
              <a:t>All</a:t>
            </a:r>
          </a:p>
        </p:txBody>
      </p:sp>
      <p:sp>
        <p:nvSpPr>
          <p:cNvPr id="72" name="Title 2">
            <a:extLst>
              <a:ext uri="{FF2B5EF4-FFF2-40B4-BE49-F238E27FC236}">
                <a16:creationId xmlns="" xmlns:a16="http://schemas.microsoft.com/office/drawing/2014/main" id="{3690F538-A22B-704C-8F0C-284C481E6067}"/>
              </a:ext>
            </a:extLst>
          </p:cNvPr>
          <p:cNvSpPr txBox="1">
            <a:spLocks/>
          </p:cNvSpPr>
          <p:nvPr/>
        </p:nvSpPr>
        <p:spPr>
          <a:xfrm>
            <a:off x="5505436" y="2058457"/>
            <a:ext cx="367061" cy="330427"/>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50</a:t>
            </a:r>
          </a:p>
        </p:txBody>
      </p:sp>
      <p:cxnSp>
        <p:nvCxnSpPr>
          <p:cNvPr id="73" name="Straight Connector 72">
            <a:extLst>
              <a:ext uri="{FF2B5EF4-FFF2-40B4-BE49-F238E27FC236}">
                <a16:creationId xmlns="" xmlns:a16="http://schemas.microsoft.com/office/drawing/2014/main" id="{E6750A90-90E8-DC49-BC8F-7CE28D74B4CB}"/>
              </a:ext>
            </a:extLst>
          </p:cNvPr>
          <p:cNvCxnSpPr/>
          <p:nvPr/>
        </p:nvCxnSpPr>
        <p:spPr>
          <a:xfrm flipV="1">
            <a:off x="5869844" y="2218929"/>
            <a:ext cx="5127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4" name="Title 2">
            <a:extLst>
              <a:ext uri="{FF2B5EF4-FFF2-40B4-BE49-F238E27FC236}">
                <a16:creationId xmlns="" xmlns:a16="http://schemas.microsoft.com/office/drawing/2014/main" id="{D5FB39D0-413A-B249-81AA-A579F4E9BDB2}"/>
              </a:ext>
            </a:extLst>
          </p:cNvPr>
          <p:cNvSpPr txBox="1">
            <a:spLocks/>
          </p:cNvSpPr>
          <p:nvPr/>
        </p:nvSpPr>
        <p:spPr>
          <a:xfrm>
            <a:off x="5505436" y="2567772"/>
            <a:ext cx="367061" cy="330427"/>
          </a:xfrm>
          <a:prstGeom prst="rect">
            <a:avLst/>
          </a:prstGeom>
        </p:spPr>
        <p:txBody>
          <a:bodyPr lIns="0" rIns="27000" anchor="ctr"/>
          <a:lstStyle>
            <a:lvl1pPr algn="l" defTabSz="914400" rtl="0" eaLnBrk="1" latinLnBrk="0" hangingPunct="1">
              <a:spcBef>
                <a:spcPct val="0"/>
              </a:spcBef>
              <a:buNone/>
              <a:defRPr sz="2400" b="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40</a:t>
            </a:r>
          </a:p>
        </p:txBody>
      </p:sp>
      <p:cxnSp>
        <p:nvCxnSpPr>
          <p:cNvPr id="75" name="Straight Connector 74">
            <a:extLst>
              <a:ext uri="{FF2B5EF4-FFF2-40B4-BE49-F238E27FC236}">
                <a16:creationId xmlns="" xmlns:a16="http://schemas.microsoft.com/office/drawing/2014/main" id="{B63B9FCB-5C29-7F40-BAE4-62133382EA1C}"/>
              </a:ext>
            </a:extLst>
          </p:cNvPr>
          <p:cNvCxnSpPr/>
          <p:nvPr/>
        </p:nvCxnSpPr>
        <p:spPr>
          <a:xfrm flipV="1">
            <a:off x="5867599" y="2728245"/>
            <a:ext cx="5127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6" name="TextBox 57">
            <a:extLst>
              <a:ext uri="{FF2B5EF4-FFF2-40B4-BE49-F238E27FC236}">
                <a16:creationId xmlns="" xmlns:a16="http://schemas.microsoft.com/office/drawing/2014/main" id="{694D044C-628A-9148-ABDB-31836E2B8525}"/>
              </a:ext>
            </a:extLst>
          </p:cNvPr>
          <p:cNvSpPr txBox="1">
            <a:spLocks noChangeArrowheads="1"/>
          </p:cNvSpPr>
          <p:nvPr/>
        </p:nvSpPr>
        <p:spPr bwMode="auto">
          <a:xfrm>
            <a:off x="7009259" y="2773168"/>
            <a:ext cx="4186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ヒラギノ角ゴ Pro W3" pitchFamily="127" charset="-128"/>
              </a:defRPr>
            </a:lvl1pPr>
            <a:lvl2pPr marL="742950" indent="-285750" eaLnBrk="0" hangingPunct="0">
              <a:defRPr sz="2400">
                <a:solidFill>
                  <a:schemeClr val="tx1"/>
                </a:solidFill>
                <a:latin typeface="Calibri" panose="020F0502020204030204" pitchFamily="34" charset="0"/>
                <a:ea typeface="ヒラギノ角ゴ Pro W3" pitchFamily="127" charset="-128"/>
              </a:defRPr>
            </a:lvl2pPr>
            <a:lvl3pPr marL="1143000" indent="-228600" eaLnBrk="0" hangingPunct="0">
              <a:defRPr sz="2400">
                <a:solidFill>
                  <a:schemeClr val="tx1"/>
                </a:solidFill>
                <a:latin typeface="Calibri" panose="020F0502020204030204" pitchFamily="34" charset="0"/>
                <a:ea typeface="ヒラギノ角ゴ Pro W3" pitchFamily="127" charset="-128"/>
              </a:defRPr>
            </a:lvl3pPr>
            <a:lvl4pPr marL="1600200" indent="-228600" eaLnBrk="0" hangingPunct="0">
              <a:defRPr sz="2400">
                <a:solidFill>
                  <a:schemeClr val="tx1"/>
                </a:solidFill>
                <a:latin typeface="Calibri" panose="020F0502020204030204" pitchFamily="34" charset="0"/>
                <a:ea typeface="ヒラギノ角ゴ Pro W3" pitchFamily="127" charset="-128"/>
              </a:defRPr>
            </a:lvl4pPr>
            <a:lvl5pPr marL="2057400" indent="-228600" eaLnBrk="0" hangingPunct="0">
              <a:defRPr sz="2400">
                <a:solidFill>
                  <a:schemeClr val="tx1"/>
                </a:solidFill>
                <a:latin typeface="Calibri" panose="020F0502020204030204" pitchFamily="34" charset="0"/>
                <a:ea typeface="ヒラギノ角ゴ Pro W3" pitchFamily="127"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Calibri" panose="020F0502020204030204" pitchFamily="34" charset="0"/>
                <a:ea typeface="ヒラギノ角ゴ Pro W3" pitchFamily="127" charset="-128"/>
                <a:cs typeface="Arial" charset="0"/>
              </a:rPr>
              <a:t>33</a:t>
            </a:r>
          </a:p>
        </p:txBody>
      </p:sp>
      <p:sp>
        <p:nvSpPr>
          <p:cNvPr id="77" name="TextBox 57">
            <a:extLst>
              <a:ext uri="{FF2B5EF4-FFF2-40B4-BE49-F238E27FC236}">
                <a16:creationId xmlns="" xmlns:a16="http://schemas.microsoft.com/office/drawing/2014/main" id="{6F491CE4-7354-A34B-958A-9C3996D08B98}"/>
              </a:ext>
            </a:extLst>
          </p:cNvPr>
          <p:cNvSpPr txBox="1">
            <a:spLocks noChangeArrowheads="1"/>
          </p:cNvSpPr>
          <p:nvPr/>
        </p:nvSpPr>
        <p:spPr bwMode="auto">
          <a:xfrm>
            <a:off x="7440119" y="3107833"/>
            <a:ext cx="4186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ヒラギノ角ゴ Pro W3" pitchFamily="127" charset="-128"/>
              </a:defRPr>
            </a:lvl1pPr>
            <a:lvl2pPr marL="742950" indent="-285750" eaLnBrk="0" hangingPunct="0">
              <a:defRPr sz="2400">
                <a:solidFill>
                  <a:schemeClr val="tx1"/>
                </a:solidFill>
                <a:latin typeface="Calibri" panose="020F0502020204030204" pitchFamily="34" charset="0"/>
                <a:ea typeface="ヒラギノ角ゴ Pro W3" pitchFamily="127" charset="-128"/>
              </a:defRPr>
            </a:lvl2pPr>
            <a:lvl3pPr marL="1143000" indent="-228600" eaLnBrk="0" hangingPunct="0">
              <a:defRPr sz="2400">
                <a:solidFill>
                  <a:schemeClr val="tx1"/>
                </a:solidFill>
                <a:latin typeface="Calibri" panose="020F0502020204030204" pitchFamily="34" charset="0"/>
                <a:ea typeface="ヒラギノ角ゴ Pro W3" pitchFamily="127" charset="-128"/>
              </a:defRPr>
            </a:lvl3pPr>
            <a:lvl4pPr marL="1600200" indent="-228600" eaLnBrk="0" hangingPunct="0">
              <a:defRPr sz="2400">
                <a:solidFill>
                  <a:schemeClr val="tx1"/>
                </a:solidFill>
                <a:latin typeface="Calibri" panose="020F0502020204030204" pitchFamily="34" charset="0"/>
                <a:ea typeface="ヒラギノ角ゴ Pro W3" pitchFamily="127" charset="-128"/>
              </a:defRPr>
            </a:lvl4pPr>
            <a:lvl5pPr marL="2057400" indent="-228600" eaLnBrk="0" hangingPunct="0">
              <a:defRPr sz="2400">
                <a:solidFill>
                  <a:schemeClr val="tx1"/>
                </a:solidFill>
                <a:latin typeface="Calibri" panose="020F0502020204030204" pitchFamily="34" charset="0"/>
                <a:ea typeface="ヒラギノ角ゴ Pro W3" pitchFamily="127"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Calibri" panose="020F0502020204030204" pitchFamily="34" charset="0"/>
                <a:ea typeface="ヒラギノ角ゴ Pro W3" pitchFamily="127" charset="-128"/>
                <a:cs typeface="Arial" charset="0"/>
              </a:rPr>
              <a:t>27</a:t>
            </a:r>
          </a:p>
        </p:txBody>
      </p:sp>
      <p:sp>
        <p:nvSpPr>
          <p:cNvPr id="78" name="TextBox 57">
            <a:extLst>
              <a:ext uri="{FF2B5EF4-FFF2-40B4-BE49-F238E27FC236}">
                <a16:creationId xmlns="" xmlns:a16="http://schemas.microsoft.com/office/drawing/2014/main" id="{0A408629-FF39-CE46-9A6B-36C12A9222B5}"/>
              </a:ext>
            </a:extLst>
          </p:cNvPr>
          <p:cNvSpPr txBox="1">
            <a:spLocks noChangeArrowheads="1"/>
          </p:cNvSpPr>
          <p:nvPr/>
        </p:nvSpPr>
        <p:spPr bwMode="auto">
          <a:xfrm>
            <a:off x="7966349" y="2391844"/>
            <a:ext cx="4186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ヒラギノ角ゴ Pro W3" pitchFamily="127" charset="-128"/>
              </a:defRPr>
            </a:lvl1pPr>
            <a:lvl2pPr marL="742950" indent="-285750" eaLnBrk="0" hangingPunct="0">
              <a:defRPr sz="2400">
                <a:solidFill>
                  <a:schemeClr val="tx1"/>
                </a:solidFill>
                <a:latin typeface="Calibri" panose="020F0502020204030204" pitchFamily="34" charset="0"/>
                <a:ea typeface="ヒラギノ角ゴ Pro W3" pitchFamily="127" charset="-128"/>
              </a:defRPr>
            </a:lvl2pPr>
            <a:lvl3pPr marL="1143000" indent="-228600" eaLnBrk="0" hangingPunct="0">
              <a:defRPr sz="2400">
                <a:solidFill>
                  <a:schemeClr val="tx1"/>
                </a:solidFill>
                <a:latin typeface="Calibri" panose="020F0502020204030204" pitchFamily="34" charset="0"/>
                <a:ea typeface="ヒラギノ角ゴ Pro W3" pitchFamily="127" charset="-128"/>
              </a:defRPr>
            </a:lvl3pPr>
            <a:lvl4pPr marL="1600200" indent="-228600" eaLnBrk="0" hangingPunct="0">
              <a:defRPr sz="2400">
                <a:solidFill>
                  <a:schemeClr val="tx1"/>
                </a:solidFill>
                <a:latin typeface="Calibri" panose="020F0502020204030204" pitchFamily="34" charset="0"/>
                <a:ea typeface="ヒラギノ角ゴ Pro W3" pitchFamily="127" charset="-128"/>
              </a:defRPr>
            </a:lvl4pPr>
            <a:lvl5pPr marL="2057400" indent="-228600" eaLnBrk="0" hangingPunct="0">
              <a:defRPr sz="2400">
                <a:solidFill>
                  <a:schemeClr val="tx1"/>
                </a:solidFill>
                <a:latin typeface="Calibri" panose="020F0502020204030204" pitchFamily="34" charset="0"/>
                <a:ea typeface="ヒラギノ角ゴ Pro W3" pitchFamily="127"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Calibri" panose="020F0502020204030204" pitchFamily="34" charset="0"/>
                <a:ea typeface="ヒラギノ角ゴ Pro W3" pitchFamily="127" charset="-128"/>
                <a:cs typeface="Arial" charset="0"/>
              </a:rPr>
              <a:t>39</a:t>
            </a:r>
          </a:p>
        </p:txBody>
      </p:sp>
      <p:sp>
        <p:nvSpPr>
          <p:cNvPr id="79" name="TextBox 57">
            <a:extLst>
              <a:ext uri="{FF2B5EF4-FFF2-40B4-BE49-F238E27FC236}">
                <a16:creationId xmlns="" xmlns:a16="http://schemas.microsoft.com/office/drawing/2014/main" id="{CC925774-FEC0-424C-B9D6-42F3AF87D803}"/>
              </a:ext>
            </a:extLst>
          </p:cNvPr>
          <p:cNvSpPr txBox="1">
            <a:spLocks noChangeArrowheads="1"/>
          </p:cNvSpPr>
          <p:nvPr/>
        </p:nvSpPr>
        <p:spPr bwMode="auto">
          <a:xfrm>
            <a:off x="8401629" y="3357958"/>
            <a:ext cx="4186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ヒラギノ角ゴ Pro W3" pitchFamily="127" charset="-128"/>
              </a:defRPr>
            </a:lvl1pPr>
            <a:lvl2pPr marL="742950" indent="-285750" eaLnBrk="0" hangingPunct="0">
              <a:defRPr sz="2400">
                <a:solidFill>
                  <a:schemeClr val="tx1"/>
                </a:solidFill>
                <a:latin typeface="Calibri" panose="020F0502020204030204" pitchFamily="34" charset="0"/>
                <a:ea typeface="ヒラギノ角ゴ Pro W3" pitchFamily="127" charset="-128"/>
              </a:defRPr>
            </a:lvl2pPr>
            <a:lvl3pPr marL="1143000" indent="-228600" eaLnBrk="0" hangingPunct="0">
              <a:defRPr sz="2400">
                <a:solidFill>
                  <a:schemeClr val="tx1"/>
                </a:solidFill>
                <a:latin typeface="Calibri" panose="020F0502020204030204" pitchFamily="34" charset="0"/>
                <a:ea typeface="ヒラギノ角ゴ Pro W3" pitchFamily="127" charset="-128"/>
              </a:defRPr>
            </a:lvl3pPr>
            <a:lvl4pPr marL="1600200" indent="-228600" eaLnBrk="0" hangingPunct="0">
              <a:defRPr sz="2400">
                <a:solidFill>
                  <a:schemeClr val="tx1"/>
                </a:solidFill>
                <a:latin typeface="Calibri" panose="020F0502020204030204" pitchFamily="34" charset="0"/>
                <a:ea typeface="ヒラギノ角ゴ Pro W3" pitchFamily="127" charset="-128"/>
              </a:defRPr>
            </a:lvl4pPr>
            <a:lvl5pPr marL="2057400" indent="-228600" eaLnBrk="0" hangingPunct="0">
              <a:defRPr sz="2400">
                <a:solidFill>
                  <a:schemeClr val="tx1"/>
                </a:solidFill>
                <a:latin typeface="Calibri" panose="020F0502020204030204" pitchFamily="34" charset="0"/>
                <a:ea typeface="ヒラギノ角ゴ Pro W3" pitchFamily="127"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Calibri" panose="020F0502020204030204" pitchFamily="34" charset="0"/>
                <a:ea typeface="ヒラギノ角ゴ Pro W3" pitchFamily="127" charset="-128"/>
                <a:cs typeface="Arial" charset="0"/>
              </a:rPr>
              <a:t>20</a:t>
            </a:r>
          </a:p>
        </p:txBody>
      </p:sp>
      <p:sp>
        <p:nvSpPr>
          <p:cNvPr id="3" name="TextBox 2">
            <a:extLst>
              <a:ext uri="{FF2B5EF4-FFF2-40B4-BE49-F238E27FC236}">
                <a16:creationId xmlns="" xmlns:a16="http://schemas.microsoft.com/office/drawing/2014/main" id="{B2F9D5D0-36E5-A848-8336-87DBECBE64FF}"/>
              </a:ext>
            </a:extLst>
          </p:cNvPr>
          <p:cNvSpPr txBox="1"/>
          <p:nvPr/>
        </p:nvSpPr>
        <p:spPr bwMode="auto">
          <a:xfrm>
            <a:off x="5547506" y="4416435"/>
            <a:ext cx="5950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n/N = </a:t>
            </a:r>
          </a:p>
        </p:txBody>
      </p:sp>
      <p:sp>
        <p:nvSpPr>
          <p:cNvPr id="80" name="TextBox 79">
            <a:extLst>
              <a:ext uri="{FF2B5EF4-FFF2-40B4-BE49-F238E27FC236}">
                <a16:creationId xmlns="" xmlns:a16="http://schemas.microsoft.com/office/drawing/2014/main" id="{D0DC7FE7-56F1-8E4F-8270-7B88321ADE3A}"/>
              </a:ext>
            </a:extLst>
          </p:cNvPr>
          <p:cNvSpPr txBox="1"/>
          <p:nvPr/>
        </p:nvSpPr>
        <p:spPr bwMode="auto">
          <a:xfrm>
            <a:off x="5996453" y="4416435"/>
            <a:ext cx="53091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7/16</a:t>
            </a:r>
          </a:p>
        </p:txBody>
      </p:sp>
      <p:sp>
        <p:nvSpPr>
          <p:cNvPr id="81" name="TextBox 80">
            <a:extLst>
              <a:ext uri="{FF2B5EF4-FFF2-40B4-BE49-F238E27FC236}">
                <a16:creationId xmlns="" xmlns:a16="http://schemas.microsoft.com/office/drawing/2014/main" id="{558117F5-6D6C-7A4A-9D6D-C50D321E9145}"/>
              </a:ext>
            </a:extLst>
          </p:cNvPr>
          <p:cNvSpPr txBox="1"/>
          <p:nvPr/>
        </p:nvSpPr>
        <p:spPr bwMode="auto">
          <a:xfrm>
            <a:off x="6427116" y="4416435"/>
            <a:ext cx="3999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1/9</a:t>
            </a:r>
          </a:p>
        </p:txBody>
      </p:sp>
      <p:sp>
        <p:nvSpPr>
          <p:cNvPr id="82" name="TextBox 81">
            <a:extLst>
              <a:ext uri="{FF2B5EF4-FFF2-40B4-BE49-F238E27FC236}">
                <a16:creationId xmlns="" xmlns:a16="http://schemas.microsoft.com/office/drawing/2014/main" id="{27110F75-D6EF-6540-9C88-779992762F26}"/>
              </a:ext>
            </a:extLst>
          </p:cNvPr>
          <p:cNvSpPr txBox="1"/>
          <p:nvPr/>
        </p:nvSpPr>
        <p:spPr bwMode="auto">
          <a:xfrm>
            <a:off x="6967627" y="4416435"/>
            <a:ext cx="5269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5/15</a:t>
            </a:r>
          </a:p>
        </p:txBody>
      </p:sp>
      <p:sp>
        <p:nvSpPr>
          <p:cNvPr id="83" name="TextBox 82">
            <a:extLst>
              <a:ext uri="{FF2B5EF4-FFF2-40B4-BE49-F238E27FC236}">
                <a16:creationId xmlns="" xmlns:a16="http://schemas.microsoft.com/office/drawing/2014/main" id="{4D92CA64-E44F-1948-99C2-BBCDB4FDFA1C}"/>
              </a:ext>
            </a:extLst>
          </p:cNvPr>
          <p:cNvSpPr txBox="1"/>
          <p:nvPr/>
        </p:nvSpPr>
        <p:spPr bwMode="auto">
          <a:xfrm>
            <a:off x="7429948" y="4416435"/>
            <a:ext cx="5269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3/11</a:t>
            </a:r>
          </a:p>
        </p:txBody>
      </p:sp>
      <p:sp>
        <p:nvSpPr>
          <p:cNvPr id="84" name="TextBox 83">
            <a:extLst>
              <a:ext uri="{FF2B5EF4-FFF2-40B4-BE49-F238E27FC236}">
                <a16:creationId xmlns="" xmlns:a16="http://schemas.microsoft.com/office/drawing/2014/main" id="{16D645A3-C0DE-8645-A189-76E2E45E1692}"/>
              </a:ext>
            </a:extLst>
          </p:cNvPr>
          <p:cNvSpPr txBox="1"/>
          <p:nvPr/>
        </p:nvSpPr>
        <p:spPr bwMode="auto">
          <a:xfrm>
            <a:off x="7896898" y="4416435"/>
            <a:ext cx="6179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12/31</a:t>
            </a:r>
          </a:p>
        </p:txBody>
      </p:sp>
      <p:sp>
        <p:nvSpPr>
          <p:cNvPr id="85" name="TextBox 84">
            <a:extLst>
              <a:ext uri="{FF2B5EF4-FFF2-40B4-BE49-F238E27FC236}">
                <a16:creationId xmlns="" xmlns:a16="http://schemas.microsoft.com/office/drawing/2014/main" id="{EA43795E-25A9-E849-A2BB-A0DF1F41301C}"/>
              </a:ext>
            </a:extLst>
          </p:cNvPr>
          <p:cNvSpPr txBox="1"/>
          <p:nvPr/>
        </p:nvSpPr>
        <p:spPr bwMode="auto">
          <a:xfrm>
            <a:off x="8359219" y="4416435"/>
            <a:ext cx="53091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4/20</a:t>
            </a:r>
          </a:p>
        </p:txBody>
      </p:sp>
      <p:sp>
        <p:nvSpPr>
          <p:cNvPr id="45" name="Rectangle 44">
            <a:extLst>
              <a:ext uri="{FF2B5EF4-FFF2-40B4-BE49-F238E27FC236}">
                <a16:creationId xmlns="" xmlns:a16="http://schemas.microsoft.com/office/drawing/2014/main" id="{E99C5238-ECE4-4262-AE3D-4C427EC896CB}"/>
              </a:ext>
            </a:extLst>
          </p:cNvPr>
          <p:cNvSpPr/>
          <p:nvPr/>
        </p:nvSpPr>
        <p:spPr>
          <a:xfrm>
            <a:off x="7836460" y="1614123"/>
            <a:ext cx="184666" cy="338554"/>
          </a:xfrm>
          <a:prstGeom prst="rect">
            <a:avLst/>
          </a:prstGeom>
          <a:solidFill>
            <a:schemeClr val="accent1"/>
          </a:solidFill>
          <a:ln w="6350">
            <a:solidFill>
              <a:schemeClr val="bg1"/>
            </a:solidFill>
          </a:ln>
          <a:effectLst/>
        </p:spPr>
        <p:txBody>
          <a:bodyPr wrap="none" rtlCol="0" anchor="ctr">
            <a:spAutoFit/>
          </a:bodyPr>
          <a:lstStyle/>
          <a:p>
            <a:pPr marL="0" marR="0" lvl="0" indent="0" algn="ctr" defTabSz="342938"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1" name="Rectangle 50">
            <a:extLst>
              <a:ext uri="{FF2B5EF4-FFF2-40B4-BE49-F238E27FC236}">
                <a16:creationId xmlns="" xmlns:a16="http://schemas.microsoft.com/office/drawing/2014/main" id="{401AB448-407C-4EBC-8B0E-5039C969AA7C}"/>
              </a:ext>
            </a:extLst>
          </p:cNvPr>
          <p:cNvSpPr/>
          <p:nvPr/>
        </p:nvSpPr>
        <p:spPr>
          <a:xfrm>
            <a:off x="7836460" y="1866115"/>
            <a:ext cx="184666" cy="338554"/>
          </a:xfrm>
          <a:prstGeom prst="rect">
            <a:avLst/>
          </a:prstGeom>
          <a:solidFill>
            <a:schemeClr val="accent3"/>
          </a:solidFill>
          <a:ln w="6350">
            <a:solidFill>
              <a:schemeClr val="bg1"/>
            </a:solidFill>
          </a:ln>
          <a:effectLst/>
        </p:spPr>
        <p:txBody>
          <a:bodyPr wrap="none" rtlCol="0" anchor="ctr">
            <a:spAutoFit/>
          </a:bodyPr>
          <a:lstStyle/>
          <a:p>
            <a:pPr marL="0" marR="0" lvl="0" indent="0" algn="ctr" defTabSz="342938"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4" name="TextBox 53">
            <a:extLst>
              <a:ext uri="{FF2B5EF4-FFF2-40B4-BE49-F238E27FC236}">
                <a16:creationId xmlns="" xmlns:a16="http://schemas.microsoft.com/office/drawing/2014/main" id="{176C5D8B-E152-49B8-A73F-F72DC8F6DC91}"/>
              </a:ext>
            </a:extLst>
          </p:cNvPr>
          <p:cNvSpPr txBox="1"/>
          <p:nvPr/>
        </p:nvSpPr>
        <p:spPr>
          <a:xfrm>
            <a:off x="7966349" y="1610720"/>
            <a:ext cx="979755" cy="338554"/>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15873"/>
                </a:solidFill>
                <a:effectLst/>
                <a:uLnTx/>
                <a:uFillTx/>
                <a:latin typeface="Calibri" panose="020F0502020204030204" pitchFamily="34" charset="0"/>
                <a:ea typeface="+mn-ea"/>
                <a:cs typeface="Calibri" panose="020F0502020204030204" pitchFamily="34" charset="0"/>
              </a:rPr>
              <a:t>PD-L1 IC+</a:t>
            </a:r>
            <a:endParaRPr kumimoji="0" lang="en-US" sz="1600" b="0" i="0" u="none" strike="noStrike" kern="0" cap="none" spc="0" normalizeH="0" baseline="-25000" noProof="0" dirty="0">
              <a:ln>
                <a:noFill/>
              </a:ln>
              <a:solidFill>
                <a:srgbClr val="015873"/>
              </a:solidFill>
              <a:effectLst/>
              <a:uLnTx/>
              <a:uFillTx/>
              <a:latin typeface="Calibri" panose="020F0502020204030204" pitchFamily="34" charset="0"/>
              <a:ea typeface="+mn-ea"/>
              <a:cs typeface="Calibri" panose="020F0502020204030204" pitchFamily="34" charset="0"/>
            </a:endParaRPr>
          </a:p>
        </p:txBody>
      </p:sp>
      <p:sp>
        <p:nvSpPr>
          <p:cNvPr id="56" name="TextBox 55">
            <a:extLst>
              <a:ext uri="{FF2B5EF4-FFF2-40B4-BE49-F238E27FC236}">
                <a16:creationId xmlns="" xmlns:a16="http://schemas.microsoft.com/office/drawing/2014/main" id="{F895C120-EEDD-498E-8668-1BBE887192A0}"/>
              </a:ext>
            </a:extLst>
          </p:cNvPr>
          <p:cNvSpPr txBox="1"/>
          <p:nvPr/>
        </p:nvSpPr>
        <p:spPr>
          <a:xfrm>
            <a:off x="7966349" y="1862711"/>
            <a:ext cx="941283" cy="338554"/>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E1471D"/>
                </a:solidFill>
                <a:effectLst/>
                <a:uLnTx/>
                <a:uFillTx/>
                <a:latin typeface="Calibri" panose="020F0502020204030204" pitchFamily="34" charset="0"/>
                <a:ea typeface="+mn-ea"/>
                <a:cs typeface="Calibri" panose="020F0502020204030204" pitchFamily="34" charset="0"/>
              </a:rPr>
              <a:t>PD-L1 IC-</a:t>
            </a:r>
          </a:p>
        </p:txBody>
      </p:sp>
      <p:cxnSp>
        <p:nvCxnSpPr>
          <p:cNvPr id="9" name="Straight Connector 8">
            <a:extLst>
              <a:ext uri="{FF2B5EF4-FFF2-40B4-BE49-F238E27FC236}">
                <a16:creationId xmlns="" xmlns:a16="http://schemas.microsoft.com/office/drawing/2014/main" id="{CFEB9E29-3FF3-4217-979C-C480699AC07A}"/>
              </a:ext>
            </a:extLst>
          </p:cNvPr>
          <p:cNvCxnSpPr>
            <a:cxnSpLocks/>
          </p:cNvCxnSpPr>
          <p:nvPr/>
        </p:nvCxnSpPr>
        <p:spPr bwMode="auto">
          <a:xfrm>
            <a:off x="5924063" y="4765506"/>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57" name="Straight Connector 56">
            <a:extLst>
              <a:ext uri="{FF2B5EF4-FFF2-40B4-BE49-F238E27FC236}">
                <a16:creationId xmlns="" xmlns:a16="http://schemas.microsoft.com/office/drawing/2014/main" id="{64382FF3-641A-44B4-B285-FD27CEAAC6C5}"/>
              </a:ext>
            </a:extLst>
          </p:cNvPr>
          <p:cNvCxnSpPr>
            <a:cxnSpLocks/>
          </p:cNvCxnSpPr>
          <p:nvPr/>
        </p:nvCxnSpPr>
        <p:spPr bwMode="auto">
          <a:xfrm>
            <a:off x="6882728" y="4765506"/>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58" name="Straight Connector 57">
            <a:extLst>
              <a:ext uri="{FF2B5EF4-FFF2-40B4-BE49-F238E27FC236}">
                <a16:creationId xmlns="" xmlns:a16="http://schemas.microsoft.com/office/drawing/2014/main" id="{B886E5DA-3E2E-4DDC-8F40-31F986148E08}"/>
              </a:ext>
            </a:extLst>
          </p:cNvPr>
          <p:cNvCxnSpPr>
            <a:cxnSpLocks/>
          </p:cNvCxnSpPr>
          <p:nvPr/>
        </p:nvCxnSpPr>
        <p:spPr bwMode="auto">
          <a:xfrm>
            <a:off x="7841393" y="4765506"/>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59" name="Straight Connector 58">
            <a:extLst>
              <a:ext uri="{FF2B5EF4-FFF2-40B4-BE49-F238E27FC236}">
                <a16:creationId xmlns="" xmlns:a16="http://schemas.microsoft.com/office/drawing/2014/main" id="{FE6B8828-392C-4112-8E3D-8DFF0A69D712}"/>
              </a:ext>
            </a:extLst>
          </p:cNvPr>
          <p:cNvCxnSpPr>
            <a:cxnSpLocks/>
          </p:cNvCxnSpPr>
          <p:nvPr/>
        </p:nvCxnSpPr>
        <p:spPr bwMode="auto">
          <a:xfrm>
            <a:off x="8800059" y="4765506"/>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11" name="Straight Connector 10">
            <a:extLst>
              <a:ext uri="{FF2B5EF4-FFF2-40B4-BE49-F238E27FC236}">
                <a16:creationId xmlns="" xmlns:a16="http://schemas.microsoft.com/office/drawing/2014/main" id="{57E140FD-5DEC-4C38-924B-B6C2FD47A648}"/>
              </a:ext>
            </a:extLst>
          </p:cNvPr>
          <p:cNvCxnSpPr/>
          <p:nvPr/>
        </p:nvCxnSpPr>
        <p:spPr bwMode="auto">
          <a:xfrm>
            <a:off x="675555" y="2665789"/>
            <a:ext cx="0" cy="2078966"/>
          </a:xfrm>
          <a:prstGeom prst="line">
            <a:avLst/>
          </a:prstGeom>
          <a:noFill/>
          <a:ln w="28575" cap="flat" cmpd="sng" algn="ctr">
            <a:solidFill>
              <a:schemeClr val="bg1"/>
            </a:solidFill>
            <a:prstDash val="solid"/>
            <a:round/>
            <a:headEnd type="none" w="med" len="med"/>
            <a:tailEnd type="none" w="med" len="med"/>
          </a:ln>
          <a:effectLst/>
        </p:spPr>
      </p:cxnSp>
      <p:cxnSp>
        <p:nvCxnSpPr>
          <p:cNvPr id="15" name="Straight Connector 14">
            <a:extLst>
              <a:ext uri="{FF2B5EF4-FFF2-40B4-BE49-F238E27FC236}">
                <a16:creationId xmlns="" xmlns:a16="http://schemas.microsoft.com/office/drawing/2014/main" id="{17AD3356-6125-4B19-A24E-6A660A6F18B4}"/>
              </a:ext>
            </a:extLst>
          </p:cNvPr>
          <p:cNvCxnSpPr>
            <a:cxnSpLocks/>
          </p:cNvCxnSpPr>
          <p:nvPr/>
        </p:nvCxnSpPr>
        <p:spPr bwMode="auto">
          <a:xfrm flipH="1">
            <a:off x="620113" y="2665789"/>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61" name="Straight Connector 60">
            <a:extLst>
              <a:ext uri="{FF2B5EF4-FFF2-40B4-BE49-F238E27FC236}">
                <a16:creationId xmlns="" xmlns:a16="http://schemas.microsoft.com/office/drawing/2014/main" id="{952A6E4E-441F-499E-B185-0BB5EBCB246B}"/>
              </a:ext>
            </a:extLst>
          </p:cNvPr>
          <p:cNvCxnSpPr>
            <a:cxnSpLocks/>
          </p:cNvCxnSpPr>
          <p:nvPr/>
        </p:nvCxnSpPr>
        <p:spPr bwMode="auto">
          <a:xfrm flipH="1">
            <a:off x="620113" y="2941219"/>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62" name="Straight Connector 61">
            <a:extLst>
              <a:ext uri="{FF2B5EF4-FFF2-40B4-BE49-F238E27FC236}">
                <a16:creationId xmlns="" xmlns:a16="http://schemas.microsoft.com/office/drawing/2014/main" id="{643DE2E6-9C06-4A17-972A-0CF9DBE919DE}"/>
              </a:ext>
            </a:extLst>
          </p:cNvPr>
          <p:cNvCxnSpPr>
            <a:cxnSpLocks/>
          </p:cNvCxnSpPr>
          <p:nvPr/>
        </p:nvCxnSpPr>
        <p:spPr bwMode="auto">
          <a:xfrm flipH="1">
            <a:off x="620113" y="3216649"/>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63" name="Straight Connector 62">
            <a:extLst>
              <a:ext uri="{FF2B5EF4-FFF2-40B4-BE49-F238E27FC236}">
                <a16:creationId xmlns="" xmlns:a16="http://schemas.microsoft.com/office/drawing/2014/main" id="{5F764F72-A2BF-4DF9-B955-11C716E05E4B}"/>
              </a:ext>
            </a:extLst>
          </p:cNvPr>
          <p:cNvCxnSpPr>
            <a:cxnSpLocks/>
          </p:cNvCxnSpPr>
          <p:nvPr/>
        </p:nvCxnSpPr>
        <p:spPr bwMode="auto">
          <a:xfrm flipH="1">
            <a:off x="620113" y="3522270"/>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65" name="Straight Connector 64">
            <a:extLst>
              <a:ext uri="{FF2B5EF4-FFF2-40B4-BE49-F238E27FC236}">
                <a16:creationId xmlns="" xmlns:a16="http://schemas.microsoft.com/office/drawing/2014/main" id="{29FFBA67-64A9-407A-AB62-4CF86E39E83D}"/>
              </a:ext>
            </a:extLst>
          </p:cNvPr>
          <p:cNvCxnSpPr>
            <a:cxnSpLocks/>
          </p:cNvCxnSpPr>
          <p:nvPr/>
        </p:nvCxnSpPr>
        <p:spPr bwMode="auto">
          <a:xfrm flipH="1">
            <a:off x="620113" y="3827891"/>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86" name="Straight Connector 85">
            <a:extLst>
              <a:ext uri="{FF2B5EF4-FFF2-40B4-BE49-F238E27FC236}">
                <a16:creationId xmlns="" xmlns:a16="http://schemas.microsoft.com/office/drawing/2014/main" id="{FDB24D13-D054-4B0D-804B-5CCB29B9104E}"/>
              </a:ext>
            </a:extLst>
          </p:cNvPr>
          <p:cNvCxnSpPr>
            <a:cxnSpLocks/>
          </p:cNvCxnSpPr>
          <p:nvPr/>
        </p:nvCxnSpPr>
        <p:spPr bwMode="auto">
          <a:xfrm flipH="1">
            <a:off x="620113" y="4133512"/>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87" name="Straight Connector 86">
            <a:extLst>
              <a:ext uri="{FF2B5EF4-FFF2-40B4-BE49-F238E27FC236}">
                <a16:creationId xmlns="" xmlns:a16="http://schemas.microsoft.com/office/drawing/2014/main" id="{6F8702FD-1E43-4415-8952-7DB02B61B3E4}"/>
              </a:ext>
            </a:extLst>
          </p:cNvPr>
          <p:cNvCxnSpPr>
            <a:cxnSpLocks/>
          </p:cNvCxnSpPr>
          <p:nvPr/>
        </p:nvCxnSpPr>
        <p:spPr bwMode="auto">
          <a:xfrm flipH="1">
            <a:off x="620113" y="4439133"/>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88" name="Straight Connector 87">
            <a:extLst>
              <a:ext uri="{FF2B5EF4-FFF2-40B4-BE49-F238E27FC236}">
                <a16:creationId xmlns="" xmlns:a16="http://schemas.microsoft.com/office/drawing/2014/main" id="{886EA3BB-64DA-4919-BC4C-311ED8565C5B}"/>
              </a:ext>
            </a:extLst>
          </p:cNvPr>
          <p:cNvCxnSpPr>
            <a:cxnSpLocks/>
          </p:cNvCxnSpPr>
          <p:nvPr/>
        </p:nvCxnSpPr>
        <p:spPr bwMode="auto">
          <a:xfrm flipH="1">
            <a:off x="620113" y="4744755"/>
            <a:ext cx="48006" cy="0"/>
          </a:xfrm>
          <a:prstGeom prst="line">
            <a:avLst/>
          </a:prstGeom>
          <a:noFill/>
          <a:ln w="28575" cap="flat" cmpd="sng" algn="ctr">
            <a:solidFill>
              <a:schemeClr val="bg1"/>
            </a:solidFill>
            <a:prstDash val="solid"/>
            <a:round/>
            <a:headEnd type="none" w="med" len="med"/>
            <a:tailEnd type="none" w="med" len="med"/>
          </a:ln>
          <a:effectLst/>
        </p:spPr>
      </p:cxnSp>
      <p:sp>
        <p:nvSpPr>
          <p:cNvPr id="18" name="TextBox 17">
            <a:extLst>
              <a:ext uri="{FF2B5EF4-FFF2-40B4-BE49-F238E27FC236}">
                <a16:creationId xmlns="" xmlns:a16="http://schemas.microsoft.com/office/drawing/2014/main" id="{9A68DB60-19C2-4C55-92CF-759980D55001}"/>
              </a:ext>
            </a:extLst>
          </p:cNvPr>
          <p:cNvSpPr txBox="1"/>
          <p:nvPr/>
        </p:nvSpPr>
        <p:spPr bwMode="auto">
          <a:xfrm>
            <a:off x="675555" y="4784823"/>
            <a:ext cx="22035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Patients</a:t>
            </a:r>
          </a:p>
        </p:txBody>
      </p:sp>
      <p:sp>
        <p:nvSpPr>
          <p:cNvPr id="89" name="TextBox 88">
            <a:extLst>
              <a:ext uri="{FF2B5EF4-FFF2-40B4-BE49-F238E27FC236}">
                <a16:creationId xmlns="" xmlns:a16="http://schemas.microsoft.com/office/drawing/2014/main" id="{00490A93-2F1E-4805-AA1E-EEDC70FDED36}"/>
              </a:ext>
            </a:extLst>
          </p:cNvPr>
          <p:cNvSpPr txBox="1"/>
          <p:nvPr/>
        </p:nvSpPr>
        <p:spPr bwMode="auto">
          <a:xfrm rot="16200000">
            <a:off x="-1462315" y="3452722"/>
            <a:ext cx="3393424" cy="307777"/>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Maximum SLD (% Change From Baseline)</a:t>
            </a:r>
          </a:p>
        </p:txBody>
      </p:sp>
      <p:sp>
        <p:nvSpPr>
          <p:cNvPr id="19" name="TextBox 18">
            <a:extLst>
              <a:ext uri="{FF2B5EF4-FFF2-40B4-BE49-F238E27FC236}">
                <a16:creationId xmlns="" xmlns:a16="http://schemas.microsoft.com/office/drawing/2014/main" id="{1F5707C6-2358-4A42-B28C-E2F4A5C9FF0B}"/>
              </a:ext>
            </a:extLst>
          </p:cNvPr>
          <p:cNvSpPr txBox="1"/>
          <p:nvPr/>
        </p:nvSpPr>
        <p:spPr bwMode="auto">
          <a:xfrm>
            <a:off x="172089" y="2508232"/>
            <a:ext cx="4777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33</a:t>
            </a:r>
          </a:p>
        </p:txBody>
      </p:sp>
      <p:sp>
        <p:nvSpPr>
          <p:cNvPr id="90" name="TextBox 89">
            <a:extLst>
              <a:ext uri="{FF2B5EF4-FFF2-40B4-BE49-F238E27FC236}">
                <a16:creationId xmlns="" xmlns:a16="http://schemas.microsoft.com/office/drawing/2014/main" id="{43704A7A-B1D6-4218-B9FE-9614C87E779B}"/>
              </a:ext>
            </a:extLst>
          </p:cNvPr>
          <p:cNvSpPr txBox="1"/>
          <p:nvPr/>
        </p:nvSpPr>
        <p:spPr bwMode="auto">
          <a:xfrm>
            <a:off x="172089" y="2804813"/>
            <a:ext cx="4777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20</a:t>
            </a:r>
          </a:p>
        </p:txBody>
      </p:sp>
      <p:sp>
        <p:nvSpPr>
          <p:cNvPr id="91" name="TextBox 90">
            <a:extLst>
              <a:ext uri="{FF2B5EF4-FFF2-40B4-BE49-F238E27FC236}">
                <a16:creationId xmlns="" xmlns:a16="http://schemas.microsoft.com/office/drawing/2014/main" id="{DA5C1AE9-FDF7-461A-9BD7-947A7B14BF35}"/>
              </a:ext>
            </a:extLst>
          </p:cNvPr>
          <p:cNvSpPr txBox="1"/>
          <p:nvPr/>
        </p:nvSpPr>
        <p:spPr bwMode="auto">
          <a:xfrm>
            <a:off x="333631" y="3074274"/>
            <a:ext cx="31618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p>
        </p:txBody>
      </p:sp>
      <p:sp>
        <p:nvSpPr>
          <p:cNvPr id="92" name="TextBox 91">
            <a:extLst>
              <a:ext uri="{FF2B5EF4-FFF2-40B4-BE49-F238E27FC236}">
                <a16:creationId xmlns="" xmlns:a16="http://schemas.microsoft.com/office/drawing/2014/main" id="{697ABD79-AB17-46B1-8CB3-5FF94E9BC12C}"/>
              </a:ext>
            </a:extLst>
          </p:cNvPr>
          <p:cNvSpPr txBox="1"/>
          <p:nvPr/>
        </p:nvSpPr>
        <p:spPr bwMode="auto">
          <a:xfrm>
            <a:off x="172089" y="3397975"/>
            <a:ext cx="4777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-20</a:t>
            </a:r>
          </a:p>
        </p:txBody>
      </p:sp>
      <p:sp>
        <p:nvSpPr>
          <p:cNvPr id="93" name="TextBox 92">
            <a:extLst>
              <a:ext uri="{FF2B5EF4-FFF2-40B4-BE49-F238E27FC236}">
                <a16:creationId xmlns="" xmlns:a16="http://schemas.microsoft.com/office/drawing/2014/main" id="{C40E2F08-B58B-4988-806C-CE8EC2AC165E}"/>
              </a:ext>
            </a:extLst>
          </p:cNvPr>
          <p:cNvSpPr txBox="1"/>
          <p:nvPr/>
        </p:nvSpPr>
        <p:spPr bwMode="auto">
          <a:xfrm>
            <a:off x="172089" y="3694556"/>
            <a:ext cx="4777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-40</a:t>
            </a:r>
          </a:p>
        </p:txBody>
      </p:sp>
      <p:sp>
        <p:nvSpPr>
          <p:cNvPr id="94" name="TextBox 93">
            <a:extLst>
              <a:ext uri="{FF2B5EF4-FFF2-40B4-BE49-F238E27FC236}">
                <a16:creationId xmlns="" xmlns:a16="http://schemas.microsoft.com/office/drawing/2014/main" id="{DFCE83F6-A785-4AC7-8CD2-8DD3B922D503}"/>
              </a:ext>
            </a:extLst>
          </p:cNvPr>
          <p:cNvSpPr txBox="1"/>
          <p:nvPr/>
        </p:nvSpPr>
        <p:spPr bwMode="auto">
          <a:xfrm>
            <a:off x="172089" y="3991137"/>
            <a:ext cx="4777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-60</a:t>
            </a:r>
          </a:p>
        </p:txBody>
      </p:sp>
      <p:sp>
        <p:nvSpPr>
          <p:cNvPr id="95" name="TextBox 94">
            <a:extLst>
              <a:ext uri="{FF2B5EF4-FFF2-40B4-BE49-F238E27FC236}">
                <a16:creationId xmlns="" xmlns:a16="http://schemas.microsoft.com/office/drawing/2014/main" id="{DD7D5BAA-4F45-4368-AA36-2F973A97C340}"/>
              </a:ext>
            </a:extLst>
          </p:cNvPr>
          <p:cNvSpPr txBox="1"/>
          <p:nvPr/>
        </p:nvSpPr>
        <p:spPr bwMode="auto">
          <a:xfrm>
            <a:off x="172089" y="4287718"/>
            <a:ext cx="4777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-80</a:t>
            </a:r>
          </a:p>
        </p:txBody>
      </p:sp>
      <p:sp>
        <p:nvSpPr>
          <p:cNvPr id="96" name="TextBox 95">
            <a:extLst>
              <a:ext uri="{FF2B5EF4-FFF2-40B4-BE49-F238E27FC236}">
                <a16:creationId xmlns="" xmlns:a16="http://schemas.microsoft.com/office/drawing/2014/main" id="{E2A7149E-DCC6-483E-97BD-5BF3D71A48BC}"/>
              </a:ext>
            </a:extLst>
          </p:cNvPr>
          <p:cNvSpPr txBox="1"/>
          <p:nvPr/>
        </p:nvSpPr>
        <p:spPr bwMode="auto">
          <a:xfrm>
            <a:off x="172089" y="4584298"/>
            <a:ext cx="4777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-100</a:t>
            </a:r>
          </a:p>
        </p:txBody>
      </p:sp>
      <p:sp>
        <p:nvSpPr>
          <p:cNvPr id="97" name="TextBox 96">
            <a:extLst>
              <a:ext uri="{FF2B5EF4-FFF2-40B4-BE49-F238E27FC236}">
                <a16:creationId xmlns="" xmlns:a16="http://schemas.microsoft.com/office/drawing/2014/main" id="{06B03E74-5470-4DA2-98BA-8C398865C209}"/>
              </a:ext>
            </a:extLst>
          </p:cNvPr>
          <p:cNvSpPr txBox="1"/>
          <p:nvPr/>
        </p:nvSpPr>
        <p:spPr bwMode="auto">
          <a:xfrm>
            <a:off x="661073" y="1907419"/>
            <a:ext cx="221799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Change in Tumor Burden for </a:t>
            </a:r>
            <a:b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Atezo + Cobi + Paclitaxel</a:t>
            </a:r>
          </a:p>
        </p:txBody>
      </p:sp>
      <p:sp>
        <p:nvSpPr>
          <p:cNvPr id="98" name="TextBox 97">
            <a:extLst>
              <a:ext uri="{FF2B5EF4-FFF2-40B4-BE49-F238E27FC236}">
                <a16:creationId xmlns="" xmlns:a16="http://schemas.microsoft.com/office/drawing/2014/main" id="{40D7BFCC-C288-46B0-83B3-69AD13075091}"/>
              </a:ext>
            </a:extLst>
          </p:cNvPr>
          <p:cNvSpPr txBox="1"/>
          <p:nvPr/>
        </p:nvSpPr>
        <p:spPr bwMode="auto">
          <a:xfrm>
            <a:off x="2879064" y="5217088"/>
            <a:ext cx="22577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CR</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PR</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Stable disease</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Progressive disease</a:t>
            </a:r>
          </a:p>
        </p:txBody>
      </p:sp>
      <p:sp>
        <p:nvSpPr>
          <p:cNvPr id="21" name="Rectangle 20">
            <a:extLst>
              <a:ext uri="{FF2B5EF4-FFF2-40B4-BE49-F238E27FC236}">
                <a16:creationId xmlns="" xmlns:a16="http://schemas.microsoft.com/office/drawing/2014/main" id="{147CBD0E-3B79-46A9-A66A-DC2F6914375C}"/>
              </a:ext>
            </a:extLst>
          </p:cNvPr>
          <p:cNvSpPr/>
          <p:nvPr/>
        </p:nvSpPr>
        <p:spPr bwMode="auto">
          <a:xfrm>
            <a:off x="2788355" y="5326177"/>
            <a:ext cx="99596" cy="132795"/>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99" name="Rectangle 98">
            <a:extLst>
              <a:ext uri="{FF2B5EF4-FFF2-40B4-BE49-F238E27FC236}">
                <a16:creationId xmlns="" xmlns:a16="http://schemas.microsoft.com/office/drawing/2014/main" id="{28A8BD70-0AFC-42E4-9E91-E909CD32B05E}"/>
              </a:ext>
            </a:extLst>
          </p:cNvPr>
          <p:cNvSpPr/>
          <p:nvPr/>
        </p:nvSpPr>
        <p:spPr bwMode="auto">
          <a:xfrm>
            <a:off x="2788355" y="5562226"/>
            <a:ext cx="99596" cy="132795"/>
          </a:xfrm>
          <a:prstGeom prst="rect">
            <a:avLst/>
          </a:prstGeom>
          <a:solidFill>
            <a:schemeClr val="accent3"/>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00" name="Rectangle 99">
            <a:extLst>
              <a:ext uri="{FF2B5EF4-FFF2-40B4-BE49-F238E27FC236}">
                <a16:creationId xmlns="" xmlns:a16="http://schemas.microsoft.com/office/drawing/2014/main" id="{50F7AD6C-1A37-4A3D-BA37-0A7BF690E9FF}"/>
              </a:ext>
            </a:extLst>
          </p:cNvPr>
          <p:cNvSpPr/>
          <p:nvPr/>
        </p:nvSpPr>
        <p:spPr bwMode="auto">
          <a:xfrm>
            <a:off x="2788355" y="5798275"/>
            <a:ext cx="99596" cy="132795"/>
          </a:xfrm>
          <a:prstGeom prst="rect">
            <a:avLst/>
          </a:prstGeom>
          <a:solidFill>
            <a:schemeClr val="accent4"/>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01" name="Rectangle 100">
            <a:extLst>
              <a:ext uri="{FF2B5EF4-FFF2-40B4-BE49-F238E27FC236}">
                <a16:creationId xmlns="" xmlns:a16="http://schemas.microsoft.com/office/drawing/2014/main" id="{F132D5BA-C092-4199-ACAE-EAA28E1B0EB8}"/>
              </a:ext>
            </a:extLst>
          </p:cNvPr>
          <p:cNvSpPr/>
          <p:nvPr/>
        </p:nvSpPr>
        <p:spPr bwMode="auto">
          <a:xfrm>
            <a:off x="2788355" y="6034323"/>
            <a:ext cx="99596" cy="132795"/>
          </a:xfrm>
          <a:prstGeom prst="rect">
            <a:avLst/>
          </a:prstGeom>
          <a:solidFill>
            <a:schemeClr val="accent5"/>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cxnSp>
        <p:nvCxnSpPr>
          <p:cNvPr id="102" name="Straight Connector 101">
            <a:extLst>
              <a:ext uri="{FF2B5EF4-FFF2-40B4-BE49-F238E27FC236}">
                <a16:creationId xmlns="" xmlns:a16="http://schemas.microsoft.com/office/drawing/2014/main" id="{B7CEBF31-A98B-4FF3-A83F-5BCA3295FC6C}"/>
              </a:ext>
            </a:extLst>
          </p:cNvPr>
          <p:cNvCxnSpPr/>
          <p:nvPr/>
        </p:nvCxnSpPr>
        <p:spPr bwMode="auto">
          <a:xfrm>
            <a:off x="3214979" y="2672163"/>
            <a:ext cx="0" cy="2078966"/>
          </a:xfrm>
          <a:prstGeom prst="line">
            <a:avLst/>
          </a:prstGeom>
          <a:noFill/>
          <a:ln w="28575" cap="flat" cmpd="sng" algn="ctr">
            <a:solidFill>
              <a:srgbClr val="000000"/>
            </a:solidFill>
            <a:prstDash val="solid"/>
            <a:round/>
            <a:headEnd type="none" w="med" len="med"/>
            <a:tailEnd type="none" w="med" len="med"/>
          </a:ln>
          <a:effectLst/>
        </p:spPr>
      </p:cxnSp>
      <p:cxnSp>
        <p:nvCxnSpPr>
          <p:cNvPr id="103" name="Straight Connector 102">
            <a:extLst>
              <a:ext uri="{FF2B5EF4-FFF2-40B4-BE49-F238E27FC236}">
                <a16:creationId xmlns="" xmlns:a16="http://schemas.microsoft.com/office/drawing/2014/main" id="{C57362C7-4CE1-416E-805A-29A33FD67DE0}"/>
              </a:ext>
            </a:extLst>
          </p:cNvPr>
          <p:cNvCxnSpPr>
            <a:cxnSpLocks/>
          </p:cNvCxnSpPr>
          <p:nvPr/>
        </p:nvCxnSpPr>
        <p:spPr bwMode="auto">
          <a:xfrm>
            <a:off x="3214980" y="4751129"/>
            <a:ext cx="2203510" cy="0"/>
          </a:xfrm>
          <a:prstGeom prst="line">
            <a:avLst/>
          </a:prstGeom>
          <a:noFill/>
          <a:ln w="28575" cap="flat" cmpd="sng" algn="ctr">
            <a:solidFill>
              <a:schemeClr val="bg1"/>
            </a:solidFill>
            <a:prstDash val="solid"/>
            <a:round/>
            <a:headEnd type="none" w="med" len="med"/>
            <a:tailEnd type="none" w="med" len="med"/>
          </a:ln>
          <a:effectLst/>
        </p:spPr>
      </p:cxnSp>
      <p:cxnSp>
        <p:nvCxnSpPr>
          <p:cNvPr id="104" name="Straight Connector 103">
            <a:extLst>
              <a:ext uri="{FF2B5EF4-FFF2-40B4-BE49-F238E27FC236}">
                <a16:creationId xmlns="" xmlns:a16="http://schemas.microsoft.com/office/drawing/2014/main" id="{4FE46E22-ADF4-4F7E-A366-138CF2BDB9FE}"/>
              </a:ext>
            </a:extLst>
          </p:cNvPr>
          <p:cNvCxnSpPr>
            <a:cxnSpLocks/>
          </p:cNvCxnSpPr>
          <p:nvPr/>
        </p:nvCxnSpPr>
        <p:spPr bwMode="auto">
          <a:xfrm flipH="1">
            <a:off x="3159537" y="2672163"/>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105" name="Straight Connector 104">
            <a:extLst>
              <a:ext uri="{FF2B5EF4-FFF2-40B4-BE49-F238E27FC236}">
                <a16:creationId xmlns="" xmlns:a16="http://schemas.microsoft.com/office/drawing/2014/main" id="{BC18CF6E-E7C8-48BB-ADB6-4E6D81308613}"/>
              </a:ext>
            </a:extLst>
          </p:cNvPr>
          <p:cNvCxnSpPr>
            <a:cxnSpLocks/>
          </p:cNvCxnSpPr>
          <p:nvPr/>
        </p:nvCxnSpPr>
        <p:spPr bwMode="auto">
          <a:xfrm flipH="1">
            <a:off x="3159537" y="2947593"/>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106" name="Straight Connector 105">
            <a:extLst>
              <a:ext uri="{FF2B5EF4-FFF2-40B4-BE49-F238E27FC236}">
                <a16:creationId xmlns="" xmlns:a16="http://schemas.microsoft.com/office/drawing/2014/main" id="{DD1D8B1C-5B56-4413-9840-DC260A4F7235}"/>
              </a:ext>
            </a:extLst>
          </p:cNvPr>
          <p:cNvCxnSpPr>
            <a:cxnSpLocks/>
          </p:cNvCxnSpPr>
          <p:nvPr/>
        </p:nvCxnSpPr>
        <p:spPr bwMode="auto">
          <a:xfrm flipH="1">
            <a:off x="3159537" y="3223023"/>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107" name="Straight Connector 106">
            <a:extLst>
              <a:ext uri="{FF2B5EF4-FFF2-40B4-BE49-F238E27FC236}">
                <a16:creationId xmlns="" xmlns:a16="http://schemas.microsoft.com/office/drawing/2014/main" id="{5484C066-DA18-43CA-8242-AEB50A41657E}"/>
              </a:ext>
            </a:extLst>
          </p:cNvPr>
          <p:cNvCxnSpPr>
            <a:cxnSpLocks/>
          </p:cNvCxnSpPr>
          <p:nvPr/>
        </p:nvCxnSpPr>
        <p:spPr bwMode="auto">
          <a:xfrm flipH="1">
            <a:off x="3159537" y="3528644"/>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108" name="Straight Connector 107">
            <a:extLst>
              <a:ext uri="{FF2B5EF4-FFF2-40B4-BE49-F238E27FC236}">
                <a16:creationId xmlns="" xmlns:a16="http://schemas.microsoft.com/office/drawing/2014/main" id="{421BCC61-8384-4715-BCD6-00AFE7E15636}"/>
              </a:ext>
            </a:extLst>
          </p:cNvPr>
          <p:cNvCxnSpPr>
            <a:cxnSpLocks/>
          </p:cNvCxnSpPr>
          <p:nvPr/>
        </p:nvCxnSpPr>
        <p:spPr bwMode="auto">
          <a:xfrm flipH="1">
            <a:off x="3159537" y="3834265"/>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109" name="Straight Connector 108">
            <a:extLst>
              <a:ext uri="{FF2B5EF4-FFF2-40B4-BE49-F238E27FC236}">
                <a16:creationId xmlns="" xmlns:a16="http://schemas.microsoft.com/office/drawing/2014/main" id="{DF036A3D-1836-4CE9-8EE8-63C5842C215D}"/>
              </a:ext>
            </a:extLst>
          </p:cNvPr>
          <p:cNvCxnSpPr>
            <a:cxnSpLocks/>
          </p:cNvCxnSpPr>
          <p:nvPr/>
        </p:nvCxnSpPr>
        <p:spPr bwMode="auto">
          <a:xfrm flipH="1">
            <a:off x="3159537" y="4139886"/>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110" name="Straight Connector 109">
            <a:extLst>
              <a:ext uri="{FF2B5EF4-FFF2-40B4-BE49-F238E27FC236}">
                <a16:creationId xmlns="" xmlns:a16="http://schemas.microsoft.com/office/drawing/2014/main" id="{24EBB7DD-8B73-4F63-97CA-14601C98ABB1}"/>
              </a:ext>
            </a:extLst>
          </p:cNvPr>
          <p:cNvCxnSpPr>
            <a:cxnSpLocks/>
          </p:cNvCxnSpPr>
          <p:nvPr/>
        </p:nvCxnSpPr>
        <p:spPr bwMode="auto">
          <a:xfrm flipH="1">
            <a:off x="3159537" y="4445507"/>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111" name="Straight Connector 110">
            <a:extLst>
              <a:ext uri="{FF2B5EF4-FFF2-40B4-BE49-F238E27FC236}">
                <a16:creationId xmlns="" xmlns:a16="http://schemas.microsoft.com/office/drawing/2014/main" id="{D61C0B34-8B79-4493-B9B7-82114ABB06E9}"/>
              </a:ext>
            </a:extLst>
          </p:cNvPr>
          <p:cNvCxnSpPr>
            <a:cxnSpLocks/>
          </p:cNvCxnSpPr>
          <p:nvPr/>
        </p:nvCxnSpPr>
        <p:spPr bwMode="auto">
          <a:xfrm flipH="1">
            <a:off x="3159537" y="4751129"/>
            <a:ext cx="48006" cy="0"/>
          </a:xfrm>
          <a:prstGeom prst="line">
            <a:avLst/>
          </a:prstGeom>
          <a:noFill/>
          <a:ln w="28575" cap="flat" cmpd="sng" algn="ctr">
            <a:solidFill>
              <a:schemeClr val="bg1"/>
            </a:solidFill>
            <a:prstDash val="solid"/>
            <a:round/>
            <a:headEnd type="none" w="med" len="med"/>
            <a:tailEnd type="none" w="med" len="med"/>
          </a:ln>
          <a:effectLst/>
        </p:spPr>
      </p:cxnSp>
      <p:sp>
        <p:nvSpPr>
          <p:cNvPr id="113" name="TextBox 112">
            <a:extLst>
              <a:ext uri="{FF2B5EF4-FFF2-40B4-BE49-F238E27FC236}">
                <a16:creationId xmlns="" xmlns:a16="http://schemas.microsoft.com/office/drawing/2014/main" id="{20843536-B330-4D03-91DA-7C92ECB56465}"/>
              </a:ext>
            </a:extLst>
          </p:cNvPr>
          <p:cNvSpPr txBox="1"/>
          <p:nvPr/>
        </p:nvSpPr>
        <p:spPr bwMode="auto">
          <a:xfrm>
            <a:off x="3214980" y="4791197"/>
            <a:ext cx="22035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Patients</a:t>
            </a:r>
          </a:p>
        </p:txBody>
      </p:sp>
      <p:sp>
        <p:nvSpPr>
          <p:cNvPr id="114" name="TextBox 113">
            <a:extLst>
              <a:ext uri="{FF2B5EF4-FFF2-40B4-BE49-F238E27FC236}">
                <a16:creationId xmlns="" xmlns:a16="http://schemas.microsoft.com/office/drawing/2014/main" id="{0B8BCEF5-0492-4B50-A614-70628DA21055}"/>
              </a:ext>
            </a:extLst>
          </p:cNvPr>
          <p:cNvSpPr txBox="1"/>
          <p:nvPr/>
        </p:nvSpPr>
        <p:spPr bwMode="auto">
          <a:xfrm>
            <a:off x="2711513" y="2514606"/>
            <a:ext cx="4777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32</a:t>
            </a:r>
          </a:p>
        </p:txBody>
      </p:sp>
      <p:sp>
        <p:nvSpPr>
          <p:cNvPr id="115" name="TextBox 114">
            <a:extLst>
              <a:ext uri="{FF2B5EF4-FFF2-40B4-BE49-F238E27FC236}">
                <a16:creationId xmlns="" xmlns:a16="http://schemas.microsoft.com/office/drawing/2014/main" id="{5651FEF4-9219-4F46-B7D7-F4A4DB1BB81C}"/>
              </a:ext>
            </a:extLst>
          </p:cNvPr>
          <p:cNvSpPr txBox="1"/>
          <p:nvPr/>
        </p:nvSpPr>
        <p:spPr bwMode="auto">
          <a:xfrm>
            <a:off x="2909937" y="2811187"/>
            <a:ext cx="2793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20</a:t>
            </a:r>
          </a:p>
        </p:txBody>
      </p:sp>
      <p:sp>
        <p:nvSpPr>
          <p:cNvPr id="116" name="TextBox 115">
            <a:extLst>
              <a:ext uri="{FF2B5EF4-FFF2-40B4-BE49-F238E27FC236}">
                <a16:creationId xmlns="" xmlns:a16="http://schemas.microsoft.com/office/drawing/2014/main" id="{74193AF5-A7D7-443F-89E9-5842C465E4A6}"/>
              </a:ext>
            </a:extLst>
          </p:cNvPr>
          <p:cNvSpPr txBox="1"/>
          <p:nvPr/>
        </p:nvSpPr>
        <p:spPr bwMode="auto">
          <a:xfrm>
            <a:off x="2873055" y="3080648"/>
            <a:ext cx="31618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p>
        </p:txBody>
      </p:sp>
      <p:sp>
        <p:nvSpPr>
          <p:cNvPr id="117" name="TextBox 116">
            <a:extLst>
              <a:ext uri="{FF2B5EF4-FFF2-40B4-BE49-F238E27FC236}">
                <a16:creationId xmlns="" xmlns:a16="http://schemas.microsoft.com/office/drawing/2014/main" id="{191F5003-9A4A-4EE1-A2DF-E07D7FF41D26}"/>
              </a:ext>
            </a:extLst>
          </p:cNvPr>
          <p:cNvSpPr txBox="1"/>
          <p:nvPr/>
        </p:nvSpPr>
        <p:spPr bwMode="auto">
          <a:xfrm>
            <a:off x="2711513" y="3404349"/>
            <a:ext cx="4777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-20</a:t>
            </a:r>
          </a:p>
        </p:txBody>
      </p:sp>
      <p:sp>
        <p:nvSpPr>
          <p:cNvPr id="118" name="TextBox 117">
            <a:extLst>
              <a:ext uri="{FF2B5EF4-FFF2-40B4-BE49-F238E27FC236}">
                <a16:creationId xmlns="" xmlns:a16="http://schemas.microsoft.com/office/drawing/2014/main" id="{DC8E2D90-2213-45D6-9524-F7A90D11F557}"/>
              </a:ext>
            </a:extLst>
          </p:cNvPr>
          <p:cNvSpPr txBox="1"/>
          <p:nvPr/>
        </p:nvSpPr>
        <p:spPr bwMode="auto">
          <a:xfrm>
            <a:off x="2711513" y="3700930"/>
            <a:ext cx="4777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-40</a:t>
            </a:r>
          </a:p>
        </p:txBody>
      </p:sp>
      <p:sp>
        <p:nvSpPr>
          <p:cNvPr id="119" name="TextBox 118">
            <a:extLst>
              <a:ext uri="{FF2B5EF4-FFF2-40B4-BE49-F238E27FC236}">
                <a16:creationId xmlns="" xmlns:a16="http://schemas.microsoft.com/office/drawing/2014/main" id="{BE50CF40-EB35-46FC-B5FC-68AAF23CB33A}"/>
              </a:ext>
            </a:extLst>
          </p:cNvPr>
          <p:cNvSpPr txBox="1"/>
          <p:nvPr/>
        </p:nvSpPr>
        <p:spPr bwMode="auto">
          <a:xfrm>
            <a:off x="2711513" y="3997511"/>
            <a:ext cx="4777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-60</a:t>
            </a:r>
          </a:p>
        </p:txBody>
      </p:sp>
      <p:sp>
        <p:nvSpPr>
          <p:cNvPr id="120" name="TextBox 119">
            <a:extLst>
              <a:ext uri="{FF2B5EF4-FFF2-40B4-BE49-F238E27FC236}">
                <a16:creationId xmlns="" xmlns:a16="http://schemas.microsoft.com/office/drawing/2014/main" id="{E39AF0FE-C1BF-4AB2-8909-59A71D0880D9}"/>
              </a:ext>
            </a:extLst>
          </p:cNvPr>
          <p:cNvSpPr txBox="1"/>
          <p:nvPr/>
        </p:nvSpPr>
        <p:spPr bwMode="auto">
          <a:xfrm>
            <a:off x="2711513" y="4294092"/>
            <a:ext cx="4777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-80</a:t>
            </a:r>
          </a:p>
        </p:txBody>
      </p:sp>
      <p:sp>
        <p:nvSpPr>
          <p:cNvPr id="121" name="TextBox 120">
            <a:extLst>
              <a:ext uri="{FF2B5EF4-FFF2-40B4-BE49-F238E27FC236}">
                <a16:creationId xmlns="" xmlns:a16="http://schemas.microsoft.com/office/drawing/2014/main" id="{B1B81517-0B46-4228-8794-D4339604BE6E}"/>
              </a:ext>
            </a:extLst>
          </p:cNvPr>
          <p:cNvSpPr txBox="1"/>
          <p:nvPr/>
        </p:nvSpPr>
        <p:spPr bwMode="auto">
          <a:xfrm>
            <a:off x="2711513" y="4590672"/>
            <a:ext cx="4777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-100</a:t>
            </a:r>
          </a:p>
        </p:txBody>
      </p:sp>
      <p:sp>
        <p:nvSpPr>
          <p:cNvPr id="122" name="TextBox 121">
            <a:extLst>
              <a:ext uri="{FF2B5EF4-FFF2-40B4-BE49-F238E27FC236}">
                <a16:creationId xmlns="" xmlns:a16="http://schemas.microsoft.com/office/drawing/2014/main" id="{A95B276A-7EF8-47EA-9557-710F2AEEEC12}"/>
              </a:ext>
            </a:extLst>
          </p:cNvPr>
          <p:cNvSpPr txBox="1"/>
          <p:nvPr/>
        </p:nvSpPr>
        <p:spPr bwMode="auto">
          <a:xfrm>
            <a:off x="3200497" y="1913793"/>
            <a:ext cx="221799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Change in Tumor Burden for </a:t>
            </a:r>
            <a:b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Atezo + Cobi + </a:t>
            </a:r>
            <a:r>
              <a:rPr kumimoji="0" lang="en-US" sz="16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nab</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-Paclitaxel</a:t>
            </a:r>
          </a:p>
        </p:txBody>
      </p:sp>
      <p:sp>
        <p:nvSpPr>
          <p:cNvPr id="123" name="Rectangle 122">
            <a:extLst>
              <a:ext uri="{FF2B5EF4-FFF2-40B4-BE49-F238E27FC236}">
                <a16:creationId xmlns="" xmlns:a16="http://schemas.microsoft.com/office/drawing/2014/main" id="{643ECA1A-DC55-411A-86FD-652A2650B774}"/>
              </a:ext>
            </a:extLst>
          </p:cNvPr>
          <p:cNvSpPr/>
          <p:nvPr/>
        </p:nvSpPr>
        <p:spPr bwMode="auto">
          <a:xfrm>
            <a:off x="699322" y="2697156"/>
            <a:ext cx="63294" cy="517673"/>
          </a:xfrm>
          <a:prstGeom prst="rect">
            <a:avLst/>
          </a:prstGeom>
          <a:solidFill>
            <a:schemeClr val="accent5"/>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24" name="Rectangle 123">
            <a:extLst>
              <a:ext uri="{FF2B5EF4-FFF2-40B4-BE49-F238E27FC236}">
                <a16:creationId xmlns="" xmlns:a16="http://schemas.microsoft.com/office/drawing/2014/main" id="{50574D35-7418-48A3-9C6A-848EB467EFB0}"/>
              </a:ext>
            </a:extLst>
          </p:cNvPr>
          <p:cNvSpPr/>
          <p:nvPr/>
        </p:nvSpPr>
        <p:spPr bwMode="auto">
          <a:xfrm>
            <a:off x="834205" y="2835123"/>
            <a:ext cx="63294" cy="377879"/>
          </a:xfrm>
          <a:prstGeom prst="rect">
            <a:avLst/>
          </a:prstGeom>
          <a:solidFill>
            <a:schemeClr val="accent5"/>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25" name="Rectangle 124">
            <a:extLst>
              <a:ext uri="{FF2B5EF4-FFF2-40B4-BE49-F238E27FC236}">
                <a16:creationId xmlns="" xmlns:a16="http://schemas.microsoft.com/office/drawing/2014/main" id="{9E2278D6-CFC4-4C49-B820-3A74379D68B8}"/>
              </a:ext>
            </a:extLst>
          </p:cNvPr>
          <p:cNvSpPr/>
          <p:nvPr/>
        </p:nvSpPr>
        <p:spPr bwMode="auto">
          <a:xfrm>
            <a:off x="766763" y="2778619"/>
            <a:ext cx="63294" cy="434383"/>
          </a:xfrm>
          <a:prstGeom prst="rect">
            <a:avLst/>
          </a:prstGeom>
          <a:solidFill>
            <a:schemeClr val="accent5"/>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26" name="Rectangle 125">
            <a:extLst>
              <a:ext uri="{FF2B5EF4-FFF2-40B4-BE49-F238E27FC236}">
                <a16:creationId xmlns="" xmlns:a16="http://schemas.microsoft.com/office/drawing/2014/main" id="{9EF9C51C-52FE-46E0-991A-D18196792829}"/>
              </a:ext>
            </a:extLst>
          </p:cNvPr>
          <p:cNvSpPr/>
          <p:nvPr/>
        </p:nvSpPr>
        <p:spPr bwMode="auto">
          <a:xfrm>
            <a:off x="901646" y="2915160"/>
            <a:ext cx="63294" cy="297842"/>
          </a:xfrm>
          <a:prstGeom prst="rect">
            <a:avLst/>
          </a:prstGeom>
          <a:solidFill>
            <a:schemeClr val="accent4"/>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27" name="Rectangle 126">
            <a:extLst>
              <a:ext uri="{FF2B5EF4-FFF2-40B4-BE49-F238E27FC236}">
                <a16:creationId xmlns="" xmlns:a16="http://schemas.microsoft.com/office/drawing/2014/main" id="{0189BBD1-8B37-40CF-B3E6-1416F7F714DC}"/>
              </a:ext>
            </a:extLst>
          </p:cNvPr>
          <p:cNvSpPr/>
          <p:nvPr/>
        </p:nvSpPr>
        <p:spPr bwMode="auto">
          <a:xfrm>
            <a:off x="969088" y="2985633"/>
            <a:ext cx="63294" cy="227368"/>
          </a:xfrm>
          <a:prstGeom prst="rect">
            <a:avLst/>
          </a:prstGeom>
          <a:solidFill>
            <a:schemeClr val="accent5"/>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28" name="Rectangle 127">
            <a:extLst>
              <a:ext uri="{FF2B5EF4-FFF2-40B4-BE49-F238E27FC236}">
                <a16:creationId xmlns="" xmlns:a16="http://schemas.microsoft.com/office/drawing/2014/main" id="{24BFA141-FA88-436E-925D-489B61D456D4}"/>
              </a:ext>
            </a:extLst>
          </p:cNvPr>
          <p:cNvSpPr/>
          <p:nvPr/>
        </p:nvSpPr>
        <p:spPr bwMode="auto">
          <a:xfrm>
            <a:off x="1036529" y="2996734"/>
            <a:ext cx="63294" cy="216268"/>
          </a:xfrm>
          <a:prstGeom prst="rect">
            <a:avLst/>
          </a:prstGeom>
          <a:solidFill>
            <a:schemeClr val="accent5"/>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29" name="Rectangle 128">
            <a:extLst>
              <a:ext uri="{FF2B5EF4-FFF2-40B4-BE49-F238E27FC236}">
                <a16:creationId xmlns="" xmlns:a16="http://schemas.microsoft.com/office/drawing/2014/main" id="{F9BDBFB2-C35C-4126-B4A2-6E209E25EDB0}"/>
              </a:ext>
            </a:extLst>
          </p:cNvPr>
          <p:cNvSpPr/>
          <p:nvPr/>
        </p:nvSpPr>
        <p:spPr bwMode="auto">
          <a:xfrm>
            <a:off x="1103971" y="3010246"/>
            <a:ext cx="63294" cy="202756"/>
          </a:xfrm>
          <a:prstGeom prst="rect">
            <a:avLst/>
          </a:prstGeom>
          <a:solidFill>
            <a:schemeClr val="accent5"/>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0" name="Rectangle 129">
            <a:extLst>
              <a:ext uri="{FF2B5EF4-FFF2-40B4-BE49-F238E27FC236}">
                <a16:creationId xmlns="" xmlns:a16="http://schemas.microsoft.com/office/drawing/2014/main" id="{DB8B524D-C580-484F-8059-50C9ECE9F17A}"/>
              </a:ext>
            </a:extLst>
          </p:cNvPr>
          <p:cNvSpPr/>
          <p:nvPr/>
        </p:nvSpPr>
        <p:spPr bwMode="auto">
          <a:xfrm>
            <a:off x="1171412" y="3064082"/>
            <a:ext cx="63294" cy="148920"/>
          </a:xfrm>
          <a:prstGeom prst="rect">
            <a:avLst/>
          </a:prstGeom>
          <a:solidFill>
            <a:schemeClr val="accent5"/>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1" name="Rectangle 130">
            <a:extLst>
              <a:ext uri="{FF2B5EF4-FFF2-40B4-BE49-F238E27FC236}">
                <a16:creationId xmlns="" xmlns:a16="http://schemas.microsoft.com/office/drawing/2014/main" id="{6E39E068-3594-4B77-A62B-58D0ACD5DAE4}"/>
              </a:ext>
            </a:extLst>
          </p:cNvPr>
          <p:cNvSpPr/>
          <p:nvPr/>
        </p:nvSpPr>
        <p:spPr bwMode="auto">
          <a:xfrm>
            <a:off x="1238855" y="3187599"/>
            <a:ext cx="63294" cy="27432"/>
          </a:xfrm>
          <a:prstGeom prst="rect">
            <a:avLst/>
          </a:prstGeom>
          <a:solidFill>
            <a:schemeClr val="accent4"/>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2" name="Rectangle 131">
            <a:extLst>
              <a:ext uri="{FF2B5EF4-FFF2-40B4-BE49-F238E27FC236}">
                <a16:creationId xmlns="" xmlns:a16="http://schemas.microsoft.com/office/drawing/2014/main" id="{20E451D2-F5D8-4DDF-8693-CEED8FC432CD}"/>
              </a:ext>
            </a:extLst>
          </p:cNvPr>
          <p:cNvSpPr/>
          <p:nvPr/>
        </p:nvSpPr>
        <p:spPr bwMode="auto">
          <a:xfrm>
            <a:off x="1373526" y="3223024"/>
            <a:ext cx="63294" cy="64295"/>
          </a:xfrm>
          <a:prstGeom prst="rect">
            <a:avLst/>
          </a:prstGeom>
          <a:solidFill>
            <a:schemeClr val="accent5"/>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3" name="Rectangle 132">
            <a:extLst>
              <a:ext uri="{FF2B5EF4-FFF2-40B4-BE49-F238E27FC236}">
                <a16:creationId xmlns="" xmlns:a16="http://schemas.microsoft.com/office/drawing/2014/main" id="{F3648C19-2510-4827-9492-E2DFA3103FAF}"/>
              </a:ext>
            </a:extLst>
          </p:cNvPr>
          <p:cNvSpPr/>
          <p:nvPr/>
        </p:nvSpPr>
        <p:spPr bwMode="auto">
          <a:xfrm>
            <a:off x="1441441" y="3224976"/>
            <a:ext cx="63294" cy="115628"/>
          </a:xfrm>
          <a:prstGeom prst="rect">
            <a:avLst/>
          </a:prstGeom>
          <a:solidFill>
            <a:schemeClr val="accent4"/>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4" name="Rectangle 133">
            <a:extLst>
              <a:ext uri="{FF2B5EF4-FFF2-40B4-BE49-F238E27FC236}">
                <a16:creationId xmlns="" xmlns:a16="http://schemas.microsoft.com/office/drawing/2014/main" id="{577B7C43-569F-448E-9B26-44163B4704EB}"/>
              </a:ext>
            </a:extLst>
          </p:cNvPr>
          <p:cNvSpPr/>
          <p:nvPr/>
        </p:nvSpPr>
        <p:spPr bwMode="auto">
          <a:xfrm>
            <a:off x="1509356" y="3223024"/>
            <a:ext cx="63294" cy="182523"/>
          </a:xfrm>
          <a:prstGeom prst="rect">
            <a:avLst/>
          </a:prstGeom>
          <a:solidFill>
            <a:schemeClr val="accent5"/>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5" name="Rectangle 134">
            <a:extLst>
              <a:ext uri="{FF2B5EF4-FFF2-40B4-BE49-F238E27FC236}">
                <a16:creationId xmlns="" xmlns:a16="http://schemas.microsoft.com/office/drawing/2014/main" id="{BB5BAAE4-F13E-4C91-B632-3C2CFAF35100}"/>
              </a:ext>
            </a:extLst>
          </p:cNvPr>
          <p:cNvSpPr/>
          <p:nvPr/>
        </p:nvSpPr>
        <p:spPr bwMode="auto">
          <a:xfrm>
            <a:off x="1577270" y="3213002"/>
            <a:ext cx="63294" cy="219175"/>
          </a:xfrm>
          <a:prstGeom prst="rect">
            <a:avLst/>
          </a:prstGeom>
          <a:solidFill>
            <a:schemeClr val="accent4"/>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6" name="Rectangle 135">
            <a:extLst>
              <a:ext uri="{FF2B5EF4-FFF2-40B4-BE49-F238E27FC236}">
                <a16:creationId xmlns="" xmlns:a16="http://schemas.microsoft.com/office/drawing/2014/main" id="{BF3AA3E0-2F5E-4152-9F72-EC5F3A775B2E}"/>
              </a:ext>
            </a:extLst>
          </p:cNvPr>
          <p:cNvSpPr/>
          <p:nvPr/>
        </p:nvSpPr>
        <p:spPr bwMode="auto">
          <a:xfrm>
            <a:off x="1645185" y="3211182"/>
            <a:ext cx="63294" cy="223138"/>
          </a:xfrm>
          <a:prstGeom prst="rect">
            <a:avLst/>
          </a:prstGeom>
          <a:solidFill>
            <a:schemeClr val="accent4"/>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7" name="Rectangle 136">
            <a:extLst>
              <a:ext uri="{FF2B5EF4-FFF2-40B4-BE49-F238E27FC236}">
                <a16:creationId xmlns="" xmlns:a16="http://schemas.microsoft.com/office/drawing/2014/main" id="{10AB72B2-0B3A-41B0-8007-8BBF2F20AEA3}"/>
              </a:ext>
            </a:extLst>
          </p:cNvPr>
          <p:cNvSpPr/>
          <p:nvPr/>
        </p:nvSpPr>
        <p:spPr bwMode="auto">
          <a:xfrm>
            <a:off x="1713100" y="3216650"/>
            <a:ext cx="63294" cy="219497"/>
          </a:xfrm>
          <a:prstGeom prst="rect">
            <a:avLst/>
          </a:prstGeom>
          <a:solidFill>
            <a:schemeClr val="accent4"/>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8" name="Rectangle 137">
            <a:extLst>
              <a:ext uri="{FF2B5EF4-FFF2-40B4-BE49-F238E27FC236}">
                <a16:creationId xmlns="" xmlns:a16="http://schemas.microsoft.com/office/drawing/2014/main" id="{C0184384-C7F1-4160-9155-75EF6374947E}"/>
              </a:ext>
            </a:extLst>
          </p:cNvPr>
          <p:cNvSpPr/>
          <p:nvPr/>
        </p:nvSpPr>
        <p:spPr bwMode="auto">
          <a:xfrm>
            <a:off x="1781015" y="3218476"/>
            <a:ext cx="63294" cy="428507"/>
          </a:xfrm>
          <a:prstGeom prst="rect">
            <a:avLst/>
          </a:prstGeom>
          <a:solidFill>
            <a:schemeClr val="accent4"/>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9" name="Rectangle 138">
            <a:extLst>
              <a:ext uri="{FF2B5EF4-FFF2-40B4-BE49-F238E27FC236}">
                <a16:creationId xmlns="" xmlns:a16="http://schemas.microsoft.com/office/drawing/2014/main" id="{40DBFEC0-86FC-45F6-AA4F-17B42746690E}"/>
              </a:ext>
            </a:extLst>
          </p:cNvPr>
          <p:cNvSpPr/>
          <p:nvPr/>
        </p:nvSpPr>
        <p:spPr bwMode="auto">
          <a:xfrm>
            <a:off x="1848929" y="3218476"/>
            <a:ext cx="63294" cy="497651"/>
          </a:xfrm>
          <a:prstGeom prst="rect">
            <a:avLst/>
          </a:prstGeom>
          <a:solidFill>
            <a:schemeClr val="accent4"/>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40" name="Rectangle 139">
            <a:extLst>
              <a:ext uri="{FF2B5EF4-FFF2-40B4-BE49-F238E27FC236}">
                <a16:creationId xmlns="" xmlns:a16="http://schemas.microsoft.com/office/drawing/2014/main" id="{81FC5CB8-8517-4C0D-95FD-BFB46B348990}"/>
              </a:ext>
            </a:extLst>
          </p:cNvPr>
          <p:cNvSpPr/>
          <p:nvPr/>
        </p:nvSpPr>
        <p:spPr bwMode="auto">
          <a:xfrm>
            <a:off x="1916844" y="3211183"/>
            <a:ext cx="63294" cy="592035"/>
          </a:xfrm>
          <a:prstGeom prst="rect">
            <a:avLst/>
          </a:prstGeom>
          <a:solidFill>
            <a:schemeClr val="accent4"/>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41" name="Rectangle 140">
            <a:extLst>
              <a:ext uri="{FF2B5EF4-FFF2-40B4-BE49-F238E27FC236}">
                <a16:creationId xmlns="" xmlns:a16="http://schemas.microsoft.com/office/drawing/2014/main" id="{F66CB800-7EF1-4298-9623-3605CFE0D428}"/>
              </a:ext>
            </a:extLst>
          </p:cNvPr>
          <p:cNvSpPr/>
          <p:nvPr/>
        </p:nvSpPr>
        <p:spPr bwMode="auto">
          <a:xfrm>
            <a:off x="2052674" y="3210561"/>
            <a:ext cx="63294" cy="711207"/>
          </a:xfrm>
          <a:prstGeom prst="rect">
            <a:avLst/>
          </a:prstGeom>
          <a:solidFill>
            <a:schemeClr val="accent3"/>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42" name="Rectangle 141">
            <a:extLst>
              <a:ext uri="{FF2B5EF4-FFF2-40B4-BE49-F238E27FC236}">
                <a16:creationId xmlns="" xmlns:a16="http://schemas.microsoft.com/office/drawing/2014/main" id="{558EE765-0729-4C7A-970D-BEDBB13E895A}"/>
              </a:ext>
            </a:extLst>
          </p:cNvPr>
          <p:cNvSpPr/>
          <p:nvPr/>
        </p:nvSpPr>
        <p:spPr bwMode="auto">
          <a:xfrm>
            <a:off x="1984759" y="3214205"/>
            <a:ext cx="63294" cy="630102"/>
          </a:xfrm>
          <a:prstGeom prst="rect">
            <a:avLst/>
          </a:prstGeom>
          <a:solidFill>
            <a:schemeClr val="accent4"/>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43" name="Rectangle 142">
            <a:extLst>
              <a:ext uri="{FF2B5EF4-FFF2-40B4-BE49-F238E27FC236}">
                <a16:creationId xmlns="" xmlns:a16="http://schemas.microsoft.com/office/drawing/2014/main" id="{2CF5D6AB-44E9-4119-A6B1-E1443C164567}"/>
              </a:ext>
            </a:extLst>
          </p:cNvPr>
          <p:cNvSpPr/>
          <p:nvPr/>
        </p:nvSpPr>
        <p:spPr bwMode="auto">
          <a:xfrm>
            <a:off x="2120588" y="3210561"/>
            <a:ext cx="63294" cy="765461"/>
          </a:xfrm>
          <a:prstGeom prst="rect">
            <a:avLst/>
          </a:prstGeom>
          <a:solidFill>
            <a:schemeClr val="accent3"/>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44" name="Rectangle 143">
            <a:extLst>
              <a:ext uri="{FF2B5EF4-FFF2-40B4-BE49-F238E27FC236}">
                <a16:creationId xmlns="" xmlns:a16="http://schemas.microsoft.com/office/drawing/2014/main" id="{9C5F6A97-C284-4CCC-8691-402D03B6C8D4}"/>
              </a:ext>
            </a:extLst>
          </p:cNvPr>
          <p:cNvSpPr/>
          <p:nvPr/>
        </p:nvSpPr>
        <p:spPr bwMode="auto">
          <a:xfrm>
            <a:off x="2188503" y="3223024"/>
            <a:ext cx="63294" cy="866515"/>
          </a:xfrm>
          <a:prstGeom prst="rect">
            <a:avLst/>
          </a:prstGeom>
          <a:solidFill>
            <a:schemeClr val="accent3"/>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45" name="Rectangle 144">
            <a:extLst>
              <a:ext uri="{FF2B5EF4-FFF2-40B4-BE49-F238E27FC236}">
                <a16:creationId xmlns="" xmlns:a16="http://schemas.microsoft.com/office/drawing/2014/main" id="{7355EDA0-2F47-4D42-930B-FE656F06CBDB}"/>
              </a:ext>
            </a:extLst>
          </p:cNvPr>
          <p:cNvSpPr/>
          <p:nvPr/>
        </p:nvSpPr>
        <p:spPr bwMode="auto">
          <a:xfrm>
            <a:off x="2256418" y="3224976"/>
            <a:ext cx="63294" cy="913722"/>
          </a:xfrm>
          <a:prstGeom prst="rect">
            <a:avLst/>
          </a:prstGeom>
          <a:solidFill>
            <a:schemeClr val="accent3"/>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46" name="Rectangle 145">
            <a:extLst>
              <a:ext uri="{FF2B5EF4-FFF2-40B4-BE49-F238E27FC236}">
                <a16:creationId xmlns="" xmlns:a16="http://schemas.microsoft.com/office/drawing/2014/main" id="{2138D431-2A92-4076-9C01-8B941C5E6BE5}"/>
              </a:ext>
            </a:extLst>
          </p:cNvPr>
          <p:cNvSpPr/>
          <p:nvPr/>
        </p:nvSpPr>
        <p:spPr bwMode="auto">
          <a:xfrm>
            <a:off x="2324333" y="3218476"/>
            <a:ext cx="63294" cy="978387"/>
          </a:xfrm>
          <a:prstGeom prst="rect">
            <a:avLst/>
          </a:prstGeom>
          <a:solidFill>
            <a:schemeClr val="accent3"/>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47" name="Rectangle 146">
            <a:extLst>
              <a:ext uri="{FF2B5EF4-FFF2-40B4-BE49-F238E27FC236}">
                <a16:creationId xmlns="" xmlns:a16="http://schemas.microsoft.com/office/drawing/2014/main" id="{66582969-BF65-43E7-918A-16E15C7B3D7F}"/>
              </a:ext>
            </a:extLst>
          </p:cNvPr>
          <p:cNvSpPr/>
          <p:nvPr/>
        </p:nvSpPr>
        <p:spPr bwMode="auto">
          <a:xfrm>
            <a:off x="2392247" y="3220492"/>
            <a:ext cx="63294" cy="993854"/>
          </a:xfrm>
          <a:prstGeom prst="rect">
            <a:avLst/>
          </a:prstGeom>
          <a:solidFill>
            <a:schemeClr val="accent3"/>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48" name="Rectangle 147">
            <a:extLst>
              <a:ext uri="{FF2B5EF4-FFF2-40B4-BE49-F238E27FC236}">
                <a16:creationId xmlns="" xmlns:a16="http://schemas.microsoft.com/office/drawing/2014/main" id="{C81EA6FF-EC15-43FB-A0A4-CCAB94E4136C}"/>
              </a:ext>
            </a:extLst>
          </p:cNvPr>
          <p:cNvSpPr/>
          <p:nvPr/>
        </p:nvSpPr>
        <p:spPr bwMode="auto">
          <a:xfrm>
            <a:off x="2460162" y="3220493"/>
            <a:ext cx="63294" cy="1063915"/>
          </a:xfrm>
          <a:prstGeom prst="rect">
            <a:avLst/>
          </a:prstGeom>
          <a:solidFill>
            <a:schemeClr val="accent3"/>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49" name="Rectangle 148">
            <a:extLst>
              <a:ext uri="{FF2B5EF4-FFF2-40B4-BE49-F238E27FC236}">
                <a16:creationId xmlns="" xmlns:a16="http://schemas.microsoft.com/office/drawing/2014/main" id="{399292F2-11F7-4C28-AD49-111DC93A7351}"/>
              </a:ext>
            </a:extLst>
          </p:cNvPr>
          <p:cNvSpPr/>
          <p:nvPr/>
        </p:nvSpPr>
        <p:spPr bwMode="auto">
          <a:xfrm>
            <a:off x="2528077" y="3210560"/>
            <a:ext cx="63294" cy="1135222"/>
          </a:xfrm>
          <a:prstGeom prst="rect">
            <a:avLst/>
          </a:prstGeom>
          <a:solidFill>
            <a:schemeClr val="accent3"/>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50" name="Rectangle 149">
            <a:extLst>
              <a:ext uri="{FF2B5EF4-FFF2-40B4-BE49-F238E27FC236}">
                <a16:creationId xmlns="" xmlns:a16="http://schemas.microsoft.com/office/drawing/2014/main" id="{5691149C-ABE7-4F37-8F32-84C34E3B0904}"/>
              </a:ext>
            </a:extLst>
          </p:cNvPr>
          <p:cNvSpPr/>
          <p:nvPr/>
        </p:nvSpPr>
        <p:spPr bwMode="auto">
          <a:xfrm>
            <a:off x="2799736" y="3215452"/>
            <a:ext cx="63294" cy="1523641"/>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51" name="Rectangle 150">
            <a:extLst>
              <a:ext uri="{FF2B5EF4-FFF2-40B4-BE49-F238E27FC236}">
                <a16:creationId xmlns="" xmlns:a16="http://schemas.microsoft.com/office/drawing/2014/main" id="{A075355D-BDE9-485D-B3C4-D3CE3A3E799C}"/>
              </a:ext>
            </a:extLst>
          </p:cNvPr>
          <p:cNvSpPr/>
          <p:nvPr/>
        </p:nvSpPr>
        <p:spPr bwMode="auto">
          <a:xfrm>
            <a:off x="2595992" y="3220492"/>
            <a:ext cx="63294" cy="1161001"/>
          </a:xfrm>
          <a:prstGeom prst="rect">
            <a:avLst/>
          </a:prstGeom>
          <a:solidFill>
            <a:schemeClr val="accent3"/>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52" name="Rectangle 151">
            <a:extLst>
              <a:ext uri="{FF2B5EF4-FFF2-40B4-BE49-F238E27FC236}">
                <a16:creationId xmlns="" xmlns:a16="http://schemas.microsoft.com/office/drawing/2014/main" id="{8CE36F0E-C783-4789-863F-AE25D708ECC1}"/>
              </a:ext>
            </a:extLst>
          </p:cNvPr>
          <p:cNvSpPr/>
          <p:nvPr/>
        </p:nvSpPr>
        <p:spPr bwMode="auto">
          <a:xfrm>
            <a:off x="2663906" y="3215452"/>
            <a:ext cx="63294" cy="1534967"/>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53" name="Rectangle 152">
            <a:extLst>
              <a:ext uri="{FF2B5EF4-FFF2-40B4-BE49-F238E27FC236}">
                <a16:creationId xmlns="" xmlns:a16="http://schemas.microsoft.com/office/drawing/2014/main" id="{C19E0276-9D9D-4208-B63F-CBEE9C497FEE}"/>
              </a:ext>
            </a:extLst>
          </p:cNvPr>
          <p:cNvSpPr/>
          <p:nvPr/>
        </p:nvSpPr>
        <p:spPr bwMode="auto">
          <a:xfrm>
            <a:off x="2731821" y="3215452"/>
            <a:ext cx="63294" cy="1523639"/>
          </a:xfrm>
          <a:prstGeom prst="rect">
            <a:avLst/>
          </a:prstGeom>
          <a:solidFill>
            <a:schemeClr val="accent5"/>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cxnSp>
        <p:nvCxnSpPr>
          <p:cNvPr id="17" name="Straight Connector 16">
            <a:extLst>
              <a:ext uri="{FF2B5EF4-FFF2-40B4-BE49-F238E27FC236}">
                <a16:creationId xmlns="" xmlns:a16="http://schemas.microsoft.com/office/drawing/2014/main" id="{DDB46A85-92B8-455B-ACC9-81C599C25A8B}"/>
              </a:ext>
            </a:extLst>
          </p:cNvPr>
          <p:cNvCxnSpPr/>
          <p:nvPr/>
        </p:nvCxnSpPr>
        <p:spPr bwMode="auto">
          <a:xfrm>
            <a:off x="668119" y="3214828"/>
            <a:ext cx="2210946" cy="0"/>
          </a:xfrm>
          <a:prstGeom prst="line">
            <a:avLst/>
          </a:prstGeom>
          <a:noFill/>
          <a:ln w="28575" cap="flat" cmpd="sng" algn="ctr">
            <a:solidFill>
              <a:srgbClr val="000000"/>
            </a:solidFill>
            <a:prstDash val="solid"/>
            <a:round/>
            <a:headEnd type="none" w="med" len="med"/>
            <a:tailEnd type="none" w="med" len="med"/>
          </a:ln>
          <a:effectLst/>
        </p:spPr>
      </p:cxnSp>
      <p:cxnSp>
        <p:nvCxnSpPr>
          <p:cNvPr id="13" name="Straight Connector 12">
            <a:extLst>
              <a:ext uri="{FF2B5EF4-FFF2-40B4-BE49-F238E27FC236}">
                <a16:creationId xmlns="" xmlns:a16="http://schemas.microsoft.com/office/drawing/2014/main" id="{44AB7E8F-181A-491C-BC3F-24FEB867361B}"/>
              </a:ext>
            </a:extLst>
          </p:cNvPr>
          <p:cNvCxnSpPr>
            <a:cxnSpLocks/>
          </p:cNvCxnSpPr>
          <p:nvPr/>
        </p:nvCxnSpPr>
        <p:spPr bwMode="auto">
          <a:xfrm>
            <a:off x="675555" y="4744755"/>
            <a:ext cx="2203510" cy="0"/>
          </a:xfrm>
          <a:prstGeom prst="line">
            <a:avLst/>
          </a:prstGeom>
          <a:noFill/>
          <a:ln w="28575" cap="flat" cmpd="sng" algn="ctr">
            <a:solidFill>
              <a:schemeClr val="bg1"/>
            </a:solidFill>
            <a:prstDash val="solid"/>
            <a:round/>
            <a:headEnd type="none" w="med" len="med"/>
            <a:tailEnd type="none" w="med" len="med"/>
          </a:ln>
          <a:effectLst/>
        </p:spPr>
      </p:cxnSp>
      <p:sp>
        <p:nvSpPr>
          <p:cNvPr id="155" name="Rectangle 154">
            <a:extLst>
              <a:ext uri="{FF2B5EF4-FFF2-40B4-BE49-F238E27FC236}">
                <a16:creationId xmlns="" xmlns:a16="http://schemas.microsoft.com/office/drawing/2014/main" id="{87F77978-BECB-4DEA-8850-5E2927ED892B}"/>
              </a:ext>
            </a:extLst>
          </p:cNvPr>
          <p:cNvSpPr/>
          <p:nvPr/>
        </p:nvSpPr>
        <p:spPr bwMode="auto">
          <a:xfrm>
            <a:off x="3256829" y="2725841"/>
            <a:ext cx="63294" cy="495646"/>
          </a:xfrm>
          <a:prstGeom prst="rect">
            <a:avLst/>
          </a:prstGeom>
          <a:solidFill>
            <a:schemeClr val="accent5"/>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56" name="Rectangle 155">
            <a:extLst>
              <a:ext uri="{FF2B5EF4-FFF2-40B4-BE49-F238E27FC236}">
                <a16:creationId xmlns="" xmlns:a16="http://schemas.microsoft.com/office/drawing/2014/main" id="{C5A88697-F167-476F-84BF-8243851B9A69}"/>
              </a:ext>
            </a:extLst>
          </p:cNvPr>
          <p:cNvSpPr/>
          <p:nvPr/>
        </p:nvSpPr>
        <p:spPr bwMode="auto">
          <a:xfrm>
            <a:off x="3330605" y="3054558"/>
            <a:ext cx="63294" cy="157405"/>
          </a:xfrm>
          <a:prstGeom prst="rect">
            <a:avLst/>
          </a:prstGeom>
          <a:solidFill>
            <a:schemeClr val="accent5"/>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57" name="Rectangle 156">
            <a:extLst>
              <a:ext uri="{FF2B5EF4-FFF2-40B4-BE49-F238E27FC236}">
                <a16:creationId xmlns="" xmlns:a16="http://schemas.microsoft.com/office/drawing/2014/main" id="{D3672F21-D882-4D4C-AB1E-B132272BF205}"/>
              </a:ext>
            </a:extLst>
          </p:cNvPr>
          <p:cNvSpPr/>
          <p:nvPr/>
        </p:nvSpPr>
        <p:spPr bwMode="auto">
          <a:xfrm>
            <a:off x="3409603" y="3117358"/>
            <a:ext cx="63294" cy="101117"/>
          </a:xfrm>
          <a:prstGeom prst="rect">
            <a:avLst/>
          </a:prstGeom>
          <a:solidFill>
            <a:schemeClr val="accent4"/>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58" name="Rectangle 157">
            <a:extLst>
              <a:ext uri="{FF2B5EF4-FFF2-40B4-BE49-F238E27FC236}">
                <a16:creationId xmlns="" xmlns:a16="http://schemas.microsoft.com/office/drawing/2014/main" id="{A917DD8C-9FCC-4D60-815D-5B44CCFFFD27}"/>
              </a:ext>
            </a:extLst>
          </p:cNvPr>
          <p:cNvSpPr/>
          <p:nvPr/>
        </p:nvSpPr>
        <p:spPr bwMode="auto">
          <a:xfrm>
            <a:off x="3489899" y="3139818"/>
            <a:ext cx="63294" cy="81669"/>
          </a:xfrm>
          <a:prstGeom prst="rect">
            <a:avLst/>
          </a:prstGeom>
          <a:solidFill>
            <a:schemeClr val="accent4"/>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59" name="Rectangle 158">
            <a:extLst>
              <a:ext uri="{FF2B5EF4-FFF2-40B4-BE49-F238E27FC236}">
                <a16:creationId xmlns="" xmlns:a16="http://schemas.microsoft.com/office/drawing/2014/main" id="{41D4B3D9-49E0-4EEA-9380-EDE8E7F7D1C7}"/>
              </a:ext>
            </a:extLst>
          </p:cNvPr>
          <p:cNvSpPr/>
          <p:nvPr/>
        </p:nvSpPr>
        <p:spPr bwMode="auto">
          <a:xfrm>
            <a:off x="3870571" y="3224921"/>
            <a:ext cx="63294" cy="248406"/>
          </a:xfrm>
          <a:prstGeom prst="rect">
            <a:avLst/>
          </a:prstGeom>
          <a:solidFill>
            <a:schemeClr val="accent4"/>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60" name="Rectangle 159">
            <a:extLst>
              <a:ext uri="{FF2B5EF4-FFF2-40B4-BE49-F238E27FC236}">
                <a16:creationId xmlns="" xmlns:a16="http://schemas.microsoft.com/office/drawing/2014/main" id="{C248052B-4D6C-42C0-A0F1-E8E8838F2CE3}"/>
              </a:ext>
            </a:extLst>
          </p:cNvPr>
          <p:cNvSpPr/>
          <p:nvPr/>
        </p:nvSpPr>
        <p:spPr bwMode="auto">
          <a:xfrm>
            <a:off x="3947961" y="3224920"/>
            <a:ext cx="63294" cy="289618"/>
          </a:xfrm>
          <a:prstGeom prst="rect">
            <a:avLst/>
          </a:prstGeom>
          <a:solidFill>
            <a:schemeClr val="accent4"/>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61" name="Rectangle 160">
            <a:extLst>
              <a:ext uri="{FF2B5EF4-FFF2-40B4-BE49-F238E27FC236}">
                <a16:creationId xmlns="" xmlns:a16="http://schemas.microsoft.com/office/drawing/2014/main" id="{419C5607-C046-499C-9129-C61213E836D3}"/>
              </a:ext>
            </a:extLst>
          </p:cNvPr>
          <p:cNvSpPr/>
          <p:nvPr/>
        </p:nvSpPr>
        <p:spPr bwMode="auto">
          <a:xfrm>
            <a:off x="4025351" y="3234086"/>
            <a:ext cx="63294" cy="301702"/>
          </a:xfrm>
          <a:prstGeom prst="rect">
            <a:avLst/>
          </a:prstGeom>
          <a:solidFill>
            <a:schemeClr val="accent4"/>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62" name="Rectangle 161">
            <a:extLst>
              <a:ext uri="{FF2B5EF4-FFF2-40B4-BE49-F238E27FC236}">
                <a16:creationId xmlns="" xmlns:a16="http://schemas.microsoft.com/office/drawing/2014/main" id="{E376F9CD-64CF-43AA-901B-DCA644030A67}"/>
              </a:ext>
            </a:extLst>
          </p:cNvPr>
          <p:cNvSpPr/>
          <p:nvPr/>
        </p:nvSpPr>
        <p:spPr bwMode="auto">
          <a:xfrm>
            <a:off x="4102742" y="3234086"/>
            <a:ext cx="63294" cy="323845"/>
          </a:xfrm>
          <a:prstGeom prst="rect">
            <a:avLst/>
          </a:prstGeom>
          <a:solidFill>
            <a:schemeClr val="accent4"/>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63" name="Rectangle 162">
            <a:extLst>
              <a:ext uri="{FF2B5EF4-FFF2-40B4-BE49-F238E27FC236}">
                <a16:creationId xmlns="" xmlns:a16="http://schemas.microsoft.com/office/drawing/2014/main" id="{37487B5E-B576-45EE-AC09-0D37E7634386}"/>
              </a:ext>
            </a:extLst>
          </p:cNvPr>
          <p:cNvSpPr/>
          <p:nvPr/>
        </p:nvSpPr>
        <p:spPr bwMode="auto">
          <a:xfrm>
            <a:off x="4180132" y="3234086"/>
            <a:ext cx="63294" cy="323845"/>
          </a:xfrm>
          <a:prstGeom prst="rect">
            <a:avLst/>
          </a:prstGeom>
          <a:solidFill>
            <a:schemeClr val="accent4"/>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64" name="Rectangle 163">
            <a:extLst>
              <a:ext uri="{FF2B5EF4-FFF2-40B4-BE49-F238E27FC236}">
                <a16:creationId xmlns="" xmlns:a16="http://schemas.microsoft.com/office/drawing/2014/main" id="{27F843A2-682D-4669-8DDD-CC147FCD470D}"/>
              </a:ext>
            </a:extLst>
          </p:cNvPr>
          <p:cNvSpPr/>
          <p:nvPr/>
        </p:nvSpPr>
        <p:spPr bwMode="auto">
          <a:xfrm>
            <a:off x="4257522" y="3224921"/>
            <a:ext cx="63294" cy="342119"/>
          </a:xfrm>
          <a:prstGeom prst="rect">
            <a:avLst/>
          </a:prstGeom>
          <a:solidFill>
            <a:schemeClr val="accent4"/>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65" name="Rectangle 164">
            <a:extLst>
              <a:ext uri="{FF2B5EF4-FFF2-40B4-BE49-F238E27FC236}">
                <a16:creationId xmlns="" xmlns:a16="http://schemas.microsoft.com/office/drawing/2014/main" id="{8AD94A68-5FDA-4A3C-BAA7-A90E0736366F}"/>
              </a:ext>
            </a:extLst>
          </p:cNvPr>
          <p:cNvSpPr/>
          <p:nvPr/>
        </p:nvSpPr>
        <p:spPr bwMode="auto">
          <a:xfrm>
            <a:off x="4334912" y="3224921"/>
            <a:ext cx="63294" cy="362456"/>
          </a:xfrm>
          <a:prstGeom prst="rect">
            <a:avLst/>
          </a:prstGeom>
          <a:solidFill>
            <a:schemeClr val="accent4"/>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66" name="Rectangle 165">
            <a:extLst>
              <a:ext uri="{FF2B5EF4-FFF2-40B4-BE49-F238E27FC236}">
                <a16:creationId xmlns="" xmlns:a16="http://schemas.microsoft.com/office/drawing/2014/main" id="{D548ABF2-3CF5-4F03-9DF9-A857DEFA14D3}"/>
              </a:ext>
            </a:extLst>
          </p:cNvPr>
          <p:cNvSpPr/>
          <p:nvPr/>
        </p:nvSpPr>
        <p:spPr bwMode="auto">
          <a:xfrm>
            <a:off x="4412303" y="3224921"/>
            <a:ext cx="63294" cy="404465"/>
          </a:xfrm>
          <a:prstGeom prst="rect">
            <a:avLst/>
          </a:prstGeom>
          <a:solidFill>
            <a:schemeClr val="accent4"/>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67" name="Rectangle 166">
            <a:extLst>
              <a:ext uri="{FF2B5EF4-FFF2-40B4-BE49-F238E27FC236}">
                <a16:creationId xmlns="" xmlns:a16="http://schemas.microsoft.com/office/drawing/2014/main" id="{BD82AE76-2336-4920-BBBC-2AD2A99EAFFF}"/>
              </a:ext>
            </a:extLst>
          </p:cNvPr>
          <p:cNvSpPr/>
          <p:nvPr/>
        </p:nvSpPr>
        <p:spPr bwMode="auto">
          <a:xfrm>
            <a:off x="4489693" y="3224921"/>
            <a:ext cx="63294" cy="527645"/>
          </a:xfrm>
          <a:prstGeom prst="rect">
            <a:avLst/>
          </a:prstGeom>
          <a:solidFill>
            <a:schemeClr val="accent3"/>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68" name="Rectangle 167">
            <a:extLst>
              <a:ext uri="{FF2B5EF4-FFF2-40B4-BE49-F238E27FC236}">
                <a16:creationId xmlns="" xmlns:a16="http://schemas.microsoft.com/office/drawing/2014/main" id="{E0D52971-38A9-4A9F-AF82-AA88718B979C}"/>
              </a:ext>
            </a:extLst>
          </p:cNvPr>
          <p:cNvSpPr/>
          <p:nvPr/>
        </p:nvSpPr>
        <p:spPr bwMode="auto">
          <a:xfrm>
            <a:off x="4567083" y="3234086"/>
            <a:ext cx="63294" cy="684660"/>
          </a:xfrm>
          <a:prstGeom prst="rect">
            <a:avLst/>
          </a:prstGeom>
          <a:solidFill>
            <a:schemeClr val="accent4"/>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69" name="Rectangle 168">
            <a:extLst>
              <a:ext uri="{FF2B5EF4-FFF2-40B4-BE49-F238E27FC236}">
                <a16:creationId xmlns="" xmlns:a16="http://schemas.microsoft.com/office/drawing/2014/main" id="{549A6C0D-A3F0-49B1-A851-CC98ECD3A241}"/>
              </a:ext>
            </a:extLst>
          </p:cNvPr>
          <p:cNvSpPr/>
          <p:nvPr/>
        </p:nvSpPr>
        <p:spPr bwMode="auto">
          <a:xfrm>
            <a:off x="4644473" y="3224920"/>
            <a:ext cx="63294" cy="796193"/>
          </a:xfrm>
          <a:prstGeom prst="rect">
            <a:avLst/>
          </a:prstGeom>
          <a:solidFill>
            <a:schemeClr val="accent3"/>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70" name="Rectangle 169">
            <a:extLst>
              <a:ext uri="{FF2B5EF4-FFF2-40B4-BE49-F238E27FC236}">
                <a16:creationId xmlns="" xmlns:a16="http://schemas.microsoft.com/office/drawing/2014/main" id="{99ADB99C-36C9-4A65-9831-326DDDAF6EFC}"/>
              </a:ext>
            </a:extLst>
          </p:cNvPr>
          <p:cNvSpPr/>
          <p:nvPr/>
        </p:nvSpPr>
        <p:spPr bwMode="auto">
          <a:xfrm>
            <a:off x="4721864" y="3234086"/>
            <a:ext cx="63294" cy="849372"/>
          </a:xfrm>
          <a:prstGeom prst="rect">
            <a:avLst/>
          </a:prstGeom>
          <a:solidFill>
            <a:schemeClr val="accent3"/>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71" name="Rectangle 170">
            <a:extLst>
              <a:ext uri="{FF2B5EF4-FFF2-40B4-BE49-F238E27FC236}">
                <a16:creationId xmlns="" xmlns:a16="http://schemas.microsoft.com/office/drawing/2014/main" id="{A776140C-D6C1-4A54-8779-D8C8886E44B2}"/>
              </a:ext>
            </a:extLst>
          </p:cNvPr>
          <p:cNvSpPr/>
          <p:nvPr/>
        </p:nvSpPr>
        <p:spPr bwMode="auto">
          <a:xfrm>
            <a:off x="4799254" y="3234086"/>
            <a:ext cx="63294" cy="926909"/>
          </a:xfrm>
          <a:prstGeom prst="rect">
            <a:avLst/>
          </a:prstGeom>
          <a:solidFill>
            <a:schemeClr val="accent3"/>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72" name="Rectangle 171">
            <a:extLst>
              <a:ext uri="{FF2B5EF4-FFF2-40B4-BE49-F238E27FC236}">
                <a16:creationId xmlns="" xmlns:a16="http://schemas.microsoft.com/office/drawing/2014/main" id="{726EDF4C-A049-4ED6-89C6-A3A7D18EA5D6}"/>
              </a:ext>
            </a:extLst>
          </p:cNvPr>
          <p:cNvSpPr/>
          <p:nvPr/>
        </p:nvSpPr>
        <p:spPr bwMode="auto">
          <a:xfrm>
            <a:off x="4876644" y="3234086"/>
            <a:ext cx="63294" cy="973564"/>
          </a:xfrm>
          <a:prstGeom prst="rect">
            <a:avLst/>
          </a:prstGeom>
          <a:solidFill>
            <a:schemeClr val="accent4"/>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73" name="Rectangle 172">
            <a:extLst>
              <a:ext uri="{FF2B5EF4-FFF2-40B4-BE49-F238E27FC236}">
                <a16:creationId xmlns="" xmlns:a16="http://schemas.microsoft.com/office/drawing/2014/main" id="{DE4E3202-8BBF-40FD-AF96-2277C755309F}"/>
              </a:ext>
            </a:extLst>
          </p:cNvPr>
          <p:cNvSpPr/>
          <p:nvPr/>
        </p:nvSpPr>
        <p:spPr bwMode="auto">
          <a:xfrm>
            <a:off x="4954034" y="3234086"/>
            <a:ext cx="63294" cy="1090065"/>
          </a:xfrm>
          <a:prstGeom prst="rect">
            <a:avLst/>
          </a:prstGeom>
          <a:solidFill>
            <a:schemeClr val="accent4"/>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74" name="Rectangle 173">
            <a:extLst>
              <a:ext uri="{FF2B5EF4-FFF2-40B4-BE49-F238E27FC236}">
                <a16:creationId xmlns="" xmlns:a16="http://schemas.microsoft.com/office/drawing/2014/main" id="{5FCD8587-EC5D-4D3F-9005-A8125F8643C9}"/>
              </a:ext>
            </a:extLst>
          </p:cNvPr>
          <p:cNvSpPr/>
          <p:nvPr/>
        </p:nvSpPr>
        <p:spPr bwMode="auto">
          <a:xfrm>
            <a:off x="5031425" y="3234086"/>
            <a:ext cx="63294" cy="1097624"/>
          </a:xfrm>
          <a:prstGeom prst="rect">
            <a:avLst/>
          </a:prstGeom>
          <a:solidFill>
            <a:schemeClr val="accent3"/>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75" name="Rectangle 174">
            <a:extLst>
              <a:ext uri="{FF2B5EF4-FFF2-40B4-BE49-F238E27FC236}">
                <a16:creationId xmlns="" xmlns:a16="http://schemas.microsoft.com/office/drawing/2014/main" id="{CE22B794-0AA6-41F2-B5A4-5EDED1CBDFAD}"/>
              </a:ext>
            </a:extLst>
          </p:cNvPr>
          <p:cNvSpPr/>
          <p:nvPr/>
        </p:nvSpPr>
        <p:spPr bwMode="auto">
          <a:xfrm>
            <a:off x="5108815" y="3224920"/>
            <a:ext cx="63294" cy="1158561"/>
          </a:xfrm>
          <a:prstGeom prst="rect">
            <a:avLst/>
          </a:prstGeom>
          <a:solidFill>
            <a:schemeClr val="accent3"/>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76" name="Rectangle 175">
            <a:extLst>
              <a:ext uri="{FF2B5EF4-FFF2-40B4-BE49-F238E27FC236}">
                <a16:creationId xmlns="" xmlns:a16="http://schemas.microsoft.com/office/drawing/2014/main" id="{47698B75-94E3-469D-831D-2624CC48843B}"/>
              </a:ext>
            </a:extLst>
          </p:cNvPr>
          <p:cNvSpPr/>
          <p:nvPr/>
        </p:nvSpPr>
        <p:spPr bwMode="auto">
          <a:xfrm>
            <a:off x="5186205" y="3234085"/>
            <a:ext cx="63294" cy="1282095"/>
          </a:xfrm>
          <a:prstGeom prst="rect">
            <a:avLst/>
          </a:prstGeom>
          <a:solidFill>
            <a:schemeClr val="accent3"/>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77" name="Rectangle 176">
            <a:extLst>
              <a:ext uri="{FF2B5EF4-FFF2-40B4-BE49-F238E27FC236}">
                <a16:creationId xmlns="" xmlns:a16="http://schemas.microsoft.com/office/drawing/2014/main" id="{E7FF5981-DC2A-40D9-8305-5088167412BC}"/>
              </a:ext>
            </a:extLst>
          </p:cNvPr>
          <p:cNvSpPr/>
          <p:nvPr/>
        </p:nvSpPr>
        <p:spPr bwMode="auto">
          <a:xfrm>
            <a:off x="5263595" y="3234086"/>
            <a:ext cx="63294" cy="1514048"/>
          </a:xfrm>
          <a:prstGeom prst="rect">
            <a:avLst/>
          </a:prstGeom>
          <a:solidFill>
            <a:schemeClr val="accent3"/>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78" name="Rectangle 177">
            <a:extLst>
              <a:ext uri="{FF2B5EF4-FFF2-40B4-BE49-F238E27FC236}">
                <a16:creationId xmlns="" xmlns:a16="http://schemas.microsoft.com/office/drawing/2014/main" id="{DFC08B71-93D8-47E6-AAB9-4C9CA422A774}"/>
              </a:ext>
            </a:extLst>
          </p:cNvPr>
          <p:cNvSpPr/>
          <p:nvPr/>
        </p:nvSpPr>
        <p:spPr bwMode="auto">
          <a:xfrm>
            <a:off x="5340982" y="3233827"/>
            <a:ext cx="63294" cy="1514047"/>
          </a:xfrm>
          <a:prstGeom prst="rect">
            <a:avLst/>
          </a:prstGeom>
          <a:solidFill>
            <a:schemeClr val="accent3"/>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cxnSp>
        <p:nvCxnSpPr>
          <p:cNvPr id="112" name="Straight Connector 111">
            <a:extLst>
              <a:ext uri="{FF2B5EF4-FFF2-40B4-BE49-F238E27FC236}">
                <a16:creationId xmlns="" xmlns:a16="http://schemas.microsoft.com/office/drawing/2014/main" id="{5958E5DE-80B5-4294-AF9A-AFE134B4B455}"/>
              </a:ext>
            </a:extLst>
          </p:cNvPr>
          <p:cNvCxnSpPr/>
          <p:nvPr/>
        </p:nvCxnSpPr>
        <p:spPr bwMode="auto">
          <a:xfrm>
            <a:off x="3207543" y="3223023"/>
            <a:ext cx="2210946" cy="0"/>
          </a:xfrm>
          <a:prstGeom prst="line">
            <a:avLst/>
          </a:prstGeom>
          <a:noFill/>
          <a:ln w="28575" cap="flat" cmpd="sng" algn="ctr">
            <a:solidFill>
              <a:srgbClr val="000000"/>
            </a:solidFill>
            <a:prstDash val="solid"/>
            <a:round/>
            <a:headEnd type="none" w="med" len="med"/>
            <a:tailEnd type="none" w="med" len="med"/>
          </a:ln>
          <a:effectLst/>
        </p:spPr>
      </p:cxnSp>
      <p:sp>
        <p:nvSpPr>
          <p:cNvPr id="8" name="Date Placeholder 7"/>
          <p:cNvSpPr>
            <a:spLocks noGrp="1"/>
          </p:cNvSpPr>
          <p:nvPr>
            <p:ph type="dt" sz="half" idx="10"/>
          </p:nvPr>
        </p:nvSpPr>
        <p:spPr/>
        <p:txBody>
          <a:bodyPr/>
          <a:lstStyle/>
          <a:p>
            <a:fld id="{1F4A43EF-B9D3-FA43-9BB8-917D0211D3D9}" type="datetime1">
              <a:rPr lang="en-US" smtClean="0"/>
              <a:t>14.11.20</a:t>
            </a:fld>
            <a:endParaRPr lang="en-US"/>
          </a:p>
        </p:txBody>
      </p:sp>
      <p:sp>
        <p:nvSpPr>
          <p:cNvPr id="10" name="Slide Number Placeholder 9"/>
          <p:cNvSpPr>
            <a:spLocks noGrp="1"/>
          </p:cNvSpPr>
          <p:nvPr>
            <p:ph type="sldNum" sz="quarter" idx="12"/>
          </p:nvPr>
        </p:nvSpPr>
        <p:spPr/>
        <p:txBody>
          <a:bodyPr/>
          <a:lstStyle/>
          <a:p>
            <a:fld id="{A46B56E3-E63F-C94B-B5F1-645B608C74A3}" type="slidenum">
              <a:rPr lang="en-US" smtClean="0"/>
              <a:t>97</a:t>
            </a:fld>
            <a:endParaRPr lang="en-US"/>
          </a:p>
        </p:txBody>
      </p:sp>
    </p:spTree>
    <p:extLst>
      <p:ext uri="{BB962C8B-B14F-4D97-AF65-F5344CB8AC3E}">
        <p14:creationId xmlns:p14="http://schemas.microsoft.com/office/powerpoint/2010/main" val="132845691"/>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677A9D7-72FB-4E20-ADA8-1A12828F2991}"/>
              </a:ext>
            </a:extLst>
          </p:cNvPr>
          <p:cNvSpPr>
            <a:spLocks noGrp="1"/>
          </p:cNvSpPr>
          <p:nvPr>
            <p:ph type="title"/>
          </p:nvPr>
        </p:nvSpPr>
        <p:spPr/>
        <p:txBody>
          <a:bodyPr>
            <a:normAutofit fontScale="90000"/>
          </a:bodyPr>
          <a:lstStyle/>
          <a:p>
            <a:r>
              <a:rPr lang="en-US" dirty="0" err="1"/>
              <a:t>AKTi</a:t>
            </a:r>
            <a:r>
              <a:rPr lang="en-US" dirty="0"/>
              <a:t>: Phase </a:t>
            </a:r>
            <a:r>
              <a:rPr lang="en-US" dirty="0" err="1"/>
              <a:t>Ib</a:t>
            </a:r>
            <a:r>
              <a:rPr lang="en-US" dirty="0"/>
              <a:t> of </a:t>
            </a:r>
            <a:r>
              <a:rPr lang="en-US" dirty="0" err="1"/>
              <a:t>Ipatasertib</a:t>
            </a:r>
            <a:r>
              <a:rPr lang="en-US" dirty="0"/>
              <a:t>, Atezolizumab and (Nab)paclitaxel</a:t>
            </a:r>
          </a:p>
        </p:txBody>
      </p:sp>
      <p:grpSp>
        <p:nvGrpSpPr>
          <p:cNvPr id="4" name="Group 7">
            <a:extLst>
              <a:ext uri="{FF2B5EF4-FFF2-40B4-BE49-F238E27FC236}">
                <a16:creationId xmlns="" xmlns:a16="http://schemas.microsoft.com/office/drawing/2014/main" id="{3FCF4612-C925-48CE-9196-F4E7F73811B8}"/>
              </a:ext>
            </a:extLst>
          </p:cNvPr>
          <p:cNvGrpSpPr>
            <a:grpSpLocks/>
          </p:cNvGrpSpPr>
          <p:nvPr/>
        </p:nvGrpSpPr>
        <p:grpSpPr bwMode="auto">
          <a:xfrm>
            <a:off x="7042177" y="6216652"/>
            <a:ext cx="2491813" cy="447822"/>
            <a:chOff x="9527309" y="3551529"/>
            <a:chExt cx="3322416" cy="448324"/>
          </a:xfrm>
        </p:grpSpPr>
        <p:pic>
          <p:nvPicPr>
            <p:cNvPr id="5" name="Picture 9">
              <a:extLst>
                <a:ext uri="{FF2B5EF4-FFF2-40B4-BE49-F238E27FC236}">
                  <a16:creationId xmlns="" xmlns:a16="http://schemas.microsoft.com/office/drawing/2014/main" id="{94D046FB-895B-4EA6-9E0F-9C64B602DEC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327791" y="3551529"/>
              <a:ext cx="551335" cy="179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 name="Rectangle 8">
              <a:extLst>
                <a:ext uri="{FF2B5EF4-FFF2-40B4-BE49-F238E27FC236}">
                  <a16:creationId xmlns="" xmlns:a16="http://schemas.microsoft.com/office/drawing/2014/main" id="{9FF71501-CF79-4F79-90DF-BC2802C805C2}"/>
                </a:ext>
              </a:extLst>
            </p:cNvPr>
            <p:cNvSpPr>
              <a:spLocks noChangeArrowheads="1"/>
            </p:cNvSpPr>
            <p:nvPr/>
          </p:nvSpPr>
          <p:spPr bwMode="auto">
            <a:xfrm>
              <a:off x="9527309" y="3691731"/>
              <a:ext cx="3322416" cy="308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eaLnBrk="0" hangingPunct="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eaLnBrk="0" hangingPunct="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eaLnBrk="0"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eaLnBrk="0"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4"/>
                </a:rPr>
                <a:t>clinicaloptions.com</a:t>
              </a:r>
              <a:endPar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
        <p:nvSpPr>
          <p:cNvPr id="35" name="Text Box 15">
            <a:extLst>
              <a:ext uri="{FF2B5EF4-FFF2-40B4-BE49-F238E27FC236}">
                <a16:creationId xmlns="" xmlns:a16="http://schemas.microsoft.com/office/drawing/2014/main" id="{0A040734-F548-41D2-B788-A2556748C1CE}"/>
              </a:ext>
            </a:extLst>
          </p:cNvPr>
          <p:cNvSpPr txBox="1">
            <a:spLocks noChangeArrowheads="1"/>
          </p:cNvSpPr>
          <p:nvPr/>
        </p:nvSpPr>
        <p:spPr bwMode="auto">
          <a:xfrm>
            <a:off x="309563" y="6359420"/>
            <a:ext cx="589002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Schmid. AACR 2019. Abstr CT049. 2</a:t>
            </a:r>
          </a:p>
        </p:txBody>
      </p:sp>
      <p:sp>
        <p:nvSpPr>
          <p:cNvPr id="10" name="Content Placeholder 14">
            <a:extLst>
              <a:ext uri="{FF2B5EF4-FFF2-40B4-BE49-F238E27FC236}">
                <a16:creationId xmlns="" xmlns:a16="http://schemas.microsoft.com/office/drawing/2014/main" id="{49CC40DC-21A3-914F-B434-BFDBBA57FED9}"/>
              </a:ext>
            </a:extLst>
          </p:cNvPr>
          <p:cNvSpPr txBox="1">
            <a:spLocks/>
          </p:cNvSpPr>
          <p:nvPr/>
        </p:nvSpPr>
        <p:spPr>
          <a:xfrm>
            <a:off x="457320" y="5151448"/>
            <a:ext cx="8065294" cy="1568721"/>
          </a:xfrm>
          <a:prstGeom prst="rect">
            <a:avLst/>
          </a:prstGeom>
        </p:spPr>
        <p:txBody>
          <a:bodyPr rtlCol="0">
            <a:normAutofit/>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342900" marR="0" lvl="0" indent="-342900" algn="l" defTabSz="914400" rtl="0" eaLnBrk="1" fontAlgn="base" latinLnBrk="0" hangingPunct="1">
              <a:lnSpc>
                <a:spcPct val="110000"/>
              </a:lnSpc>
              <a:spcBef>
                <a:spcPts val="500"/>
              </a:spcBef>
              <a:spcAft>
                <a:spcPct val="0"/>
              </a:spcAft>
              <a:buClr>
                <a:srgbClr val="000000"/>
              </a:buClr>
              <a:buSzTx/>
              <a:buFont typeface="Wingdings" panose="05000000000000000000" pitchFamily="2" charset="2"/>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Co-primary endpoint: Confirmed ORR by RECIST 1.1, DOR</a:t>
            </a:r>
          </a:p>
          <a:p>
            <a:pPr marL="342900" marR="0" lvl="0" indent="-342900" algn="l" defTabSz="914400" rtl="0" eaLnBrk="1" fontAlgn="base" latinLnBrk="0" hangingPunct="1">
              <a:lnSpc>
                <a:spcPct val="110000"/>
              </a:lnSpc>
              <a:spcBef>
                <a:spcPts val="500"/>
              </a:spcBef>
              <a:spcAft>
                <a:spcPct val="0"/>
              </a:spcAft>
              <a:buClr>
                <a:srgbClr val="000000"/>
              </a:buClr>
              <a:buSzTx/>
              <a:buFont typeface="Wingdings" panose="05000000000000000000" pitchFamily="2" charset="2"/>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Secondary endpoints: PFS, clinical benefit rate, OS, s</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mn-ea"/>
                <a:cs typeface="+mn-cs"/>
              </a:rPr>
              <a:t>afety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 pharmacokinetics</a:t>
            </a:r>
          </a:p>
        </p:txBody>
      </p:sp>
      <p:sp>
        <p:nvSpPr>
          <p:cNvPr id="11" name="Text Box 23">
            <a:extLst>
              <a:ext uri="{FF2B5EF4-FFF2-40B4-BE49-F238E27FC236}">
                <a16:creationId xmlns="" xmlns:a16="http://schemas.microsoft.com/office/drawing/2014/main" id="{FC18FD70-38A9-2045-89FE-37C496C46488}"/>
              </a:ext>
            </a:extLst>
          </p:cNvPr>
          <p:cNvSpPr txBox="1">
            <a:spLocks noChangeArrowheads="1"/>
          </p:cNvSpPr>
          <p:nvPr/>
        </p:nvSpPr>
        <p:spPr bwMode="auto">
          <a:xfrm>
            <a:off x="333375" y="2035674"/>
            <a:ext cx="1839359"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Adults with measurable unresectable locally advanced/metastatic TNBC, ECOG performance status 0/1, and no prior systemic therapy for advanced disease</a:t>
            </a:r>
            <a:endParaRPr kumimoji="0" lang="en-US" sz="18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 name="Rectangle 24">
            <a:extLst>
              <a:ext uri="{FF2B5EF4-FFF2-40B4-BE49-F238E27FC236}">
                <a16:creationId xmlns="" xmlns:a16="http://schemas.microsoft.com/office/drawing/2014/main" id="{58C81CF2-A358-FA4A-8A8B-3D7EDC508AAC}"/>
              </a:ext>
            </a:extLst>
          </p:cNvPr>
          <p:cNvSpPr>
            <a:spLocks noChangeArrowheads="1"/>
          </p:cNvSpPr>
          <p:nvPr/>
        </p:nvSpPr>
        <p:spPr bwMode="auto">
          <a:xfrm>
            <a:off x="2480230" y="1997167"/>
            <a:ext cx="2556272" cy="1112465"/>
          </a:xfrm>
          <a:prstGeom prst="rect">
            <a:avLst/>
          </a:prstGeom>
          <a:solidFill>
            <a:schemeClr val="accent1"/>
          </a:solidFill>
          <a:ln w="9525">
            <a:noFill/>
            <a:miter lim="800000"/>
            <a:headEnd/>
            <a:tailEnd/>
          </a:ln>
        </p:spPr>
        <p:txBody>
          <a:bodyPr wrap="none"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Arial" charset="0"/>
              </a:rPr>
              <a:t>Ipatasertib</a:t>
            </a:r>
            <a:r>
              <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 4</a:t>
            </a:r>
            <a: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00 mg PO QD, days 1-21 +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Arial" charset="0"/>
              </a:rPr>
              <a:t>Atezolizumab</a:t>
            </a:r>
            <a:r>
              <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 84</a:t>
            </a:r>
            <a: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0 mg, days 1, 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PAC 80 mg/m2 IV, days 1,8, 15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(n = 6)</a:t>
            </a:r>
          </a:p>
        </p:txBody>
      </p:sp>
      <p:sp>
        <p:nvSpPr>
          <p:cNvPr id="13" name="Rectangle 28">
            <a:extLst>
              <a:ext uri="{FF2B5EF4-FFF2-40B4-BE49-F238E27FC236}">
                <a16:creationId xmlns="" xmlns:a16="http://schemas.microsoft.com/office/drawing/2014/main" id="{580A3930-D0B1-8146-B823-B8C7C06A0ECC}"/>
              </a:ext>
            </a:extLst>
          </p:cNvPr>
          <p:cNvSpPr>
            <a:spLocks noChangeArrowheads="1"/>
          </p:cNvSpPr>
          <p:nvPr/>
        </p:nvSpPr>
        <p:spPr bwMode="auto">
          <a:xfrm>
            <a:off x="2480230" y="3135088"/>
            <a:ext cx="2556272" cy="1221314"/>
          </a:xfrm>
          <a:prstGeom prst="rect">
            <a:avLst/>
          </a:prstGeom>
          <a:solidFill>
            <a:schemeClr val="accent3"/>
          </a:solidFill>
          <a:ln w="9525">
            <a:noFill/>
            <a:miter lim="800000"/>
            <a:headEnd/>
            <a:tailEnd/>
          </a:ln>
        </p:spPr>
        <p:txBody>
          <a:bodyPr wrap="none"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Arial" charset="0"/>
              </a:rPr>
              <a:t>Ipatasertib</a:t>
            </a:r>
            <a:r>
              <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 4</a:t>
            </a:r>
            <a: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00 mg PO QD, days 1-21 +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Arial" charset="0"/>
              </a:rPr>
              <a:t>Atezolizumab</a:t>
            </a:r>
            <a:r>
              <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 84</a:t>
            </a:r>
            <a: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0 mg, days 1, 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nab-</a:t>
            </a:r>
            <a: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PAC 80 mg/m2 IV, days 1,8, 15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(n = 6)</a:t>
            </a:r>
          </a:p>
        </p:txBody>
      </p:sp>
      <p:sp>
        <p:nvSpPr>
          <p:cNvPr id="14" name="Line 32">
            <a:extLst>
              <a:ext uri="{FF2B5EF4-FFF2-40B4-BE49-F238E27FC236}">
                <a16:creationId xmlns="" xmlns:a16="http://schemas.microsoft.com/office/drawing/2014/main" id="{E41EB4D4-A29D-D34C-A98F-06372FC29653}"/>
              </a:ext>
            </a:extLst>
          </p:cNvPr>
          <p:cNvSpPr>
            <a:spLocks noChangeShapeType="1"/>
          </p:cNvSpPr>
          <p:nvPr/>
        </p:nvSpPr>
        <p:spPr bwMode="auto">
          <a:xfrm>
            <a:off x="2083594" y="3134328"/>
            <a:ext cx="342900"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5" name="Text Box 23">
            <a:extLst>
              <a:ext uri="{FF2B5EF4-FFF2-40B4-BE49-F238E27FC236}">
                <a16:creationId xmlns="" xmlns:a16="http://schemas.microsoft.com/office/drawing/2014/main" id="{E9408147-6947-6948-8997-516CB5E8ED3C}"/>
              </a:ext>
            </a:extLst>
          </p:cNvPr>
          <p:cNvSpPr txBox="1">
            <a:spLocks noChangeArrowheads="1"/>
          </p:cNvSpPr>
          <p:nvPr/>
        </p:nvSpPr>
        <p:spPr bwMode="auto">
          <a:xfrm>
            <a:off x="2623104" y="1481485"/>
            <a:ext cx="25574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t>Safety run-in</a:t>
            </a:r>
            <a:endPar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cxnSp>
        <p:nvCxnSpPr>
          <p:cNvPr id="16" name="Straight Connector 2">
            <a:extLst>
              <a:ext uri="{FF2B5EF4-FFF2-40B4-BE49-F238E27FC236}">
                <a16:creationId xmlns="" xmlns:a16="http://schemas.microsoft.com/office/drawing/2014/main" id="{0725FB7D-1B50-3947-9EB7-C4E70AD3C46E}"/>
              </a:ext>
            </a:extLst>
          </p:cNvPr>
          <p:cNvCxnSpPr>
            <a:cxnSpLocks noChangeShapeType="1"/>
          </p:cNvCxnSpPr>
          <p:nvPr/>
        </p:nvCxnSpPr>
        <p:spPr bwMode="auto">
          <a:xfrm>
            <a:off x="2830273" y="1840260"/>
            <a:ext cx="2143125"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cxnSp>
      <p:sp>
        <p:nvSpPr>
          <p:cNvPr id="17" name="Text Box 23">
            <a:extLst>
              <a:ext uri="{FF2B5EF4-FFF2-40B4-BE49-F238E27FC236}">
                <a16:creationId xmlns="" xmlns:a16="http://schemas.microsoft.com/office/drawing/2014/main" id="{E1AF4F0D-63B7-5B4E-B377-3ADFA08DDB0F}"/>
              </a:ext>
            </a:extLst>
          </p:cNvPr>
          <p:cNvSpPr txBox="1">
            <a:spLocks noChangeArrowheads="1"/>
          </p:cNvSpPr>
          <p:nvPr/>
        </p:nvSpPr>
        <p:spPr bwMode="auto">
          <a:xfrm>
            <a:off x="5246038" y="1502124"/>
            <a:ext cx="255627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t>Expansion</a:t>
            </a:r>
            <a:endPar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cxnSp>
        <p:nvCxnSpPr>
          <p:cNvPr id="18" name="Straight Connector 27">
            <a:extLst>
              <a:ext uri="{FF2B5EF4-FFF2-40B4-BE49-F238E27FC236}">
                <a16:creationId xmlns="" xmlns:a16="http://schemas.microsoft.com/office/drawing/2014/main" id="{A32CE527-378C-BC48-AF08-C7B39BA5B68B}"/>
              </a:ext>
            </a:extLst>
          </p:cNvPr>
          <p:cNvCxnSpPr>
            <a:cxnSpLocks noChangeShapeType="1"/>
          </p:cNvCxnSpPr>
          <p:nvPr/>
        </p:nvCxnSpPr>
        <p:spPr bwMode="auto">
          <a:xfrm>
            <a:off x="5452610" y="1860898"/>
            <a:ext cx="2143125"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cxnSp>
      <p:sp>
        <p:nvSpPr>
          <p:cNvPr id="19" name="Rectangle 24">
            <a:extLst>
              <a:ext uri="{FF2B5EF4-FFF2-40B4-BE49-F238E27FC236}">
                <a16:creationId xmlns="" xmlns:a16="http://schemas.microsoft.com/office/drawing/2014/main" id="{2444C711-7A74-4A46-9B7D-2A6C918A8A60}"/>
              </a:ext>
            </a:extLst>
          </p:cNvPr>
          <p:cNvSpPr>
            <a:spLocks noChangeArrowheads="1"/>
          </p:cNvSpPr>
          <p:nvPr/>
        </p:nvSpPr>
        <p:spPr bwMode="auto">
          <a:xfrm>
            <a:off x="5102567" y="2021093"/>
            <a:ext cx="2556272" cy="1067759"/>
          </a:xfrm>
          <a:prstGeom prst="rect">
            <a:avLst/>
          </a:prstGeom>
          <a:solidFill>
            <a:schemeClr val="accent1"/>
          </a:solidFill>
          <a:ln w="9525">
            <a:noFill/>
            <a:miter lim="800000"/>
            <a:headEnd/>
            <a:tailEnd/>
          </a:ln>
        </p:spPr>
        <p:txBody>
          <a:bodyPr wrap="none"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Arial" charset="0"/>
              </a:rPr>
              <a:t>Ipatasertib</a:t>
            </a:r>
            <a:r>
              <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 4</a:t>
            </a:r>
            <a: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00 mg PO QD, days 1-21 +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Arial" charset="0"/>
              </a:rPr>
              <a:t>Atezolizumab</a:t>
            </a:r>
            <a:r>
              <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 84</a:t>
            </a:r>
            <a: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0 mg, days 1, 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PAC 80 mg/m2 IV, days 1,8, 15</a:t>
            </a:r>
            <a:b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br>
            <a: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(n = 14)</a:t>
            </a:r>
          </a:p>
        </p:txBody>
      </p:sp>
      <p:sp>
        <p:nvSpPr>
          <p:cNvPr id="20" name="Rectangle 28">
            <a:extLst>
              <a:ext uri="{FF2B5EF4-FFF2-40B4-BE49-F238E27FC236}">
                <a16:creationId xmlns="" xmlns:a16="http://schemas.microsoft.com/office/drawing/2014/main" id="{56FCF5D9-FC8E-7A44-BD3F-95FFBA2F478B}"/>
              </a:ext>
            </a:extLst>
          </p:cNvPr>
          <p:cNvSpPr>
            <a:spLocks noChangeArrowheads="1"/>
          </p:cNvSpPr>
          <p:nvPr/>
        </p:nvSpPr>
        <p:spPr bwMode="auto">
          <a:xfrm>
            <a:off x="5102567" y="3137483"/>
            <a:ext cx="2556272" cy="1221313"/>
          </a:xfrm>
          <a:prstGeom prst="rect">
            <a:avLst/>
          </a:prstGeom>
          <a:solidFill>
            <a:schemeClr val="accent3"/>
          </a:solidFill>
          <a:ln w="9525">
            <a:noFill/>
            <a:miter lim="800000"/>
            <a:headEnd/>
            <a:tailEnd/>
          </a:ln>
        </p:spPr>
        <p:txBody>
          <a:bodyPr wrap="none"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Arial" charset="0"/>
              </a:rPr>
              <a:t>Ipatasertib</a:t>
            </a:r>
            <a:r>
              <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 4</a:t>
            </a:r>
            <a: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00 mg PO QD, days 1-21 +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Arial" charset="0"/>
              </a:rPr>
              <a:t>Atezolizumab</a:t>
            </a:r>
            <a:r>
              <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 84</a:t>
            </a:r>
            <a: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0 mg, days 1, 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nab-</a:t>
            </a:r>
            <a: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PAC 80 </a:t>
            </a:r>
            <a:r>
              <a:rPr kumimoji="0" lang="en-US" sz="11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mg</a:t>
            </a:r>
            <a: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/m2 IV, days 1,8, 15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(n = 14)</a:t>
            </a:r>
          </a:p>
        </p:txBody>
      </p:sp>
      <p:sp>
        <p:nvSpPr>
          <p:cNvPr id="21" name="Rectangle 20">
            <a:extLst>
              <a:ext uri="{FF2B5EF4-FFF2-40B4-BE49-F238E27FC236}">
                <a16:creationId xmlns="" xmlns:a16="http://schemas.microsoft.com/office/drawing/2014/main" id="{AFEB2AE2-2B0F-FF49-BEE8-C436D6EF192A}"/>
              </a:ext>
            </a:extLst>
          </p:cNvPr>
          <p:cNvSpPr>
            <a:spLocks noChangeArrowheads="1"/>
          </p:cNvSpPr>
          <p:nvPr/>
        </p:nvSpPr>
        <p:spPr bwMode="auto">
          <a:xfrm>
            <a:off x="8293129" y="2539669"/>
            <a:ext cx="458969" cy="1003379"/>
          </a:xfrm>
          <a:prstGeom prst="rect">
            <a:avLst/>
          </a:prstGeom>
          <a:noFill/>
          <a:ln w="9525">
            <a:noFill/>
            <a:miter lim="800000"/>
            <a:headEnd/>
            <a:tailEnd/>
          </a:ln>
        </p:spPr>
        <p:txBody>
          <a:bodyPr wrap="non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charset="0"/>
              </a:rPr>
              <a:t>Until PD or </a:t>
            </a:r>
            <a:br>
              <a:rPr kumimoji="0" lang="en-US" sz="16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charset="0"/>
              </a:rPr>
            </a:br>
            <a:r>
              <a:rPr kumimoji="0" lang="en-US" sz="16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charset="0"/>
              </a:rPr>
              <a:t>intolerance</a:t>
            </a:r>
          </a:p>
        </p:txBody>
      </p:sp>
      <p:sp>
        <p:nvSpPr>
          <p:cNvPr id="22" name="Line 32">
            <a:extLst>
              <a:ext uri="{FF2B5EF4-FFF2-40B4-BE49-F238E27FC236}">
                <a16:creationId xmlns="" xmlns:a16="http://schemas.microsoft.com/office/drawing/2014/main" id="{3F37287A-1CB2-2545-81F7-5FB50A7CCA43}"/>
              </a:ext>
            </a:extLst>
          </p:cNvPr>
          <p:cNvSpPr>
            <a:spLocks noChangeShapeType="1"/>
          </p:cNvSpPr>
          <p:nvPr/>
        </p:nvSpPr>
        <p:spPr bwMode="auto">
          <a:xfrm>
            <a:off x="7718297" y="3040079"/>
            <a:ext cx="359569"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7" name="Date Placeholder 6"/>
          <p:cNvSpPr>
            <a:spLocks noGrp="1"/>
          </p:cNvSpPr>
          <p:nvPr>
            <p:ph type="dt" sz="half" idx="10"/>
          </p:nvPr>
        </p:nvSpPr>
        <p:spPr/>
        <p:txBody>
          <a:bodyPr/>
          <a:lstStyle/>
          <a:p>
            <a:fld id="{8286584B-EA31-E742-9942-E39D9455294F}" type="datetime1">
              <a:rPr lang="en-US" smtClean="0"/>
              <a:t>14.11.20</a:t>
            </a:fld>
            <a:endParaRPr lang="en-US"/>
          </a:p>
        </p:txBody>
      </p:sp>
      <p:sp>
        <p:nvSpPr>
          <p:cNvPr id="8" name="Slide Number Placeholder 7"/>
          <p:cNvSpPr>
            <a:spLocks noGrp="1"/>
          </p:cNvSpPr>
          <p:nvPr>
            <p:ph type="sldNum" sz="quarter" idx="12"/>
          </p:nvPr>
        </p:nvSpPr>
        <p:spPr/>
        <p:txBody>
          <a:bodyPr/>
          <a:lstStyle/>
          <a:p>
            <a:fld id="{A46B56E3-E63F-C94B-B5F1-645B608C74A3}" type="slidenum">
              <a:rPr lang="en-US" smtClean="0"/>
              <a:t>98</a:t>
            </a:fld>
            <a:endParaRPr lang="en-US"/>
          </a:p>
        </p:txBody>
      </p:sp>
    </p:spTree>
    <p:extLst>
      <p:ext uri="{BB962C8B-B14F-4D97-AF65-F5344CB8AC3E}">
        <p14:creationId xmlns:p14="http://schemas.microsoft.com/office/powerpoint/2010/main" val="22118891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8" name="Rectangle 327">
            <a:extLst>
              <a:ext uri="{FF2B5EF4-FFF2-40B4-BE49-F238E27FC236}">
                <a16:creationId xmlns="" xmlns:a16="http://schemas.microsoft.com/office/drawing/2014/main" id="{4D94AECB-BA1E-495F-BA9C-5AD8170303E2}"/>
              </a:ext>
            </a:extLst>
          </p:cNvPr>
          <p:cNvSpPr/>
          <p:nvPr/>
        </p:nvSpPr>
        <p:spPr bwMode="auto">
          <a:xfrm>
            <a:off x="3113062" y="4916655"/>
            <a:ext cx="131432" cy="182880"/>
          </a:xfrm>
          <a:prstGeom prst="rect">
            <a:avLst/>
          </a:prstGeom>
          <a:solidFill>
            <a:schemeClr val="accent6"/>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22" name="Rectangle 321">
            <a:extLst>
              <a:ext uri="{FF2B5EF4-FFF2-40B4-BE49-F238E27FC236}">
                <a16:creationId xmlns="" xmlns:a16="http://schemas.microsoft.com/office/drawing/2014/main" id="{B539B20A-D690-4301-A30C-94832CE8F73B}"/>
              </a:ext>
            </a:extLst>
          </p:cNvPr>
          <p:cNvSpPr/>
          <p:nvPr/>
        </p:nvSpPr>
        <p:spPr bwMode="auto">
          <a:xfrm>
            <a:off x="3574280" y="4916655"/>
            <a:ext cx="131432" cy="182880"/>
          </a:xfrm>
          <a:prstGeom prst="rect">
            <a:avLst/>
          </a:prstGeom>
          <a:solidFill>
            <a:schemeClr val="accent6"/>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20" name="Rectangle 319">
            <a:extLst>
              <a:ext uri="{FF2B5EF4-FFF2-40B4-BE49-F238E27FC236}">
                <a16:creationId xmlns="" xmlns:a16="http://schemas.microsoft.com/office/drawing/2014/main" id="{1F8D7C19-ED75-4200-8B90-0CD0E264CA2C}"/>
              </a:ext>
            </a:extLst>
          </p:cNvPr>
          <p:cNvSpPr/>
          <p:nvPr/>
        </p:nvSpPr>
        <p:spPr bwMode="auto">
          <a:xfrm>
            <a:off x="3728020" y="4916655"/>
            <a:ext cx="131432" cy="182880"/>
          </a:xfrm>
          <a:prstGeom prst="rect">
            <a:avLst/>
          </a:prstGeom>
          <a:solidFill>
            <a:schemeClr val="accent6"/>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16" name="Rectangle 315">
            <a:extLst>
              <a:ext uri="{FF2B5EF4-FFF2-40B4-BE49-F238E27FC236}">
                <a16:creationId xmlns="" xmlns:a16="http://schemas.microsoft.com/office/drawing/2014/main" id="{A7F9BE2A-7773-4B2C-8A14-CC17D10C710A}"/>
              </a:ext>
            </a:extLst>
          </p:cNvPr>
          <p:cNvSpPr/>
          <p:nvPr/>
        </p:nvSpPr>
        <p:spPr bwMode="auto">
          <a:xfrm>
            <a:off x="4035499" y="4916655"/>
            <a:ext cx="131432" cy="182880"/>
          </a:xfrm>
          <a:prstGeom prst="rect">
            <a:avLst/>
          </a:prstGeom>
          <a:solidFill>
            <a:schemeClr val="accent6"/>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12" name="Rectangle 311">
            <a:extLst>
              <a:ext uri="{FF2B5EF4-FFF2-40B4-BE49-F238E27FC236}">
                <a16:creationId xmlns="" xmlns:a16="http://schemas.microsoft.com/office/drawing/2014/main" id="{732E7F04-93B7-4DDF-B492-242C6970F1EC}"/>
              </a:ext>
            </a:extLst>
          </p:cNvPr>
          <p:cNvSpPr/>
          <p:nvPr/>
        </p:nvSpPr>
        <p:spPr bwMode="auto">
          <a:xfrm>
            <a:off x="4342978" y="4916655"/>
            <a:ext cx="131432" cy="182880"/>
          </a:xfrm>
          <a:prstGeom prst="rect">
            <a:avLst/>
          </a:prstGeom>
          <a:solidFill>
            <a:schemeClr val="accent6"/>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06" name="Rectangle 305">
            <a:extLst>
              <a:ext uri="{FF2B5EF4-FFF2-40B4-BE49-F238E27FC236}">
                <a16:creationId xmlns="" xmlns:a16="http://schemas.microsoft.com/office/drawing/2014/main" id="{BA6D3466-0151-4792-B6D3-8523233E5431}"/>
              </a:ext>
            </a:extLst>
          </p:cNvPr>
          <p:cNvSpPr/>
          <p:nvPr/>
        </p:nvSpPr>
        <p:spPr bwMode="auto">
          <a:xfrm>
            <a:off x="4804196" y="4916655"/>
            <a:ext cx="131432" cy="182880"/>
          </a:xfrm>
          <a:prstGeom prst="rect">
            <a:avLst/>
          </a:prstGeom>
          <a:solidFill>
            <a:schemeClr val="accent6"/>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04" name="Rectangle 303">
            <a:extLst>
              <a:ext uri="{FF2B5EF4-FFF2-40B4-BE49-F238E27FC236}">
                <a16:creationId xmlns="" xmlns:a16="http://schemas.microsoft.com/office/drawing/2014/main" id="{7EBD2DEE-D336-48C0-953E-60105B2278B2}"/>
              </a:ext>
            </a:extLst>
          </p:cNvPr>
          <p:cNvSpPr/>
          <p:nvPr/>
        </p:nvSpPr>
        <p:spPr bwMode="auto">
          <a:xfrm>
            <a:off x="4957936" y="4916655"/>
            <a:ext cx="131432" cy="182880"/>
          </a:xfrm>
          <a:prstGeom prst="rect">
            <a:avLst/>
          </a:prstGeom>
          <a:solidFill>
            <a:schemeClr val="accent6"/>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92" name="Rectangle 291">
            <a:extLst>
              <a:ext uri="{FF2B5EF4-FFF2-40B4-BE49-F238E27FC236}">
                <a16:creationId xmlns="" xmlns:a16="http://schemas.microsoft.com/office/drawing/2014/main" id="{136312E7-14E9-4E4E-B544-1EB1F5205B1F}"/>
              </a:ext>
            </a:extLst>
          </p:cNvPr>
          <p:cNvSpPr/>
          <p:nvPr/>
        </p:nvSpPr>
        <p:spPr bwMode="auto">
          <a:xfrm>
            <a:off x="5880373" y="4916655"/>
            <a:ext cx="131432" cy="182880"/>
          </a:xfrm>
          <a:prstGeom prst="rect">
            <a:avLst/>
          </a:prstGeom>
          <a:solidFill>
            <a:schemeClr val="accent6"/>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90" name="Rectangle 289">
            <a:extLst>
              <a:ext uri="{FF2B5EF4-FFF2-40B4-BE49-F238E27FC236}">
                <a16:creationId xmlns="" xmlns:a16="http://schemas.microsoft.com/office/drawing/2014/main" id="{D2BF54DD-5DA6-4AF6-8CE1-A596FBD0908F}"/>
              </a:ext>
            </a:extLst>
          </p:cNvPr>
          <p:cNvSpPr/>
          <p:nvPr/>
        </p:nvSpPr>
        <p:spPr bwMode="auto">
          <a:xfrm>
            <a:off x="6034112" y="4916655"/>
            <a:ext cx="131432" cy="182880"/>
          </a:xfrm>
          <a:prstGeom prst="rect">
            <a:avLst/>
          </a:prstGeom>
          <a:solidFill>
            <a:schemeClr val="accent6"/>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86" name="Rectangle 285">
            <a:extLst>
              <a:ext uri="{FF2B5EF4-FFF2-40B4-BE49-F238E27FC236}">
                <a16:creationId xmlns="" xmlns:a16="http://schemas.microsoft.com/office/drawing/2014/main" id="{68545497-FC2B-41A4-BA36-A45C29C458F1}"/>
              </a:ext>
            </a:extLst>
          </p:cNvPr>
          <p:cNvSpPr/>
          <p:nvPr/>
        </p:nvSpPr>
        <p:spPr bwMode="auto">
          <a:xfrm>
            <a:off x="6341591" y="4916655"/>
            <a:ext cx="131432" cy="182880"/>
          </a:xfrm>
          <a:prstGeom prst="rect">
            <a:avLst/>
          </a:prstGeom>
          <a:solidFill>
            <a:schemeClr val="accent6"/>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29" name="TextBox 328">
            <a:extLst>
              <a:ext uri="{FF2B5EF4-FFF2-40B4-BE49-F238E27FC236}">
                <a16:creationId xmlns="" xmlns:a16="http://schemas.microsoft.com/office/drawing/2014/main" id="{D03FC481-A81E-4B99-9DC8-7D055470C5ED}"/>
              </a:ext>
            </a:extLst>
          </p:cNvPr>
          <p:cNvSpPr txBox="1"/>
          <p:nvPr/>
        </p:nvSpPr>
        <p:spPr bwMode="auto">
          <a:xfrm>
            <a:off x="3116897" y="4843830"/>
            <a:ext cx="1248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a:t>
            </a:r>
          </a:p>
        </p:txBody>
      </p:sp>
      <p:sp>
        <p:nvSpPr>
          <p:cNvPr id="323" name="TextBox 322">
            <a:extLst>
              <a:ext uri="{FF2B5EF4-FFF2-40B4-BE49-F238E27FC236}">
                <a16:creationId xmlns="" xmlns:a16="http://schemas.microsoft.com/office/drawing/2014/main" id="{77950F8B-4378-4EFC-97CD-5F5E2857D50C}"/>
              </a:ext>
            </a:extLst>
          </p:cNvPr>
          <p:cNvSpPr txBox="1"/>
          <p:nvPr/>
        </p:nvSpPr>
        <p:spPr bwMode="auto">
          <a:xfrm>
            <a:off x="3578115" y="4843830"/>
            <a:ext cx="1248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a:t>
            </a:r>
          </a:p>
        </p:txBody>
      </p:sp>
      <p:sp>
        <p:nvSpPr>
          <p:cNvPr id="321" name="TextBox 320">
            <a:extLst>
              <a:ext uri="{FF2B5EF4-FFF2-40B4-BE49-F238E27FC236}">
                <a16:creationId xmlns="" xmlns:a16="http://schemas.microsoft.com/office/drawing/2014/main" id="{35295030-C5B6-41E6-8808-82D65B46629C}"/>
              </a:ext>
            </a:extLst>
          </p:cNvPr>
          <p:cNvSpPr txBox="1"/>
          <p:nvPr/>
        </p:nvSpPr>
        <p:spPr bwMode="auto">
          <a:xfrm>
            <a:off x="3731855" y="4843830"/>
            <a:ext cx="1248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a:t>
            </a:r>
          </a:p>
        </p:txBody>
      </p:sp>
      <p:sp>
        <p:nvSpPr>
          <p:cNvPr id="317" name="TextBox 316">
            <a:extLst>
              <a:ext uri="{FF2B5EF4-FFF2-40B4-BE49-F238E27FC236}">
                <a16:creationId xmlns="" xmlns:a16="http://schemas.microsoft.com/office/drawing/2014/main" id="{E4D41329-053E-4C9D-837A-3752A417475B}"/>
              </a:ext>
            </a:extLst>
          </p:cNvPr>
          <p:cNvSpPr txBox="1"/>
          <p:nvPr/>
        </p:nvSpPr>
        <p:spPr bwMode="auto">
          <a:xfrm>
            <a:off x="4039334" y="4843830"/>
            <a:ext cx="1248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a:t>
            </a:r>
          </a:p>
        </p:txBody>
      </p:sp>
      <p:sp>
        <p:nvSpPr>
          <p:cNvPr id="313" name="TextBox 312">
            <a:extLst>
              <a:ext uri="{FF2B5EF4-FFF2-40B4-BE49-F238E27FC236}">
                <a16:creationId xmlns="" xmlns:a16="http://schemas.microsoft.com/office/drawing/2014/main" id="{2FF7E725-5A39-432A-93FD-F9D239317A0A}"/>
              </a:ext>
            </a:extLst>
          </p:cNvPr>
          <p:cNvSpPr txBox="1"/>
          <p:nvPr/>
        </p:nvSpPr>
        <p:spPr bwMode="auto">
          <a:xfrm>
            <a:off x="4346813" y="4843830"/>
            <a:ext cx="1248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a:t>
            </a:r>
          </a:p>
        </p:txBody>
      </p:sp>
      <p:sp>
        <p:nvSpPr>
          <p:cNvPr id="307" name="TextBox 306">
            <a:extLst>
              <a:ext uri="{FF2B5EF4-FFF2-40B4-BE49-F238E27FC236}">
                <a16:creationId xmlns="" xmlns:a16="http://schemas.microsoft.com/office/drawing/2014/main" id="{28F1DF17-F994-4678-AF4C-9313F3A46EEE}"/>
              </a:ext>
            </a:extLst>
          </p:cNvPr>
          <p:cNvSpPr txBox="1"/>
          <p:nvPr/>
        </p:nvSpPr>
        <p:spPr bwMode="auto">
          <a:xfrm>
            <a:off x="4808031" y="4843830"/>
            <a:ext cx="1248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a:t>
            </a:r>
          </a:p>
        </p:txBody>
      </p:sp>
      <p:sp>
        <p:nvSpPr>
          <p:cNvPr id="305" name="TextBox 304">
            <a:extLst>
              <a:ext uri="{FF2B5EF4-FFF2-40B4-BE49-F238E27FC236}">
                <a16:creationId xmlns="" xmlns:a16="http://schemas.microsoft.com/office/drawing/2014/main" id="{ACF4D5D8-1085-4FD7-B5F1-CE574894560E}"/>
              </a:ext>
            </a:extLst>
          </p:cNvPr>
          <p:cNvSpPr txBox="1"/>
          <p:nvPr/>
        </p:nvSpPr>
        <p:spPr bwMode="auto">
          <a:xfrm>
            <a:off x="4961771" y="4843830"/>
            <a:ext cx="1248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a:t>
            </a:r>
          </a:p>
        </p:txBody>
      </p:sp>
      <p:sp>
        <p:nvSpPr>
          <p:cNvPr id="300" name="Rectangle 299">
            <a:extLst>
              <a:ext uri="{FF2B5EF4-FFF2-40B4-BE49-F238E27FC236}">
                <a16:creationId xmlns="" xmlns:a16="http://schemas.microsoft.com/office/drawing/2014/main" id="{A4DC1A5E-1281-4E13-B41B-7CAE62A5073B}"/>
              </a:ext>
            </a:extLst>
          </p:cNvPr>
          <p:cNvSpPr/>
          <p:nvPr/>
        </p:nvSpPr>
        <p:spPr bwMode="auto">
          <a:xfrm>
            <a:off x="5265415" y="4916655"/>
            <a:ext cx="131432" cy="182880"/>
          </a:xfrm>
          <a:prstGeom prst="rect">
            <a:avLst/>
          </a:prstGeom>
          <a:solidFill>
            <a:schemeClr val="accent6"/>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01" name="TextBox 300">
            <a:extLst>
              <a:ext uri="{FF2B5EF4-FFF2-40B4-BE49-F238E27FC236}">
                <a16:creationId xmlns="" xmlns:a16="http://schemas.microsoft.com/office/drawing/2014/main" id="{B0285A87-390B-45F0-878E-4A82867E7B70}"/>
              </a:ext>
            </a:extLst>
          </p:cNvPr>
          <p:cNvSpPr txBox="1"/>
          <p:nvPr/>
        </p:nvSpPr>
        <p:spPr bwMode="auto">
          <a:xfrm>
            <a:off x="5269250" y="4843830"/>
            <a:ext cx="1248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a:t>
            </a:r>
          </a:p>
        </p:txBody>
      </p:sp>
      <p:sp>
        <p:nvSpPr>
          <p:cNvPr id="293" name="TextBox 292">
            <a:extLst>
              <a:ext uri="{FF2B5EF4-FFF2-40B4-BE49-F238E27FC236}">
                <a16:creationId xmlns="" xmlns:a16="http://schemas.microsoft.com/office/drawing/2014/main" id="{08A60639-8ABA-4A5D-B8A8-F1EC082E25BF}"/>
              </a:ext>
            </a:extLst>
          </p:cNvPr>
          <p:cNvSpPr txBox="1"/>
          <p:nvPr/>
        </p:nvSpPr>
        <p:spPr bwMode="auto">
          <a:xfrm>
            <a:off x="5884208" y="4843830"/>
            <a:ext cx="1248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a:t>
            </a:r>
          </a:p>
        </p:txBody>
      </p:sp>
      <p:sp>
        <p:nvSpPr>
          <p:cNvPr id="291" name="TextBox 290">
            <a:extLst>
              <a:ext uri="{FF2B5EF4-FFF2-40B4-BE49-F238E27FC236}">
                <a16:creationId xmlns="" xmlns:a16="http://schemas.microsoft.com/office/drawing/2014/main" id="{FB9EF3FD-8C8F-41D6-9939-19171DD2A3EC}"/>
              </a:ext>
            </a:extLst>
          </p:cNvPr>
          <p:cNvSpPr txBox="1"/>
          <p:nvPr/>
        </p:nvSpPr>
        <p:spPr bwMode="auto">
          <a:xfrm>
            <a:off x="6037947" y="4843830"/>
            <a:ext cx="1248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a:t>
            </a:r>
          </a:p>
        </p:txBody>
      </p:sp>
      <p:sp>
        <p:nvSpPr>
          <p:cNvPr id="287" name="TextBox 286">
            <a:extLst>
              <a:ext uri="{FF2B5EF4-FFF2-40B4-BE49-F238E27FC236}">
                <a16:creationId xmlns="" xmlns:a16="http://schemas.microsoft.com/office/drawing/2014/main" id="{761615E6-3F73-4234-9350-23FD3DC55394}"/>
              </a:ext>
            </a:extLst>
          </p:cNvPr>
          <p:cNvSpPr txBox="1"/>
          <p:nvPr/>
        </p:nvSpPr>
        <p:spPr bwMode="auto">
          <a:xfrm>
            <a:off x="6345426" y="4843830"/>
            <a:ext cx="1248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a:t>
            </a:r>
          </a:p>
        </p:txBody>
      </p:sp>
      <p:sp>
        <p:nvSpPr>
          <p:cNvPr id="253" name="Rectangle 252">
            <a:extLst>
              <a:ext uri="{FF2B5EF4-FFF2-40B4-BE49-F238E27FC236}">
                <a16:creationId xmlns="" xmlns:a16="http://schemas.microsoft.com/office/drawing/2014/main" id="{22CBF712-2646-4C31-BD7C-BF34B3F7D86E}"/>
              </a:ext>
            </a:extLst>
          </p:cNvPr>
          <p:cNvSpPr/>
          <p:nvPr/>
        </p:nvSpPr>
        <p:spPr bwMode="auto">
          <a:xfrm>
            <a:off x="2805583" y="4711733"/>
            <a:ext cx="131432" cy="182880"/>
          </a:xfrm>
          <a:prstGeom prst="rect">
            <a:avLst/>
          </a:prstGeom>
          <a:solidFill>
            <a:schemeClr val="accent6"/>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45" name="Rectangle 244">
            <a:extLst>
              <a:ext uri="{FF2B5EF4-FFF2-40B4-BE49-F238E27FC236}">
                <a16:creationId xmlns="" xmlns:a16="http://schemas.microsoft.com/office/drawing/2014/main" id="{E030294E-E1BC-4F7B-B359-B1676F525C16}"/>
              </a:ext>
            </a:extLst>
          </p:cNvPr>
          <p:cNvSpPr/>
          <p:nvPr/>
        </p:nvSpPr>
        <p:spPr bwMode="auto">
          <a:xfrm>
            <a:off x="3420541" y="4711733"/>
            <a:ext cx="131432" cy="182880"/>
          </a:xfrm>
          <a:prstGeom prst="rect">
            <a:avLst/>
          </a:prstGeom>
          <a:solidFill>
            <a:schemeClr val="accent6"/>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43" name="Rectangle 242">
            <a:extLst>
              <a:ext uri="{FF2B5EF4-FFF2-40B4-BE49-F238E27FC236}">
                <a16:creationId xmlns="" xmlns:a16="http://schemas.microsoft.com/office/drawing/2014/main" id="{8411DC68-08D0-4A13-BBC6-F10AECEE5B10}"/>
              </a:ext>
            </a:extLst>
          </p:cNvPr>
          <p:cNvSpPr/>
          <p:nvPr/>
        </p:nvSpPr>
        <p:spPr bwMode="auto">
          <a:xfrm>
            <a:off x="3574280" y="4711733"/>
            <a:ext cx="131432" cy="182880"/>
          </a:xfrm>
          <a:prstGeom prst="rect">
            <a:avLst/>
          </a:prstGeom>
          <a:solidFill>
            <a:schemeClr val="accent6"/>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37" name="Rectangle 236">
            <a:extLst>
              <a:ext uri="{FF2B5EF4-FFF2-40B4-BE49-F238E27FC236}">
                <a16:creationId xmlns="" xmlns:a16="http://schemas.microsoft.com/office/drawing/2014/main" id="{7A233BC2-EE74-4E84-8899-A1FA36CF96E6}"/>
              </a:ext>
            </a:extLst>
          </p:cNvPr>
          <p:cNvSpPr/>
          <p:nvPr/>
        </p:nvSpPr>
        <p:spPr bwMode="auto">
          <a:xfrm>
            <a:off x="4035499" y="4711733"/>
            <a:ext cx="131432" cy="182880"/>
          </a:xfrm>
          <a:prstGeom prst="rect">
            <a:avLst/>
          </a:prstGeom>
          <a:solidFill>
            <a:schemeClr val="accent6"/>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33" name="Rectangle 232">
            <a:extLst>
              <a:ext uri="{FF2B5EF4-FFF2-40B4-BE49-F238E27FC236}">
                <a16:creationId xmlns="" xmlns:a16="http://schemas.microsoft.com/office/drawing/2014/main" id="{1F7EFB99-38E3-4774-A9D2-00610A53C5A8}"/>
              </a:ext>
            </a:extLst>
          </p:cNvPr>
          <p:cNvSpPr/>
          <p:nvPr/>
        </p:nvSpPr>
        <p:spPr bwMode="auto">
          <a:xfrm>
            <a:off x="4342978" y="4711733"/>
            <a:ext cx="131432" cy="182880"/>
          </a:xfrm>
          <a:prstGeom prst="rect">
            <a:avLst/>
          </a:prstGeom>
          <a:solidFill>
            <a:schemeClr val="accent6"/>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21" name="Rectangle 220">
            <a:extLst>
              <a:ext uri="{FF2B5EF4-FFF2-40B4-BE49-F238E27FC236}">
                <a16:creationId xmlns="" xmlns:a16="http://schemas.microsoft.com/office/drawing/2014/main" id="{1A63186D-3A74-4A2B-8F0B-DEA791F4F1C8}"/>
              </a:ext>
            </a:extLst>
          </p:cNvPr>
          <p:cNvSpPr/>
          <p:nvPr/>
        </p:nvSpPr>
        <p:spPr bwMode="auto">
          <a:xfrm>
            <a:off x="5265415" y="4711733"/>
            <a:ext cx="131432" cy="182880"/>
          </a:xfrm>
          <a:prstGeom prst="rect">
            <a:avLst/>
          </a:prstGeom>
          <a:solidFill>
            <a:schemeClr val="accent6"/>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17" name="Rectangle 216">
            <a:extLst>
              <a:ext uri="{FF2B5EF4-FFF2-40B4-BE49-F238E27FC236}">
                <a16:creationId xmlns="" xmlns:a16="http://schemas.microsoft.com/office/drawing/2014/main" id="{208C95E4-18BF-4692-AA71-B5D8F9C81854}"/>
              </a:ext>
            </a:extLst>
          </p:cNvPr>
          <p:cNvSpPr/>
          <p:nvPr/>
        </p:nvSpPr>
        <p:spPr bwMode="auto">
          <a:xfrm>
            <a:off x="5572894" y="4711733"/>
            <a:ext cx="131432" cy="182880"/>
          </a:xfrm>
          <a:prstGeom prst="rect">
            <a:avLst/>
          </a:prstGeom>
          <a:solidFill>
            <a:schemeClr val="accent6"/>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54" name="TextBox 253">
            <a:extLst>
              <a:ext uri="{FF2B5EF4-FFF2-40B4-BE49-F238E27FC236}">
                <a16:creationId xmlns="" xmlns:a16="http://schemas.microsoft.com/office/drawing/2014/main" id="{7861C547-281D-46FF-949D-A70CF43ED3DE}"/>
              </a:ext>
            </a:extLst>
          </p:cNvPr>
          <p:cNvSpPr txBox="1"/>
          <p:nvPr/>
        </p:nvSpPr>
        <p:spPr bwMode="auto">
          <a:xfrm>
            <a:off x="2809418" y="4638908"/>
            <a:ext cx="1248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a:t>
            </a:r>
          </a:p>
        </p:txBody>
      </p:sp>
      <p:sp>
        <p:nvSpPr>
          <p:cNvPr id="246" name="TextBox 245">
            <a:extLst>
              <a:ext uri="{FF2B5EF4-FFF2-40B4-BE49-F238E27FC236}">
                <a16:creationId xmlns="" xmlns:a16="http://schemas.microsoft.com/office/drawing/2014/main" id="{606DF38A-9D06-4F6D-8C34-FB7AA55B1CA6}"/>
              </a:ext>
            </a:extLst>
          </p:cNvPr>
          <p:cNvSpPr txBox="1"/>
          <p:nvPr/>
        </p:nvSpPr>
        <p:spPr bwMode="auto">
          <a:xfrm>
            <a:off x="3424376" y="4638908"/>
            <a:ext cx="1248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a:t>
            </a:r>
          </a:p>
        </p:txBody>
      </p:sp>
      <p:sp>
        <p:nvSpPr>
          <p:cNvPr id="244" name="TextBox 243">
            <a:extLst>
              <a:ext uri="{FF2B5EF4-FFF2-40B4-BE49-F238E27FC236}">
                <a16:creationId xmlns="" xmlns:a16="http://schemas.microsoft.com/office/drawing/2014/main" id="{D18A60F1-59D6-4834-89A3-91C363D50F75}"/>
              </a:ext>
            </a:extLst>
          </p:cNvPr>
          <p:cNvSpPr txBox="1"/>
          <p:nvPr/>
        </p:nvSpPr>
        <p:spPr bwMode="auto">
          <a:xfrm>
            <a:off x="3578115" y="4638908"/>
            <a:ext cx="1248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a:t>
            </a:r>
          </a:p>
        </p:txBody>
      </p:sp>
      <p:sp>
        <p:nvSpPr>
          <p:cNvPr id="238" name="TextBox 237">
            <a:extLst>
              <a:ext uri="{FF2B5EF4-FFF2-40B4-BE49-F238E27FC236}">
                <a16:creationId xmlns="" xmlns:a16="http://schemas.microsoft.com/office/drawing/2014/main" id="{6C64F830-66BB-4C0A-A568-5CA54803B82B}"/>
              </a:ext>
            </a:extLst>
          </p:cNvPr>
          <p:cNvSpPr txBox="1"/>
          <p:nvPr/>
        </p:nvSpPr>
        <p:spPr bwMode="auto">
          <a:xfrm>
            <a:off x="4039334" y="4638908"/>
            <a:ext cx="1248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a:t>
            </a:r>
          </a:p>
        </p:txBody>
      </p:sp>
      <p:sp>
        <p:nvSpPr>
          <p:cNvPr id="234" name="TextBox 233">
            <a:extLst>
              <a:ext uri="{FF2B5EF4-FFF2-40B4-BE49-F238E27FC236}">
                <a16:creationId xmlns="" xmlns:a16="http://schemas.microsoft.com/office/drawing/2014/main" id="{66801D64-AE08-4775-9F9E-212B5EF828D6}"/>
              </a:ext>
            </a:extLst>
          </p:cNvPr>
          <p:cNvSpPr txBox="1"/>
          <p:nvPr/>
        </p:nvSpPr>
        <p:spPr bwMode="auto">
          <a:xfrm>
            <a:off x="4346813" y="4638908"/>
            <a:ext cx="1248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a:t>
            </a:r>
          </a:p>
        </p:txBody>
      </p:sp>
      <p:sp>
        <p:nvSpPr>
          <p:cNvPr id="222" name="TextBox 221">
            <a:extLst>
              <a:ext uri="{FF2B5EF4-FFF2-40B4-BE49-F238E27FC236}">
                <a16:creationId xmlns="" xmlns:a16="http://schemas.microsoft.com/office/drawing/2014/main" id="{4D165215-FF3E-46DC-AEA2-D0151E9334B3}"/>
              </a:ext>
            </a:extLst>
          </p:cNvPr>
          <p:cNvSpPr txBox="1"/>
          <p:nvPr/>
        </p:nvSpPr>
        <p:spPr bwMode="auto">
          <a:xfrm>
            <a:off x="5269250" y="4638908"/>
            <a:ext cx="1248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a:t>
            </a:r>
          </a:p>
        </p:txBody>
      </p:sp>
      <p:sp>
        <p:nvSpPr>
          <p:cNvPr id="218" name="TextBox 217">
            <a:extLst>
              <a:ext uri="{FF2B5EF4-FFF2-40B4-BE49-F238E27FC236}">
                <a16:creationId xmlns="" xmlns:a16="http://schemas.microsoft.com/office/drawing/2014/main" id="{E6873BB7-9186-4F79-A758-5D206EAB851C}"/>
              </a:ext>
            </a:extLst>
          </p:cNvPr>
          <p:cNvSpPr txBox="1"/>
          <p:nvPr/>
        </p:nvSpPr>
        <p:spPr bwMode="auto">
          <a:xfrm>
            <a:off x="5576729" y="4638908"/>
            <a:ext cx="1248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a:t>
            </a:r>
          </a:p>
        </p:txBody>
      </p:sp>
      <p:sp>
        <p:nvSpPr>
          <p:cNvPr id="2" name="Title 1">
            <a:extLst>
              <a:ext uri="{FF2B5EF4-FFF2-40B4-BE49-F238E27FC236}">
                <a16:creationId xmlns="" xmlns:a16="http://schemas.microsoft.com/office/drawing/2014/main" id="{5677A9D7-72FB-4E20-ADA8-1A12828F2991}"/>
              </a:ext>
            </a:extLst>
          </p:cNvPr>
          <p:cNvSpPr>
            <a:spLocks noGrp="1"/>
          </p:cNvSpPr>
          <p:nvPr>
            <p:ph type="title"/>
          </p:nvPr>
        </p:nvSpPr>
        <p:spPr/>
        <p:txBody>
          <a:bodyPr/>
          <a:lstStyle/>
          <a:p>
            <a:r>
              <a:rPr lang="en-US" dirty="0" err="1"/>
              <a:t>AKTi</a:t>
            </a:r>
            <a:r>
              <a:rPr lang="en-US" dirty="0"/>
              <a:t>: Best Change in SLD</a:t>
            </a:r>
          </a:p>
        </p:txBody>
      </p:sp>
      <p:sp>
        <p:nvSpPr>
          <p:cNvPr id="3" name="Content Placeholder 2">
            <a:extLst>
              <a:ext uri="{FF2B5EF4-FFF2-40B4-BE49-F238E27FC236}">
                <a16:creationId xmlns="" xmlns:a16="http://schemas.microsoft.com/office/drawing/2014/main" id="{B805F919-8D3E-BF4B-B0AC-0780D543E95D}"/>
              </a:ext>
            </a:extLst>
          </p:cNvPr>
          <p:cNvSpPr>
            <a:spLocks noGrp="1"/>
          </p:cNvSpPr>
          <p:nvPr>
            <p:ph idx="1"/>
          </p:nvPr>
        </p:nvSpPr>
        <p:spPr>
          <a:xfrm>
            <a:off x="453507" y="5285576"/>
            <a:ext cx="8158147" cy="1103313"/>
          </a:xfrm>
        </p:spPr>
        <p:txBody>
          <a:bodyPr>
            <a:normAutofit fontScale="85000" lnSpcReduction="10000"/>
          </a:bodyPr>
          <a:lstStyle/>
          <a:p>
            <a:r>
              <a:rPr lang="en-US" sz="2600" dirty="0"/>
              <a:t>PI3K/AKT/PTEN alterations linked to immunotherapy resistance</a:t>
            </a:r>
            <a:r>
              <a:rPr lang="en-US" sz="2600" baseline="30000" dirty="0"/>
              <a:t>[2]</a:t>
            </a:r>
          </a:p>
          <a:p>
            <a:r>
              <a:rPr lang="en-US" sz="2600" dirty="0"/>
              <a:t>AKT inhibition can enhance expansion of tumor-specific lymphocytes</a:t>
            </a:r>
            <a:r>
              <a:rPr lang="en-US" sz="2600" baseline="30000" dirty="0"/>
              <a:t>[3]</a:t>
            </a:r>
          </a:p>
        </p:txBody>
      </p:sp>
      <p:grpSp>
        <p:nvGrpSpPr>
          <p:cNvPr id="4" name="Group 7">
            <a:extLst>
              <a:ext uri="{FF2B5EF4-FFF2-40B4-BE49-F238E27FC236}">
                <a16:creationId xmlns="" xmlns:a16="http://schemas.microsoft.com/office/drawing/2014/main" id="{3FCF4612-C925-48CE-9196-F4E7F73811B8}"/>
              </a:ext>
            </a:extLst>
          </p:cNvPr>
          <p:cNvGrpSpPr>
            <a:grpSpLocks/>
          </p:cNvGrpSpPr>
          <p:nvPr/>
        </p:nvGrpSpPr>
        <p:grpSpPr bwMode="auto">
          <a:xfrm>
            <a:off x="7042177" y="6216652"/>
            <a:ext cx="2491813" cy="447822"/>
            <a:chOff x="9527309" y="3551529"/>
            <a:chExt cx="3322416" cy="448324"/>
          </a:xfrm>
        </p:grpSpPr>
        <p:pic>
          <p:nvPicPr>
            <p:cNvPr id="5" name="Picture 9">
              <a:extLst>
                <a:ext uri="{FF2B5EF4-FFF2-40B4-BE49-F238E27FC236}">
                  <a16:creationId xmlns="" xmlns:a16="http://schemas.microsoft.com/office/drawing/2014/main" id="{94D046FB-895B-4EA6-9E0F-9C64B602DEC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327791" y="3551529"/>
              <a:ext cx="551335" cy="179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 name="Rectangle 8">
              <a:extLst>
                <a:ext uri="{FF2B5EF4-FFF2-40B4-BE49-F238E27FC236}">
                  <a16:creationId xmlns="" xmlns:a16="http://schemas.microsoft.com/office/drawing/2014/main" id="{9FF71501-CF79-4F79-90DF-BC2802C805C2}"/>
                </a:ext>
              </a:extLst>
            </p:cNvPr>
            <p:cNvSpPr>
              <a:spLocks noChangeArrowheads="1"/>
            </p:cNvSpPr>
            <p:nvPr/>
          </p:nvSpPr>
          <p:spPr bwMode="auto">
            <a:xfrm>
              <a:off x="9527309" y="3691731"/>
              <a:ext cx="3322416" cy="308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eaLnBrk="0" hangingPunct="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eaLnBrk="0" hangingPunct="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eaLnBrk="0"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eaLnBrk="0"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4"/>
                </a:rPr>
                <a:t>clinicaloptions.com</a:t>
              </a:r>
              <a:endPar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
        <p:nvSpPr>
          <p:cNvPr id="35" name="Text Box 15">
            <a:extLst>
              <a:ext uri="{FF2B5EF4-FFF2-40B4-BE49-F238E27FC236}">
                <a16:creationId xmlns="" xmlns:a16="http://schemas.microsoft.com/office/drawing/2014/main" id="{0A040734-F548-41D2-B788-A2556748C1CE}"/>
              </a:ext>
            </a:extLst>
          </p:cNvPr>
          <p:cNvSpPr txBox="1">
            <a:spLocks noChangeArrowheads="1"/>
          </p:cNvSpPr>
          <p:nvPr/>
        </p:nvSpPr>
        <p:spPr bwMode="auto">
          <a:xfrm>
            <a:off x="309563" y="6174754"/>
            <a:ext cx="5890022" cy="461665"/>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1. Schmid. AACR 2019. Abstr CT049. 2. George. Immunity. 2017;46:197. 3. Crompton. Can Res 2015;75:296.</a:t>
            </a:r>
          </a:p>
        </p:txBody>
      </p:sp>
      <p:cxnSp>
        <p:nvCxnSpPr>
          <p:cNvPr id="11" name="Straight Connector 10">
            <a:extLst>
              <a:ext uri="{FF2B5EF4-FFF2-40B4-BE49-F238E27FC236}">
                <a16:creationId xmlns="" xmlns:a16="http://schemas.microsoft.com/office/drawing/2014/main" id="{1E12EF03-0D69-4B8E-BCAE-95A0A5EADF22}"/>
              </a:ext>
            </a:extLst>
          </p:cNvPr>
          <p:cNvCxnSpPr>
            <a:cxnSpLocks/>
          </p:cNvCxnSpPr>
          <p:nvPr/>
        </p:nvCxnSpPr>
        <p:spPr bwMode="auto">
          <a:xfrm>
            <a:off x="2594394" y="1542873"/>
            <a:ext cx="0" cy="2770335"/>
          </a:xfrm>
          <a:prstGeom prst="line">
            <a:avLst/>
          </a:prstGeom>
          <a:noFill/>
          <a:ln w="28575" cap="flat" cmpd="sng" algn="ctr">
            <a:solidFill>
              <a:schemeClr val="bg1"/>
            </a:solidFill>
            <a:prstDash val="solid"/>
            <a:round/>
            <a:headEnd type="none" w="med" len="med"/>
            <a:tailEnd type="none" w="med" len="med"/>
          </a:ln>
          <a:effectLst/>
        </p:spPr>
      </p:cxnSp>
      <p:cxnSp>
        <p:nvCxnSpPr>
          <p:cNvPr id="20" name="Straight Connector 19">
            <a:extLst>
              <a:ext uri="{FF2B5EF4-FFF2-40B4-BE49-F238E27FC236}">
                <a16:creationId xmlns="" xmlns:a16="http://schemas.microsoft.com/office/drawing/2014/main" id="{A8724B6B-A81F-4E81-A851-E377511D1799}"/>
              </a:ext>
            </a:extLst>
          </p:cNvPr>
          <p:cNvCxnSpPr>
            <a:cxnSpLocks/>
          </p:cNvCxnSpPr>
          <p:nvPr/>
        </p:nvCxnSpPr>
        <p:spPr bwMode="auto">
          <a:xfrm flipH="1">
            <a:off x="2549105" y="1542872"/>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22" name="Straight Connector 21">
            <a:extLst>
              <a:ext uri="{FF2B5EF4-FFF2-40B4-BE49-F238E27FC236}">
                <a16:creationId xmlns="" xmlns:a16="http://schemas.microsoft.com/office/drawing/2014/main" id="{201190C4-14F8-4E28-8737-25C6460E699F}"/>
              </a:ext>
            </a:extLst>
          </p:cNvPr>
          <p:cNvCxnSpPr>
            <a:cxnSpLocks/>
          </p:cNvCxnSpPr>
          <p:nvPr/>
        </p:nvCxnSpPr>
        <p:spPr bwMode="auto">
          <a:xfrm flipH="1">
            <a:off x="2549105" y="1992699"/>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23" name="Straight Connector 22">
            <a:extLst>
              <a:ext uri="{FF2B5EF4-FFF2-40B4-BE49-F238E27FC236}">
                <a16:creationId xmlns="" xmlns:a16="http://schemas.microsoft.com/office/drawing/2014/main" id="{FC50549B-AAEA-4164-B4EE-923C1996ED68}"/>
              </a:ext>
            </a:extLst>
          </p:cNvPr>
          <p:cNvCxnSpPr>
            <a:cxnSpLocks/>
          </p:cNvCxnSpPr>
          <p:nvPr/>
        </p:nvCxnSpPr>
        <p:spPr bwMode="auto">
          <a:xfrm flipH="1">
            <a:off x="2549105" y="2466318"/>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24" name="Straight Connector 23">
            <a:extLst>
              <a:ext uri="{FF2B5EF4-FFF2-40B4-BE49-F238E27FC236}">
                <a16:creationId xmlns="" xmlns:a16="http://schemas.microsoft.com/office/drawing/2014/main" id="{F7E9CD12-26FC-4CB4-B23B-4210E3143C13}"/>
              </a:ext>
            </a:extLst>
          </p:cNvPr>
          <p:cNvCxnSpPr>
            <a:cxnSpLocks/>
          </p:cNvCxnSpPr>
          <p:nvPr/>
        </p:nvCxnSpPr>
        <p:spPr bwMode="auto">
          <a:xfrm flipH="1">
            <a:off x="2549105" y="2928041"/>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25" name="Straight Connector 24">
            <a:extLst>
              <a:ext uri="{FF2B5EF4-FFF2-40B4-BE49-F238E27FC236}">
                <a16:creationId xmlns="" xmlns:a16="http://schemas.microsoft.com/office/drawing/2014/main" id="{78D397D7-9756-461F-AE82-66091FE8C25A}"/>
              </a:ext>
            </a:extLst>
          </p:cNvPr>
          <p:cNvCxnSpPr>
            <a:cxnSpLocks/>
          </p:cNvCxnSpPr>
          <p:nvPr/>
        </p:nvCxnSpPr>
        <p:spPr bwMode="auto">
          <a:xfrm flipH="1">
            <a:off x="2549105" y="3389764"/>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26" name="Straight Connector 25">
            <a:extLst>
              <a:ext uri="{FF2B5EF4-FFF2-40B4-BE49-F238E27FC236}">
                <a16:creationId xmlns="" xmlns:a16="http://schemas.microsoft.com/office/drawing/2014/main" id="{FC8F36D5-E2CF-46AF-916F-20A1B7F2A07C}"/>
              </a:ext>
            </a:extLst>
          </p:cNvPr>
          <p:cNvCxnSpPr>
            <a:cxnSpLocks/>
          </p:cNvCxnSpPr>
          <p:nvPr/>
        </p:nvCxnSpPr>
        <p:spPr bwMode="auto">
          <a:xfrm flipH="1">
            <a:off x="2549105" y="3851487"/>
            <a:ext cx="48006" cy="0"/>
          </a:xfrm>
          <a:prstGeom prst="line">
            <a:avLst/>
          </a:prstGeom>
          <a:noFill/>
          <a:ln w="28575" cap="flat" cmpd="sng" algn="ctr">
            <a:solidFill>
              <a:schemeClr val="bg1"/>
            </a:solidFill>
            <a:prstDash val="solid"/>
            <a:round/>
            <a:headEnd type="none" w="med" len="med"/>
            <a:tailEnd type="none" w="med" len="med"/>
          </a:ln>
          <a:effectLst/>
        </p:spPr>
      </p:cxnSp>
      <p:sp>
        <p:nvSpPr>
          <p:cNvPr id="29" name="TextBox 28">
            <a:extLst>
              <a:ext uri="{FF2B5EF4-FFF2-40B4-BE49-F238E27FC236}">
                <a16:creationId xmlns="" xmlns:a16="http://schemas.microsoft.com/office/drawing/2014/main" id="{46CD6BAA-9104-4AF0-8124-DE100726B97D}"/>
              </a:ext>
            </a:extLst>
          </p:cNvPr>
          <p:cNvSpPr txBox="1"/>
          <p:nvPr/>
        </p:nvSpPr>
        <p:spPr bwMode="auto">
          <a:xfrm>
            <a:off x="2133748" y="1354949"/>
            <a:ext cx="45935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-20</a:t>
            </a:r>
          </a:p>
        </p:txBody>
      </p:sp>
      <p:sp>
        <p:nvSpPr>
          <p:cNvPr id="56" name="TextBox 55">
            <a:extLst>
              <a:ext uri="{FF2B5EF4-FFF2-40B4-BE49-F238E27FC236}">
                <a16:creationId xmlns="" xmlns:a16="http://schemas.microsoft.com/office/drawing/2014/main" id="{FCBE28D1-7C6A-4A57-9778-3A22BEE953CD}"/>
              </a:ext>
            </a:extLst>
          </p:cNvPr>
          <p:cNvSpPr txBox="1"/>
          <p:nvPr/>
        </p:nvSpPr>
        <p:spPr bwMode="auto">
          <a:xfrm>
            <a:off x="2133748" y="1816488"/>
            <a:ext cx="4593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p>
        </p:txBody>
      </p:sp>
      <p:sp>
        <p:nvSpPr>
          <p:cNvPr id="57" name="TextBox 56">
            <a:extLst>
              <a:ext uri="{FF2B5EF4-FFF2-40B4-BE49-F238E27FC236}">
                <a16:creationId xmlns="" xmlns:a16="http://schemas.microsoft.com/office/drawing/2014/main" id="{7E407652-5B5A-48FF-9575-B13ADDFAD7FC}"/>
              </a:ext>
            </a:extLst>
          </p:cNvPr>
          <p:cNvSpPr txBox="1"/>
          <p:nvPr/>
        </p:nvSpPr>
        <p:spPr bwMode="auto">
          <a:xfrm>
            <a:off x="2133748" y="2278027"/>
            <a:ext cx="45935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-20</a:t>
            </a:r>
          </a:p>
        </p:txBody>
      </p:sp>
      <p:sp>
        <p:nvSpPr>
          <p:cNvPr id="58" name="TextBox 57">
            <a:extLst>
              <a:ext uri="{FF2B5EF4-FFF2-40B4-BE49-F238E27FC236}">
                <a16:creationId xmlns="" xmlns:a16="http://schemas.microsoft.com/office/drawing/2014/main" id="{0354B1DD-14C2-4EC0-B4E4-B3AD76D94F88}"/>
              </a:ext>
            </a:extLst>
          </p:cNvPr>
          <p:cNvSpPr txBox="1"/>
          <p:nvPr/>
        </p:nvSpPr>
        <p:spPr bwMode="auto">
          <a:xfrm>
            <a:off x="2133748" y="2739566"/>
            <a:ext cx="45935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-40</a:t>
            </a:r>
          </a:p>
        </p:txBody>
      </p:sp>
      <p:sp>
        <p:nvSpPr>
          <p:cNvPr id="59" name="TextBox 58">
            <a:extLst>
              <a:ext uri="{FF2B5EF4-FFF2-40B4-BE49-F238E27FC236}">
                <a16:creationId xmlns="" xmlns:a16="http://schemas.microsoft.com/office/drawing/2014/main" id="{EA8DF201-210C-414A-B6AE-3AEFE4B0ECC9}"/>
              </a:ext>
            </a:extLst>
          </p:cNvPr>
          <p:cNvSpPr txBox="1"/>
          <p:nvPr/>
        </p:nvSpPr>
        <p:spPr bwMode="auto">
          <a:xfrm>
            <a:off x="2133748" y="3201105"/>
            <a:ext cx="45935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-60</a:t>
            </a:r>
          </a:p>
        </p:txBody>
      </p:sp>
      <p:sp>
        <p:nvSpPr>
          <p:cNvPr id="60" name="TextBox 59">
            <a:extLst>
              <a:ext uri="{FF2B5EF4-FFF2-40B4-BE49-F238E27FC236}">
                <a16:creationId xmlns="" xmlns:a16="http://schemas.microsoft.com/office/drawing/2014/main" id="{FD50ED90-501B-42F5-B882-1C44C7CB615D}"/>
              </a:ext>
            </a:extLst>
          </p:cNvPr>
          <p:cNvSpPr txBox="1"/>
          <p:nvPr/>
        </p:nvSpPr>
        <p:spPr bwMode="auto">
          <a:xfrm>
            <a:off x="2133748" y="3662644"/>
            <a:ext cx="45935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-80</a:t>
            </a:r>
          </a:p>
        </p:txBody>
      </p:sp>
      <p:sp>
        <p:nvSpPr>
          <p:cNvPr id="61" name="TextBox 60">
            <a:extLst>
              <a:ext uri="{FF2B5EF4-FFF2-40B4-BE49-F238E27FC236}">
                <a16:creationId xmlns="" xmlns:a16="http://schemas.microsoft.com/office/drawing/2014/main" id="{64429BD1-2793-4B76-925A-688C49159576}"/>
              </a:ext>
            </a:extLst>
          </p:cNvPr>
          <p:cNvSpPr txBox="1"/>
          <p:nvPr/>
        </p:nvSpPr>
        <p:spPr bwMode="auto">
          <a:xfrm>
            <a:off x="1959062" y="4124181"/>
            <a:ext cx="6340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-100</a:t>
            </a:r>
          </a:p>
        </p:txBody>
      </p:sp>
      <p:sp>
        <p:nvSpPr>
          <p:cNvPr id="62" name="TextBox 61">
            <a:extLst>
              <a:ext uri="{FF2B5EF4-FFF2-40B4-BE49-F238E27FC236}">
                <a16:creationId xmlns="" xmlns:a16="http://schemas.microsoft.com/office/drawing/2014/main" id="{AE8EAC7C-2DEA-43FA-B0F7-A7747EE56557}"/>
              </a:ext>
            </a:extLst>
          </p:cNvPr>
          <p:cNvSpPr txBox="1"/>
          <p:nvPr/>
        </p:nvSpPr>
        <p:spPr bwMode="auto">
          <a:xfrm>
            <a:off x="2858710" y="3325870"/>
            <a:ext cx="45935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PR</a:t>
            </a:r>
            <a:b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SD</a:t>
            </a:r>
            <a:b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PD</a:t>
            </a:r>
          </a:p>
        </p:txBody>
      </p:sp>
      <p:sp>
        <p:nvSpPr>
          <p:cNvPr id="63" name="Rectangle 62">
            <a:extLst>
              <a:ext uri="{FF2B5EF4-FFF2-40B4-BE49-F238E27FC236}">
                <a16:creationId xmlns="" xmlns:a16="http://schemas.microsoft.com/office/drawing/2014/main" id="{70D9E4EB-8EF3-4E74-BBB4-5009A7E6D46D}"/>
              </a:ext>
            </a:extLst>
          </p:cNvPr>
          <p:cNvSpPr/>
          <p:nvPr/>
        </p:nvSpPr>
        <p:spPr bwMode="auto">
          <a:xfrm>
            <a:off x="2771439" y="3429200"/>
            <a:ext cx="123444" cy="164592"/>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4" name="Rectangle 63">
            <a:extLst>
              <a:ext uri="{FF2B5EF4-FFF2-40B4-BE49-F238E27FC236}">
                <a16:creationId xmlns="" xmlns:a16="http://schemas.microsoft.com/office/drawing/2014/main" id="{4B6F168A-1212-49FE-8C2A-9389F1452FE9}"/>
              </a:ext>
            </a:extLst>
          </p:cNvPr>
          <p:cNvSpPr/>
          <p:nvPr/>
        </p:nvSpPr>
        <p:spPr bwMode="auto">
          <a:xfrm>
            <a:off x="2771439" y="3692348"/>
            <a:ext cx="123444" cy="164592"/>
          </a:xfrm>
          <a:prstGeom prst="rect">
            <a:avLst/>
          </a:prstGeom>
          <a:solidFill>
            <a:schemeClr val="accent3"/>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5" name="Rectangle 64">
            <a:extLst>
              <a:ext uri="{FF2B5EF4-FFF2-40B4-BE49-F238E27FC236}">
                <a16:creationId xmlns="" xmlns:a16="http://schemas.microsoft.com/office/drawing/2014/main" id="{BDD203A4-6B51-429D-B212-069E6DD4EA88}"/>
              </a:ext>
            </a:extLst>
          </p:cNvPr>
          <p:cNvSpPr/>
          <p:nvPr/>
        </p:nvSpPr>
        <p:spPr bwMode="auto">
          <a:xfrm>
            <a:off x="2771439" y="3955495"/>
            <a:ext cx="123444" cy="164592"/>
          </a:xfrm>
          <a:prstGeom prst="rect">
            <a:avLst/>
          </a:prstGeom>
          <a:solidFill>
            <a:schemeClr val="accent4"/>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6" name="Rectangle 65">
            <a:extLst>
              <a:ext uri="{FF2B5EF4-FFF2-40B4-BE49-F238E27FC236}">
                <a16:creationId xmlns="" xmlns:a16="http://schemas.microsoft.com/office/drawing/2014/main" id="{57CF8E21-3119-4473-B073-31DE39B4726C}"/>
              </a:ext>
            </a:extLst>
          </p:cNvPr>
          <p:cNvSpPr/>
          <p:nvPr/>
        </p:nvSpPr>
        <p:spPr bwMode="auto">
          <a:xfrm>
            <a:off x="2651502" y="1724281"/>
            <a:ext cx="123444" cy="276873"/>
          </a:xfrm>
          <a:prstGeom prst="rect">
            <a:avLst/>
          </a:prstGeom>
          <a:solidFill>
            <a:schemeClr val="accent3"/>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7" name="Rectangle 66">
            <a:extLst>
              <a:ext uri="{FF2B5EF4-FFF2-40B4-BE49-F238E27FC236}">
                <a16:creationId xmlns="" xmlns:a16="http://schemas.microsoft.com/office/drawing/2014/main" id="{3A052106-3F95-4363-A095-9908FBE5842F}"/>
              </a:ext>
            </a:extLst>
          </p:cNvPr>
          <p:cNvSpPr/>
          <p:nvPr/>
        </p:nvSpPr>
        <p:spPr bwMode="auto">
          <a:xfrm>
            <a:off x="2805561" y="1912995"/>
            <a:ext cx="123444" cy="83397"/>
          </a:xfrm>
          <a:prstGeom prst="rect">
            <a:avLst/>
          </a:prstGeom>
          <a:solidFill>
            <a:schemeClr val="accent3"/>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8" name="Rectangle 67">
            <a:extLst>
              <a:ext uri="{FF2B5EF4-FFF2-40B4-BE49-F238E27FC236}">
                <a16:creationId xmlns="" xmlns:a16="http://schemas.microsoft.com/office/drawing/2014/main" id="{C131EC26-80F0-45E1-90C5-11E6D7A1FE85}"/>
              </a:ext>
            </a:extLst>
          </p:cNvPr>
          <p:cNvSpPr/>
          <p:nvPr/>
        </p:nvSpPr>
        <p:spPr bwMode="auto">
          <a:xfrm>
            <a:off x="2959620" y="1927284"/>
            <a:ext cx="123444" cy="56962"/>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9" name="Rectangle 68">
            <a:extLst>
              <a:ext uri="{FF2B5EF4-FFF2-40B4-BE49-F238E27FC236}">
                <a16:creationId xmlns="" xmlns:a16="http://schemas.microsoft.com/office/drawing/2014/main" id="{E5706A28-3C25-47D7-8A77-E99B477AFD44}"/>
              </a:ext>
            </a:extLst>
          </p:cNvPr>
          <p:cNvSpPr/>
          <p:nvPr/>
        </p:nvSpPr>
        <p:spPr bwMode="auto">
          <a:xfrm>
            <a:off x="3113679" y="1991700"/>
            <a:ext cx="123444" cy="194121"/>
          </a:xfrm>
          <a:prstGeom prst="rect">
            <a:avLst/>
          </a:prstGeom>
          <a:solidFill>
            <a:schemeClr val="accent3"/>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0" name="Rectangle 69">
            <a:extLst>
              <a:ext uri="{FF2B5EF4-FFF2-40B4-BE49-F238E27FC236}">
                <a16:creationId xmlns="" xmlns:a16="http://schemas.microsoft.com/office/drawing/2014/main" id="{8A86225D-3F37-46C2-B890-6FD9D14A6D87}"/>
              </a:ext>
            </a:extLst>
          </p:cNvPr>
          <p:cNvSpPr/>
          <p:nvPr/>
        </p:nvSpPr>
        <p:spPr bwMode="auto">
          <a:xfrm>
            <a:off x="3267738" y="1991700"/>
            <a:ext cx="123444" cy="795287"/>
          </a:xfrm>
          <a:prstGeom prst="rect">
            <a:avLst/>
          </a:prstGeom>
          <a:solidFill>
            <a:schemeClr val="accent4"/>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1" name="Rectangle 70">
            <a:extLst>
              <a:ext uri="{FF2B5EF4-FFF2-40B4-BE49-F238E27FC236}">
                <a16:creationId xmlns="" xmlns:a16="http://schemas.microsoft.com/office/drawing/2014/main" id="{7F3C7665-AC7C-4179-938E-81776503FC72}"/>
              </a:ext>
            </a:extLst>
          </p:cNvPr>
          <p:cNvSpPr/>
          <p:nvPr/>
        </p:nvSpPr>
        <p:spPr bwMode="auto">
          <a:xfrm>
            <a:off x="3421797" y="1991700"/>
            <a:ext cx="123444" cy="795281"/>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2" name="Rectangle 71">
            <a:extLst>
              <a:ext uri="{FF2B5EF4-FFF2-40B4-BE49-F238E27FC236}">
                <a16:creationId xmlns="" xmlns:a16="http://schemas.microsoft.com/office/drawing/2014/main" id="{604B1EEC-27C1-49CE-B8DF-F4B20C7D96DF}"/>
              </a:ext>
            </a:extLst>
          </p:cNvPr>
          <p:cNvSpPr/>
          <p:nvPr/>
        </p:nvSpPr>
        <p:spPr bwMode="auto">
          <a:xfrm>
            <a:off x="3575856" y="1991699"/>
            <a:ext cx="123444" cy="973804"/>
          </a:xfrm>
          <a:prstGeom prst="rect">
            <a:avLst/>
          </a:prstGeom>
          <a:solidFill>
            <a:schemeClr val="accent3"/>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3" name="Rectangle 72">
            <a:extLst>
              <a:ext uri="{FF2B5EF4-FFF2-40B4-BE49-F238E27FC236}">
                <a16:creationId xmlns="" xmlns:a16="http://schemas.microsoft.com/office/drawing/2014/main" id="{8EC5EFED-8A20-4745-9334-BADFDDD8A121}"/>
              </a:ext>
            </a:extLst>
          </p:cNvPr>
          <p:cNvSpPr/>
          <p:nvPr/>
        </p:nvSpPr>
        <p:spPr bwMode="auto">
          <a:xfrm>
            <a:off x="3729915" y="2001154"/>
            <a:ext cx="123444" cy="1085565"/>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4" name="Rectangle 73">
            <a:extLst>
              <a:ext uri="{FF2B5EF4-FFF2-40B4-BE49-F238E27FC236}">
                <a16:creationId xmlns="" xmlns:a16="http://schemas.microsoft.com/office/drawing/2014/main" id="{869DA960-52C6-4B98-849C-73013C375F08}"/>
              </a:ext>
            </a:extLst>
          </p:cNvPr>
          <p:cNvSpPr/>
          <p:nvPr/>
        </p:nvSpPr>
        <p:spPr bwMode="auto">
          <a:xfrm>
            <a:off x="3883974" y="1991700"/>
            <a:ext cx="123444" cy="1117197"/>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5" name="Rectangle 74">
            <a:extLst>
              <a:ext uri="{FF2B5EF4-FFF2-40B4-BE49-F238E27FC236}">
                <a16:creationId xmlns="" xmlns:a16="http://schemas.microsoft.com/office/drawing/2014/main" id="{CC894FA6-772A-4948-87DE-804FFB605DE9}"/>
              </a:ext>
            </a:extLst>
          </p:cNvPr>
          <p:cNvSpPr/>
          <p:nvPr/>
        </p:nvSpPr>
        <p:spPr bwMode="auto">
          <a:xfrm>
            <a:off x="4038033" y="1991700"/>
            <a:ext cx="123444" cy="1173831"/>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6" name="Rectangle 75">
            <a:extLst>
              <a:ext uri="{FF2B5EF4-FFF2-40B4-BE49-F238E27FC236}">
                <a16:creationId xmlns="" xmlns:a16="http://schemas.microsoft.com/office/drawing/2014/main" id="{F590326C-F7DD-433B-8338-D71AD6101B80}"/>
              </a:ext>
            </a:extLst>
          </p:cNvPr>
          <p:cNvSpPr/>
          <p:nvPr/>
        </p:nvSpPr>
        <p:spPr bwMode="auto">
          <a:xfrm>
            <a:off x="4192092" y="1991700"/>
            <a:ext cx="123444" cy="1223693"/>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7" name="Rectangle 76">
            <a:extLst>
              <a:ext uri="{FF2B5EF4-FFF2-40B4-BE49-F238E27FC236}">
                <a16:creationId xmlns="" xmlns:a16="http://schemas.microsoft.com/office/drawing/2014/main" id="{93627CC0-9F70-4987-8C8A-7C00B4004114}"/>
              </a:ext>
            </a:extLst>
          </p:cNvPr>
          <p:cNvSpPr/>
          <p:nvPr/>
        </p:nvSpPr>
        <p:spPr bwMode="auto">
          <a:xfrm>
            <a:off x="4346151" y="2001154"/>
            <a:ext cx="123444" cy="1263371"/>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8" name="Rectangle 77">
            <a:extLst>
              <a:ext uri="{FF2B5EF4-FFF2-40B4-BE49-F238E27FC236}">
                <a16:creationId xmlns="" xmlns:a16="http://schemas.microsoft.com/office/drawing/2014/main" id="{D22B1955-AD10-42CC-B3B4-D4168F44004B}"/>
              </a:ext>
            </a:extLst>
          </p:cNvPr>
          <p:cNvSpPr/>
          <p:nvPr/>
        </p:nvSpPr>
        <p:spPr bwMode="auto">
          <a:xfrm>
            <a:off x="4500210" y="2001154"/>
            <a:ext cx="123444" cy="1315763"/>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9" name="Rectangle 78">
            <a:extLst>
              <a:ext uri="{FF2B5EF4-FFF2-40B4-BE49-F238E27FC236}">
                <a16:creationId xmlns="" xmlns:a16="http://schemas.microsoft.com/office/drawing/2014/main" id="{37B2D9F5-D20B-4417-B46B-584DAA4E5D4F}"/>
              </a:ext>
            </a:extLst>
          </p:cNvPr>
          <p:cNvSpPr/>
          <p:nvPr/>
        </p:nvSpPr>
        <p:spPr bwMode="auto">
          <a:xfrm>
            <a:off x="4654269" y="1991699"/>
            <a:ext cx="123444" cy="1334168"/>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80" name="Rectangle 79">
            <a:extLst>
              <a:ext uri="{FF2B5EF4-FFF2-40B4-BE49-F238E27FC236}">
                <a16:creationId xmlns="" xmlns:a16="http://schemas.microsoft.com/office/drawing/2014/main" id="{B8E30169-0967-4BDB-AEC4-4FA97EE3F4E9}"/>
              </a:ext>
            </a:extLst>
          </p:cNvPr>
          <p:cNvSpPr/>
          <p:nvPr/>
        </p:nvSpPr>
        <p:spPr bwMode="auto">
          <a:xfrm>
            <a:off x="4808328" y="1982173"/>
            <a:ext cx="123444" cy="1398058"/>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81" name="Rectangle 80">
            <a:extLst>
              <a:ext uri="{FF2B5EF4-FFF2-40B4-BE49-F238E27FC236}">
                <a16:creationId xmlns="" xmlns:a16="http://schemas.microsoft.com/office/drawing/2014/main" id="{D02982EF-8095-4EA5-9AB6-04077419120B}"/>
              </a:ext>
            </a:extLst>
          </p:cNvPr>
          <p:cNvSpPr/>
          <p:nvPr/>
        </p:nvSpPr>
        <p:spPr bwMode="auto">
          <a:xfrm>
            <a:off x="4962387" y="1991699"/>
            <a:ext cx="123444" cy="1417108"/>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82" name="Rectangle 81">
            <a:extLst>
              <a:ext uri="{FF2B5EF4-FFF2-40B4-BE49-F238E27FC236}">
                <a16:creationId xmlns="" xmlns:a16="http://schemas.microsoft.com/office/drawing/2014/main" id="{BC7EA2E1-C997-4B3A-BCF1-41277BB79462}"/>
              </a:ext>
            </a:extLst>
          </p:cNvPr>
          <p:cNvSpPr/>
          <p:nvPr/>
        </p:nvSpPr>
        <p:spPr bwMode="auto">
          <a:xfrm>
            <a:off x="5116446" y="1991699"/>
            <a:ext cx="123444" cy="1454756"/>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83" name="Rectangle 82">
            <a:extLst>
              <a:ext uri="{FF2B5EF4-FFF2-40B4-BE49-F238E27FC236}">
                <a16:creationId xmlns="" xmlns:a16="http://schemas.microsoft.com/office/drawing/2014/main" id="{183E1ADD-8BE0-4E5F-B0DE-AB42C540E2FC}"/>
              </a:ext>
            </a:extLst>
          </p:cNvPr>
          <p:cNvSpPr/>
          <p:nvPr/>
        </p:nvSpPr>
        <p:spPr bwMode="auto">
          <a:xfrm>
            <a:off x="5270505" y="1996392"/>
            <a:ext cx="123444" cy="1478641"/>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84" name="Rectangle 83">
            <a:extLst>
              <a:ext uri="{FF2B5EF4-FFF2-40B4-BE49-F238E27FC236}">
                <a16:creationId xmlns="" xmlns:a16="http://schemas.microsoft.com/office/drawing/2014/main" id="{FD069CF0-F4A2-42CC-A507-9555582D0231}"/>
              </a:ext>
            </a:extLst>
          </p:cNvPr>
          <p:cNvSpPr/>
          <p:nvPr/>
        </p:nvSpPr>
        <p:spPr bwMode="auto">
          <a:xfrm>
            <a:off x="5424564" y="1991700"/>
            <a:ext cx="123444" cy="1537509"/>
          </a:xfrm>
          <a:prstGeom prst="rect">
            <a:avLst/>
          </a:prstGeom>
          <a:solidFill>
            <a:schemeClr val="accent3"/>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85" name="Rectangle 84">
            <a:extLst>
              <a:ext uri="{FF2B5EF4-FFF2-40B4-BE49-F238E27FC236}">
                <a16:creationId xmlns="" xmlns:a16="http://schemas.microsoft.com/office/drawing/2014/main" id="{C9B3360C-5F6E-4B43-89A1-BA6F407E3F0B}"/>
              </a:ext>
            </a:extLst>
          </p:cNvPr>
          <p:cNvSpPr/>
          <p:nvPr/>
        </p:nvSpPr>
        <p:spPr bwMode="auto">
          <a:xfrm>
            <a:off x="5578623" y="1982174"/>
            <a:ext cx="123444" cy="1699521"/>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86" name="Rectangle 85">
            <a:extLst>
              <a:ext uri="{FF2B5EF4-FFF2-40B4-BE49-F238E27FC236}">
                <a16:creationId xmlns="" xmlns:a16="http://schemas.microsoft.com/office/drawing/2014/main" id="{1B6CC802-EDB7-4979-AFC5-4E62D612C077}"/>
              </a:ext>
            </a:extLst>
          </p:cNvPr>
          <p:cNvSpPr/>
          <p:nvPr/>
        </p:nvSpPr>
        <p:spPr bwMode="auto">
          <a:xfrm>
            <a:off x="5732682" y="1991699"/>
            <a:ext cx="123444" cy="1764380"/>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87" name="Rectangle 86">
            <a:extLst>
              <a:ext uri="{FF2B5EF4-FFF2-40B4-BE49-F238E27FC236}">
                <a16:creationId xmlns="" xmlns:a16="http://schemas.microsoft.com/office/drawing/2014/main" id="{EC894789-70FB-4986-BC82-F5541BF729B3}"/>
              </a:ext>
            </a:extLst>
          </p:cNvPr>
          <p:cNvSpPr/>
          <p:nvPr/>
        </p:nvSpPr>
        <p:spPr bwMode="auto">
          <a:xfrm>
            <a:off x="5886741" y="1991700"/>
            <a:ext cx="123444" cy="1797719"/>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88" name="Rectangle 87">
            <a:extLst>
              <a:ext uri="{FF2B5EF4-FFF2-40B4-BE49-F238E27FC236}">
                <a16:creationId xmlns="" xmlns:a16="http://schemas.microsoft.com/office/drawing/2014/main" id="{3C795FA3-DA92-473C-AC8E-3297EDEFEA56}"/>
              </a:ext>
            </a:extLst>
          </p:cNvPr>
          <p:cNvSpPr/>
          <p:nvPr/>
        </p:nvSpPr>
        <p:spPr bwMode="auto">
          <a:xfrm>
            <a:off x="6040800" y="1989009"/>
            <a:ext cx="123444" cy="1838511"/>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89" name="Rectangle 88">
            <a:extLst>
              <a:ext uri="{FF2B5EF4-FFF2-40B4-BE49-F238E27FC236}">
                <a16:creationId xmlns="" xmlns:a16="http://schemas.microsoft.com/office/drawing/2014/main" id="{55B26252-EC2E-401E-BFEC-C313F52917F6}"/>
              </a:ext>
            </a:extLst>
          </p:cNvPr>
          <p:cNvSpPr/>
          <p:nvPr/>
        </p:nvSpPr>
        <p:spPr bwMode="auto">
          <a:xfrm>
            <a:off x="6194859" y="1991699"/>
            <a:ext cx="123444" cy="2040276"/>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90" name="Rectangle 89">
            <a:extLst>
              <a:ext uri="{FF2B5EF4-FFF2-40B4-BE49-F238E27FC236}">
                <a16:creationId xmlns="" xmlns:a16="http://schemas.microsoft.com/office/drawing/2014/main" id="{4F1EEAEE-B5F8-4C84-AB5E-187CA9BDA449}"/>
              </a:ext>
            </a:extLst>
          </p:cNvPr>
          <p:cNvSpPr/>
          <p:nvPr/>
        </p:nvSpPr>
        <p:spPr bwMode="auto">
          <a:xfrm>
            <a:off x="6348918" y="1991700"/>
            <a:ext cx="123444" cy="2040275"/>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91" name="Rectangle 90">
            <a:extLst>
              <a:ext uri="{FF2B5EF4-FFF2-40B4-BE49-F238E27FC236}">
                <a16:creationId xmlns="" xmlns:a16="http://schemas.microsoft.com/office/drawing/2014/main" id="{A1B9391C-1299-4BC1-A922-F6E0E4EE2E2E}"/>
              </a:ext>
            </a:extLst>
          </p:cNvPr>
          <p:cNvSpPr/>
          <p:nvPr/>
        </p:nvSpPr>
        <p:spPr bwMode="auto">
          <a:xfrm>
            <a:off x="6502979" y="1991699"/>
            <a:ext cx="123444" cy="2321502"/>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cxnSp>
        <p:nvCxnSpPr>
          <p:cNvPr id="17" name="Straight Connector 16">
            <a:extLst>
              <a:ext uri="{FF2B5EF4-FFF2-40B4-BE49-F238E27FC236}">
                <a16:creationId xmlns="" xmlns:a16="http://schemas.microsoft.com/office/drawing/2014/main" id="{CB0A097A-FB3D-4BC8-83B4-E37EB040519D}"/>
              </a:ext>
            </a:extLst>
          </p:cNvPr>
          <p:cNvCxnSpPr>
            <a:cxnSpLocks/>
          </p:cNvCxnSpPr>
          <p:nvPr/>
        </p:nvCxnSpPr>
        <p:spPr bwMode="auto">
          <a:xfrm>
            <a:off x="2587924" y="1992699"/>
            <a:ext cx="4108331" cy="0"/>
          </a:xfrm>
          <a:prstGeom prst="line">
            <a:avLst/>
          </a:prstGeom>
          <a:noFill/>
          <a:ln w="28575" cap="flat" cmpd="sng" algn="ctr">
            <a:solidFill>
              <a:schemeClr val="bg1"/>
            </a:solidFill>
            <a:prstDash val="solid"/>
            <a:round/>
            <a:headEnd type="none" w="med" len="med"/>
            <a:tailEnd type="none" w="med" len="med"/>
          </a:ln>
          <a:effectLst/>
        </p:spPr>
      </p:cxnSp>
      <p:sp>
        <p:nvSpPr>
          <p:cNvPr id="94" name="Rectangle 93">
            <a:extLst>
              <a:ext uri="{FF2B5EF4-FFF2-40B4-BE49-F238E27FC236}">
                <a16:creationId xmlns="" xmlns:a16="http://schemas.microsoft.com/office/drawing/2014/main" id="{7A4008AF-C2D2-4C2D-91BE-AFC96A6C57AD}"/>
              </a:ext>
            </a:extLst>
          </p:cNvPr>
          <p:cNvSpPr/>
          <p:nvPr/>
        </p:nvSpPr>
        <p:spPr bwMode="auto">
          <a:xfrm>
            <a:off x="1789511" y="4497874"/>
            <a:ext cx="832246" cy="184662"/>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93" name="TextBox 92">
            <a:extLst>
              <a:ext uri="{FF2B5EF4-FFF2-40B4-BE49-F238E27FC236}">
                <a16:creationId xmlns="" xmlns:a16="http://schemas.microsoft.com/office/drawing/2014/main" id="{F4203404-8224-4047-90E3-2B069498F5C9}"/>
              </a:ext>
            </a:extLst>
          </p:cNvPr>
          <p:cNvSpPr txBox="1"/>
          <p:nvPr/>
        </p:nvSpPr>
        <p:spPr bwMode="auto">
          <a:xfrm>
            <a:off x="1778294" y="4465744"/>
            <a:ext cx="847617"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Arm</a:t>
            </a:r>
          </a:p>
        </p:txBody>
      </p:sp>
      <p:sp>
        <p:nvSpPr>
          <p:cNvPr id="95" name="Rectangle 94">
            <a:extLst>
              <a:ext uri="{FF2B5EF4-FFF2-40B4-BE49-F238E27FC236}">
                <a16:creationId xmlns="" xmlns:a16="http://schemas.microsoft.com/office/drawing/2014/main" id="{6ECE18C4-FD52-4E2A-8733-7569E6DEBA00}"/>
              </a:ext>
            </a:extLst>
          </p:cNvPr>
          <p:cNvSpPr/>
          <p:nvPr/>
        </p:nvSpPr>
        <p:spPr bwMode="auto">
          <a:xfrm>
            <a:off x="1789510" y="4708588"/>
            <a:ext cx="832246" cy="184662"/>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96" name="TextBox 95">
            <a:extLst>
              <a:ext uri="{FF2B5EF4-FFF2-40B4-BE49-F238E27FC236}">
                <a16:creationId xmlns="" xmlns:a16="http://schemas.microsoft.com/office/drawing/2014/main" id="{14A33F96-04F1-439D-85F9-78BC54EB6EE8}"/>
              </a:ext>
            </a:extLst>
          </p:cNvPr>
          <p:cNvSpPr txBox="1"/>
          <p:nvPr/>
        </p:nvSpPr>
        <p:spPr bwMode="auto">
          <a:xfrm>
            <a:off x="1707352" y="4714561"/>
            <a:ext cx="1013279" cy="315471"/>
          </a:xfrm>
          <a:prstGeom prst="rect">
            <a:avLst/>
          </a:prstGeom>
          <a:noFill/>
          <a:ln>
            <a:noFill/>
          </a:ln>
        </p:spPr>
        <p:txBody>
          <a:bodyPr wrap="square" rtlCol="0">
            <a:spAutoFit/>
          </a:bodyPr>
          <a:lstStyle/>
          <a:p>
            <a:pPr marL="0" marR="0" lvl="0" indent="0" algn="ctr" defTabSz="914400" rtl="0" eaLnBrk="1" fontAlgn="auto" latinLnBrk="0" hangingPunct="1">
              <a:lnSpc>
                <a:spcPct val="7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PIK3 CA/AKT1/P TEN</a:t>
            </a:r>
          </a:p>
        </p:txBody>
      </p:sp>
      <p:sp>
        <p:nvSpPr>
          <p:cNvPr id="97" name="Rectangle 96">
            <a:extLst>
              <a:ext uri="{FF2B5EF4-FFF2-40B4-BE49-F238E27FC236}">
                <a16:creationId xmlns="" xmlns:a16="http://schemas.microsoft.com/office/drawing/2014/main" id="{CEAC1CF0-09FE-46EE-BC09-BAE39A8ECBE5}"/>
              </a:ext>
            </a:extLst>
          </p:cNvPr>
          <p:cNvSpPr/>
          <p:nvPr/>
        </p:nvSpPr>
        <p:spPr bwMode="auto">
          <a:xfrm>
            <a:off x="1789511" y="4915699"/>
            <a:ext cx="832246" cy="184662"/>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98" name="TextBox 97">
            <a:extLst>
              <a:ext uri="{FF2B5EF4-FFF2-40B4-BE49-F238E27FC236}">
                <a16:creationId xmlns="" xmlns:a16="http://schemas.microsoft.com/office/drawing/2014/main" id="{E0A62BE7-A138-4BED-B48C-7B49C45607E0}"/>
              </a:ext>
            </a:extLst>
          </p:cNvPr>
          <p:cNvSpPr txBox="1"/>
          <p:nvPr/>
        </p:nvSpPr>
        <p:spPr bwMode="auto">
          <a:xfrm>
            <a:off x="1782452" y="4883569"/>
            <a:ext cx="847617"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PD-L1</a:t>
            </a:r>
          </a:p>
        </p:txBody>
      </p:sp>
      <p:grpSp>
        <p:nvGrpSpPr>
          <p:cNvPr id="177" name="Group 176">
            <a:extLst>
              <a:ext uri="{FF2B5EF4-FFF2-40B4-BE49-F238E27FC236}">
                <a16:creationId xmlns="" xmlns:a16="http://schemas.microsoft.com/office/drawing/2014/main" id="{0B258FA6-5216-4494-8D16-4E2EC975F6A2}"/>
              </a:ext>
            </a:extLst>
          </p:cNvPr>
          <p:cNvGrpSpPr/>
          <p:nvPr/>
        </p:nvGrpSpPr>
        <p:grpSpPr>
          <a:xfrm>
            <a:off x="2651843" y="4428856"/>
            <a:ext cx="3974921" cy="307777"/>
            <a:chOff x="3540099" y="4368473"/>
            <a:chExt cx="5299895" cy="307777"/>
          </a:xfrm>
        </p:grpSpPr>
        <p:grpSp>
          <p:nvGrpSpPr>
            <p:cNvPr id="101" name="Group 100">
              <a:extLst>
                <a:ext uri="{FF2B5EF4-FFF2-40B4-BE49-F238E27FC236}">
                  <a16:creationId xmlns="" xmlns:a16="http://schemas.microsoft.com/office/drawing/2014/main" id="{66EE0139-A80C-4852-A301-504A2D330179}"/>
                </a:ext>
              </a:extLst>
            </p:cNvPr>
            <p:cNvGrpSpPr/>
            <p:nvPr/>
          </p:nvGrpSpPr>
          <p:grpSpPr>
            <a:xfrm>
              <a:off x="3540099" y="4368473"/>
              <a:ext cx="175243" cy="307777"/>
              <a:chOff x="5244638" y="3431954"/>
              <a:chExt cx="175243" cy="307777"/>
            </a:xfrm>
          </p:grpSpPr>
          <p:sp>
            <p:nvSpPr>
              <p:cNvPr id="100" name="Rectangle 99">
                <a:extLst>
                  <a:ext uri="{FF2B5EF4-FFF2-40B4-BE49-F238E27FC236}">
                    <a16:creationId xmlns="" xmlns:a16="http://schemas.microsoft.com/office/drawing/2014/main" id="{3F466C4E-96A2-404D-8E1D-D08E888882C7}"/>
                  </a:ext>
                </a:extLst>
              </p:cNvPr>
              <p:cNvSpPr/>
              <p:nvPr/>
            </p:nvSpPr>
            <p:spPr bwMode="auto">
              <a:xfrm>
                <a:off x="5244638" y="3504780"/>
                <a:ext cx="175243" cy="182880"/>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99" name="TextBox 98">
                <a:extLst>
                  <a:ext uri="{FF2B5EF4-FFF2-40B4-BE49-F238E27FC236}">
                    <a16:creationId xmlns="" xmlns:a16="http://schemas.microsoft.com/office/drawing/2014/main" id="{E09BFCB8-3ECE-473B-8763-951DD2147629}"/>
                  </a:ext>
                </a:extLst>
              </p:cNvPr>
              <p:cNvSpPr txBox="1"/>
              <p:nvPr/>
            </p:nvSpPr>
            <p:spPr bwMode="auto">
              <a:xfrm>
                <a:off x="5249752" y="3431954"/>
                <a:ext cx="166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a:t>
                </a:r>
              </a:p>
            </p:txBody>
          </p:sp>
        </p:grpSp>
        <p:grpSp>
          <p:nvGrpSpPr>
            <p:cNvPr id="102" name="Group 101">
              <a:extLst>
                <a:ext uri="{FF2B5EF4-FFF2-40B4-BE49-F238E27FC236}">
                  <a16:creationId xmlns="" xmlns:a16="http://schemas.microsoft.com/office/drawing/2014/main" id="{28090129-51C4-403F-9A2E-E294DE7B8D1F}"/>
                </a:ext>
              </a:extLst>
            </p:cNvPr>
            <p:cNvGrpSpPr/>
            <p:nvPr/>
          </p:nvGrpSpPr>
          <p:grpSpPr>
            <a:xfrm>
              <a:off x="3745085" y="4368473"/>
              <a:ext cx="175243" cy="307777"/>
              <a:chOff x="5244638" y="3431954"/>
              <a:chExt cx="175243" cy="307777"/>
            </a:xfrm>
          </p:grpSpPr>
          <p:sp>
            <p:nvSpPr>
              <p:cNvPr id="103" name="Rectangle 102">
                <a:extLst>
                  <a:ext uri="{FF2B5EF4-FFF2-40B4-BE49-F238E27FC236}">
                    <a16:creationId xmlns="" xmlns:a16="http://schemas.microsoft.com/office/drawing/2014/main" id="{E9ECFB51-0976-4C95-85AF-3891E019B30F}"/>
                  </a:ext>
                </a:extLst>
              </p:cNvPr>
              <p:cNvSpPr/>
              <p:nvPr/>
            </p:nvSpPr>
            <p:spPr bwMode="auto">
              <a:xfrm>
                <a:off x="5244638" y="3504780"/>
                <a:ext cx="175243" cy="182880"/>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04" name="TextBox 103">
                <a:extLst>
                  <a:ext uri="{FF2B5EF4-FFF2-40B4-BE49-F238E27FC236}">
                    <a16:creationId xmlns="" xmlns:a16="http://schemas.microsoft.com/office/drawing/2014/main" id="{DFE2886C-944A-4C2E-AF22-3D163EBC00E5}"/>
                  </a:ext>
                </a:extLst>
              </p:cNvPr>
              <p:cNvSpPr txBox="1"/>
              <p:nvPr/>
            </p:nvSpPr>
            <p:spPr bwMode="auto">
              <a:xfrm>
                <a:off x="5249752" y="3431954"/>
                <a:ext cx="166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a:t>
                </a:r>
              </a:p>
            </p:txBody>
          </p:sp>
        </p:grpSp>
        <p:grpSp>
          <p:nvGrpSpPr>
            <p:cNvPr id="105" name="Group 104">
              <a:extLst>
                <a:ext uri="{FF2B5EF4-FFF2-40B4-BE49-F238E27FC236}">
                  <a16:creationId xmlns="" xmlns:a16="http://schemas.microsoft.com/office/drawing/2014/main" id="{76D85289-12D5-4B7A-8AC6-0EAC2752DD79}"/>
                </a:ext>
              </a:extLst>
            </p:cNvPr>
            <p:cNvGrpSpPr/>
            <p:nvPr/>
          </p:nvGrpSpPr>
          <p:grpSpPr>
            <a:xfrm>
              <a:off x="3950071" y="4368473"/>
              <a:ext cx="175243" cy="307777"/>
              <a:chOff x="5244638" y="3431954"/>
              <a:chExt cx="175243" cy="307777"/>
            </a:xfrm>
          </p:grpSpPr>
          <p:sp>
            <p:nvSpPr>
              <p:cNvPr id="106" name="Rectangle 105">
                <a:extLst>
                  <a:ext uri="{FF2B5EF4-FFF2-40B4-BE49-F238E27FC236}">
                    <a16:creationId xmlns="" xmlns:a16="http://schemas.microsoft.com/office/drawing/2014/main" id="{E449141E-6E81-4532-84D4-C238D80395EF}"/>
                  </a:ext>
                </a:extLst>
              </p:cNvPr>
              <p:cNvSpPr/>
              <p:nvPr/>
            </p:nvSpPr>
            <p:spPr bwMode="auto">
              <a:xfrm>
                <a:off x="5244638" y="3504780"/>
                <a:ext cx="175243" cy="182880"/>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07" name="TextBox 106">
                <a:extLst>
                  <a:ext uri="{FF2B5EF4-FFF2-40B4-BE49-F238E27FC236}">
                    <a16:creationId xmlns="" xmlns:a16="http://schemas.microsoft.com/office/drawing/2014/main" id="{A92721CD-7299-4746-95E8-B16BE1CED9CC}"/>
                  </a:ext>
                </a:extLst>
              </p:cNvPr>
              <p:cNvSpPr txBox="1"/>
              <p:nvPr/>
            </p:nvSpPr>
            <p:spPr bwMode="auto">
              <a:xfrm>
                <a:off x="5249752" y="3431954"/>
                <a:ext cx="166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a:t>
                </a:r>
              </a:p>
            </p:txBody>
          </p:sp>
        </p:grpSp>
        <p:grpSp>
          <p:nvGrpSpPr>
            <p:cNvPr id="108" name="Group 107">
              <a:extLst>
                <a:ext uri="{FF2B5EF4-FFF2-40B4-BE49-F238E27FC236}">
                  <a16:creationId xmlns="" xmlns:a16="http://schemas.microsoft.com/office/drawing/2014/main" id="{C3897DD3-1926-421A-B7D4-D2C49EC2E399}"/>
                </a:ext>
              </a:extLst>
            </p:cNvPr>
            <p:cNvGrpSpPr/>
            <p:nvPr/>
          </p:nvGrpSpPr>
          <p:grpSpPr>
            <a:xfrm>
              <a:off x="4155057" y="4368473"/>
              <a:ext cx="175243" cy="307777"/>
              <a:chOff x="5244638" y="3431954"/>
              <a:chExt cx="175243" cy="307777"/>
            </a:xfrm>
          </p:grpSpPr>
          <p:sp>
            <p:nvSpPr>
              <p:cNvPr id="109" name="Rectangle 108">
                <a:extLst>
                  <a:ext uri="{FF2B5EF4-FFF2-40B4-BE49-F238E27FC236}">
                    <a16:creationId xmlns="" xmlns:a16="http://schemas.microsoft.com/office/drawing/2014/main" id="{16F3DA3A-13F7-48CC-82EB-F63192BA1269}"/>
                  </a:ext>
                </a:extLst>
              </p:cNvPr>
              <p:cNvSpPr/>
              <p:nvPr/>
            </p:nvSpPr>
            <p:spPr bwMode="auto">
              <a:xfrm>
                <a:off x="5244638" y="3504780"/>
                <a:ext cx="175243" cy="182880"/>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10" name="TextBox 109">
                <a:extLst>
                  <a:ext uri="{FF2B5EF4-FFF2-40B4-BE49-F238E27FC236}">
                    <a16:creationId xmlns="" xmlns:a16="http://schemas.microsoft.com/office/drawing/2014/main" id="{98757BDD-9B76-4DDE-B31A-4DF9D7B5A118}"/>
                  </a:ext>
                </a:extLst>
              </p:cNvPr>
              <p:cNvSpPr txBox="1"/>
              <p:nvPr/>
            </p:nvSpPr>
            <p:spPr bwMode="auto">
              <a:xfrm>
                <a:off x="5249752" y="3431954"/>
                <a:ext cx="166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a:t>
                </a:r>
              </a:p>
            </p:txBody>
          </p:sp>
        </p:grpSp>
        <p:grpSp>
          <p:nvGrpSpPr>
            <p:cNvPr id="111" name="Group 110">
              <a:extLst>
                <a:ext uri="{FF2B5EF4-FFF2-40B4-BE49-F238E27FC236}">
                  <a16:creationId xmlns="" xmlns:a16="http://schemas.microsoft.com/office/drawing/2014/main" id="{EC1B0C16-2AF5-40DD-AEBB-F78AEEEF29D0}"/>
                </a:ext>
              </a:extLst>
            </p:cNvPr>
            <p:cNvGrpSpPr/>
            <p:nvPr/>
          </p:nvGrpSpPr>
          <p:grpSpPr>
            <a:xfrm>
              <a:off x="4360043" y="4368473"/>
              <a:ext cx="175243" cy="307777"/>
              <a:chOff x="5244638" y="3431954"/>
              <a:chExt cx="175243" cy="307777"/>
            </a:xfrm>
          </p:grpSpPr>
          <p:sp>
            <p:nvSpPr>
              <p:cNvPr id="112" name="Rectangle 111">
                <a:extLst>
                  <a:ext uri="{FF2B5EF4-FFF2-40B4-BE49-F238E27FC236}">
                    <a16:creationId xmlns="" xmlns:a16="http://schemas.microsoft.com/office/drawing/2014/main" id="{792585D7-A780-400F-8FBF-EA7104EC2E3F}"/>
                  </a:ext>
                </a:extLst>
              </p:cNvPr>
              <p:cNvSpPr/>
              <p:nvPr/>
            </p:nvSpPr>
            <p:spPr bwMode="auto">
              <a:xfrm>
                <a:off x="5244638" y="3504780"/>
                <a:ext cx="175243" cy="182880"/>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13" name="TextBox 112">
                <a:extLst>
                  <a:ext uri="{FF2B5EF4-FFF2-40B4-BE49-F238E27FC236}">
                    <a16:creationId xmlns="" xmlns:a16="http://schemas.microsoft.com/office/drawing/2014/main" id="{EA206DD3-9A60-4895-B694-128928FB3A0C}"/>
                  </a:ext>
                </a:extLst>
              </p:cNvPr>
              <p:cNvSpPr txBox="1"/>
              <p:nvPr/>
            </p:nvSpPr>
            <p:spPr bwMode="auto">
              <a:xfrm>
                <a:off x="5249752" y="3431954"/>
                <a:ext cx="166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a:t>
                </a:r>
              </a:p>
            </p:txBody>
          </p:sp>
        </p:grpSp>
        <p:grpSp>
          <p:nvGrpSpPr>
            <p:cNvPr id="114" name="Group 113">
              <a:extLst>
                <a:ext uri="{FF2B5EF4-FFF2-40B4-BE49-F238E27FC236}">
                  <a16:creationId xmlns="" xmlns:a16="http://schemas.microsoft.com/office/drawing/2014/main" id="{6F68FDAE-CA90-4400-9038-5D581EEC1D01}"/>
                </a:ext>
              </a:extLst>
            </p:cNvPr>
            <p:cNvGrpSpPr/>
            <p:nvPr/>
          </p:nvGrpSpPr>
          <p:grpSpPr>
            <a:xfrm>
              <a:off x="4565029" y="4368473"/>
              <a:ext cx="175243" cy="307777"/>
              <a:chOff x="5244638" y="3431954"/>
              <a:chExt cx="175243" cy="307777"/>
            </a:xfrm>
          </p:grpSpPr>
          <p:sp>
            <p:nvSpPr>
              <p:cNvPr id="115" name="Rectangle 114">
                <a:extLst>
                  <a:ext uri="{FF2B5EF4-FFF2-40B4-BE49-F238E27FC236}">
                    <a16:creationId xmlns="" xmlns:a16="http://schemas.microsoft.com/office/drawing/2014/main" id="{BD21570B-8CED-4C63-AC6B-1448AC5908BD}"/>
                  </a:ext>
                </a:extLst>
              </p:cNvPr>
              <p:cNvSpPr/>
              <p:nvPr/>
            </p:nvSpPr>
            <p:spPr bwMode="auto">
              <a:xfrm>
                <a:off x="5244638" y="3504780"/>
                <a:ext cx="175243" cy="182880"/>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16" name="TextBox 115">
                <a:extLst>
                  <a:ext uri="{FF2B5EF4-FFF2-40B4-BE49-F238E27FC236}">
                    <a16:creationId xmlns="" xmlns:a16="http://schemas.microsoft.com/office/drawing/2014/main" id="{BB4A377D-0A8A-48FB-B5C7-9318A855C2DE}"/>
                  </a:ext>
                </a:extLst>
              </p:cNvPr>
              <p:cNvSpPr txBox="1"/>
              <p:nvPr/>
            </p:nvSpPr>
            <p:spPr bwMode="auto">
              <a:xfrm>
                <a:off x="5249752" y="3431954"/>
                <a:ext cx="166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a:t>
                </a:r>
              </a:p>
            </p:txBody>
          </p:sp>
        </p:grpSp>
        <p:grpSp>
          <p:nvGrpSpPr>
            <p:cNvPr id="117" name="Group 116">
              <a:extLst>
                <a:ext uri="{FF2B5EF4-FFF2-40B4-BE49-F238E27FC236}">
                  <a16:creationId xmlns="" xmlns:a16="http://schemas.microsoft.com/office/drawing/2014/main" id="{7A2FA0F1-A003-4327-98F6-EFB543BB5C6F}"/>
                </a:ext>
              </a:extLst>
            </p:cNvPr>
            <p:cNvGrpSpPr/>
            <p:nvPr/>
          </p:nvGrpSpPr>
          <p:grpSpPr>
            <a:xfrm>
              <a:off x="4770015" y="4368473"/>
              <a:ext cx="175243" cy="307777"/>
              <a:chOff x="5244638" y="3431954"/>
              <a:chExt cx="175243" cy="307777"/>
            </a:xfrm>
          </p:grpSpPr>
          <p:sp>
            <p:nvSpPr>
              <p:cNvPr id="118" name="Rectangle 117">
                <a:extLst>
                  <a:ext uri="{FF2B5EF4-FFF2-40B4-BE49-F238E27FC236}">
                    <a16:creationId xmlns="" xmlns:a16="http://schemas.microsoft.com/office/drawing/2014/main" id="{A02593A3-13D8-4406-9780-EDE007C69D59}"/>
                  </a:ext>
                </a:extLst>
              </p:cNvPr>
              <p:cNvSpPr/>
              <p:nvPr/>
            </p:nvSpPr>
            <p:spPr bwMode="auto">
              <a:xfrm>
                <a:off x="5244638" y="3504780"/>
                <a:ext cx="175243" cy="182880"/>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19" name="TextBox 118">
                <a:extLst>
                  <a:ext uri="{FF2B5EF4-FFF2-40B4-BE49-F238E27FC236}">
                    <a16:creationId xmlns="" xmlns:a16="http://schemas.microsoft.com/office/drawing/2014/main" id="{4F252F38-5F7E-447C-8CA7-FA9AD36B3E79}"/>
                  </a:ext>
                </a:extLst>
              </p:cNvPr>
              <p:cNvSpPr txBox="1"/>
              <p:nvPr/>
            </p:nvSpPr>
            <p:spPr bwMode="auto">
              <a:xfrm>
                <a:off x="5249752" y="3431954"/>
                <a:ext cx="166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B</a:t>
                </a:r>
              </a:p>
            </p:txBody>
          </p:sp>
        </p:grpSp>
        <p:grpSp>
          <p:nvGrpSpPr>
            <p:cNvPr id="120" name="Group 119">
              <a:extLst>
                <a:ext uri="{FF2B5EF4-FFF2-40B4-BE49-F238E27FC236}">
                  <a16:creationId xmlns="" xmlns:a16="http://schemas.microsoft.com/office/drawing/2014/main" id="{F7A5EB58-CD90-4905-9297-3E69EF976200}"/>
                </a:ext>
              </a:extLst>
            </p:cNvPr>
            <p:cNvGrpSpPr/>
            <p:nvPr/>
          </p:nvGrpSpPr>
          <p:grpSpPr>
            <a:xfrm>
              <a:off x="4975001" y="4368473"/>
              <a:ext cx="175243" cy="307777"/>
              <a:chOff x="5244638" y="3431954"/>
              <a:chExt cx="175243" cy="307777"/>
            </a:xfrm>
          </p:grpSpPr>
          <p:sp>
            <p:nvSpPr>
              <p:cNvPr id="121" name="Rectangle 120">
                <a:extLst>
                  <a:ext uri="{FF2B5EF4-FFF2-40B4-BE49-F238E27FC236}">
                    <a16:creationId xmlns="" xmlns:a16="http://schemas.microsoft.com/office/drawing/2014/main" id="{DE4D778F-7003-44BC-B91B-E3FCD428E295}"/>
                  </a:ext>
                </a:extLst>
              </p:cNvPr>
              <p:cNvSpPr/>
              <p:nvPr/>
            </p:nvSpPr>
            <p:spPr bwMode="auto">
              <a:xfrm>
                <a:off x="5244638" y="3504780"/>
                <a:ext cx="175243" cy="182880"/>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22" name="TextBox 121">
                <a:extLst>
                  <a:ext uri="{FF2B5EF4-FFF2-40B4-BE49-F238E27FC236}">
                    <a16:creationId xmlns="" xmlns:a16="http://schemas.microsoft.com/office/drawing/2014/main" id="{0958F0AC-7783-4047-88D7-2288B719F908}"/>
                  </a:ext>
                </a:extLst>
              </p:cNvPr>
              <p:cNvSpPr txBox="1"/>
              <p:nvPr/>
            </p:nvSpPr>
            <p:spPr bwMode="auto">
              <a:xfrm>
                <a:off x="5249752" y="3431954"/>
                <a:ext cx="166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a:t>
                </a:r>
              </a:p>
            </p:txBody>
          </p:sp>
        </p:grpSp>
        <p:grpSp>
          <p:nvGrpSpPr>
            <p:cNvPr id="123" name="Group 122">
              <a:extLst>
                <a:ext uri="{FF2B5EF4-FFF2-40B4-BE49-F238E27FC236}">
                  <a16:creationId xmlns="" xmlns:a16="http://schemas.microsoft.com/office/drawing/2014/main" id="{5471A803-31F2-44B5-B9ED-B6B75FCC3829}"/>
                </a:ext>
              </a:extLst>
            </p:cNvPr>
            <p:cNvGrpSpPr/>
            <p:nvPr/>
          </p:nvGrpSpPr>
          <p:grpSpPr>
            <a:xfrm>
              <a:off x="5179987" y="4368473"/>
              <a:ext cx="175243" cy="307777"/>
              <a:chOff x="5244638" y="3431954"/>
              <a:chExt cx="175243" cy="307777"/>
            </a:xfrm>
          </p:grpSpPr>
          <p:sp>
            <p:nvSpPr>
              <p:cNvPr id="124" name="Rectangle 123">
                <a:extLst>
                  <a:ext uri="{FF2B5EF4-FFF2-40B4-BE49-F238E27FC236}">
                    <a16:creationId xmlns="" xmlns:a16="http://schemas.microsoft.com/office/drawing/2014/main" id="{8D99E375-6EA4-407E-919D-78403A5DE532}"/>
                  </a:ext>
                </a:extLst>
              </p:cNvPr>
              <p:cNvSpPr/>
              <p:nvPr/>
            </p:nvSpPr>
            <p:spPr bwMode="auto">
              <a:xfrm>
                <a:off x="5244638" y="3504780"/>
                <a:ext cx="175243" cy="182880"/>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25" name="TextBox 124">
                <a:extLst>
                  <a:ext uri="{FF2B5EF4-FFF2-40B4-BE49-F238E27FC236}">
                    <a16:creationId xmlns="" xmlns:a16="http://schemas.microsoft.com/office/drawing/2014/main" id="{B1DA712A-0EDA-4828-AAC3-094D2F8A623B}"/>
                  </a:ext>
                </a:extLst>
              </p:cNvPr>
              <p:cNvSpPr txBox="1"/>
              <p:nvPr/>
            </p:nvSpPr>
            <p:spPr bwMode="auto">
              <a:xfrm>
                <a:off x="5249752" y="3431954"/>
                <a:ext cx="166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a:t>
                </a:r>
              </a:p>
            </p:txBody>
          </p:sp>
        </p:grpSp>
        <p:grpSp>
          <p:nvGrpSpPr>
            <p:cNvPr id="126" name="Group 125">
              <a:extLst>
                <a:ext uri="{FF2B5EF4-FFF2-40B4-BE49-F238E27FC236}">
                  <a16:creationId xmlns="" xmlns:a16="http://schemas.microsoft.com/office/drawing/2014/main" id="{BE9D48BD-3DBE-486D-AEAD-D54D03127867}"/>
                </a:ext>
              </a:extLst>
            </p:cNvPr>
            <p:cNvGrpSpPr/>
            <p:nvPr/>
          </p:nvGrpSpPr>
          <p:grpSpPr>
            <a:xfrm>
              <a:off x="5384973" y="4368473"/>
              <a:ext cx="175243" cy="307777"/>
              <a:chOff x="5244638" y="3431954"/>
              <a:chExt cx="175243" cy="307777"/>
            </a:xfrm>
          </p:grpSpPr>
          <p:sp>
            <p:nvSpPr>
              <p:cNvPr id="127" name="Rectangle 126">
                <a:extLst>
                  <a:ext uri="{FF2B5EF4-FFF2-40B4-BE49-F238E27FC236}">
                    <a16:creationId xmlns="" xmlns:a16="http://schemas.microsoft.com/office/drawing/2014/main" id="{3592E148-9DB2-47EC-84D4-47C91ED35601}"/>
                  </a:ext>
                </a:extLst>
              </p:cNvPr>
              <p:cNvSpPr/>
              <p:nvPr/>
            </p:nvSpPr>
            <p:spPr bwMode="auto">
              <a:xfrm>
                <a:off x="5244638" y="3504780"/>
                <a:ext cx="175243" cy="182880"/>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28" name="TextBox 127">
                <a:extLst>
                  <a:ext uri="{FF2B5EF4-FFF2-40B4-BE49-F238E27FC236}">
                    <a16:creationId xmlns="" xmlns:a16="http://schemas.microsoft.com/office/drawing/2014/main" id="{B71ACDD5-C711-43C7-88B8-BB63188DE8CA}"/>
                  </a:ext>
                </a:extLst>
              </p:cNvPr>
              <p:cNvSpPr txBox="1"/>
              <p:nvPr/>
            </p:nvSpPr>
            <p:spPr bwMode="auto">
              <a:xfrm>
                <a:off x="5249752" y="3431954"/>
                <a:ext cx="166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a:t>
                </a:r>
              </a:p>
            </p:txBody>
          </p:sp>
        </p:grpSp>
        <p:grpSp>
          <p:nvGrpSpPr>
            <p:cNvPr id="129" name="Group 128">
              <a:extLst>
                <a:ext uri="{FF2B5EF4-FFF2-40B4-BE49-F238E27FC236}">
                  <a16:creationId xmlns="" xmlns:a16="http://schemas.microsoft.com/office/drawing/2014/main" id="{02C4A4CD-BED1-40F1-9C1B-C8D88D7450E5}"/>
                </a:ext>
              </a:extLst>
            </p:cNvPr>
            <p:cNvGrpSpPr/>
            <p:nvPr/>
          </p:nvGrpSpPr>
          <p:grpSpPr>
            <a:xfrm>
              <a:off x="5589959" y="4368473"/>
              <a:ext cx="175243" cy="307777"/>
              <a:chOff x="5244638" y="3431954"/>
              <a:chExt cx="175243" cy="307777"/>
            </a:xfrm>
          </p:grpSpPr>
          <p:sp>
            <p:nvSpPr>
              <p:cNvPr id="130" name="Rectangle 129">
                <a:extLst>
                  <a:ext uri="{FF2B5EF4-FFF2-40B4-BE49-F238E27FC236}">
                    <a16:creationId xmlns="" xmlns:a16="http://schemas.microsoft.com/office/drawing/2014/main" id="{A493DB93-0C9B-4A89-B8FA-C06B298DC7C4}"/>
                  </a:ext>
                </a:extLst>
              </p:cNvPr>
              <p:cNvSpPr/>
              <p:nvPr/>
            </p:nvSpPr>
            <p:spPr bwMode="auto">
              <a:xfrm>
                <a:off x="5244638" y="3504780"/>
                <a:ext cx="175243" cy="182880"/>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1" name="TextBox 130">
                <a:extLst>
                  <a:ext uri="{FF2B5EF4-FFF2-40B4-BE49-F238E27FC236}">
                    <a16:creationId xmlns="" xmlns:a16="http://schemas.microsoft.com/office/drawing/2014/main" id="{99D82C3D-E441-4B1E-8196-3EB190EDF97E}"/>
                  </a:ext>
                </a:extLst>
              </p:cNvPr>
              <p:cNvSpPr txBox="1"/>
              <p:nvPr/>
            </p:nvSpPr>
            <p:spPr bwMode="auto">
              <a:xfrm>
                <a:off x="5249752" y="3431954"/>
                <a:ext cx="166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B</a:t>
                </a:r>
              </a:p>
            </p:txBody>
          </p:sp>
        </p:grpSp>
        <p:grpSp>
          <p:nvGrpSpPr>
            <p:cNvPr id="132" name="Group 131">
              <a:extLst>
                <a:ext uri="{FF2B5EF4-FFF2-40B4-BE49-F238E27FC236}">
                  <a16:creationId xmlns="" xmlns:a16="http://schemas.microsoft.com/office/drawing/2014/main" id="{F918E97F-B712-48C2-85B0-A4BD53BF35A0}"/>
                </a:ext>
              </a:extLst>
            </p:cNvPr>
            <p:cNvGrpSpPr/>
            <p:nvPr/>
          </p:nvGrpSpPr>
          <p:grpSpPr>
            <a:xfrm>
              <a:off x="5794945" y="4368473"/>
              <a:ext cx="175243" cy="307777"/>
              <a:chOff x="5244638" y="3431954"/>
              <a:chExt cx="175243" cy="307777"/>
            </a:xfrm>
          </p:grpSpPr>
          <p:sp>
            <p:nvSpPr>
              <p:cNvPr id="133" name="Rectangle 132">
                <a:extLst>
                  <a:ext uri="{FF2B5EF4-FFF2-40B4-BE49-F238E27FC236}">
                    <a16:creationId xmlns="" xmlns:a16="http://schemas.microsoft.com/office/drawing/2014/main" id="{B2FCF162-008D-4624-AD6E-AD13E54F71EA}"/>
                  </a:ext>
                </a:extLst>
              </p:cNvPr>
              <p:cNvSpPr/>
              <p:nvPr/>
            </p:nvSpPr>
            <p:spPr bwMode="auto">
              <a:xfrm>
                <a:off x="5244638" y="3504780"/>
                <a:ext cx="175243" cy="182880"/>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4" name="TextBox 133">
                <a:extLst>
                  <a:ext uri="{FF2B5EF4-FFF2-40B4-BE49-F238E27FC236}">
                    <a16:creationId xmlns="" xmlns:a16="http://schemas.microsoft.com/office/drawing/2014/main" id="{E3EE38FB-00F8-4675-8E5E-899C8D3E2088}"/>
                  </a:ext>
                </a:extLst>
              </p:cNvPr>
              <p:cNvSpPr txBox="1"/>
              <p:nvPr/>
            </p:nvSpPr>
            <p:spPr bwMode="auto">
              <a:xfrm>
                <a:off x="5249752" y="3431954"/>
                <a:ext cx="166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a:t>
                </a:r>
              </a:p>
            </p:txBody>
          </p:sp>
        </p:grpSp>
        <p:grpSp>
          <p:nvGrpSpPr>
            <p:cNvPr id="135" name="Group 134">
              <a:extLst>
                <a:ext uri="{FF2B5EF4-FFF2-40B4-BE49-F238E27FC236}">
                  <a16:creationId xmlns="" xmlns:a16="http://schemas.microsoft.com/office/drawing/2014/main" id="{6C57A38A-A706-4660-8086-440AF0B8F376}"/>
                </a:ext>
              </a:extLst>
            </p:cNvPr>
            <p:cNvGrpSpPr/>
            <p:nvPr/>
          </p:nvGrpSpPr>
          <p:grpSpPr>
            <a:xfrm>
              <a:off x="5999931" y="4368473"/>
              <a:ext cx="175243" cy="307777"/>
              <a:chOff x="5244638" y="3431954"/>
              <a:chExt cx="175243" cy="307777"/>
            </a:xfrm>
          </p:grpSpPr>
          <p:sp>
            <p:nvSpPr>
              <p:cNvPr id="136" name="Rectangle 135">
                <a:extLst>
                  <a:ext uri="{FF2B5EF4-FFF2-40B4-BE49-F238E27FC236}">
                    <a16:creationId xmlns="" xmlns:a16="http://schemas.microsoft.com/office/drawing/2014/main" id="{BC354014-E06F-46AA-B83D-A039724F5B12}"/>
                  </a:ext>
                </a:extLst>
              </p:cNvPr>
              <p:cNvSpPr/>
              <p:nvPr/>
            </p:nvSpPr>
            <p:spPr bwMode="auto">
              <a:xfrm>
                <a:off x="5244638" y="3504780"/>
                <a:ext cx="175243" cy="182880"/>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7" name="TextBox 136">
                <a:extLst>
                  <a:ext uri="{FF2B5EF4-FFF2-40B4-BE49-F238E27FC236}">
                    <a16:creationId xmlns="" xmlns:a16="http://schemas.microsoft.com/office/drawing/2014/main" id="{AFC0C1FB-BC51-45B7-933C-930FCA6E12F8}"/>
                  </a:ext>
                </a:extLst>
              </p:cNvPr>
              <p:cNvSpPr txBox="1"/>
              <p:nvPr/>
            </p:nvSpPr>
            <p:spPr bwMode="auto">
              <a:xfrm>
                <a:off x="5249752" y="3431954"/>
                <a:ext cx="166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B</a:t>
                </a:r>
              </a:p>
            </p:txBody>
          </p:sp>
        </p:grpSp>
        <p:grpSp>
          <p:nvGrpSpPr>
            <p:cNvPr id="138" name="Group 137">
              <a:extLst>
                <a:ext uri="{FF2B5EF4-FFF2-40B4-BE49-F238E27FC236}">
                  <a16:creationId xmlns="" xmlns:a16="http://schemas.microsoft.com/office/drawing/2014/main" id="{B67EEC2C-C849-4E0E-950F-FC7E290FDEDC}"/>
                </a:ext>
              </a:extLst>
            </p:cNvPr>
            <p:cNvGrpSpPr/>
            <p:nvPr/>
          </p:nvGrpSpPr>
          <p:grpSpPr>
            <a:xfrm>
              <a:off x="6204917" y="4368473"/>
              <a:ext cx="175243" cy="307777"/>
              <a:chOff x="5244638" y="3431954"/>
              <a:chExt cx="175243" cy="307777"/>
            </a:xfrm>
          </p:grpSpPr>
          <p:sp>
            <p:nvSpPr>
              <p:cNvPr id="139" name="Rectangle 138">
                <a:extLst>
                  <a:ext uri="{FF2B5EF4-FFF2-40B4-BE49-F238E27FC236}">
                    <a16:creationId xmlns="" xmlns:a16="http://schemas.microsoft.com/office/drawing/2014/main" id="{C3F9DEF1-9B6A-40DA-8A2B-10CE717EEE04}"/>
                  </a:ext>
                </a:extLst>
              </p:cNvPr>
              <p:cNvSpPr/>
              <p:nvPr/>
            </p:nvSpPr>
            <p:spPr bwMode="auto">
              <a:xfrm>
                <a:off x="5244638" y="3504780"/>
                <a:ext cx="175243" cy="182880"/>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40" name="TextBox 139">
                <a:extLst>
                  <a:ext uri="{FF2B5EF4-FFF2-40B4-BE49-F238E27FC236}">
                    <a16:creationId xmlns="" xmlns:a16="http://schemas.microsoft.com/office/drawing/2014/main" id="{E05BF303-99A7-4880-9631-5947893EE89A}"/>
                  </a:ext>
                </a:extLst>
              </p:cNvPr>
              <p:cNvSpPr txBox="1"/>
              <p:nvPr/>
            </p:nvSpPr>
            <p:spPr bwMode="auto">
              <a:xfrm>
                <a:off x="5249752" y="3431954"/>
                <a:ext cx="166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a:t>
                </a:r>
              </a:p>
            </p:txBody>
          </p:sp>
        </p:grpSp>
        <p:grpSp>
          <p:nvGrpSpPr>
            <p:cNvPr id="141" name="Group 140">
              <a:extLst>
                <a:ext uri="{FF2B5EF4-FFF2-40B4-BE49-F238E27FC236}">
                  <a16:creationId xmlns="" xmlns:a16="http://schemas.microsoft.com/office/drawing/2014/main" id="{2F1C7BD3-02C1-45D1-98D8-0FA94F95029B}"/>
                </a:ext>
              </a:extLst>
            </p:cNvPr>
            <p:cNvGrpSpPr/>
            <p:nvPr/>
          </p:nvGrpSpPr>
          <p:grpSpPr>
            <a:xfrm>
              <a:off x="6409903" y="4368473"/>
              <a:ext cx="175243" cy="307777"/>
              <a:chOff x="5244638" y="3431954"/>
              <a:chExt cx="175243" cy="307777"/>
            </a:xfrm>
          </p:grpSpPr>
          <p:sp>
            <p:nvSpPr>
              <p:cNvPr id="142" name="Rectangle 141">
                <a:extLst>
                  <a:ext uri="{FF2B5EF4-FFF2-40B4-BE49-F238E27FC236}">
                    <a16:creationId xmlns="" xmlns:a16="http://schemas.microsoft.com/office/drawing/2014/main" id="{C03FE4E7-E0BC-46D0-8636-6C56FA1219CC}"/>
                  </a:ext>
                </a:extLst>
              </p:cNvPr>
              <p:cNvSpPr/>
              <p:nvPr/>
            </p:nvSpPr>
            <p:spPr bwMode="auto">
              <a:xfrm>
                <a:off x="5244638" y="3504780"/>
                <a:ext cx="175243" cy="182880"/>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43" name="TextBox 142">
                <a:extLst>
                  <a:ext uri="{FF2B5EF4-FFF2-40B4-BE49-F238E27FC236}">
                    <a16:creationId xmlns="" xmlns:a16="http://schemas.microsoft.com/office/drawing/2014/main" id="{EC2A3A04-47E7-4822-BDD8-AD7557F211A3}"/>
                  </a:ext>
                </a:extLst>
              </p:cNvPr>
              <p:cNvSpPr txBox="1"/>
              <p:nvPr/>
            </p:nvSpPr>
            <p:spPr bwMode="auto">
              <a:xfrm>
                <a:off x="5249752" y="3431954"/>
                <a:ext cx="166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B</a:t>
                </a:r>
              </a:p>
            </p:txBody>
          </p:sp>
        </p:grpSp>
        <p:grpSp>
          <p:nvGrpSpPr>
            <p:cNvPr id="144" name="Group 143">
              <a:extLst>
                <a:ext uri="{FF2B5EF4-FFF2-40B4-BE49-F238E27FC236}">
                  <a16:creationId xmlns="" xmlns:a16="http://schemas.microsoft.com/office/drawing/2014/main" id="{2D48A11F-A4FA-4618-BBC3-747FE7C8A10A}"/>
                </a:ext>
              </a:extLst>
            </p:cNvPr>
            <p:cNvGrpSpPr/>
            <p:nvPr/>
          </p:nvGrpSpPr>
          <p:grpSpPr>
            <a:xfrm>
              <a:off x="6614889" y="4368473"/>
              <a:ext cx="175243" cy="307777"/>
              <a:chOff x="5244638" y="3431954"/>
              <a:chExt cx="175243" cy="307777"/>
            </a:xfrm>
          </p:grpSpPr>
          <p:sp>
            <p:nvSpPr>
              <p:cNvPr id="145" name="Rectangle 144">
                <a:extLst>
                  <a:ext uri="{FF2B5EF4-FFF2-40B4-BE49-F238E27FC236}">
                    <a16:creationId xmlns="" xmlns:a16="http://schemas.microsoft.com/office/drawing/2014/main" id="{62F1FA9A-FAB9-4FD1-A330-4CD7086FFDBD}"/>
                  </a:ext>
                </a:extLst>
              </p:cNvPr>
              <p:cNvSpPr/>
              <p:nvPr/>
            </p:nvSpPr>
            <p:spPr bwMode="auto">
              <a:xfrm>
                <a:off x="5244638" y="3504780"/>
                <a:ext cx="175243" cy="182880"/>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46" name="TextBox 145">
                <a:extLst>
                  <a:ext uri="{FF2B5EF4-FFF2-40B4-BE49-F238E27FC236}">
                    <a16:creationId xmlns="" xmlns:a16="http://schemas.microsoft.com/office/drawing/2014/main" id="{82B2F521-0B7A-494D-9866-C26DDDA054B3}"/>
                  </a:ext>
                </a:extLst>
              </p:cNvPr>
              <p:cNvSpPr txBox="1"/>
              <p:nvPr/>
            </p:nvSpPr>
            <p:spPr bwMode="auto">
              <a:xfrm>
                <a:off x="5249752" y="3431954"/>
                <a:ext cx="166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a:t>
                </a:r>
              </a:p>
            </p:txBody>
          </p:sp>
        </p:grpSp>
        <p:grpSp>
          <p:nvGrpSpPr>
            <p:cNvPr id="147" name="Group 146">
              <a:extLst>
                <a:ext uri="{FF2B5EF4-FFF2-40B4-BE49-F238E27FC236}">
                  <a16:creationId xmlns="" xmlns:a16="http://schemas.microsoft.com/office/drawing/2014/main" id="{35E3CCE8-C4C8-412C-BF29-54882DDE0EDB}"/>
                </a:ext>
              </a:extLst>
            </p:cNvPr>
            <p:cNvGrpSpPr/>
            <p:nvPr/>
          </p:nvGrpSpPr>
          <p:grpSpPr>
            <a:xfrm>
              <a:off x="6819875" y="4368473"/>
              <a:ext cx="175243" cy="307777"/>
              <a:chOff x="5244638" y="3431954"/>
              <a:chExt cx="175243" cy="307777"/>
            </a:xfrm>
          </p:grpSpPr>
          <p:sp>
            <p:nvSpPr>
              <p:cNvPr id="148" name="Rectangle 147">
                <a:extLst>
                  <a:ext uri="{FF2B5EF4-FFF2-40B4-BE49-F238E27FC236}">
                    <a16:creationId xmlns="" xmlns:a16="http://schemas.microsoft.com/office/drawing/2014/main" id="{5D446948-32F2-4A62-BE23-888A02B37569}"/>
                  </a:ext>
                </a:extLst>
              </p:cNvPr>
              <p:cNvSpPr/>
              <p:nvPr/>
            </p:nvSpPr>
            <p:spPr bwMode="auto">
              <a:xfrm>
                <a:off x="5244638" y="3504780"/>
                <a:ext cx="175243" cy="182880"/>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49" name="TextBox 148">
                <a:extLst>
                  <a:ext uri="{FF2B5EF4-FFF2-40B4-BE49-F238E27FC236}">
                    <a16:creationId xmlns="" xmlns:a16="http://schemas.microsoft.com/office/drawing/2014/main" id="{3048FAEA-99A6-4EFD-84E4-65C7D4A97095}"/>
                  </a:ext>
                </a:extLst>
              </p:cNvPr>
              <p:cNvSpPr txBox="1"/>
              <p:nvPr/>
            </p:nvSpPr>
            <p:spPr bwMode="auto">
              <a:xfrm>
                <a:off x="5249752" y="3431954"/>
                <a:ext cx="166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B</a:t>
                </a:r>
              </a:p>
            </p:txBody>
          </p:sp>
        </p:grpSp>
        <p:grpSp>
          <p:nvGrpSpPr>
            <p:cNvPr id="150" name="Group 149">
              <a:extLst>
                <a:ext uri="{FF2B5EF4-FFF2-40B4-BE49-F238E27FC236}">
                  <a16:creationId xmlns="" xmlns:a16="http://schemas.microsoft.com/office/drawing/2014/main" id="{F88A7BCF-AE1B-49B8-A4E0-83DDBA8E0E14}"/>
                </a:ext>
              </a:extLst>
            </p:cNvPr>
            <p:cNvGrpSpPr/>
            <p:nvPr/>
          </p:nvGrpSpPr>
          <p:grpSpPr>
            <a:xfrm>
              <a:off x="7024861" y="4368473"/>
              <a:ext cx="175243" cy="307777"/>
              <a:chOff x="5244638" y="3431954"/>
              <a:chExt cx="175243" cy="307777"/>
            </a:xfrm>
          </p:grpSpPr>
          <p:sp>
            <p:nvSpPr>
              <p:cNvPr id="151" name="Rectangle 150">
                <a:extLst>
                  <a:ext uri="{FF2B5EF4-FFF2-40B4-BE49-F238E27FC236}">
                    <a16:creationId xmlns="" xmlns:a16="http://schemas.microsoft.com/office/drawing/2014/main" id="{1BD03F74-790C-485A-AD83-2FA4BF7FC359}"/>
                  </a:ext>
                </a:extLst>
              </p:cNvPr>
              <p:cNvSpPr/>
              <p:nvPr/>
            </p:nvSpPr>
            <p:spPr bwMode="auto">
              <a:xfrm>
                <a:off x="5244638" y="3504780"/>
                <a:ext cx="175243" cy="182880"/>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52" name="TextBox 151">
                <a:extLst>
                  <a:ext uri="{FF2B5EF4-FFF2-40B4-BE49-F238E27FC236}">
                    <a16:creationId xmlns="" xmlns:a16="http://schemas.microsoft.com/office/drawing/2014/main" id="{843B744D-E07D-4641-BDEC-BF709C687812}"/>
                  </a:ext>
                </a:extLst>
              </p:cNvPr>
              <p:cNvSpPr txBox="1"/>
              <p:nvPr/>
            </p:nvSpPr>
            <p:spPr bwMode="auto">
              <a:xfrm>
                <a:off x="5249752" y="3431954"/>
                <a:ext cx="166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B</a:t>
                </a:r>
              </a:p>
            </p:txBody>
          </p:sp>
        </p:grpSp>
        <p:grpSp>
          <p:nvGrpSpPr>
            <p:cNvPr id="153" name="Group 152">
              <a:extLst>
                <a:ext uri="{FF2B5EF4-FFF2-40B4-BE49-F238E27FC236}">
                  <a16:creationId xmlns="" xmlns:a16="http://schemas.microsoft.com/office/drawing/2014/main" id="{351DF974-C1FA-4A97-B885-C1CA7F2FBD0A}"/>
                </a:ext>
              </a:extLst>
            </p:cNvPr>
            <p:cNvGrpSpPr/>
            <p:nvPr/>
          </p:nvGrpSpPr>
          <p:grpSpPr>
            <a:xfrm>
              <a:off x="7229847" y="4368473"/>
              <a:ext cx="175243" cy="307777"/>
              <a:chOff x="5244638" y="3431954"/>
              <a:chExt cx="175243" cy="307777"/>
            </a:xfrm>
          </p:grpSpPr>
          <p:sp>
            <p:nvSpPr>
              <p:cNvPr id="154" name="Rectangle 153">
                <a:extLst>
                  <a:ext uri="{FF2B5EF4-FFF2-40B4-BE49-F238E27FC236}">
                    <a16:creationId xmlns="" xmlns:a16="http://schemas.microsoft.com/office/drawing/2014/main" id="{39D9A793-133F-47C2-A642-A717FDE5B48A}"/>
                  </a:ext>
                </a:extLst>
              </p:cNvPr>
              <p:cNvSpPr/>
              <p:nvPr/>
            </p:nvSpPr>
            <p:spPr bwMode="auto">
              <a:xfrm>
                <a:off x="5244638" y="3504780"/>
                <a:ext cx="175243" cy="182880"/>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55" name="TextBox 154">
                <a:extLst>
                  <a:ext uri="{FF2B5EF4-FFF2-40B4-BE49-F238E27FC236}">
                    <a16:creationId xmlns="" xmlns:a16="http://schemas.microsoft.com/office/drawing/2014/main" id="{F73AC03D-84EC-4F79-9CD4-75E252996F70}"/>
                  </a:ext>
                </a:extLst>
              </p:cNvPr>
              <p:cNvSpPr txBox="1"/>
              <p:nvPr/>
            </p:nvSpPr>
            <p:spPr bwMode="auto">
              <a:xfrm>
                <a:off x="5249752" y="3431954"/>
                <a:ext cx="166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a:t>
                </a:r>
              </a:p>
            </p:txBody>
          </p:sp>
        </p:grpSp>
        <p:grpSp>
          <p:nvGrpSpPr>
            <p:cNvPr id="156" name="Group 155">
              <a:extLst>
                <a:ext uri="{FF2B5EF4-FFF2-40B4-BE49-F238E27FC236}">
                  <a16:creationId xmlns="" xmlns:a16="http://schemas.microsoft.com/office/drawing/2014/main" id="{1BA46E54-AA37-4C72-82E0-9339FF1DEC07}"/>
                </a:ext>
              </a:extLst>
            </p:cNvPr>
            <p:cNvGrpSpPr/>
            <p:nvPr/>
          </p:nvGrpSpPr>
          <p:grpSpPr>
            <a:xfrm>
              <a:off x="7434833" y="4368473"/>
              <a:ext cx="175243" cy="307777"/>
              <a:chOff x="5244638" y="3431954"/>
              <a:chExt cx="175243" cy="307777"/>
            </a:xfrm>
          </p:grpSpPr>
          <p:sp>
            <p:nvSpPr>
              <p:cNvPr id="157" name="Rectangle 156">
                <a:extLst>
                  <a:ext uri="{FF2B5EF4-FFF2-40B4-BE49-F238E27FC236}">
                    <a16:creationId xmlns="" xmlns:a16="http://schemas.microsoft.com/office/drawing/2014/main" id="{090D0867-DF59-4332-82D8-041C06C198B6}"/>
                  </a:ext>
                </a:extLst>
              </p:cNvPr>
              <p:cNvSpPr/>
              <p:nvPr/>
            </p:nvSpPr>
            <p:spPr bwMode="auto">
              <a:xfrm>
                <a:off x="5244638" y="3504780"/>
                <a:ext cx="175243" cy="182880"/>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58" name="TextBox 157">
                <a:extLst>
                  <a:ext uri="{FF2B5EF4-FFF2-40B4-BE49-F238E27FC236}">
                    <a16:creationId xmlns="" xmlns:a16="http://schemas.microsoft.com/office/drawing/2014/main" id="{CBDC0E72-1130-4862-B023-EB7C923BBAC1}"/>
                  </a:ext>
                </a:extLst>
              </p:cNvPr>
              <p:cNvSpPr txBox="1"/>
              <p:nvPr/>
            </p:nvSpPr>
            <p:spPr bwMode="auto">
              <a:xfrm>
                <a:off x="5249752" y="3431954"/>
                <a:ext cx="166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a:t>
                </a:r>
              </a:p>
            </p:txBody>
          </p:sp>
        </p:grpSp>
        <p:grpSp>
          <p:nvGrpSpPr>
            <p:cNvPr id="159" name="Group 158">
              <a:extLst>
                <a:ext uri="{FF2B5EF4-FFF2-40B4-BE49-F238E27FC236}">
                  <a16:creationId xmlns="" xmlns:a16="http://schemas.microsoft.com/office/drawing/2014/main" id="{087EB39F-2257-461D-9D8B-258288A07406}"/>
                </a:ext>
              </a:extLst>
            </p:cNvPr>
            <p:cNvGrpSpPr/>
            <p:nvPr/>
          </p:nvGrpSpPr>
          <p:grpSpPr>
            <a:xfrm>
              <a:off x="7639819" y="4368473"/>
              <a:ext cx="175243" cy="307777"/>
              <a:chOff x="5244638" y="3431954"/>
              <a:chExt cx="175243" cy="307777"/>
            </a:xfrm>
          </p:grpSpPr>
          <p:sp>
            <p:nvSpPr>
              <p:cNvPr id="160" name="Rectangle 159">
                <a:extLst>
                  <a:ext uri="{FF2B5EF4-FFF2-40B4-BE49-F238E27FC236}">
                    <a16:creationId xmlns="" xmlns:a16="http://schemas.microsoft.com/office/drawing/2014/main" id="{963DA3A3-5B1D-41DB-8B26-022CE67EB2EC}"/>
                  </a:ext>
                </a:extLst>
              </p:cNvPr>
              <p:cNvSpPr/>
              <p:nvPr/>
            </p:nvSpPr>
            <p:spPr bwMode="auto">
              <a:xfrm>
                <a:off x="5244638" y="3504780"/>
                <a:ext cx="175243" cy="182880"/>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61" name="TextBox 160">
                <a:extLst>
                  <a:ext uri="{FF2B5EF4-FFF2-40B4-BE49-F238E27FC236}">
                    <a16:creationId xmlns="" xmlns:a16="http://schemas.microsoft.com/office/drawing/2014/main" id="{10B5101F-AC3E-479E-8365-8ADF0DBCFF79}"/>
                  </a:ext>
                </a:extLst>
              </p:cNvPr>
              <p:cNvSpPr txBox="1"/>
              <p:nvPr/>
            </p:nvSpPr>
            <p:spPr bwMode="auto">
              <a:xfrm>
                <a:off x="5249752" y="3431954"/>
                <a:ext cx="166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a:t>
                </a:r>
              </a:p>
            </p:txBody>
          </p:sp>
        </p:grpSp>
        <p:grpSp>
          <p:nvGrpSpPr>
            <p:cNvPr id="162" name="Group 161">
              <a:extLst>
                <a:ext uri="{FF2B5EF4-FFF2-40B4-BE49-F238E27FC236}">
                  <a16:creationId xmlns="" xmlns:a16="http://schemas.microsoft.com/office/drawing/2014/main" id="{3D43C42A-F92E-4AAA-AC1A-121AEA613FD5}"/>
                </a:ext>
              </a:extLst>
            </p:cNvPr>
            <p:cNvGrpSpPr/>
            <p:nvPr/>
          </p:nvGrpSpPr>
          <p:grpSpPr>
            <a:xfrm>
              <a:off x="7844805" y="4368473"/>
              <a:ext cx="175243" cy="307777"/>
              <a:chOff x="5244638" y="3431954"/>
              <a:chExt cx="175243" cy="307777"/>
            </a:xfrm>
          </p:grpSpPr>
          <p:sp>
            <p:nvSpPr>
              <p:cNvPr id="163" name="Rectangle 162">
                <a:extLst>
                  <a:ext uri="{FF2B5EF4-FFF2-40B4-BE49-F238E27FC236}">
                    <a16:creationId xmlns="" xmlns:a16="http://schemas.microsoft.com/office/drawing/2014/main" id="{101EFE64-270D-418F-9C41-528A23359B1C}"/>
                  </a:ext>
                </a:extLst>
              </p:cNvPr>
              <p:cNvSpPr/>
              <p:nvPr/>
            </p:nvSpPr>
            <p:spPr bwMode="auto">
              <a:xfrm>
                <a:off x="5244638" y="3504780"/>
                <a:ext cx="175243" cy="182880"/>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64" name="TextBox 163">
                <a:extLst>
                  <a:ext uri="{FF2B5EF4-FFF2-40B4-BE49-F238E27FC236}">
                    <a16:creationId xmlns="" xmlns:a16="http://schemas.microsoft.com/office/drawing/2014/main" id="{E0A4ACDA-C775-443C-9C1E-A101797C0AF0}"/>
                  </a:ext>
                </a:extLst>
              </p:cNvPr>
              <p:cNvSpPr txBox="1"/>
              <p:nvPr/>
            </p:nvSpPr>
            <p:spPr bwMode="auto">
              <a:xfrm>
                <a:off x="5249752" y="3431954"/>
                <a:ext cx="166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a:t>
                </a:r>
              </a:p>
            </p:txBody>
          </p:sp>
        </p:grpSp>
        <p:grpSp>
          <p:nvGrpSpPr>
            <p:cNvPr id="165" name="Group 164">
              <a:extLst>
                <a:ext uri="{FF2B5EF4-FFF2-40B4-BE49-F238E27FC236}">
                  <a16:creationId xmlns="" xmlns:a16="http://schemas.microsoft.com/office/drawing/2014/main" id="{48E88F4B-7297-4155-A7D3-36D0F1588A9E}"/>
                </a:ext>
              </a:extLst>
            </p:cNvPr>
            <p:cNvGrpSpPr/>
            <p:nvPr/>
          </p:nvGrpSpPr>
          <p:grpSpPr>
            <a:xfrm>
              <a:off x="8049791" y="4368473"/>
              <a:ext cx="175243" cy="307777"/>
              <a:chOff x="5244638" y="3431954"/>
              <a:chExt cx="175243" cy="307777"/>
            </a:xfrm>
          </p:grpSpPr>
          <p:sp>
            <p:nvSpPr>
              <p:cNvPr id="166" name="Rectangle 165">
                <a:extLst>
                  <a:ext uri="{FF2B5EF4-FFF2-40B4-BE49-F238E27FC236}">
                    <a16:creationId xmlns="" xmlns:a16="http://schemas.microsoft.com/office/drawing/2014/main" id="{6430A0C9-58B8-4926-932A-A0C549B72F45}"/>
                  </a:ext>
                </a:extLst>
              </p:cNvPr>
              <p:cNvSpPr/>
              <p:nvPr/>
            </p:nvSpPr>
            <p:spPr bwMode="auto">
              <a:xfrm>
                <a:off x="5244638" y="3504780"/>
                <a:ext cx="175243" cy="182880"/>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67" name="TextBox 166">
                <a:extLst>
                  <a:ext uri="{FF2B5EF4-FFF2-40B4-BE49-F238E27FC236}">
                    <a16:creationId xmlns="" xmlns:a16="http://schemas.microsoft.com/office/drawing/2014/main" id="{7EF7BC6D-20D1-4051-A3D5-8343E6D6642B}"/>
                  </a:ext>
                </a:extLst>
              </p:cNvPr>
              <p:cNvSpPr txBox="1"/>
              <p:nvPr/>
            </p:nvSpPr>
            <p:spPr bwMode="auto">
              <a:xfrm>
                <a:off x="5249752" y="3431954"/>
                <a:ext cx="166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B</a:t>
                </a:r>
              </a:p>
            </p:txBody>
          </p:sp>
        </p:grpSp>
        <p:grpSp>
          <p:nvGrpSpPr>
            <p:cNvPr id="168" name="Group 167">
              <a:extLst>
                <a:ext uri="{FF2B5EF4-FFF2-40B4-BE49-F238E27FC236}">
                  <a16:creationId xmlns="" xmlns:a16="http://schemas.microsoft.com/office/drawing/2014/main" id="{B4A02872-7A8C-4E35-8810-22CA066D4036}"/>
                </a:ext>
              </a:extLst>
            </p:cNvPr>
            <p:cNvGrpSpPr/>
            <p:nvPr/>
          </p:nvGrpSpPr>
          <p:grpSpPr>
            <a:xfrm>
              <a:off x="8254777" y="4368473"/>
              <a:ext cx="175243" cy="307777"/>
              <a:chOff x="5244638" y="3431954"/>
              <a:chExt cx="175243" cy="307777"/>
            </a:xfrm>
          </p:grpSpPr>
          <p:sp>
            <p:nvSpPr>
              <p:cNvPr id="169" name="Rectangle 168">
                <a:extLst>
                  <a:ext uri="{FF2B5EF4-FFF2-40B4-BE49-F238E27FC236}">
                    <a16:creationId xmlns="" xmlns:a16="http://schemas.microsoft.com/office/drawing/2014/main" id="{5943821C-99F8-4017-9A51-BC2218628FF4}"/>
                  </a:ext>
                </a:extLst>
              </p:cNvPr>
              <p:cNvSpPr/>
              <p:nvPr/>
            </p:nvSpPr>
            <p:spPr bwMode="auto">
              <a:xfrm>
                <a:off x="5244638" y="3504780"/>
                <a:ext cx="175243" cy="182880"/>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70" name="TextBox 169">
                <a:extLst>
                  <a:ext uri="{FF2B5EF4-FFF2-40B4-BE49-F238E27FC236}">
                    <a16:creationId xmlns="" xmlns:a16="http://schemas.microsoft.com/office/drawing/2014/main" id="{1FD1C051-2E32-44CB-8A4D-FAD868ADA6CB}"/>
                  </a:ext>
                </a:extLst>
              </p:cNvPr>
              <p:cNvSpPr txBox="1"/>
              <p:nvPr/>
            </p:nvSpPr>
            <p:spPr bwMode="auto">
              <a:xfrm>
                <a:off x="5249752" y="3431954"/>
                <a:ext cx="166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a:t>
                </a:r>
              </a:p>
            </p:txBody>
          </p:sp>
        </p:grpSp>
        <p:grpSp>
          <p:nvGrpSpPr>
            <p:cNvPr id="171" name="Group 170">
              <a:extLst>
                <a:ext uri="{FF2B5EF4-FFF2-40B4-BE49-F238E27FC236}">
                  <a16:creationId xmlns="" xmlns:a16="http://schemas.microsoft.com/office/drawing/2014/main" id="{0B39DFED-EBAD-4C43-9FD2-C4EBFA67BF59}"/>
                </a:ext>
              </a:extLst>
            </p:cNvPr>
            <p:cNvGrpSpPr/>
            <p:nvPr/>
          </p:nvGrpSpPr>
          <p:grpSpPr>
            <a:xfrm>
              <a:off x="8459763" y="4368473"/>
              <a:ext cx="175243" cy="307777"/>
              <a:chOff x="5244638" y="3431954"/>
              <a:chExt cx="175243" cy="307777"/>
            </a:xfrm>
          </p:grpSpPr>
          <p:sp>
            <p:nvSpPr>
              <p:cNvPr id="172" name="Rectangle 171">
                <a:extLst>
                  <a:ext uri="{FF2B5EF4-FFF2-40B4-BE49-F238E27FC236}">
                    <a16:creationId xmlns="" xmlns:a16="http://schemas.microsoft.com/office/drawing/2014/main" id="{7EFA5936-E596-4C60-988C-09B61AD7CAD0}"/>
                  </a:ext>
                </a:extLst>
              </p:cNvPr>
              <p:cNvSpPr/>
              <p:nvPr/>
            </p:nvSpPr>
            <p:spPr bwMode="auto">
              <a:xfrm>
                <a:off x="5244638" y="3504780"/>
                <a:ext cx="175243" cy="182880"/>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73" name="TextBox 172">
                <a:extLst>
                  <a:ext uri="{FF2B5EF4-FFF2-40B4-BE49-F238E27FC236}">
                    <a16:creationId xmlns="" xmlns:a16="http://schemas.microsoft.com/office/drawing/2014/main" id="{DF67A736-1CD9-477D-9AB4-2CD5ED17961B}"/>
                  </a:ext>
                </a:extLst>
              </p:cNvPr>
              <p:cNvSpPr txBox="1"/>
              <p:nvPr/>
            </p:nvSpPr>
            <p:spPr bwMode="auto">
              <a:xfrm>
                <a:off x="5249752" y="3431954"/>
                <a:ext cx="166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a:t>
                </a:r>
              </a:p>
            </p:txBody>
          </p:sp>
        </p:grpSp>
        <p:grpSp>
          <p:nvGrpSpPr>
            <p:cNvPr id="174" name="Group 173">
              <a:extLst>
                <a:ext uri="{FF2B5EF4-FFF2-40B4-BE49-F238E27FC236}">
                  <a16:creationId xmlns="" xmlns:a16="http://schemas.microsoft.com/office/drawing/2014/main" id="{CEEC59F7-F07B-4B6E-BDD0-1CBE828CB0C0}"/>
                </a:ext>
              </a:extLst>
            </p:cNvPr>
            <p:cNvGrpSpPr/>
            <p:nvPr/>
          </p:nvGrpSpPr>
          <p:grpSpPr>
            <a:xfrm>
              <a:off x="8664751" y="4368473"/>
              <a:ext cx="175243" cy="307777"/>
              <a:chOff x="5244638" y="3431954"/>
              <a:chExt cx="175243" cy="307777"/>
            </a:xfrm>
          </p:grpSpPr>
          <p:sp>
            <p:nvSpPr>
              <p:cNvPr id="175" name="Rectangle 174">
                <a:extLst>
                  <a:ext uri="{FF2B5EF4-FFF2-40B4-BE49-F238E27FC236}">
                    <a16:creationId xmlns="" xmlns:a16="http://schemas.microsoft.com/office/drawing/2014/main" id="{44D4FC3B-0AF9-49F8-8DF3-CD885452FE9D}"/>
                  </a:ext>
                </a:extLst>
              </p:cNvPr>
              <p:cNvSpPr/>
              <p:nvPr/>
            </p:nvSpPr>
            <p:spPr bwMode="auto">
              <a:xfrm>
                <a:off x="5244638" y="3504780"/>
                <a:ext cx="175243" cy="182880"/>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76" name="TextBox 175">
                <a:extLst>
                  <a:ext uri="{FF2B5EF4-FFF2-40B4-BE49-F238E27FC236}">
                    <a16:creationId xmlns="" xmlns:a16="http://schemas.microsoft.com/office/drawing/2014/main" id="{7F861523-6071-4AC2-92D2-EE6FA3B07196}"/>
                  </a:ext>
                </a:extLst>
              </p:cNvPr>
              <p:cNvSpPr txBox="1"/>
              <p:nvPr/>
            </p:nvSpPr>
            <p:spPr bwMode="auto">
              <a:xfrm>
                <a:off x="5249752" y="3431954"/>
                <a:ext cx="166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B</a:t>
                </a:r>
              </a:p>
            </p:txBody>
          </p:sp>
        </p:grpSp>
      </p:grpSp>
      <p:sp>
        <p:nvSpPr>
          <p:cNvPr id="255" name="Rectangle 254">
            <a:extLst>
              <a:ext uri="{FF2B5EF4-FFF2-40B4-BE49-F238E27FC236}">
                <a16:creationId xmlns="" xmlns:a16="http://schemas.microsoft.com/office/drawing/2014/main" id="{62648DB2-B36A-476A-850B-9BF3C2AACB6C}"/>
              </a:ext>
            </a:extLst>
          </p:cNvPr>
          <p:cNvSpPr/>
          <p:nvPr/>
        </p:nvSpPr>
        <p:spPr bwMode="auto">
          <a:xfrm>
            <a:off x="2651843" y="4711733"/>
            <a:ext cx="131432" cy="182880"/>
          </a:xfrm>
          <a:prstGeom prst="rect">
            <a:avLst/>
          </a:prstGeom>
          <a:solidFill>
            <a:schemeClr val="bg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51" name="Rectangle 250">
            <a:extLst>
              <a:ext uri="{FF2B5EF4-FFF2-40B4-BE49-F238E27FC236}">
                <a16:creationId xmlns="" xmlns:a16="http://schemas.microsoft.com/office/drawing/2014/main" id="{6C6AE2FC-9F3D-42E6-892B-27996A72ACD0}"/>
              </a:ext>
            </a:extLst>
          </p:cNvPr>
          <p:cNvSpPr/>
          <p:nvPr/>
        </p:nvSpPr>
        <p:spPr bwMode="auto">
          <a:xfrm>
            <a:off x="2959322" y="4711733"/>
            <a:ext cx="131432" cy="182880"/>
          </a:xfrm>
          <a:prstGeom prst="rect">
            <a:avLst/>
          </a:prstGeom>
          <a:solidFill>
            <a:schemeClr val="bg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nvGrpSpPr>
          <p:cNvPr id="182" name="Group 181">
            <a:extLst>
              <a:ext uri="{FF2B5EF4-FFF2-40B4-BE49-F238E27FC236}">
                <a16:creationId xmlns="" xmlns:a16="http://schemas.microsoft.com/office/drawing/2014/main" id="{29392465-359D-406F-9FE5-C86C780A5304}"/>
              </a:ext>
            </a:extLst>
          </p:cNvPr>
          <p:cNvGrpSpPr/>
          <p:nvPr/>
        </p:nvGrpSpPr>
        <p:grpSpPr>
          <a:xfrm>
            <a:off x="3113062" y="4638908"/>
            <a:ext cx="131432" cy="307777"/>
            <a:chOff x="5244638" y="3431954"/>
            <a:chExt cx="175243" cy="307777"/>
          </a:xfrm>
        </p:grpSpPr>
        <p:sp>
          <p:nvSpPr>
            <p:cNvPr id="249" name="Rectangle 248">
              <a:extLst>
                <a:ext uri="{FF2B5EF4-FFF2-40B4-BE49-F238E27FC236}">
                  <a16:creationId xmlns="" xmlns:a16="http://schemas.microsoft.com/office/drawing/2014/main" id="{4098898C-8366-4287-A5E6-1D00A50C2B15}"/>
                </a:ext>
              </a:extLst>
            </p:cNvPr>
            <p:cNvSpPr/>
            <p:nvPr/>
          </p:nvSpPr>
          <p:spPr bwMode="auto">
            <a:xfrm>
              <a:off x="5244638" y="3504780"/>
              <a:ext cx="175243" cy="182880"/>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50" name="TextBox 249">
              <a:extLst>
                <a:ext uri="{FF2B5EF4-FFF2-40B4-BE49-F238E27FC236}">
                  <a16:creationId xmlns="" xmlns:a16="http://schemas.microsoft.com/office/drawing/2014/main" id="{3DB823F7-9783-490D-9E5A-5ED1179298E3}"/>
                </a:ext>
              </a:extLst>
            </p:cNvPr>
            <p:cNvSpPr txBox="1"/>
            <p:nvPr/>
          </p:nvSpPr>
          <p:spPr bwMode="auto">
            <a:xfrm>
              <a:off x="5249752" y="3431954"/>
              <a:ext cx="166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t>
              </a:r>
            </a:p>
          </p:txBody>
        </p:sp>
      </p:grpSp>
      <p:sp>
        <p:nvSpPr>
          <p:cNvPr id="247" name="Rectangle 246">
            <a:extLst>
              <a:ext uri="{FF2B5EF4-FFF2-40B4-BE49-F238E27FC236}">
                <a16:creationId xmlns="" xmlns:a16="http://schemas.microsoft.com/office/drawing/2014/main" id="{1F54D492-A77F-435C-A1ED-FE0004C720BC}"/>
              </a:ext>
            </a:extLst>
          </p:cNvPr>
          <p:cNvSpPr/>
          <p:nvPr/>
        </p:nvSpPr>
        <p:spPr bwMode="auto">
          <a:xfrm>
            <a:off x="3266801" y="4711733"/>
            <a:ext cx="131432" cy="182880"/>
          </a:xfrm>
          <a:prstGeom prst="rect">
            <a:avLst/>
          </a:prstGeom>
          <a:solidFill>
            <a:schemeClr val="bg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nvGrpSpPr>
          <p:cNvPr id="186" name="Group 185">
            <a:extLst>
              <a:ext uri="{FF2B5EF4-FFF2-40B4-BE49-F238E27FC236}">
                <a16:creationId xmlns="" xmlns:a16="http://schemas.microsoft.com/office/drawing/2014/main" id="{F62C5081-604E-4DF8-9F17-AB1020EEC2B5}"/>
              </a:ext>
            </a:extLst>
          </p:cNvPr>
          <p:cNvGrpSpPr/>
          <p:nvPr/>
        </p:nvGrpSpPr>
        <p:grpSpPr>
          <a:xfrm>
            <a:off x="3728020" y="4638908"/>
            <a:ext cx="131432" cy="307777"/>
            <a:chOff x="5244638" y="3431954"/>
            <a:chExt cx="175243" cy="307777"/>
          </a:xfrm>
        </p:grpSpPr>
        <p:sp>
          <p:nvSpPr>
            <p:cNvPr id="241" name="Rectangle 240">
              <a:extLst>
                <a:ext uri="{FF2B5EF4-FFF2-40B4-BE49-F238E27FC236}">
                  <a16:creationId xmlns="" xmlns:a16="http://schemas.microsoft.com/office/drawing/2014/main" id="{5468517D-DB07-41F4-80DD-6B497642B28E}"/>
                </a:ext>
              </a:extLst>
            </p:cNvPr>
            <p:cNvSpPr/>
            <p:nvPr/>
          </p:nvSpPr>
          <p:spPr bwMode="auto">
            <a:xfrm>
              <a:off x="5244638" y="3504780"/>
              <a:ext cx="175243" cy="182880"/>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42" name="TextBox 241">
              <a:extLst>
                <a:ext uri="{FF2B5EF4-FFF2-40B4-BE49-F238E27FC236}">
                  <a16:creationId xmlns="" xmlns:a16="http://schemas.microsoft.com/office/drawing/2014/main" id="{BAE455F9-6E4E-40F7-909E-ED1892D425A5}"/>
                </a:ext>
              </a:extLst>
            </p:cNvPr>
            <p:cNvSpPr txBox="1"/>
            <p:nvPr/>
          </p:nvSpPr>
          <p:spPr bwMode="auto">
            <a:xfrm>
              <a:off x="5249752" y="3431954"/>
              <a:ext cx="166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t>
              </a:r>
            </a:p>
          </p:txBody>
        </p:sp>
      </p:grpSp>
      <p:sp>
        <p:nvSpPr>
          <p:cNvPr id="239" name="Rectangle 238">
            <a:extLst>
              <a:ext uri="{FF2B5EF4-FFF2-40B4-BE49-F238E27FC236}">
                <a16:creationId xmlns="" xmlns:a16="http://schemas.microsoft.com/office/drawing/2014/main" id="{6901529F-41B4-4CCD-9CFE-393A4F2BA8E6}"/>
              </a:ext>
            </a:extLst>
          </p:cNvPr>
          <p:cNvSpPr/>
          <p:nvPr/>
        </p:nvSpPr>
        <p:spPr bwMode="auto">
          <a:xfrm>
            <a:off x="3881759" y="4711733"/>
            <a:ext cx="131432" cy="182880"/>
          </a:xfrm>
          <a:prstGeom prst="rect">
            <a:avLst/>
          </a:prstGeom>
          <a:solidFill>
            <a:schemeClr val="bg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35" name="Rectangle 234">
            <a:extLst>
              <a:ext uri="{FF2B5EF4-FFF2-40B4-BE49-F238E27FC236}">
                <a16:creationId xmlns="" xmlns:a16="http://schemas.microsoft.com/office/drawing/2014/main" id="{40602487-C0D3-44DC-9CB8-B337A7B67F63}"/>
              </a:ext>
            </a:extLst>
          </p:cNvPr>
          <p:cNvSpPr/>
          <p:nvPr/>
        </p:nvSpPr>
        <p:spPr bwMode="auto">
          <a:xfrm>
            <a:off x="4189238" y="4711733"/>
            <a:ext cx="131432" cy="182880"/>
          </a:xfrm>
          <a:prstGeom prst="rect">
            <a:avLst/>
          </a:prstGeom>
          <a:solidFill>
            <a:schemeClr val="bg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31" name="Rectangle 230">
            <a:extLst>
              <a:ext uri="{FF2B5EF4-FFF2-40B4-BE49-F238E27FC236}">
                <a16:creationId xmlns="" xmlns:a16="http://schemas.microsoft.com/office/drawing/2014/main" id="{0DC110A6-6BC2-4FF2-A426-6CF199A02FEC}"/>
              </a:ext>
            </a:extLst>
          </p:cNvPr>
          <p:cNvSpPr/>
          <p:nvPr/>
        </p:nvSpPr>
        <p:spPr bwMode="auto">
          <a:xfrm>
            <a:off x="4496717" y="4711733"/>
            <a:ext cx="131432" cy="182880"/>
          </a:xfrm>
          <a:prstGeom prst="rect">
            <a:avLst/>
          </a:prstGeom>
          <a:solidFill>
            <a:schemeClr val="bg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nvGrpSpPr>
          <p:cNvPr id="192" name="Group 191">
            <a:extLst>
              <a:ext uri="{FF2B5EF4-FFF2-40B4-BE49-F238E27FC236}">
                <a16:creationId xmlns="" xmlns:a16="http://schemas.microsoft.com/office/drawing/2014/main" id="{9178C85B-EE8E-4CAD-B91B-A5591C90377C}"/>
              </a:ext>
            </a:extLst>
          </p:cNvPr>
          <p:cNvGrpSpPr/>
          <p:nvPr/>
        </p:nvGrpSpPr>
        <p:grpSpPr>
          <a:xfrm>
            <a:off x="4650457" y="4638908"/>
            <a:ext cx="131432" cy="307777"/>
            <a:chOff x="5244638" y="3431954"/>
            <a:chExt cx="175243" cy="307777"/>
          </a:xfrm>
        </p:grpSpPr>
        <p:sp>
          <p:nvSpPr>
            <p:cNvPr id="229" name="Rectangle 228">
              <a:extLst>
                <a:ext uri="{FF2B5EF4-FFF2-40B4-BE49-F238E27FC236}">
                  <a16:creationId xmlns="" xmlns:a16="http://schemas.microsoft.com/office/drawing/2014/main" id="{043F6450-9E39-4C5F-8BB7-951219D8E0F2}"/>
                </a:ext>
              </a:extLst>
            </p:cNvPr>
            <p:cNvSpPr/>
            <p:nvPr/>
          </p:nvSpPr>
          <p:spPr bwMode="auto">
            <a:xfrm>
              <a:off x="5244638" y="3504780"/>
              <a:ext cx="175243" cy="182880"/>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30" name="TextBox 229">
              <a:extLst>
                <a:ext uri="{FF2B5EF4-FFF2-40B4-BE49-F238E27FC236}">
                  <a16:creationId xmlns="" xmlns:a16="http://schemas.microsoft.com/office/drawing/2014/main" id="{06D27FB8-3DBD-4183-8760-E5C5FB26E402}"/>
                </a:ext>
              </a:extLst>
            </p:cNvPr>
            <p:cNvSpPr txBox="1"/>
            <p:nvPr/>
          </p:nvSpPr>
          <p:spPr bwMode="auto">
            <a:xfrm>
              <a:off x="5249752" y="3431954"/>
              <a:ext cx="166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t>
              </a:r>
            </a:p>
          </p:txBody>
        </p:sp>
      </p:grpSp>
      <p:grpSp>
        <p:nvGrpSpPr>
          <p:cNvPr id="193" name="Group 192">
            <a:extLst>
              <a:ext uri="{FF2B5EF4-FFF2-40B4-BE49-F238E27FC236}">
                <a16:creationId xmlns="" xmlns:a16="http://schemas.microsoft.com/office/drawing/2014/main" id="{6FEFB465-0E9C-462A-9AF2-3E4A43F190BA}"/>
              </a:ext>
            </a:extLst>
          </p:cNvPr>
          <p:cNvGrpSpPr/>
          <p:nvPr/>
        </p:nvGrpSpPr>
        <p:grpSpPr>
          <a:xfrm>
            <a:off x="4804196" y="4638908"/>
            <a:ext cx="131432" cy="307777"/>
            <a:chOff x="5244638" y="3431954"/>
            <a:chExt cx="175243" cy="307777"/>
          </a:xfrm>
        </p:grpSpPr>
        <p:sp>
          <p:nvSpPr>
            <p:cNvPr id="227" name="Rectangle 226">
              <a:extLst>
                <a:ext uri="{FF2B5EF4-FFF2-40B4-BE49-F238E27FC236}">
                  <a16:creationId xmlns="" xmlns:a16="http://schemas.microsoft.com/office/drawing/2014/main" id="{063FB3EE-3F0B-4D45-BCDA-D7C3E9506DD7}"/>
                </a:ext>
              </a:extLst>
            </p:cNvPr>
            <p:cNvSpPr/>
            <p:nvPr/>
          </p:nvSpPr>
          <p:spPr bwMode="auto">
            <a:xfrm>
              <a:off x="5244638" y="3504780"/>
              <a:ext cx="175243" cy="182880"/>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28" name="TextBox 227">
              <a:extLst>
                <a:ext uri="{FF2B5EF4-FFF2-40B4-BE49-F238E27FC236}">
                  <a16:creationId xmlns="" xmlns:a16="http://schemas.microsoft.com/office/drawing/2014/main" id="{389F6A76-CAB8-4B74-B34C-18C4F3D8938A}"/>
                </a:ext>
              </a:extLst>
            </p:cNvPr>
            <p:cNvSpPr txBox="1"/>
            <p:nvPr/>
          </p:nvSpPr>
          <p:spPr bwMode="auto">
            <a:xfrm>
              <a:off x="5249752" y="3431954"/>
              <a:ext cx="166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t>
              </a:r>
            </a:p>
          </p:txBody>
        </p:sp>
      </p:grpSp>
      <p:grpSp>
        <p:nvGrpSpPr>
          <p:cNvPr id="194" name="Group 193">
            <a:extLst>
              <a:ext uri="{FF2B5EF4-FFF2-40B4-BE49-F238E27FC236}">
                <a16:creationId xmlns="" xmlns:a16="http://schemas.microsoft.com/office/drawing/2014/main" id="{17C4CD8A-A393-431B-8EEB-DAE0AE8542D3}"/>
              </a:ext>
            </a:extLst>
          </p:cNvPr>
          <p:cNvGrpSpPr/>
          <p:nvPr/>
        </p:nvGrpSpPr>
        <p:grpSpPr>
          <a:xfrm>
            <a:off x="4957936" y="4638908"/>
            <a:ext cx="131432" cy="307777"/>
            <a:chOff x="5244638" y="3431954"/>
            <a:chExt cx="175243" cy="307777"/>
          </a:xfrm>
        </p:grpSpPr>
        <p:sp>
          <p:nvSpPr>
            <p:cNvPr id="225" name="Rectangle 224">
              <a:extLst>
                <a:ext uri="{FF2B5EF4-FFF2-40B4-BE49-F238E27FC236}">
                  <a16:creationId xmlns="" xmlns:a16="http://schemas.microsoft.com/office/drawing/2014/main" id="{14C4F408-C2D3-444A-A88C-150766C87137}"/>
                </a:ext>
              </a:extLst>
            </p:cNvPr>
            <p:cNvSpPr/>
            <p:nvPr/>
          </p:nvSpPr>
          <p:spPr bwMode="auto">
            <a:xfrm>
              <a:off x="5244638" y="3504780"/>
              <a:ext cx="175243" cy="182880"/>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26" name="TextBox 225">
              <a:extLst>
                <a:ext uri="{FF2B5EF4-FFF2-40B4-BE49-F238E27FC236}">
                  <a16:creationId xmlns="" xmlns:a16="http://schemas.microsoft.com/office/drawing/2014/main" id="{08EA8407-E7C1-4FCC-9EA0-9C29D51AA251}"/>
                </a:ext>
              </a:extLst>
            </p:cNvPr>
            <p:cNvSpPr txBox="1"/>
            <p:nvPr/>
          </p:nvSpPr>
          <p:spPr bwMode="auto">
            <a:xfrm>
              <a:off x="5249752" y="3431954"/>
              <a:ext cx="166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t>
              </a:r>
            </a:p>
          </p:txBody>
        </p:sp>
      </p:grpSp>
      <p:grpSp>
        <p:nvGrpSpPr>
          <p:cNvPr id="195" name="Group 194">
            <a:extLst>
              <a:ext uri="{FF2B5EF4-FFF2-40B4-BE49-F238E27FC236}">
                <a16:creationId xmlns="" xmlns:a16="http://schemas.microsoft.com/office/drawing/2014/main" id="{5FCF3F4D-3680-4015-8975-09BC70E55A39}"/>
              </a:ext>
            </a:extLst>
          </p:cNvPr>
          <p:cNvGrpSpPr/>
          <p:nvPr/>
        </p:nvGrpSpPr>
        <p:grpSpPr>
          <a:xfrm>
            <a:off x="5111675" y="4638908"/>
            <a:ext cx="131432" cy="307777"/>
            <a:chOff x="5244638" y="3431954"/>
            <a:chExt cx="175243" cy="307777"/>
          </a:xfrm>
        </p:grpSpPr>
        <p:sp>
          <p:nvSpPr>
            <p:cNvPr id="223" name="Rectangle 222">
              <a:extLst>
                <a:ext uri="{FF2B5EF4-FFF2-40B4-BE49-F238E27FC236}">
                  <a16:creationId xmlns="" xmlns:a16="http://schemas.microsoft.com/office/drawing/2014/main" id="{F9DF1703-3E4C-4374-80A5-F1AFD0717CC2}"/>
                </a:ext>
              </a:extLst>
            </p:cNvPr>
            <p:cNvSpPr/>
            <p:nvPr/>
          </p:nvSpPr>
          <p:spPr bwMode="auto">
            <a:xfrm>
              <a:off x="5244638" y="3504780"/>
              <a:ext cx="175243" cy="182880"/>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24" name="TextBox 223">
              <a:extLst>
                <a:ext uri="{FF2B5EF4-FFF2-40B4-BE49-F238E27FC236}">
                  <a16:creationId xmlns="" xmlns:a16="http://schemas.microsoft.com/office/drawing/2014/main" id="{ECE5F45E-74F0-4068-9572-5CEC4F139CB3}"/>
                </a:ext>
              </a:extLst>
            </p:cNvPr>
            <p:cNvSpPr txBox="1"/>
            <p:nvPr/>
          </p:nvSpPr>
          <p:spPr bwMode="auto">
            <a:xfrm>
              <a:off x="5249752" y="3431954"/>
              <a:ext cx="166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t>
              </a:r>
            </a:p>
          </p:txBody>
        </p:sp>
      </p:grpSp>
      <p:grpSp>
        <p:nvGrpSpPr>
          <p:cNvPr id="197" name="Group 196">
            <a:extLst>
              <a:ext uri="{FF2B5EF4-FFF2-40B4-BE49-F238E27FC236}">
                <a16:creationId xmlns="" xmlns:a16="http://schemas.microsoft.com/office/drawing/2014/main" id="{C25F562E-86A1-4D63-B01D-3507F4DB3F63}"/>
              </a:ext>
            </a:extLst>
          </p:cNvPr>
          <p:cNvGrpSpPr/>
          <p:nvPr/>
        </p:nvGrpSpPr>
        <p:grpSpPr>
          <a:xfrm>
            <a:off x="5419154" y="4638908"/>
            <a:ext cx="131432" cy="307777"/>
            <a:chOff x="5244638" y="3431954"/>
            <a:chExt cx="175243" cy="307777"/>
          </a:xfrm>
        </p:grpSpPr>
        <p:sp>
          <p:nvSpPr>
            <p:cNvPr id="219" name="Rectangle 218">
              <a:extLst>
                <a:ext uri="{FF2B5EF4-FFF2-40B4-BE49-F238E27FC236}">
                  <a16:creationId xmlns="" xmlns:a16="http://schemas.microsoft.com/office/drawing/2014/main" id="{5D396503-4185-4A82-9F7A-BA9B50B4FA53}"/>
                </a:ext>
              </a:extLst>
            </p:cNvPr>
            <p:cNvSpPr/>
            <p:nvPr/>
          </p:nvSpPr>
          <p:spPr bwMode="auto">
            <a:xfrm>
              <a:off x="5244638" y="3504780"/>
              <a:ext cx="175243" cy="182880"/>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20" name="TextBox 219">
              <a:extLst>
                <a:ext uri="{FF2B5EF4-FFF2-40B4-BE49-F238E27FC236}">
                  <a16:creationId xmlns="" xmlns:a16="http://schemas.microsoft.com/office/drawing/2014/main" id="{876EF84B-F56B-4AFF-9538-0EF9D87FF0ED}"/>
                </a:ext>
              </a:extLst>
            </p:cNvPr>
            <p:cNvSpPr txBox="1"/>
            <p:nvPr/>
          </p:nvSpPr>
          <p:spPr bwMode="auto">
            <a:xfrm>
              <a:off x="5249752" y="3431954"/>
              <a:ext cx="166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t>
              </a:r>
            </a:p>
          </p:txBody>
        </p:sp>
      </p:grpSp>
      <p:grpSp>
        <p:nvGrpSpPr>
          <p:cNvPr id="199" name="Group 198">
            <a:extLst>
              <a:ext uri="{FF2B5EF4-FFF2-40B4-BE49-F238E27FC236}">
                <a16:creationId xmlns="" xmlns:a16="http://schemas.microsoft.com/office/drawing/2014/main" id="{4520FF8E-20E4-406C-9EA8-41CEB274CB30}"/>
              </a:ext>
            </a:extLst>
          </p:cNvPr>
          <p:cNvGrpSpPr/>
          <p:nvPr/>
        </p:nvGrpSpPr>
        <p:grpSpPr>
          <a:xfrm>
            <a:off x="5726633" y="4638908"/>
            <a:ext cx="131432" cy="307777"/>
            <a:chOff x="5244638" y="3431954"/>
            <a:chExt cx="175243" cy="307777"/>
          </a:xfrm>
        </p:grpSpPr>
        <p:sp>
          <p:nvSpPr>
            <p:cNvPr id="215" name="Rectangle 214">
              <a:extLst>
                <a:ext uri="{FF2B5EF4-FFF2-40B4-BE49-F238E27FC236}">
                  <a16:creationId xmlns="" xmlns:a16="http://schemas.microsoft.com/office/drawing/2014/main" id="{CC259695-C97C-4C6F-8BB3-3EC5A4A31A05}"/>
                </a:ext>
              </a:extLst>
            </p:cNvPr>
            <p:cNvSpPr/>
            <p:nvPr/>
          </p:nvSpPr>
          <p:spPr bwMode="auto">
            <a:xfrm>
              <a:off x="5244638" y="3504780"/>
              <a:ext cx="175243" cy="182880"/>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16" name="TextBox 215">
              <a:extLst>
                <a:ext uri="{FF2B5EF4-FFF2-40B4-BE49-F238E27FC236}">
                  <a16:creationId xmlns="" xmlns:a16="http://schemas.microsoft.com/office/drawing/2014/main" id="{3638F67A-A58D-4A3E-AF0B-1E2A9A095D29}"/>
                </a:ext>
              </a:extLst>
            </p:cNvPr>
            <p:cNvSpPr txBox="1"/>
            <p:nvPr/>
          </p:nvSpPr>
          <p:spPr bwMode="auto">
            <a:xfrm>
              <a:off x="5249752" y="3431954"/>
              <a:ext cx="166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t>
              </a:r>
            </a:p>
          </p:txBody>
        </p:sp>
      </p:grpSp>
      <p:grpSp>
        <p:nvGrpSpPr>
          <p:cNvPr id="200" name="Group 199">
            <a:extLst>
              <a:ext uri="{FF2B5EF4-FFF2-40B4-BE49-F238E27FC236}">
                <a16:creationId xmlns="" xmlns:a16="http://schemas.microsoft.com/office/drawing/2014/main" id="{AC1E68CF-8BFA-42FB-AA87-047AD66A3AD5}"/>
              </a:ext>
            </a:extLst>
          </p:cNvPr>
          <p:cNvGrpSpPr/>
          <p:nvPr/>
        </p:nvGrpSpPr>
        <p:grpSpPr>
          <a:xfrm>
            <a:off x="5880373" y="4638908"/>
            <a:ext cx="131432" cy="307777"/>
            <a:chOff x="5244638" y="3431954"/>
            <a:chExt cx="175243" cy="307777"/>
          </a:xfrm>
        </p:grpSpPr>
        <p:sp>
          <p:nvSpPr>
            <p:cNvPr id="213" name="Rectangle 212">
              <a:extLst>
                <a:ext uri="{FF2B5EF4-FFF2-40B4-BE49-F238E27FC236}">
                  <a16:creationId xmlns="" xmlns:a16="http://schemas.microsoft.com/office/drawing/2014/main" id="{A5A39963-A7F1-4245-98EF-90DFAC6FFE22}"/>
                </a:ext>
              </a:extLst>
            </p:cNvPr>
            <p:cNvSpPr/>
            <p:nvPr/>
          </p:nvSpPr>
          <p:spPr bwMode="auto">
            <a:xfrm>
              <a:off x="5244638" y="3504780"/>
              <a:ext cx="175243" cy="182880"/>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14" name="TextBox 213">
              <a:extLst>
                <a:ext uri="{FF2B5EF4-FFF2-40B4-BE49-F238E27FC236}">
                  <a16:creationId xmlns="" xmlns:a16="http://schemas.microsoft.com/office/drawing/2014/main" id="{75F5CA8C-C7C8-4618-BCC8-C2E12826B996}"/>
                </a:ext>
              </a:extLst>
            </p:cNvPr>
            <p:cNvSpPr txBox="1"/>
            <p:nvPr/>
          </p:nvSpPr>
          <p:spPr bwMode="auto">
            <a:xfrm>
              <a:off x="5249752" y="3431954"/>
              <a:ext cx="166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t>
              </a:r>
            </a:p>
          </p:txBody>
        </p:sp>
      </p:grpSp>
      <p:grpSp>
        <p:nvGrpSpPr>
          <p:cNvPr id="201" name="Group 200">
            <a:extLst>
              <a:ext uri="{FF2B5EF4-FFF2-40B4-BE49-F238E27FC236}">
                <a16:creationId xmlns="" xmlns:a16="http://schemas.microsoft.com/office/drawing/2014/main" id="{33F86FA2-8592-4B4F-8381-F7F1BB93023A}"/>
              </a:ext>
            </a:extLst>
          </p:cNvPr>
          <p:cNvGrpSpPr/>
          <p:nvPr/>
        </p:nvGrpSpPr>
        <p:grpSpPr>
          <a:xfrm>
            <a:off x="6034112" y="4638908"/>
            <a:ext cx="131432" cy="307777"/>
            <a:chOff x="5244638" y="3431954"/>
            <a:chExt cx="175243" cy="307777"/>
          </a:xfrm>
        </p:grpSpPr>
        <p:sp>
          <p:nvSpPr>
            <p:cNvPr id="211" name="Rectangle 210">
              <a:extLst>
                <a:ext uri="{FF2B5EF4-FFF2-40B4-BE49-F238E27FC236}">
                  <a16:creationId xmlns="" xmlns:a16="http://schemas.microsoft.com/office/drawing/2014/main" id="{C939AB8A-9930-48CC-9844-CD52A184C147}"/>
                </a:ext>
              </a:extLst>
            </p:cNvPr>
            <p:cNvSpPr/>
            <p:nvPr/>
          </p:nvSpPr>
          <p:spPr bwMode="auto">
            <a:xfrm>
              <a:off x="5244638" y="3504780"/>
              <a:ext cx="175243" cy="182880"/>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12" name="TextBox 211">
              <a:extLst>
                <a:ext uri="{FF2B5EF4-FFF2-40B4-BE49-F238E27FC236}">
                  <a16:creationId xmlns="" xmlns:a16="http://schemas.microsoft.com/office/drawing/2014/main" id="{85655A46-942B-4B7C-8BAA-3F8F7691A3B0}"/>
                </a:ext>
              </a:extLst>
            </p:cNvPr>
            <p:cNvSpPr txBox="1"/>
            <p:nvPr/>
          </p:nvSpPr>
          <p:spPr bwMode="auto">
            <a:xfrm>
              <a:off x="5249752" y="3431954"/>
              <a:ext cx="166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t>
              </a:r>
            </a:p>
          </p:txBody>
        </p:sp>
      </p:grpSp>
      <p:sp>
        <p:nvSpPr>
          <p:cNvPr id="209" name="Rectangle 208">
            <a:extLst>
              <a:ext uri="{FF2B5EF4-FFF2-40B4-BE49-F238E27FC236}">
                <a16:creationId xmlns="" xmlns:a16="http://schemas.microsoft.com/office/drawing/2014/main" id="{FA96A423-FC1B-4F3C-A148-8040A821D3F2}"/>
              </a:ext>
            </a:extLst>
          </p:cNvPr>
          <p:cNvSpPr/>
          <p:nvPr/>
        </p:nvSpPr>
        <p:spPr bwMode="auto">
          <a:xfrm>
            <a:off x="6187852" y="4711733"/>
            <a:ext cx="131432" cy="182880"/>
          </a:xfrm>
          <a:prstGeom prst="rect">
            <a:avLst/>
          </a:prstGeom>
          <a:solidFill>
            <a:schemeClr val="bg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nvGrpSpPr>
          <p:cNvPr id="203" name="Group 202">
            <a:extLst>
              <a:ext uri="{FF2B5EF4-FFF2-40B4-BE49-F238E27FC236}">
                <a16:creationId xmlns="" xmlns:a16="http://schemas.microsoft.com/office/drawing/2014/main" id="{D8F284F1-59AF-4C1A-A1C8-D22234C975CF}"/>
              </a:ext>
            </a:extLst>
          </p:cNvPr>
          <p:cNvGrpSpPr/>
          <p:nvPr/>
        </p:nvGrpSpPr>
        <p:grpSpPr>
          <a:xfrm>
            <a:off x="6341591" y="4638908"/>
            <a:ext cx="131432" cy="307777"/>
            <a:chOff x="5244638" y="3431954"/>
            <a:chExt cx="175243" cy="307777"/>
          </a:xfrm>
        </p:grpSpPr>
        <p:sp>
          <p:nvSpPr>
            <p:cNvPr id="207" name="Rectangle 206">
              <a:extLst>
                <a:ext uri="{FF2B5EF4-FFF2-40B4-BE49-F238E27FC236}">
                  <a16:creationId xmlns="" xmlns:a16="http://schemas.microsoft.com/office/drawing/2014/main" id="{36580616-9543-412F-82BB-A4E53CE452C1}"/>
                </a:ext>
              </a:extLst>
            </p:cNvPr>
            <p:cNvSpPr/>
            <p:nvPr/>
          </p:nvSpPr>
          <p:spPr bwMode="auto">
            <a:xfrm>
              <a:off x="5244638" y="3504780"/>
              <a:ext cx="175243" cy="182880"/>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08" name="TextBox 207">
              <a:extLst>
                <a:ext uri="{FF2B5EF4-FFF2-40B4-BE49-F238E27FC236}">
                  <a16:creationId xmlns="" xmlns:a16="http://schemas.microsoft.com/office/drawing/2014/main" id="{DD4C0EF8-5BEC-4735-90E6-0F26DF77DF97}"/>
                </a:ext>
              </a:extLst>
            </p:cNvPr>
            <p:cNvSpPr txBox="1"/>
            <p:nvPr/>
          </p:nvSpPr>
          <p:spPr bwMode="auto">
            <a:xfrm>
              <a:off x="5249752" y="3431954"/>
              <a:ext cx="166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t>
              </a:r>
            </a:p>
          </p:txBody>
        </p:sp>
      </p:grpSp>
      <p:sp>
        <p:nvSpPr>
          <p:cNvPr id="205" name="Rectangle 204">
            <a:extLst>
              <a:ext uri="{FF2B5EF4-FFF2-40B4-BE49-F238E27FC236}">
                <a16:creationId xmlns="" xmlns:a16="http://schemas.microsoft.com/office/drawing/2014/main" id="{055CBFBB-E458-43B6-9F94-F71E4591989D}"/>
              </a:ext>
            </a:extLst>
          </p:cNvPr>
          <p:cNvSpPr/>
          <p:nvPr/>
        </p:nvSpPr>
        <p:spPr bwMode="auto">
          <a:xfrm>
            <a:off x="6495332" y="4711733"/>
            <a:ext cx="131432" cy="182880"/>
          </a:xfrm>
          <a:prstGeom prst="rect">
            <a:avLst/>
          </a:prstGeom>
          <a:solidFill>
            <a:schemeClr val="bg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34" name="Rectangle 333">
            <a:extLst>
              <a:ext uri="{FF2B5EF4-FFF2-40B4-BE49-F238E27FC236}">
                <a16:creationId xmlns="" xmlns:a16="http://schemas.microsoft.com/office/drawing/2014/main" id="{49D045EA-9709-4262-BA3B-F6AC03A61A53}"/>
              </a:ext>
            </a:extLst>
          </p:cNvPr>
          <p:cNvSpPr/>
          <p:nvPr/>
        </p:nvSpPr>
        <p:spPr bwMode="auto">
          <a:xfrm>
            <a:off x="2651843" y="4916655"/>
            <a:ext cx="131432" cy="182880"/>
          </a:xfrm>
          <a:prstGeom prst="rect">
            <a:avLst/>
          </a:prstGeom>
          <a:solidFill>
            <a:schemeClr val="bg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32" name="Rectangle 331">
            <a:extLst>
              <a:ext uri="{FF2B5EF4-FFF2-40B4-BE49-F238E27FC236}">
                <a16:creationId xmlns="" xmlns:a16="http://schemas.microsoft.com/office/drawing/2014/main" id="{4CD2D658-6A41-44B6-8A6F-52167C5B398B}"/>
              </a:ext>
            </a:extLst>
          </p:cNvPr>
          <p:cNvSpPr/>
          <p:nvPr/>
        </p:nvSpPr>
        <p:spPr bwMode="auto">
          <a:xfrm>
            <a:off x="2805583" y="4916655"/>
            <a:ext cx="131432" cy="182880"/>
          </a:xfrm>
          <a:prstGeom prst="rect">
            <a:avLst/>
          </a:prstGeom>
          <a:solidFill>
            <a:schemeClr val="bg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30" name="Rectangle 329">
            <a:extLst>
              <a:ext uri="{FF2B5EF4-FFF2-40B4-BE49-F238E27FC236}">
                <a16:creationId xmlns="" xmlns:a16="http://schemas.microsoft.com/office/drawing/2014/main" id="{18BBAE3A-6229-42CA-A5A8-CFE424B544F3}"/>
              </a:ext>
            </a:extLst>
          </p:cNvPr>
          <p:cNvSpPr/>
          <p:nvPr/>
        </p:nvSpPr>
        <p:spPr bwMode="auto">
          <a:xfrm>
            <a:off x="2959322" y="4916655"/>
            <a:ext cx="131432" cy="182880"/>
          </a:xfrm>
          <a:prstGeom prst="rect">
            <a:avLst/>
          </a:prstGeom>
          <a:solidFill>
            <a:schemeClr val="bg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nvGrpSpPr>
          <p:cNvPr id="262" name="Group 261">
            <a:extLst>
              <a:ext uri="{FF2B5EF4-FFF2-40B4-BE49-F238E27FC236}">
                <a16:creationId xmlns="" xmlns:a16="http://schemas.microsoft.com/office/drawing/2014/main" id="{35B5E8EC-CD95-42DA-B1E6-6E1CDD5F35B7}"/>
              </a:ext>
            </a:extLst>
          </p:cNvPr>
          <p:cNvGrpSpPr/>
          <p:nvPr/>
        </p:nvGrpSpPr>
        <p:grpSpPr>
          <a:xfrm>
            <a:off x="3266801" y="4843830"/>
            <a:ext cx="131432" cy="307777"/>
            <a:chOff x="5244638" y="3431954"/>
            <a:chExt cx="175243" cy="307777"/>
          </a:xfrm>
        </p:grpSpPr>
        <p:sp>
          <p:nvSpPr>
            <p:cNvPr id="326" name="Rectangle 325">
              <a:extLst>
                <a:ext uri="{FF2B5EF4-FFF2-40B4-BE49-F238E27FC236}">
                  <a16:creationId xmlns="" xmlns:a16="http://schemas.microsoft.com/office/drawing/2014/main" id="{34D4D0E2-BFC7-4775-A52D-DED5ED0E4F49}"/>
                </a:ext>
              </a:extLst>
            </p:cNvPr>
            <p:cNvSpPr/>
            <p:nvPr/>
          </p:nvSpPr>
          <p:spPr bwMode="auto">
            <a:xfrm>
              <a:off x="5244638" y="3504780"/>
              <a:ext cx="175243" cy="182880"/>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27" name="TextBox 326">
              <a:extLst>
                <a:ext uri="{FF2B5EF4-FFF2-40B4-BE49-F238E27FC236}">
                  <a16:creationId xmlns="" xmlns:a16="http://schemas.microsoft.com/office/drawing/2014/main" id="{FB037061-7584-4149-881F-BC194F21F0A9}"/>
                </a:ext>
              </a:extLst>
            </p:cNvPr>
            <p:cNvSpPr txBox="1"/>
            <p:nvPr/>
          </p:nvSpPr>
          <p:spPr bwMode="auto">
            <a:xfrm>
              <a:off x="5249752" y="3431954"/>
              <a:ext cx="166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t>
              </a:r>
            </a:p>
          </p:txBody>
        </p:sp>
      </p:grpSp>
      <p:grpSp>
        <p:nvGrpSpPr>
          <p:cNvPr id="263" name="Group 262">
            <a:extLst>
              <a:ext uri="{FF2B5EF4-FFF2-40B4-BE49-F238E27FC236}">
                <a16:creationId xmlns="" xmlns:a16="http://schemas.microsoft.com/office/drawing/2014/main" id="{0EA3F667-B874-4331-8DB4-111067EC6A22}"/>
              </a:ext>
            </a:extLst>
          </p:cNvPr>
          <p:cNvGrpSpPr/>
          <p:nvPr/>
        </p:nvGrpSpPr>
        <p:grpSpPr>
          <a:xfrm>
            <a:off x="3420541" y="4843830"/>
            <a:ext cx="131432" cy="307777"/>
            <a:chOff x="5244638" y="3431954"/>
            <a:chExt cx="175243" cy="307777"/>
          </a:xfrm>
        </p:grpSpPr>
        <p:sp>
          <p:nvSpPr>
            <p:cNvPr id="324" name="Rectangle 323">
              <a:extLst>
                <a:ext uri="{FF2B5EF4-FFF2-40B4-BE49-F238E27FC236}">
                  <a16:creationId xmlns="" xmlns:a16="http://schemas.microsoft.com/office/drawing/2014/main" id="{94D48672-F05B-48DB-AD85-C99129E3F191}"/>
                </a:ext>
              </a:extLst>
            </p:cNvPr>
            <p:cNvSpPr/>
            <p:nvPr/>
          </p:nvSpPr>
          <p:spPr bwMode="auto">
            <a:xfrm>
              <a:off x="5244638" y="3504780"/>
              <a:ext cx="175243" cy="182880"/>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25" name="TextBox 324">
              <a:extLst>
                <a:ext uri="{FF2B5EF4-FFF2-40B4-BE49-F238E27FC236}">
                  <a16:creationId xmlns="" xmlns:a16="http://schemas.microsoft.com/office/drawing/2014/main" id="{A59830C7-9324-4722-B6AB-221F9C34F3F6}"/>
                </a:ext>
              </a:extLst>
            </p:cNvPr>
            <p:cNvSpPr txBox="1"/>
            <p:nvPr/>
          </p:nvSpPr>
          <p:spPr bwMode="auto">
            <a:xfrm>
              <a:off x="5249752" y="3431954"/>
              <a:ext cx="166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t>
              </a:r>
            </a:p>
          </p:txBody>
        </p:sp>
      </p:grpSp>
      <p:sp>
        <p:nvSpPr>
          <p:cNvPr id="318" name="Rectangle 317">
            <a:extLst>
              <a:ext uri="{FF2B5EF4-FFF2-40B4-BE49-F238E27FC236}">
                <a16:creationId xmlns="" xmlns:a16="http://schemas.microsoft.com/office/drawing/2014/main" id="{E791AC6B-093A-4442-973B-E36DBB2903C5}"/>
              </a:ext>
            </a:extLst>
          </p:cNvPr>
          <p:cNvSpPr/>
          <p:nvPr/>
        </p:nvSpPr>
        <p:spPr bwMode="auto">
          <a:xfrm>
            <a:off x="3881759" y="4916655"/>
            <a:ext cx="131432" cy="182880"/>
          </a:xfrm>
          <a:prstGeom prst="rect">
            <a:avLst/>
          </a:prstGeom>
          <a:solidFill>
            <a:schemeClr val="bg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14" name="Rectangle 313">
            <a:extLst>
              <a:ext uri="{FF2B5EF4-FFF2-40B4-BE49-F238E27FC236}">
                <a16:creationId xmlns="" xmlns:a16="http://schemas.microsoft.com/office/drawing/2014/main" id="{4870DEC5-4C90-4761-9E09-D06641D2E5B7}"/>
              </a:ext>
            </a:extLst>
          </p:cNvPr>
          <p:cNvSpPr/>
          <p:nvPr/>
        </p:nvSpPr>
        <p:spPr bwMode="auto">
          <a:xfrm>
            <a:off x="4189238" y="4916655"/>
            <a:ext cx="131432" cy="182880"/>
          </a:xfrm>
          <a:prstGeom prst="rect">
            <a:avLst/>
          </a:prstGeom>
          <a:solidFill>
            <a:schemeClr val="bg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nvGrpSpPr>
          <p:cNvPr id="270" name="Group 269">
            <a:extLst>
              <a:ext uri="{FF2B5EF4-FFF2-40B4-BE49-F238E27FC236}">
                <a16:creationId xmlns="" xmlns:a16="http://schemas.microsoft.com/office/drawing/2014/main" id="{8382E9B1-9BCA-417B-BBD7-B83A8E454924}"/>
              </a:ext>
            </a:extLst>
          </p:cNvPr>
          <p:cNvGrpSpPr/>
          <p:nvPr/>
        </p:nvGrpSpPr>
        <p:grpSpPr>
          <a:xfrm>
            <a:off x="4496717" y="4843830"/>
            <a:ext cx="131432" cy="307777"/>
            <a:chOff x="5244638" y="3431954"/>
            <a:chExt cx="175243" cy="307777"/>
          </a:xfrm>
        </p:grpSpPr>
        <p:sp>
          <p:nvSpPr>
            <p:cNvPr id="310" name="Rectangle 309">
              <a:extLst>
                <a:ext uri="{FF2B5EF4-FFF2-40B4-BE49-F238E27FC236}">
                  <a16:creationId xmlns="" xmlns:a16="http://schemas.microsoft.com/office/drawing/2014/main" id="{FB1DD9D1-E04E-4C8B-AAA9-9E4CEF9B6E97}"/>
                </a:ext>
              </a:extLst>
            </p:cNvPr>
            <p:cNvSpPr/>
            <p:nvPr/>
          </p:nvSpPr>
          <p:spPr bwMode="auto">
            <a:xfrm>
              <a:off x="5244638" y="3504780"/>
              <a:ext cx="175243" cy="182880"/>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11" name="TextBox 310">
              <a:extLst>
                <a:ext uri="{FF2B5EF4-FFF2-40B4-BE49-F238E27FC236}">
                  <a16:creationId xmlns="" xmlns:a16="http://schemas.microsoft.com/office/drawing/2014/main" id="{C3EE0940-C6C8-441C-88EC-A41688A7E26A}"/>
                </a:ext>
              </a:extLst>
            </p:cNvPr>
            <p:cNvSpPr txBox="1"/>
            <p:nvPr/>
          </p:nvSpPr>
          <p:spPr bwMode="auto">
            <a:xfrm>
              <a:off x="5249752" y="3431954"/>
              <a:ext cx="166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t>
              </a:r>
            </a:p>
          </p:txBody>
        </p:sp>
      </p:grpSp>
      <p:grpSp>
        <p:nvGrpSpPr>
          <p:cNvPr id="271" name="Group 270">
            <a:extLst>
              <a:ext uri="{FF2B5EF4-FFF2-40B4-BE49-F238E27FC236}">
                <a16:creationId xmlns="" xmlns:a16="http://schemas.microsoft.com/office/drawing/2014/main" id="{55F93FA6-1B03-4663-8848-680EF1F0FE58}"/>
              </a:ext>
            </a:extLst>
          </p:cNvPr>
          <p:cNvGrpSpPr/>
          <p:nvPr/>
        </p:nvGrpSpPr>
        <p:grpSpPr>
          <a:xfrm>
            <a:off x="4650457" y="4843830"/>
            <a:ext cx="131432" cy="307777"/>
            <a:chOff x="5244638" y="3431954"/>
            <a:chExt cx="175243" cy="307777"/>
          </a:xfrm>
        </p:grpSpPr>
        <p:sp>
          <p:nvSpPr>
            <p:cNvPr id="308" name="Rectangle 307">
              <a:extLst>
                <a:ext uri="{FF2B5EF4-FFF2-40B4-BE49-F238E27FC236}">
                  <a16:creationId xmlns="" xmlns:a16="http://schemas.microsoft.com/office/drawing/2014/main" id="{1B9E15CE-3AAD-4A05-8705-D5D7823634F8}"/>
                </a:ext>
              </a:extLst>
            </p:cNvPr>
            <p:cNvSpPr/>
            <p:nvPr/>
          </p:nvSpPr>
          <p:spPr bwMode="auto">
            <a:xfrm>
              <a:off x="5244638" y="3504780"/>
              <a:ext cx="175243" cy="182880"/>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09" name="TextBox 308">
              <a:extLst>
                <a:ext uri="{FF2B5EF4-FFF2-40B4-BE49-F238E27FC236}">
                  <a16:creationId xmlns="" xmlns:a16="http://schemas.microsoft.com/office/drawing/2014/main" id="{BCC32143-2E24-4D0C-9C22-DC426420DD4A}"/>
                </a:ext>
              </a:extLst>
            </p:cNvPr>
            <p:cNvSpPr txBox="1"/>
            <p:nvPr/>
          </p:nvSpPr>
          <p:spPr bwMode="auto">
            <a:xfrm>
              <a:off x="5249752" y="3431954"/>
              <a:ext cx="166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t>
              </a:r>
            </a:p>
          </p:txBody>
        </p:sp>
      </p:grpSp>
      <p:grpSp>
        <p:nvGrpSpPr>
          <p:cNvPr id="274" name="Group 273">
            <a:extLst>
              <a:ext uri="{FF2B5EF4-FFF2-40B4-BE49-F238E27FC236}">
                <a16:creationId xmlns="" xmlns:a16="http://schemas.microsoft.com/office/drawing/2014/main" id="{4AF55359-646E-46EA-8F44-7E5D328518BA}"/>
              </a:ext>
            </a:extLst>
          </p:cNvPr>
          <p:cNvGrpSpPr/>
          <p:nvPr/>
        </p:nvGrpSpPr>
        <p:grpSpPr>
          <a:xfrm>
            <a:off x="5111675" y="4843830"/>
            <a:ext cx="131432" cy="307777"/>
            <a:chOff x="5244638" y="3431954"/>
            <a:chExt cx="175243" cy="307777"/>
          </a:xfrm>
        </p:grpSpPr>
        <p:sp>
          <p:nvSpPr>
            <p:cNvPr id="302" name="Rectangle 301">
              <a:extLst>
                <a:ext uri="{FF2B5EF4-FFF2-40B4-BE49-F238E27FC236}">
                  <a16:creationId xmlns="" xmlns:a16="http://schemas.microsoft.com/office/drawing/2014/main" id="{62BC43C7-602D-4DC3-AC87-BED3A7C4046D}"/>
                </a:ext>
              </a:extLst>
            </p:cNvPr>
            <p:cNvSpPr/>
            <p:nvPr/>
          </p:nvSpPr>
          <p:spPr bwMode="auto">
            <a:xfrm>
              <a:off x="5244638" y="3504780"/>
              <a:ext cx="175243" cy="182880"/>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03" name="TextBox 302">
              <a:extLst>
                <a:ext uri="{FF2B5EF4-FFF2-40B4-BE49-F238E27FC236}">
                  <a16:creationId xmlns="" xmlns:a16="http://schemas.microsoft.com/office/drawing/2014/main" id="{34D15525-C753-4C83-BF99-A8BD2C59187E}"/>
                </a:ext>
              </a:extLst>
            </p:cNvPr>
            <p:cNvSpPr txBox="1"/>
            <p:nvPr/>
          </p:nvSpPr>
          <p:spPr bwMode="auto">
            <a:xfrm>
              <a:off x="5249752" y="3431954"/>
              <a:ext cx="166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t>
              </a:r>
            </a:p>
          </p:txBody>
        </p:sp>
      </p:grpSp>
      <p:grpSp>
        <p:nvGrpSpPr>
          <p:cNvPr id="276" name="Group 275">
            <a:extLst>
              <a:ext uri="{FF2B5EF4-FFF2-40B4-BE49-F238E27FC236}">
                <a16:creationId xmlns="" xmlns:a16="http://schemas.microsoft.com/office/drawing/2014/main" id="{C4AE7D6A-2908-428E-8592-A1FFF96090D0}"/>
              </a:ext>
            </a:extLst>
          </p:cNvPr>
          <p:cNvGrpSpPr/>
          <p:nvPr/>
        </p:nvGrpSpPr>
        <p:grpSpPr>
          <a:xfrm>
            <a:off x="5419154" y="4843830"/>
            <a:ext cx="131432" cy="307777"/>
            <a:chOff x="5244638" y="3431954"/>
            <a:chExt cx="175243" cy="307777"/>
          </a:xfrm>
        </p:grpSpPr>
        <p:sp>
          <p:nvSpPr>
            <p:cNvPr id="298" name="Rectangle 297">
              <a:extLst>
                <a:ext uri="{FF2B5EF4-FFF2-40B4-BE49-F238E27FC236}">
                  <a16:creationId xmlns="" xmlns:a16="http://schemas.microsoft.com/office/drawing/2014/main" id="{C92DD1E5-671B-42FE-9BDC-5DE7666462F3}"/>
                </a:ext>
              </a:extLst>
            </p:cNvPr>
            <p:cNvSpPr/>
            <p:nvPr/>
          </p:nvSpPr>
          <p:spPr bwMode="auto">
            <a:xfrm>
              <a:off x="5244638" y="3504780"/>
              <a:ext cx="175243" cy="182880"/>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99" name="TextBox 298">
              <a:extLst>
                <a:ext uri="{FF2B5EF4-FFF2-40B4-BE49-F238E27FC236}">
                  <a16:creationId xmlns="" xmlns:a16="http://schemas.microsoft.com/office/drawing/2014/main" id="{A02E9F8B-987E-4C9C-B846-DC5CBF613E8D}"/>
                </a:ext>
              </a:extLst>
            </p:cNvPr>
            <p:cNvSpPr txBox="1"/>
            <p:nvPr/>
          </p:nvSpPr>
          <p:spPr bwMode="auto">
            <a:xfrm>
              <a:off x="5249752" y="3431954"/>
              <a:ext cx="166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t>
              </a:r>
            </a:p>
          </p:txBody>
        </p:sp>
      </p:grpSp>
      <p:grpSp>
        <p:nvGrpSpPr>
          <p:cNvPr id="277" name="Group 276">
            <a:extLst>
              <a:ext uri="{FF2B5EF4-FFF2-40B4-BE49-F238E27FC236}">
                <a16:creationId xmlns="" xmlns:a16="http://schemas.microsoft.com/office/drawing/2014/main" id="{C3FED902-EBCD-4FBA-92DB-DAC6B1830C0A}"/>
              </a:ext>
            </a:extLst>
          </p:cNvPr>
          <p:cNvGrpSpPr/>
          <p:nvPr/>
        </p:nvGrpSpPr>
        <p:grpSpPr>
          <a:xfrm>
            <a:off x="5572894" y="4843830"/>
            <a:ext cx="131432" cy="307777"/>
            <a:chOff x="5244638" y="3431954"/>
            <a:chExt cx="175243" cy="307777"/>
          </a:xfrm>
        </p:grpSpPr>
        <p:sp>
          <p:nvSpPr>
            <p:cNvPr id="296" name="Rectangle 295">
              <a:extLst>
                <a:ext uri="{FF2B5EF4-FFF2-40B4-BE49-F238E27FC236}">
                  <a16:creationId xmlns="" xmlns:a16="http://schemas.microsoft.com/office/drawing/2014/main" id="{3235B38D-543F-43FF-B248-25D36A751E2D}"/>
                </a:ext>
              </a:extLst>
            </p:cNvPr>
            <p:cNvSpPr/>
            <p:nvPr/>
          </p:nvSpPr>
          <p:spPr bwMode="auto">
            <a:xfrm>
              <a:off x="5244638" y="3504780"/>
              <a:ext cx="175243" cy="182880"/>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97" name="TextBox 296">
              <a:extLst>
                <a:ext uri="{FF2B5EF4-FFF2-40B4-BE49-F238E27FC236}">
                  <a16:creationId xmlns="" xmlns:a16="http://schemas.microsoft.com/office/drawing/2014/main" id="{DF3669C8-8CB4-40D1-8831-8C8E9756FF8A}"/>
                </a:ext>
              </a:extLst>
            </p:cNvPr>
            <p:cNvSpPr txBox="1"/>
            <p:nvPr/>
          </p:nvSpPr>
          <p:spPr bwMode="auto">
            <a:xfrm>
              <a:off x="5249752" y="3431954"/>
              <a:ext cx="166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t>
              </a:r>
            </a:p>
          </p:txBody>
        </p:sp>
      </p:grpSp>
      <p:grpSp>
        <p:nvGrpSpPr>
          <p:cNvPr id="278" name="Group 277">
            <a:extLst>
              <a:ext uri="{FF2B5EF4-FFF2-40B4-BE49-F238E27FC236}">
                <a16:creationId xmlns="" xmlns:a16="http://schemas.microsoft.com/office/drawing/2014/main" id="{AB87513D-0BAB-4B50-A6D4-59629FA684DF}"/>
              </a:ext>
            </a:extLst>
          </p:cNvPr>
          <p:cNvGrpSpPr/>
          <p:nvPr/>
        </p:nvGrpSpPr>
        <p:grpSpPr>
          <a:xfrm>
            <a:off x="5726633" y="4843830"/>
            <a:ext cx="131432" cy="307777"/>
            <a:chOff x="5244638" y="3431954"/>
            <a:chExt cx="175243" cy="307777"/>
          </a:xfrm>
        </p:grpSpPr>
        <p:sp>
          <p:nvSpPr>
            <p:cNvPr id="294" name="Rectangle 293">
              <a:extLst>
                <a:ext uri="{FF2B5EF4-FFF2-40B4-BE49-F238E27FC236}">
                  <a16:creationId xmlns="" xmlns:a16="http://schemas.microsoft.com/office/drawing/2014/main" id="{9CDC3A1A-7E36-44E9-ACE2-A83668BE31DB}"/>
                </a:ext>
              </a:extLst>
            </p:cNvPr>
            <p:cNvSpPr/>
            <p:nvPr/>
          </p:nvSpPr>
          <p:spPr bwMode="auto">
            <a:xfrm>
              <a:off x="5244638" y="3504780"/>
              <a:ext cx="175243" cy="182880"/>
            </a:xfrm>
            <a:prstGeom prst="rect">
              <a:avLst/>
            </a:prstGeom>
            <a:solidFill>
              <a:schemeClr val="tx2"/>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95" name="TextBox 294">
              <a:extLst>
                <a:ext uri="{FF2B5EF4-FFF2-40B4-BE49-F238E27FC236}">
                  <a16:creationId xmlns="" xmlns:a16="http://schemas.microsoft.com/office/drawing/2014/main" id="{DD768110-AFD1-45B9-ADA3-5F0F23DC03F5}"/>
                </a:ext>
              </a:extLst>
            </p:cNvPr>
            <p:cNvSpPr txBox="1"/>
            <p:nvPr/>
          </p:nvSpPr>
          <p:spPr bwMode="auto">
            <a:xfrm>
              <a:off x="5249752" y="3431954"/>
              <a:ext cx="166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t>
              </a:r>
            </a:p>
          </p:txBody>
        </p:sp>
      </p:grpSp>
      <p:sp>
        <p:nvSpPr>
          <p:cNvPr id="288" name="Rectangle 287">
            <a:extLst>
              <a:ext uri="{FF2B5EF4-FFF2-40B4-BE49-F238E27FC236}">
                <a16:creationId xmlns="" xmlns:a16="http://schemas.microsoft.com/office/drawing/2014/main" id="{F0BD08CC-7DE0-41AB-A9D4-3F342187B904}"/>
              </a:ext>
            </a:extLst>
          </p:cNvPr>
          <p:cNvSpPr/>
          <p:nvPr/>
        </p:nvSpPr>
        <p:spPr bwMode="auto">
          <a:xfrm>
            <a:off x="6187852" y="4916655"/>
            <a:ext cx="131432" cy="182880"/>
          </a:xfrm>
          <a:prstGeom prst="rect">
            <a:avLst/>
          </a:prstGeom>
          <a:solidFill>
            <a:schemeClr val="bg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84" name="Rectangle 283">
            <a:extLst>
              <a:ext uri="{FF2B5EF4-FFF2-40B4-BE49-F238E27FC236}">
                <a16:creationId xmlns="" xmlns:a16="http://schemas.microsoft.com/office/drawing/2014/main" id="{0F30A248-7796-4577-8C5F-DF2C8132900F}"/>
              </a:ext>
            </a:extLst>
          </p:cNvPr>
          <p:cNvSpPr/>
          <p:nvPr/>
        </p:nvSpPr>
        <p:spPr bwMode="auto">
          <a:xfrm>
            <a:off x="6495332" y="4916655"/>
            <a:ext cx="131432" cy="182880"/>
          </a:xfrm>
          <a:prstGeom prst="rect">
            <a:avLst/>
          </a:prstGeom>
          <a:solidFill>
            <a:schemeClr val="bg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nvGrpSpPr>
          <p:cNvPr id="92" name="Group 91">
            <a:extLst>
              <a:ext uri="{FF2B5EF4-FFF2-40B4-BE49-F238E27FC236}">
                <a16:creationId xmlns="" xmlns:a16="http://schemas.microsoft.com/office/drawing/2014/main" id="{87325136-B85E-4D1F-BD7A-84B2D77CC266}"/>
              </a:ext>
            </a:extLst>
          </p:cNvPr>
          <p:cNvGrpSpPr/>
          <p:nvPr/>
        </p:nvGrpSpPr>
        <p:grpSpPr>
          <a:xfrm>
            <a:off x="2549106" y="4313207"/>
            <a:ext cx="4147150" cy="64008"/>
            <a:chOff x="3398807" y="4252825"/>
            <a:chExt cx="5529533" cy="64008"/>
          </a:xfrm>
        </p:grpSpPr>
        <p:cxnSp>
          <p:nvCxnSpPr>
            <p:cNvPr id="14" name="Straight Connector 13">
              <a:extLst>
                <a:ext uri="{FF2B5EF4-FFF2-40B4-BE49-F238E27FC236}">
                  <a16:creationId xmlns="" xmlns:a16="http://schemas.microsoft.com/office/drawing/2014/main" id="{02B28F0A-B93E-4394-AC8C-2156729D6AE2}"/>
                </a:ext>
              </a:extLst>
            </p:cNvPr>
            <p:cNvCxnSpPr>
              <a:cxnSpLocks/>
            </p:cNvCxnSpPr>
            <p:nvPr/>
          </p:nvCxnSpPr>
          <p:spPr bwMode="auto">
            <a:xfrm>
              <a:off x="3450566" y="4252825"/>
              <a:ext cx="5477774" cy="0"/>
            </a:xfrm>
            <a:prstGeom prst="line">
              <a:avLst/>
            </a:prstGeom>
            <a:noFill/>
            <a:ln w="28575" cap="flat" cmpd="sng" algn="ctr">
              <a:solidFill>
                <a:srgbClr val="000000"/>
              </a:solidFill>
              <a:prstDash val="solid"/>
              <a:round/>
              <a:headEnd type="none" w="med" len="med"/>
              <a:tailEnd type="none" w="med" len="med"/>
            </a:ln>
            <a:effectLst/>
          </p:spPr>
        </p:cxnSp>
        <p:cxnSp>
          <p:nvCxnSpPr>
            <p:cNvPr id="27" name="Straight Connector 26">
              <a:extLst>
                <a:ext uri="{FF2B5EF4-FFF2-40B4-BE49-F238E27FC236}">
                  <a16:creationId xmlns="" xmlns:a16="http://schemas.microsoft.com/office/drawing/2014/main" id="{DD716B32-4930-4F07-9916-F21D97846F44}"/>
                </a:ext>
              </a:extLst>
            </p:cNvPr>
            <p:cNvCxnSpPr>
              <a:cxnSpLocks/>
            </p:cNvCxnSpPr>
            <p:nvPr/>
          </p:nvCxnSpPr>
          <p:spPr bwMode="auto">
            <a:xfrm flipH="1">
              <a:off x="3398807" y="4252825"/>
              <a:ext cx="64008" cy="0"/>
            </a:xfrm>
            <a:prstGeom prst="line">
              <a:avLst/>
            </a:prstGeom>
            <a:noFill/>
            <a:ln w="28575" cap="flat" cmpd="sng" algn="ctr">
              <a:solidFill>
                <a:srgbClr val="000000"/>
              </a:solidFill>
              <a:prstDash val="solid"/>
              <a:round/>
              <a:headEnd type="none" w="med" len="med"/>
              <a:tailEnd type="none" w="med" len="med"/>
            </a:ln>
            <a:effectLst/>
          </p:spPr>
        </p:cxnSp>
        <p:cxnSp>
          <p:nvCxnSpPr>
            <p:cNvPr id="28" name="Straight Connector 27">
              <a:extLst>
                <a:ext uri="{FF2B5EF4-FFF2-40B4-BE49-F238E27FC236}">
                  <a16:creationId xmlns="" xmlns:a16="http://schemas.microsoft.com/office/drawing/2014/main" id="{69479F52-87FC-4E3F-9330-8602E7ED906F}"/>
                </a:ext>
              </a:extLst>
            </p:cNvPr>
            <p:cNvCxnSpPr>
              <a:cxnSpLocks/>
            </p:cNvCxnSpPr>
            <p:nvPr/>
          </p:nvCxnSpPr>
          <p:spPr bwMode="auto">
            <a:xfrm>
              <a:off x="3631720" y="4252825"/>
              <a:ext cx="0" cy="64008"/>
            </a:xfrm>
            <a:prstGeom prst="line">
              <a:avLst/>
            </a:prstGeom>
            <a:noFill/>
            <a:ln w="28575" cap="flat" cmpd="sng" algn="ctr">
              <a:solidFill>
                <a:srgbClr val="000000"/>
              </a:solidFill>
              <a:prstDash val="solid"/>
              <a:round/>
              <a:headEnd type="none" w="med" len="med"/>
              <a:tailEnd type="none" w="med" len="med"/>
            </a:ln>
            <a:effectLst/>
          </p:spPr>
        </p:cxnSp>
        <p:cxnSp>
          <p:nvCxnSpPr>
            <p:cNvPr id="30" name="Straight Connector 29">
              <a:extLst>
                <a:ext uri="{FF2B5EF4-FFF2-40B4-BE49-F238E27FC236}">
                  <a16:creationId xmlns="" xmlns:a16="http://schemas.microsoft.com/office/drawing/2014/main" id="{FE3CCCBD-B82D-4EE4-AB7E-2B7FCDA32883}"/>
                </a:ext>
              </a:extLst>
            </p:cNvPr>
            <p:cNvCxnSpPr>
              <a:cxnSpLocks/>
            </p:cNvCxnSpPr>
            <p:nvPr/>
          </p:nvCxnSpPr>
          <p:spPr bwMode="auto">
            <a:xfrm>
              <a:off x="3836569" y="4252825"/>
              <a:ext cx="0" cy="64008"/>
            </a:xfrm>
            <a:prstGeom prst="line">
              <a:avLst/>
            </a:prstGeom>
            <a:noFill/>
            <a:ln w="28575" cap="flat" cmpd="sng" algn="ctr">
              <a:solidFill>
                <a:srgbClr val="000000"/>
              </a:solidFill>
              <a:prstDash val="solid"/>
              <a:round/>
              <a:headEnd type="none" w="med" len="med"/>
              <a:tailEnd type="none" w="med" len="med"/>
            </a:ln>
            <a:effectLst/>
          </p:spPr>
        </p:cxnSp>
        <p:cxnSp>
          <p:nvCxnSpPr>
            <p:cNvPr id="31" name="Straight Connector 30">
              <a:extLst>
                <a:ext uri="{FF2B5EF4-FFF2-40B4-BE49-F238E27FC236}">
                  <a16:creationId xmlns="" xmlns:a16="http://schemas.microsoft.com/office/drawing/2014/main" id="{27895C69-5BC2-4F4E-9D0D-93955869740C}"/>
                </a:ext>
              </a:extLst>
            </p:cNvPr>
            <p:cNvCxnSpPr>
              <a:cxnSpLocks/>
            </p:cNvCxnSpPr>
            <p:nvPr/>
          </p:nvCxnSpPr>
          <p:spPr bwMode="auto">
            <a:xfrm>
              <a:off x="4041418" y="4252825"/>
              <a:ext cx="0" cy="64008"/>
            </a:xfrm>
            <a:prstGeom prst="line">
              <a:avLst/>
            </a:prstGeom>
            <a:noFill/>
            <a:ln w="28575" cap="flat" cmpd="sng" algn="ctr">
              <a:solidFill>
                <a:srgbClr val="000000"/>
              </a:solidFill>
              <a:prstDash val="solid"/>
              <a:round/>
              <a:headEnd type="none" w="med" len="med"/>
              <a:tailEnd type="none" w="med" len="med"/>
            </a:ln>
            <a:effectLst/>
          </p:spPr>
        </p:cxnSp>
        <p:cxnSp>
          <p:nvCxnSpPr>
            <p:cNvPr id="32" name="Straight Connector 31">
              <a:extLst>
                <a:ext uri="{FF2B5EF4-FFF2-40B4-BE49-F238E27FC236}">
                  <a16:creationId xmlns="" xmlns:a16="http://schemas.microsoft.com/office/drawing/2014/main" id="{3F711742-79C7-4BBB-B715-A423C4EEAA8C}"/>
                </a:ext>
              </a:extLst>
            </p:cNvPr>
            <p:cNvCxnSpPr>
              <a:cxnSpLocks/>
            </p:cNvCxnSpPr>
            <p:nvPr/>
          </p:nvCxnSpPr>
          <p:spPr bwMode="auto">
            <a:xfrm>
              <a:off x="4246267" y="4252825"/>
              <a:ext cx="0" cy="64008"/>
            </a:xfrm>
            <a:prstGeom prst="line">
              <a:avLst/>
            </a:prstGeom>
            <a:noFill/>
            <a:ln w="28575" cap="flat" cmpd="sng" algn="ctr">
              <a:solidFill>
                <a:srgbClr val="000000"/>
              </a:solidFill>
              <a:prstDash val="solid"/>
              <a:round/>
              <a:headEnd type="none" w="med" len="med"/>
              <a:tailEnd type="none" w="med" len="med"/>
            </a:ln>
            <a:effectLst/>
          </p:spPr>
        </p:cxnSp>
        <p:cxnSp>
          <p:nvCxnSpPr>
            <p:cNvPr id="33" name="Straight Connector 32">
              <a:extLst>
                <a:ext uri="{FF2B5EF4-FFF2-40B4-BE49-F238E27FC236}">
                  <a16:creationId xmlns="" xmlns:a16="http://schemas.microsoft.com/office/drawing/2014/main" id="{DFA0E881-18CC-49E4-9E5E-B92B9E3322F7}"/>
                </a:ext>
              </a:extLst>
            </p:cNvPr>
            <p:cNvCxnSpPr>
              <a:cxnSpLocks/>
            </p:cNvCxnSpPr>
            <p:nvPr/>
          </p:nvCxnSpPr>
          <p:spPr bwMode="auto">
            <a:xfrm>
              <a:off x="4451116" y="4252825"/>
              <a:ext cx="0" cy="64008"/>
            </a:xfrm>
            <a:prstGeom prst="line">
              <a:avLst/>
            </a:prstGeom>
            <a:noFill/>
            <a:ln w="28575" cap="flat" cmpd="sng" algn="ctr">
              <a:solidFill>
                <a:srgbClr val="000000"/>
              </a:solidFill>
              <a:prstDash val="solid"/>
              <a:round/>
              <a:headEnd type="none" w="med" len="med"/>
              <a:tailEnd type="none" w="med" len="med"/>
            </a:ln>
            <a:effectLst/>
          </p:spPr>
        </p:cxnSp>
        <p:cxnSp>
          <p:nvCxnSpPr>
            <p:cNvPr id="34" name="Straight Connector 33">
              <a:extLst>
                <a:ext uri="{FF2B5EF4-FFF2-40B4-BE49-F238E27FC236}">
                  <a16:creationId xmlns="" xmlns:a16="http://schemas.microsoft.com/office/drawing/2014/main" id="{2287F95A-3F9E-422D-9179-F9BE1DD09A1E}"/>
                </a:ext>
              </a:extLst>
            </p:cNvPr>
            <p:cNvCxnSpPr>
              <a:cxnSpLocks/>
            </p:cNvCxnSpPr>
            <p:nvPr/>
          </p:nvCxnSpPr>
          <p:spPr bwMode="auto">
            <a:xfrm>
              <a:off x="4655965" y="4252825"/>
              <a:ext cx="0" cy="64008"/>
            </a:xfrm>
            <a:prstGeom prst="line">
              <a:avLst/>
            </a:prstGeom>
            <a:noFill/>
            <a:ln w="28575" cap="flat" cmpd="sng" algn="ctr">
              <a:solidFill>
                <a:srgbClr val="000000"/>
              </a:solidFill>
              <a:prstDash val="solid"/>
              <a:round/>
              <a:headEnd type="none" w="med" len="med"/>
              <a:tailEnd type="none" w="med" len="med"/>
            </a:ln>
            <a:effectLst/>
          </p:spPr>
        </p:cxnSp>
        <p:cxnSp>
          <p:nvCxnSpPr>
            <p:cNvPr id="36" name="Straight Connector 35">
              <a:extLst>
                <a:ext uri="{FF2B5EF4-FFF2-40B4-BE49-F238E27FC236}">
                  <a16:creationId xmlns="" xmlns:a16="http://schemas.microsoft.com/office/drawing/2014/main" id="{597CAC80-3BBF-49B5-8A12-6C832A8C41A2}"/>
                </a:ext>
              </a:extLst>
            </p:cNvPr>
            <p:cNvCxnSpPr>
              <a:cxnSpLocks/>
            </p:cNvCxnSpPr>
            <p:nvPr/>
          </p:nvCxnSpPr>
          <p:spPr bwMode="auto">
            <a:xfrm>
              <a:off x="4860814" y="4252825"/>
              <a:ext cx="0" cy="64008"/>
            </a:xfrm>
            <a:prstGeom prst="line">
              <a:avLst/>
            </a:prstGeom>
            <a:noFill/>
            <a:ln w="28575" cap="flat" cmpd="sng" algn="ctr">
              <a:solidFill>
                <a:srgbClr val="000000"/>
              </a:solidFill>
              <a:prstDash val="solid"/>
              <a:round/>
              <a:headEnd type="none" w="med" len="med"/>
              <a:tailEnd type="none" w="med" len="med"/>
            </a:ln>
            <a:effectLst/>
          </p:spPr>
        </p:cxnSp>
        <p:cxnSp>
          <p:nvCxnSpPr>
            <p:cNvPr id="37" name="Straight Connector 36">
              <a:extLst>
                <a:ext uri="{FF2B5EF4-FFF2-40B4-BE49-F238E27FC236}">
                  <a16:creationId xmlns="" xmlns:a16="http://schemas.microsoft.com/office/drawing/2014/main" id="{9E6B5AF1-CBD2-48F0-84A1-300A34095E53}"/>
                </a:ext>
              </a:extLst>
            </p:cNvPr>
            <p:cNvCxnSpPr>
              <a:cxnSpLocks/>
            </p:cNvCxnSpPr>
            <p:nvPr/>
          </p:nvCxnSpPr>
          <p:spPr bwMode="auto">
            <a:xfrm>
              <a:off x="5065663" y="4252825"/>
              <a:ext cx="0" cy="64008"/>
            </a:xfrm>
            <a:prstGeom prst="line">
              <a:avLst/>
            </a:prstGeom>
            <a:noFill/>
            <a:ln w="28575" cap="flat" cmpd="sng" algn="ctr">
              <a:solidFill>
                <a:srgbClr val="000000"/>
              </a:solidFill>
              <a:prstDash val="solid"/>
              <a:round/>
              <a:headEnd type="none" w="med" len="med"/>
              <a:tailEnd type="none" w="med" len="med"/>
            </a:ln>
            <a:effectLst/>
          </p:spPr>
        </p:cxnSp>
        <p:cxnSp>
          <p:nvCxnSpPr>
            <p:cNvPr id="38" name="Straight Connector 37">
              <a:extLst>
                <a:ext uri="{FF2B5EF4-FFF2-40B4-BE49-F238E27FC236}">
                  <a16:creationId xmlns="" xmlns:a16="http://schemas.microsoft.com/office/drawing/2014/main" id="{636A4508-AEB9-4FCF-B94F-9D1841B72378}"/>
                </a:ext>
              </a:extLst>
            </p:cNvPr>
            <p:cNvCxnSpPr>
              <a:cxnSpLocks/>
            </p:cNvCxnSpPr>
            <p:nvPr/>
          </p:nvCxnSpPr>
          <p:spPr bwMode="auto">
            <a:xfrm>
              <a:off x="5270512" y="4252825"/>
              <a:ext cx="0" cy="64008"/>
            </a:xfrm>
            <a:prstGeom prst="line">
              <a:avLst/>
            </a:prstGeom>
            <a:noFill/>
            <a:ln w="28575" cap="flat" cmpd="sng" algn="ctr">
              <a:solidFill>
                <a:srgbClr val="000000"/>
              </a:solidFill>
              <a:prstDash val="solid"/>
              <a:round/>
              <a:headEnd type="none" w="med" len="med"/>
              <a:tailEnd type="none" w="med" len="med"/>
            </a:ln>
            <a:effectLst/>
          </p:spPr>
        </p:cxnSp>
        <p:cxnSp>
          <p:nvCxnSpPr>
            <p:cNvPr id="39" name="Straight Connector 38">
              <a:extLst>
                <a:ext uri="{FF2B5EF4-FFF2-40B4-BE49-F238E27FC236}">
                  <a16:creationId xmlns="" xmlns:a16="http://schemas.microsoft.com/office/drawing/2014/main" id="{080FC9C7-107E-4AC3-9FA9-54B2A061C710}"/>
                </a:ext>
              </a:extLst>
            </p:cNvPr>
            <p:cNvCxnSpPr>
              <a:cxnSpLocks/>
            </p:cNvCxnSpPr>
            <p:nvPr/>
          </p:nvCxnSpPr>
          <p:spPr bwMode="auto">
            <a:xfrm>
              <a:off x="5475361" y="4252825"/>
              <a:ext cx="0" cy="64008"/>
            </a:xfrm>
            <a:prstGeom prst="line">
              <a:avLst/>
            </a:prstGeom>
            <a:noFill/>
            <a:ln w="28575" cap="flat" cmpd="sng" algn="ctr">
              <a:solidFill>
                <a:srgbClr val="000000"/>
              </a:solidFill>
              <a:prstDash val="solid"/>
              <a:round/>
              <a:headEnd type="none" w="med" len="med"/>
              <a:tailEnd type="none" w="med" len="med"/>
            </a:ln>
            <a:effectLst/>
          </p:spPr>
        </p:cxnSp>
        <p:cxnSp>
          <p:nvCxnSpPr>
            <p:cNvPr id="40" name="Straight Connector 39">
              <a:extLst>
                <a:ext uri="{FF2B5EF4-FFF2-40B4-BE49-F238E27FC236}">
                  <a16:creationId xmlns="" xmlns:a16="http://schemas.microsoft.com/office/drawing/2014/main" id="{D217A624-F790-4EC2-981E-261EEA62AEDD}"/>
                </a:ext>
              </a:extLst>
            </p:cNvPr>
            <p:cNvCxnSpPr>
              <a:cxnSpLocks/>
            </p:cNvCxnSpPr>
            <p:nvPr/>
          </p:nvCxnSpPr>
          <p:spPr bwMode="auto">
            <a:xfrm>
              <a:off x="5680210" y="4252825"/>
              <a:ext cx="0" cy="64008"/>
            </a:xfrm>
            <a:prstGeom prst="line">
              <a:avLst/>
            </a:prstGeom>
            <a:noFill/>
            <a:ln w="28575" cap="flat" cmpd="sng" algn="ctr">
              <a:solidFill>
                <a:srgbClr val="000000"/>
              </a:solidFill>
              <a:prstDash val="solid"/>
              <a:round/>
              <a:headEnd type="none" w="med" len="med"/>
              <a:tailEnd type="none" w="med" len="med"/>
            </a:ln>
            <a:effectLst/>
          </p:spPr>
        </p:cxnSp>
        <p:cxnSp>
          <p:nvCxnSpPr>
            <p:cNvPr id="41" name="Straight Connector 40">
              <a:extLst>
                <a:ext uri="{FF2B5EF4-FFF2-40B4-BE49-F238E27FC236}">
                  <a16:creationId xmlns="" xmlns:a16="http://schemas.microsoft.com/office/drawing/2014/main" id="{51007228-30CA-4F69-9A07-29662969174E}"/>
                </a:ext>
              </a:extLst>
            </p:cNvPr>
            <p:cNvCxnSpPr>
              <a:cxnSpLocks/>
            </p:cNvCxnSpPr>
            <p:nvPr/>
          </p:nvCxnSpPr>
          <p:spPr bwMode="auto">
            <a:xfrm>
              <a:off x="5885059" y="4252825"/>
              <a:ext cx="0" cy="64008"/>
            </a:xfrm>
            <a:prstGeom prst="line">
              <a:avLst/>
            </a:prstGeom>
            <a:noFill/>
            <a:ln w="28575" cap="flat" cmpd="sng" algn="ctr">
              <a:solidFill>
                <a:srgbClr val="000000"/>
              </a:solidFill>
              <a:prstDash val="solid"/>
              <a:round/>
              <a:headEnd type="none" w="med" len="med"/>
              <a:tailEnd type="none" w="med" len="med"/>
            </a:ln>
            <a:effectLst/>
          </p:spPr>
        </p:cxnSp>
        <p:cxnSp>
          <p:nvCxnSpPr>
            <p:cNvPr id="42" name="Straight Connector 41">
              <a:extLst>
                <a:ext uri="{FF2B5EF4-FFF2-40B4-BE49-F238E27FC236}">
                  <a16:creationId xmlns="" xmlns:a16="http://schemas.microsoft.com/office/drawing/2014/main" id="{EFEF9E42-785F-4E4A-B0E6-55C16A2B2E43}"/>
                </a:ext>
              </a:extLst>
            </p:cNvPr>
            <p:cNvCxnSpPr>
              <a:cxnSpLocks/>
            </p:cNvCxnSpPr>
            <p:nvPr/>
          </p:nvCxnSpPr>
          <p:spPr bwMode="auto">
            <a:xfrm>
              <a:off x="6089908" y="4252825"/>
              <a:ext cx="0" cy="64008"/>
            </a:xfrm>
            <a:prstGeom prst="line">
              <a:avLst/>
            </a:prstGeom>
            <a:noFill/>
            <a:ln w="28575" cap="flat" cmpd="sng" algn="ctr">
              <a:solidFill>
                <a:srgbClr val="000000"/>
              </a:solidFill>
              <a:prstDash val="solid"/>
              <a:round/>
              <a:headEnd type="none" w="med" len="med"/>
              <a:tailEnd type="none" w="med" len="med"/>
            </a:ln>
            <a:effectLst/>
          </p:spPr>
        </p:cxnSp>
        <p:cxnSp>
          <p:nvCxnSpPr>
            <p:cNvPr id="43" name="Straight Connector 42">
              <a:extLst>
                <a:ext uri="{FF2B5EF4-FFF2-40B4-BE49-F238E27FC236}">
                  <a16:creationId xmlns="" xmlns:a16="http://schemas.microsoft.com/office/drawing/2014/main" id="{208A7233-9DDE-4C12-88C8-E98990750B9A}"/>
                </a:ext>
              </a:extLst>
            </p:cNvPr>
            <p:cNvCxnSpPr>
              <a:cxnSpLocks/>
            </p:cNvCxnSpPr>
            <p:nvPr/>
          </p:nvCxnSpPr>
          <p:spPr bwMode="auto">
            <a:xfrm>
              <a:off x="6294757" y="4252825"/>
              <a:ext cx="0" cy="64008"/>
            </a:xfrm>
            <a:prstGeom prst="line">
              <a:avLst/>
            </a:prstGeom>
            <a:noFill/>
            <a:ln w="28575" cap="flat" cmpd="sng" algn="ctr">
              <a:solidFill>
                <a:srgbClr val="000000"/>
              </a:solidFill>
              <a:prstDash val="solid"/>
              <a:round/>
              <a:headEnd type="none" w="med" len="med"/>
              <a:tailEnd type="none" w="med" len="med"/>
            </a:ln>
            <a:effectLst/>
          </p:spPr>
        </p:cxnSp>
        <p:cxnSp>
          <p:nvCxnSpPr>
            <p:cNvPr id="44" name="Straight Connector 43">
              <a:extLst>
                <a:ext uri="{FF2B5EF4-FFF2-40B4-BE49-F238E27FC236}">
                  <a16:creationId xmlns="" xmlns:a16="http://schemas.microsoft.com/office/drawing/2014/main" id="{F816BA90-89D7-4712-B529-4FF10A6C7D17}"/>
                </a:ext>
              </a:extLst>
            </p:cNvPr>
            <p:cNvCxnSpPr>
              <a:cxnSpLocks/>
            </p:cNvCxnSpPr>
            <p:nvPr/>
          </p:nvCxnSpPr>
          <p:spPr bwMode="auto">
            <a:xfrm>
              <a:off x="6499606" y="4252825"/>
              <a:ext cx="0" cy="64008"/>
            </a:xfrm>
            <a:prstGeom prst="line">
              <a:avLst/>
            </a:prstGeom>
            <a:noFill/>
            <a:ln w="28575" cap="flat" cmpd="sng" algn="ctr">
              <a:solidFill>
                <a:srgbClr val="000000"/>
              </a:solidFill>
              <a:prstDash val="solid"/>
              <a:round/>
              <a:headEnd type="none" w="med" len="med"/>
              <a:tailEnd type="none" w="med" len="med"/>
            </a:ln>
            <a:effectLst/>
          </p:spPr>
        </p:cxnSp>
        <p:cxnSp>
          <p:nvCxnSpPr>
            <p:cNvPr id="45" name="Straight Connector 44">
              <a:extLst>
                <a:ext uri="{FF2B5EF4-FFF2-40B4-BE49-F238E27FC236}">
                  <a16:creationId xmlns="" xmlns:a16="http://schemas.microsoft.com/office/drawing/2014/main" id="{A3CFD517-226A-4742-B5B8-305A5ECD333C}"/>
                </a:ext>
              </a:extLst>
            </p:cNvPr>
            <p:cNvCxnSpPr>
              <a:cxnSpLocks/>
            </p:cNvCxnSpPr>
            <p:nvPr/>
          </p:nvCxnSpPr>
          <p:spPr bwMode="auto">
            <a:xfrm>
              <a:off x="6704455" y="4252825"/>
              <a:ext cx="0" cy="64008"/>
            </a:xfrm>
            <a:prstGeom prst="line">
              <a:avLst/>
            </a:prstGeom>
            <a:noFill/>
            <a:ln w="28575" cap="flat" cmpd="sng" algn="ctr">
              <a:solidFill>
                <a:srgbClr val="000000"/>
              </a:solidFill>
              <a:prstDash val="solid"/>
              <a:round/>
              <a:headEnd type="none" w="med" len="med"/>
              <a:tailEnd type="none" w="med" len="med"/>
            </a:ln>
            <a:effectLst/>
          </p:spPr>
        </p:cxnSp>
        <p:cxnSp>
          <p:nvCxnSpPr>
            <p:cNvPr id="46" name="Straight Connector 45">
              <a:extLst>
                <a:ext uri="{FF2B5EF4-FFF2-40B4-BE49-F238E27FC236}">
                  <a16:creationId xmlns="" xmlns:a16="http://schemas.microsoft.com/office/drawing/2014/main" id="{5E3698C1-3193-4768-93A9-93928B84566F}"/>
                </a:ext>
              </a:extLst>
            </p:cNvPr>
            <p:cNvCxnSpPr>
              <a:cxnSpLocks/>
            </p:cNvCxnSpPr>
            <p:nvPr/>
          </p:nvCxnSpPr>
          <p:spPr bwMode="auto">
            <a:xfrm>
              <a:off x="6909304" y="4252825"/>
              <a:ext cx="0" cy="64008"/>
            </a:xfrm>
            <a:prstGeom prst="line">
              <a:avLst/>
            </a:prstGeom>
            <a:noFill/>
            <a:ln w="28575" cap="flat" cmpd="sng" algn="ctr">
              <a:solidFill>
                <a:srgbClr val="000000"/>
              </a:solidFill>
              <a:prstDash val="solid"/>
              <a:round/>
              <a:headEnd type="none" w="med" len="med"/>
              <a:tailEnd type="none" w="med" len="med"/>
            </a:ln>
            <a:effectLst/>
          </p:spPr>
        </p:cxnSp>
        <p:cxnSp>
          <p:nvCxnSpPr>
            <p:cNvPr id="47" name="Straight Connector 46">
              <a:extLst>
                <a:ext uri="{FF2B5EF4-FFF2-40B4-BE49-F238E27FC236}">
                  <a16:creationId xmlns="" xmlns:a16="http://schemas.microsoft.com/office/drawing/2014/main" id="{9B7C41B4-017E-4570-AD69-DEC1DFC64562}"/>
                </a:ext>
              </a:extLst>
            </p:cNvPr>
            <p:cNvCxnSpPr>
              <a:cxnSpLocks/>
            </p:cNvCxnSpPr>
            <p:nvPr/>
          </p:nvCxnSpPr>
          <p:spPr bwMode="auto">
            <a:xfrm>
              <a:off x="7114153" y="4252825"/>
              <a:ext cx="0" cy="64008"/>
            </a:xfrm>
            <a:prstGeom prst="line">
              <a:avLst/>
            </a:prstGeom>
            <a:noFill/>
            <a:ln w="28575" cap="flat" cmpd="sng" algn="ctr">
              <a:solidFill>
                <a:srgbClr val="000000"/>
              </a:solidFill>
              <a:prstDash val="solid"/>
              <a:round/>
              <a:headEnd type="none" w="med" len="med"/>
              <a:tailEnd type="none" w="med" len="med"/>
            </a:ln>
            <a:effectLst/>
          </p:spPr>
        </p:cxnSp>
        <p:cxnSp>
          <p:nvCxnSpPr>
            <p:cNvPr id="48" name="Straight Connector 47">
              <a:extLst>
                <a:ext uri="{FF2B5EF4-FFF2-40B4-BE49-F238E27FC236}">
                  <a16:creationId xmlns="" xmlns:a16="http://schemas.microsoft.com/office/drawing/2014/main" id="{D088D57A-85EB-4746-AB21-ACA6140B56FB}"/>
                </a:ext>
              </a:extLst>
            </p:cNvPr>
            <p:cNvCxnSpPr>
              <a:cxnSpLocks/>
            </p:cNvCxnSpPr>
            <p:nvPr/>
          </p:nvCxnSpPr>
          <p:spPr bwMode="auto">
            <a:xfrm>
              <a:off x="7319002" y="4252825"/>
              <a:ext cx="0" cy="64008"/>
            </a:xfrm>
            <a:prstGeom prst="line">
              <a:avLst/>
            </a:prstGeom>
            <a:noFill/>
            <a:ln w="28575" cap="flat" cmpd="sng" algn="ctr">
              <a:solidFill>
                <a:srgbClr val="000000"/>
              </a:solidFill>
              <a:prstDash val="solid"/>
              <a:round/>
              <a:headEnd type="none" w="med" len="med"/>
              <a:tailEnd type="none" w="med" len="med"/>
            </a:ln>
            <a:effectLst/>
          </p:spPr>
        </p:cxnSp>
        <p:cxnSp>
          <p:nvCxnSpPr>
            <p:cNvPr id="49" name="Straight Connector 48">
              <a:extLst>
                <a:ext uri="{FF2B5EF4-FFF2-40B4-BE49-F238E27FC236}">
                  <a16:creationId xmlns="" xmlns:a16="http://schemas.microsoft.com/office/drawing/2014/main" id="{9E864FAB-E2A2-4978-AB5A-92FDBAAEBDEE}"/>
                </a:ext>
              </a:extLst>
            </p:cNvPr>
            <p:cNvCxnSpPr>
              <a:cxnSpLocks/>
            </p:cNvCxnSpPr>
            <p:nvPr/>
          </p:nvCxnSpPr>
          <p:spPr bwMode="auto">
            <a:xfrm>
              <a:off x="7523851" y="4252825"/>
              <a:ext cx="0" cy="64008"/>
            </a:xfrm>
            <a:prstGeom prst="line">
              <a:avLst/>
            </a:prstGeom>
            <a:noFill/>
            <a:ln w="28575" cap="flat" cmpd="sng" algn="ctr">
              <a:solidFill>
                <a:srgbClr val="000000"/>
              </a:solidFill>
              <a:prstDash val="solid"/>
              <a:round/>
              <a:headEnd type="none" w="med" len="med"/>
              <a:tailEnd type="none" w="med" len="med"/>
            </a:ln>
            <a:effectLst/>
          </p:spPr>
        </p:cxnSp>
        <p:cxnSp>
          <p:nvCxnSpPr>
            <p:cNvPr id="50" name="Straight Connector 49">
              <a:extLst>
                <a:ext uri="{FF2B5EF4-FFF2-40B4-BE49-F238E27FC236}">
                  <a16:creationId xmlns="" xmlns:a16="http://schemas.microsoft.com/office/drawing/2014/main" id="{308CA931-4098-4849-BCC7-766AE5F61F41}"/>
                </a:ext>
              </a:extLst>
            </p:cNvPr>
            <p:cNvCxnSpPr>
              <a:cxnSpLocks/>
            </p:cNvCxnSpPr>
            <p:nvPr/>
          </p:nvCxnSpPr>
          <p:spPr bwMode="auto">
            <a:xfrm>
              <a:off x="7728700" y="4252825"/>
              <a:ext cx="0" cy="64008"/>
            </a:xfrm>
            <a:prstGeom prst="line">
              <a:avLst/>
            </a:prstGeom>
            <a:noFill/>
            <a:ln w="28575" cap="flat" cmpd="sng" algn="ctr">
              <a:solidFill>
                <a:srgbClr val="000000"/>
              </a:solidFill>
              <a:prstDash val="solid"/>
              <a:round/>
              <a:headEnd type="none" w="med" len="med"/>
              <a:tailEnd type="none" w="med" len="med"/>
            </a:ln>
            <a:effectLst/>
          </p:spPr>
        </p:cxnSp>
        <p:cxnSp>
          <p:nvCxnSpPr>
            <p:cNvPr id="51" name="Straight Connector 50">
              <a:extLst>
                <a:ext uri="{FF2B5EF4-FFF2-40B4-BE49-F238E27FC236}">
                  <a16:creationId xmlns="" xmlns:a16="http://schemas.microsoft.com/office/drawing/2014/main" id="{1A36D4EF-BA17-47FB-915C-FBDD1BFCC053}"/>
                </a:ext>
              </a:extLst>
            </p:cNvPr>
            <p:cNvCxnSpPr>
              <a:cxnSpLocks/>
            </p:cNvCxnSpPr>
            <p:nvPr/>
          </p:nvCxnSpPr>
          <p:spPr bwMode="auto">
            <a:xfrm>
              <a:off x="7933549" y="4252825"/>
              <a:ext cx="0" cy="64008"/>
            </a:xfrm>
            <a:prstGeom prst="line">
              <a:avLst/>
            </a:prstGeom>
            <a:noFill/>
            <a:ln w="28575" cap="flat" cmpd="sng" algn="ctr">
              <a:solidFill>
                <a:srgbClr val="000000"/>
              </a:solidFill>
              <a:prstDash val="solid"/>
              <a:round/>
              <a:headEnd type="none" w="med" len="med"/>
              <a:tailEnd type="none" w="med" len="med"/>
            </a:ln>
            <a:effectLst/>
          </p:spPr>
        </p:cxnSp>
        <p:cxnSp>
          <p:nvCxnSpPr>
            <p:cNvPr id="52" name="Straight Connector 51">
              <a:extLst>
                <a:ext uri="{FF2B5EF4-FFF2-40B4-BE49-F238E27FC236}">
                  <a16:creationId xmlns="" xmlns:a16="http://schemas.microsoft.com/office/drawing/2014/main" id="{108ABFDC-7EDD-47E2-AE2E-66A9391C5F3A}"/>
                </a:ext>
              </a:extLst>
            </p:cNvPr>
            <p:cNvCxnSpPr>
              <a:cxnSpLocks/>
            </p:cNvCxnSpPr>
            <p:nvPr/>
          </p:nvCxnSpPr>
          <p:spPr bwMode="auto">
            <a:xfrm>
              <a:off x="8138398" y="4252825"/>
              <a:ext cx="0" cy="64008"/>
            </a:xfrm>
            <a:prstGeom prst="line">
              <a:avLst/>
            </a:prstGeom>
            <a:noFill/>
            <a:ln w="28575" cap="flat" cmpd="sng" algn="ctr">
              <a:solidFill>
                <a:srgbClr val="000000"/>
              </a:solidFill>
              <a:prstDash val="solid"/>
              <a:round/>
              <a:headEnd type="none" w="med" len="med"/>
              <a:tailEnd type="none" w="med" len="med"/>
            </a:ln>
            <a:effectLst/>
          </p:spPr>
        </p:cxnSp>
        <p:cxnSp>
          <p:nvCxnSpPr>
            <p:cNvPr id="53" name="Straight Connector 52">
              <a:extLst>
                <a:ext uri="{FF2B5EF4-FFF2-40B4-BE49-F238E27FC236}">
                  <a16:creationId xmlns="" xmlns:a16="http://schemas.microsoft.com/office/drawing/2014/main" id="{A6FCE692-D0DE-489B-B8AE-C80DAA829899}"/>
                </a:ext>
              </a:extLst>
            </p:cNvPr>
            <p:cNvCxnSpPr>
              <a:cxnSpLocks/>
            </p:cNvCxnSpPr>
            <p:nvPr/>
          </p:nvCxnSpPr>
          <p:spPr bwMode="auto">
            <a:xfrm>
              <a:off x="8343247" y="4252825"/>
              <a:ext cx="0" cy="64008"/>
            </a:xfrm>
            <a:prstGeom prst="line">
              <a:avLst/>
            </a:prstGeom>
            <a:noFill/>
            <a:ln w="28575" cap="flat" cmpd="sng" algn="ctr">
              <a:solidFill>
                <a:srgbClr val="000000"/>
              </a:solidFill>
              <a:prstDash val="solid"/>
              <a:round/>
              <a:headEnd type="none" w="med" len="med"/>
              <a:tailEnd type="none" w="med" len="med"/>
            </a:ln>
            <a:effectLst/>
          </p:spPr>
        </p:cxnSp>
        <p:cxnSp>
          <p:nvCxnSpPr>
            <p:cNvPr id="54" name="Straight Connector 53">
              <a:extLst>
                <a:ext uri="{FF2B5EF4-FFF2-40B4-BE49-F238E27FC236}">
                  <a16:creationId xmlns="" xmlns:a16="http://schemas.microsoft.com/office/drawing/2014/main" id="{ED206370-BDD5-4594-B7F7-EE3A4F6E43B7}"/>
                </a:ext>
              </a:extLst>
            </p:cNvPr>
            <p:cNvCxnSpPr>
              <a:cxnSpLocks/>
            </p:cNvCxnSpPr>
            <p:nvPr/>
          </p:nvCxnSpPr>
          <p:spPr bwMode="auto">
            <a:xfrm>
              <a:off x="8548096" y="4252825"/>
              <a:ext cx="0" cy="64008"/>
            </a:xfrm>
            <a:prstGeom prst="line">
              <a:avLst/>
            </a:prstGeom>
            <a:noFill/>
            <a:ln w="28575" cap="flat" cmpd="sng" algn="ctr">
              <a:solidFill>
                <a:srgbClr val="000000"/>
              </a:solidFill>
              <a:prstDash val="solid"/>
              <a:round/>
              <a:headEnd type="none" w="med" len="med"/>
              <a:tailEnd type="none" w="med" len="med"/>
            </a:ln>
            <a:effectLst/>
          </p:spPr>
        </p:cxnSp>
        <p:cxnSp>
          <p:nvCxnSpPr>
            <p:cNvPr id="55" name="Straight Connector 54">
              <a:extLst>
                <a:ext uri="{FF2B5EF4-FFF2-40B4-BE49-F238E27FC236}">
                  <a16:creationId xmlns="" xmlns:a16="http://schemas.microsoft.com/office/drawing/2014/main" id="{0FAEACF8-7273-47F2-9FC9-0C91A0414D21}"/>
                </a:ext>
              </a:extLst>
            </p:cNvPr>
            <p:cNvCxnSpPr>
              <a:cxnSpLocks/>
            </p:cNvCxnSpPr>
            <p:nvPr/>
          </p:nvCxnSpPr>
          <p:spPr bwMode="auto">
            <a:xfrm>
              <a:off x="8752935" y="4252825"/>
              <a:ext cx="0" cy="64008"/>
            </a:xfrm>
            <a:prstGeom prst="line">
              <a:avLst/>
            </a:prstGeom>
            <a:noFill/>
            <a:ln w="28575" cap="flat" cmpd="sng" algn="ctr">
              <a:solidFill>
                <a:srgbClr val="000000"/>
              </a:solidFill>
              <a:prstDash val="solid"/>
              <a:round/>
              <a:headEnd type="none" w="med" len="med"/>
              <a:tailEnd type="none" w="med" len="med"/>
            </a:ln>
            <a:effectLst/>
          </p:spPr>
        </p:cxnSp>
      </p:grpSp>
      <p:sp>
        <p:nvSpPr>
          <p:cNvPr id="8" name="Date Placeholder 7"/>
          <p:cNvSpPr>
            <a:spLocks noGrp="1"/>
          </p:cNvSpPr>
          <p:nvPr>
            <p:ph type="dt" sz="half" idx="10"/>
          </p:nvPr>
        </p:nvSpPr>
        <p:spPr/>
        <p:txBody>
          <a:bodyPr/>
          <a:lstStyle/>
          <a:p>
            <a:fld id="{68A74B0B-0ACB-8443-A3FD-C4B331D7953F}" type="datetime1">
              <a:rPr lang="en-US" smtClean="0"/>
              <a:t>14.11.20</a:t>
            </a:fld>
            <a:endParaRPr lang="en-US"/>
          </a:p>
        </p:txBody>
      </p:sp>
      <p:sp>
        <p:nvSpPr>
          <p:cNvPr id="9" name="Slide Number Placeholder 8"/>
          <p:cNvSpPr>
            <a:spLocks noGrp="1"/>
          </p:cNvSpPr>
          <p:nvPr>
            <p:ph type="sldNum" sz="quarter" idx="12"/>
          </p:nvPr>
        </p:nvSpPr>
        <p:spPr/>
        <p:txBody>
          <a:bodyPr/>
          <a:lstStyle/>
          <a:p>
            <a:fld id="{A46B56E3-E63F-C94B-B5F1-645B608C74A3}" type="slidenum">
              <a:rPr lang="en-US" smtClean="0"/>
              <a:t>99</a:t>
            </a:fld>
            <a:endParaRPr lang="en-US"/>
          </a:p>
        </p:txBody>
      </p:sp>
    </p:spTree>
    <p:extLst>
      <p:ext uri="{BB962C8B-B14F-4D97-AF65-F5344CB8AC3E}">
        <p14:creationId xmlns:p14="http://schemas.microsoft.com/office/powerpoint/2010/main" val="4834193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4884</TotalTime>
  <Words>11582</Words>
  <Application>Microsoft Macintosh PowerPoint</Application>
  <PresentationFormat>On-screen Show (4:3)</PresentationFormat>
  <Paragraphs>2856</Paragraphs>
  <Slides>132</Slides>
  <Notes>65</Notes>
  <HiddenSlides>48</HiddenSlides>
  <MMClips>0</MMClips>
  <ScaleCrop>false</ScaleCrop>
  <HeadingPairs>
    <vt:vector size="4" baseType="variant">
      <vt:variant>
        <vt:lpstr>Theme</vt:lpstr>
      </vt:variant>
      <vt:variant>
        <vt:i4>1</vt:i4>
      </vt:variant>
      <vt:variant>
        <vt:lpstr>Slide Titles</vt:lpstr>
      </vt:variant>
      <vt:variant>
        <vt:i4>132</vt:i4>
      </vt:variant>
    </vt:vector>
  </HeadingPairs>
  <TitlesOfParts>
    <vt:vector size="133" baseType="lpstr">
      <vt:lpstr>Office Theme</vt:lpstr>
      <vt:lpstr>Meme kanseri: Metastatik Triple negatifte seçeneklerimiz artıyor mu?</vt:lpstr>
      <vt:lpstr>Sunum planı</vt:lpstr>
      <vt:lpstr>Giriş </vt:lpstr>
      <vt:lpstr>TNBC: Classifications</vt:lpstr>
      <vt:lpstr>Kemoterapi </vt:lpstr>
      <vt:lpstr>PowerPoint Presentation</vt:lpstr>
      <vt:lpstr>BRCA</vt:lpstr>
      <vt:lpstr>BRCA</vt:lpstr>
      <vt:lpstr>PowerPoint Presentation</vt:lpstr>
      <vt:lpstr>PowerPoint Presentation</vt:lpstr>
      <vt:lpstr>Meme kanserinde  ne zaman BRCA1/2 testi yapılmalı?</vt:lpstr>
      <vt:lpstr>OlympiAD çalışması: gBRCAm HER2-negatif metastatik meme kanserinde olaparib vs TPC:  Faz III çalışma1</vt:lpstr>
      <vt:lpstr>OlympiAD: Hasta özellikleri</vt:lpstr>
      <vt:lpstr>Hasta özellikleri</vt:lpstr>
      <vt:lpstr>PowerPoint Presentation</vt:lpstr>
      <vt:lpstr>Sonuç: ORR ve PFS ITT populasyon</vt:lpstr>
      <vt:lpstr>ORR ve PFS: HR+ ve TNBC</vt:lpstr>
      <vt:lpstr>PFS: ALT GRUPLAR</vt:lpstr>
      <vt:lpstr>PowerPoint Presentation</vt:lpstr>
      <vt:lpstr>PowerPoint Presentation</vt:lpstr>
      <vt:lpstr>PowerPoint Presentation</vt:lpstr>
      <vt:lpstr>OLYMPIAD ÇALIŞMASI GENEL SAĞKALIM-ALT GRUP ANALİZİ</vt:lpstr>
      <vt:lpstr>PowerPoint Presentation</vt:lpstr>
      <vt:lpstr>PowerPoint Presentation</vt:lpstr>
      <vt:lpstr>Olympiad çalışmasının aksine metastatik ilk basamak hastalar çoğunlukta</vt:lpstr>
      <vt:lpstr>PowerPoint Presentation</vt:lpstr>
      <vt:lpstr>PowerPoint Presentation</vt:lpstr>
      <vt:lpstr>PowerPoint Presentation</vt:lpstr>
      <vt:lpstr>PowerPoint Presentation</vt:lpstr>
      <vt:lpstr>PowerPoint Presentation</vt:lpstr>
      <vt:lpstr>SWOG 1416: Study Design</vt:lpstr>
      <vt:lpstr>SWOG 1416: Baseline Characteristics</vt:lpstr>
      <vt:lpstr>SWOG 1416: PFS and OS in BRCA-Like Group</vt:lpstr>
      <vt:lpstr>SWOG 1416: PFS in Non–BRCA-Like and Unclassified</vt:lpstr>
      <vt:lpstr>TNBC-PARP inhibisyonu</vt:lpstr>
      <vt:lpstr>PowerPoint Presentation</vt:lpstr>
      <vt:lpstr>PowerPoint Presentation</vt:lpstr>
      <vt:lpstr>PowerPoint Presentation</vt:lpstr>
      <vt:lpstr>PowerPoint Presentation</vt:lpstr>
      <vt:lpstr>PowerPoint Presentation</vt:lpstr>
      <vt:lpstr>Triple negatif meme kanseri</vt:lpstr>
      <vt:lpstr>Immune Checkpoint Inhibition in TNBC: Rationale</vt:lpstr>
      <vt:lpstr>Checkpoint Blockade: Enriching for Monotherapy Responders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TNBC-İO: Sonuç olarak;</vt:lpstr>
      <vt:lpstr>TONIC: Induction Followed by Nivolumab Monotherapy in Metastatic TNBC</vt:lpstr>
      <vt:lpstr>First- or Second-line Pembrolizumab With Paclitaxel or Capecitabine</vt:lpstr>
      <vt:lpstr>PowerPoint Presentation</vt:lpstr>
      <vt:lpstr>ENHANCE 1: A Phase 1b/2 Study of Eribulin Plus Pembrolizumab in Metastatic TNBC</vt:lpstr>
      <vt:lpstr>SAFIR-02 BREAST: Study Design</vt:lpstr>
      <vt:lpstr>SAFIR-02 BREAST: PFS in Immunotherapy Substudy</vt:lpstr>
      <vt:lpstr>SAFIR-02 BREAST: OS in Immunotherapy Substudy</vt:lpstr>
      <vt:lpstr>SAFIR-02 BREAST: OS in Patients With TN and PD-L1+ Tumors (Exploratory Analysis)</vt:lpstr>
      <vt:lpstr>Phase II COLET Study: Atezolizumab + Cobimetinib + Paclitaxel/Nab-paclitaxel </vt:lpstr>
      <vt:lpstr>Phase II COLET Study: Change in Tumor Burden and Response Rates</vt:lpstr>
      <vt:lpstr>AKTi: Phase Ib of Ipatasertib, Atezolizumab and (Nab)paclitaxel</vt:lpstr>
      <vt:lpstr>AKTi: Best Change in SLD</vt:lpstr>
      <vt:lpstr>TOPACIO: Rationale and Study Design</vt:lpstr>
      <vt:lpstr>TOPACIO: Efficacy</vt:lpstr>
      <vt:lpstr>AKT İNHİBİTÖRLERİ</vt:lpstr>
      <vt:lpstr>PowerPoint Presentation</vt:lpstr>
      <vt:lpstr>LOTUS: Background</vt:lpstr>
      <vt:lpstr>LOTUS çalışması</vt:lpstr>
      <vt:lpstr>LOTUS: Baseline Characteristics</vt:lpstr>
      <vt:lpstr>LOTUS: PFS in ITT and PTEN-Low Populations</vt:lpstr>
      <vt:lpstr>LOTUS: PFS in PIK3CA/AKT1/PTEN-Altered Population (Prespecified Secondary Endpoint)</vt:lpstr>
      <vt:lpstr>LOTUS: Other Secondary Efficacy Endpoints</vt:lpstr>
      <vt:lpstr>LOTUS: Toksisite</vt:lpstr>
      <vt:lpstr>LOTUS: Specific AEs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TNBC: AR Expression</vt:lpstr>
      <vt:lpstr>PowerPoint Presentation</vt:lpstr>
      <vt:lpstr>PowerPoint Presentation</vt:lpstr>
      <vt:lpstr>PowerPoint Presentation</vt:lpstr>
      <vt:lpstr>PowerPoint Presentation</vt:lpstr>
      <vt:lpstr>Enzalutamide in AR+ TNBC (faz II):  sonuç</vt:lpstr>
      <vt:lpstr>Phase II Trial: Abiraterone Acetate + Prednisone in AR+ TNBC</vt:lpstr>
      <vt:lpstr>Phase II Trial: Efficacy of Abiraterone Acetate in AR+ mTNBC</vt:lpstr>
      <vt:lpstr>Soru: Metastatik Triple negatif meme kanserinde seçeneklerimiz artıyor mu? Cevap: Evet, ama…</vt:lpstr>
      <vt:lpstr>PowerPoint Presentation</vt:lpstr>
      <vt:lpstr>PowerPoint Presentation</vt:lpstr>
    </vt:vector>
  </TitlesOfParts>
  <Company>JohnDoe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Meme kanseri: Metastatik Triple negatifte seçeneklerimiz artıyor mu?</dc:title>
  <dc:creator>John Doe</dc:creator>
  <cp:lastModifiedBy>John Doe</cp:lastModifiedBy>
  <cp:revision>142</cp:revision>
  <dcterms:created xsi:type="dcterms:W3CDTF">2020-11-11T01:51:38Z</dcterms:created>
  <dcterms:modified xsi:type="dcterms:W3CDTF">2020-11-14T11:16:06Z</dcterms:modified>
</cp:coreProperties>
</file>